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3.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4.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6.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notesSlides/notesSlide8.xml" ContentType="application/vnd.openxmlformats-officedocument.presentationml.notesSlide+xml"/>
  <Override PartName="/ppt/charts/chart7.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charts/chart8.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notesSlides/notesSlide9.xml" ContentType="application/vnd.openxmlformats-officedocument.presentationml.notesSlide+xml"/>
  <Override PartName="/ppt/charts/chart9.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ppt/notesSlides/notesSlide10.xml" ContentType="application/vnd.openxmlformats-officedocument.presentationml.notesSlide+xml"/>
  <Override PartName="/ppt/charts/chart10.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1.xml" ContentType="application/vnd.openxmlformats-officedocument.themeOverride+xml"/>
  <Override PartName="/ppt/notesSlides/notesSlide11.xml" ContentType="application/vnd.openxmlformats-officedocument.presentationml.notesSlide+xml"/>
  <Override PartName="/ppt/charts/chart11.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2.xml" ContentType="application/vnd.openxmlformats-officedocument.themeOverride+xml"/>
  <Override PartName="/ppt/charts/chart12.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3.xml" ContentType="application/vnd.openxmlformats-officedocument.themeOverride+xml"/>
  <Override PartName="/ppt/notesSlides/notesSlide12.xml" ContentType="application/vnd.openxmlformats-officedocument.presentationml.notesSlide+xml"/>
  <Override PartName="/ppt/charts/chart13.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4.xml" ContentType="application/vnd.openxmlformats-officedocument.themeOverride+xml"/>
  <Override PartName="/ppt/charts/chart14.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5.xml" ContentType="application/vnd.openxmlformats-officedocument.themeOverride+xml"/>
  <Override PartName="/ppt/notesSlides/notesSlide13.xml" ContentType="application/vnd.openxmlformats-officedocument.presentationml.notesSlide+xml"/>
  <Override PartName="/ppt/charts/chart15.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6.xml" ContentType="application/vnd.openxmlformats-officedocument.themeOverride+xml"/>
  <Override PartName="/ppt/notesSlides/notesSlide14.xml" ContentType="application/vnd.openxmlformats-officedocument.presentationml.notesSlide+xml"/>
  <Override PartName="/ppt/charts/chart16.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17.xml" ContentType="application/vnd.openxmlformats-officedocument.themeOverride+xml"/>
  <Override PartName="/ppt/charts/chart17.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18.xml" ContentType="application/vnd.openxmlformats-officedocument.themeOverride+xml"/>
  <Override PartName="/ppt/charts/chart18.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19.xml" ContentType="application/vnd.openxmlformats-officedocument.themeOverride+xml"/>
  <Override PartName="/ppt/notesSlides/notesSlide15.xml" ContentType="application/vnd.openxmlformats-officedocument.presentationml.notesSlide+xml"/>
  <Override PartName="/ppt/charts/chart19.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20.xml" ContentType="application/vnd.openxmlformats-officedocument.themeOverride+xml"/>
  <Override PartName="/ppt/notesSlides/notesSlide16.xml" ContentType="application/vnd.openxmlformats-officedocument.presentationml.notesSlide+xml"/>
  <Override PartName="/ppt/charts/chart20.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21.xml" ContentType="application/vnd.openxmlformats-officedocument.themeOverride+xml"/>
  <Override PartName="/ppt/charts/chart21.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22.xml" ContentType="application/vnd.openxmlformats-officedocument.themeOverride+xml"/>
  <Override PartName="/ppt/charts/chart22.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23.xml" ContentType="application/vnd.openxmlformats-officedocument.themeOverride+xml"/>
  <Override PartName="/ppt/charts/chart23.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24.xml" ContentType="application/vnd.openxmlformats-officedocument.themeOverride+xml"/>
  <Override PartName="/ppt/notesSlides/notesSlide17.xml" ContentType="application/vnd.openxmlformats-officedocument.presentationml.notesSlide+xml"/>
  <Override PartName="/ppt/charts/chart24.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25.xml" ContentType="application/vnd.openxmlformats-officedocument.themeOverride+xml"/>
  <Override PartName="/ppt/charts/chart25.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26.xml" ContentType="application/vnd.openxmlformats-officedocument.themeOverride+xml"/>
  <Override PartName="/ppt/charts/chart26.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27.xml" ContentType="application/vnd.openxmlformats-officedocument.themeOverride+xml"/>
  <Override PartName="/ppt/charts/chart27.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28.xml" ContentType="application/vnd.openxmlformats-officedocument.themeOverride+xml"/>
  <Override PartName="/ppt/notesSlides/notesSlide18.xml" ContentType="application/vnd.openxmlformats-officedocument.presentationml.notesSlide+xml"/>
  <Override PartName="/ppt/charts/chart28.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29.xml" ContentType="application/vnd.openxmlformats-officedocument.themeOverride+xml"/>
  <Override PartName="/ppt/charts/chart29.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30.xml" ContentType="application/vnd.openxmlformats-officedocument.themeOverride+xml"/>
  <Override PartName="/ppt/charts/chart30.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31.xml" ContentType="application/vnd.openxmlformats-officedocument.themeOverride+xml"/>
  <Override PartName="/ppt/notesSlides/notesSlide19.xml" ContentType="application/vnd.openxmlformats-officedocument.presentationml.notesSlide+xml"/>
  <Override PartName="/ppt/charts/chart31.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32.xml" ContentType="application/vnd.openxmlformats-officedocument.themeOverride+xml"/>
  <Override PartName="/ppt/notesSlides/notesSlide20.xml" ContentType="application/vnd.openxmlformats-officedocument.presentationml.notesSlide+xml"/>
  <Override PartName="/ppt/charts/chart32.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33.xml" ContentType="application/vnd.openxmlformats-officedocument.themeOverride+xml"/>
  <Override PartName="/ppt/charts/chart33.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34.xml" ContentType="application/vnd.openxmlformats-officedocument.themeOverride+xml"/>
  <Override PartName="/ppt/charts/chart34.xml" ContentType="application/vnd.openxmlformats-officedocument.drawingml.chart+xml"/>
  <Override PartName="/ppt/charts/style35.xml" ContentType="application/vnd.ms-office.chartstyle+xml"/>
  <Override PartName="/ppt/charts/colors35.xml" ContentType="application/vnd.ms-office.chartcolorstyle+xml"/>
  <Override PartName="/ppt/theme/themeOverride35.xml" ContentType="application/vnd.openxmlformats-officedocument.themeOverride+xml"/>
  <Override PartName="/ppt/notesSlides/notesSlide21.xml" ContentType="application/vnd.openxmlformats-officedocument.presentationml.notesSlide+xml"/>
  <Override PartName="/ppt/charts/chart35.xml" ContentType="application/vnd.openxmlformats-officedocument.drawingml.chart+xml"/>
  <Override PartName="/ppt/charts/style36.xml" ContentType="application/vnd.ms-office.chartstyle+xml"/>
  <Override PartName="/ppt/charts/colors36.xml" ContentType="application/vnd.ms-office.chartcolorstyle+xml"/>
  <Override PartName="/ppt/theme/themeOverride36.xml" ContentType="application/vnd.openxmlformats-officedocument.themeOverride+xml"/>
  <Override PartName="/ppt/charts/chart36.xml" ContentType="application/vnd.openxmlformats-officedocument.drawingml.chart+xml"/>
  <Override PartName="/ppt/charts/style37.xml" ContentType="application/vnd.ms-office.chartstyle+xml"/>
  <Override PartName="/ppt/charts/colors37.xml" ContentType="application/vnd.ms-office.chartcolorstyle+xml"/>
  <Override PartName="/ppt/theme/themeOverride37.xml" ContentType="application/vnd.openxmlformats-officedocument.themeOverride+xml"/>
  <Override PartName="/ppt/charts/chart37.xml" ContentType="application/vnd.openxmlformats-officedocument.drawingml.chart+xml"/>
  <Override PartName="/ppt/charts/style38.xml" ContentType="application/vnd.ms-office.chartstyle+xml"/>
  <Override PartName="/ppt/charts/colors38.xml" ContentType="application/vnd.ms-office.chartcolorstyle+xml"/>
  <Override PartName="/ppt/theme/themeOverride38.xml" ContentType="application/vnd.openxmlformats-officedocument.themeOverride+xml"/>
  <Override PartName="/ppt/notesSlides/notesSlide22.xml" ContentType="application/vnd.openxmlformats-officedocument.presentationml.notesSlide+xml"/>
  <Override PartName="/ppt/charts/chart38.xml" ContentType="application/vnd.openxmlformats-officedocument.drawingml.chart+xml"/>
  <Override PartName="/ppt/charts/style39.xml" ContentType="application/vnd.ms-office.chartstyle+xml"/>
  <Override PartName="/ppt/charts/colors39.xml" ContentType="application/vnd.ms-office.chartcolorstyle+xml"/>
  <Override PartName="/ppt/theme/themeOverride39.xml" ContentType="application/vnd.openxmlformats-officedocument.themeOverride+xml"/>
  <Override PartName="/ppt/charts/chart39.xml" ContentType="application/vnd.openxmlformats-officedocument.drawingml.chart+xml"/>
  <Override PartName="/ppt/charts/style40.xml" ContentType="application/vnd.ms-office.chartstyle+xml"/>
  <Override PartName="/ppt/charts/colors40.xml" ContentType="application/vnd.ms-office.chartcolorstyle+xml"/>
  <Override PartName="/ppt/theme/themeOverride40.xml" ContentType="application/vnd.openxmlformats-officedocument.themeOverride+xml"/>
  <Override PartName="/ppt/charts/chart40.xml" ContentType="application/vnd.openxmlformats-officedocument.drawingml.chart+xml"/>
  <Override PartName="/ppt/charts/style41.xml" ContentType="application/vnd.ms-office.chartstyle+xml"/>
  <Override PartName="/ppt/charts/colors41.xml" ContentType="application/vnd.ms-office.chartcolorstyle+xml"/>
  <Override PartName="/ppt/theme/themeOverride41.xml" ContentType="application/vnd.openxmlformats-officedocument.themeOverride+xml"/>
  <Override PartName="/ppt/notesSlides/notesSlide23.xml" ContentType="application/vnd.openxmlformats-officedocument.presentationml.notesSlide+xml"/>
  <Override PartName="/ppt/charts/chart41.xml" ContentType="application/vnd.openxmlformats-officedocument.drawingml.chart+xml"/>
  <Override PartName="/ppt/charts/style42.xml" ContentType="application/vnd.ms-office.chartstyle+xml"/>
  <Override PartName="/ppt/charts/colors42.xml" ContentType="application/vnd.ms-office.chartcolorstyle+xml"/>
  <Override PartName="/ppt/theme/themeOverride42.xml" ContentType="application/vnd.openxmlformats-officedocument.themeOverride+xml"/>
  <Override PartName="/ppt/charts/chart42.xml" ContentType="application/vnd.openxmlformats-officedocument.drawingml.chart+xml"/>
  <Override PartName="/ppt/charts/style43.xml" ContentType="application/vnd.ms-office.chartstyle+xml"/>
  <Override PartName="/ppt/charts/colors43.xml" ContentType="application/vnd.ms-office.chartcolorstyle+xml"/>
  <Override PartName="/ppt/theme/themeOverride43.xml" ContentType="application/vnd.openxmlformats-officedocument.themeOverride+xml"/>
  <Override PartName="/ppt/charts/chart43.xml" ContentType="application/vnd.openxmlformats-officedocument.drawingml.chart+xml"/>
  <Override PartName="/ppt/charts/style44.xml" ContentType="application/vnd.ms-office.chartstyle+xml"/>
  <Override PartName="/ppt/charts/colors44.xml" ContentType="application/vnd.ms-office.chartcolorstyle+xml"/>
  <Override PartName="/ppt/theme/themeOverride44.xml" ContentType="application/vnd.openxmlformats-officedocument.themeOverride+xml"/>
  <Override PartName="/ppt/notesSlides/notesSlide24.xml" ContentType="application/vnd.openxmlformats-officedocument.presentationml.notesSlide+xml"/>
  <Override PartName="/ppt/charts/chart44.xml" ContentType="application/vnd.openxmlformats-officedocument.drawingml.chart+xml"/>
  <Override PartName="/ppt/charts/style45.xml" ContentType="application/vnd.ms-office.chartstyle+xml"/>
  <Override PartName="/ppt/charts/colors45.xml" ContentType="application/vnd.ms-office.chartcolorstyle+xml"/>
  <Override PartName="/ppt/theme/themeOverride45.xml" ContentType="application/vnd.openxmlformats-officedocument.themeOverride+xml"/>
  <Override PartName="/ppt/charts/chart45.xml" ContentType="application/vnd.openxmlformats-officedocument.drawingml.chart+xml"/>
  <Override PartName="/ppt/charts/style46.xml" ContentType="application/vnd.ms-office.chartstyle+xml"/>
  <Override PartName="/ppt/charts/colors46.xml" ContentType="application/vnd.ms-office.chartcolorstyle+xml"/>
  <Override PartName="/ppt/theme/themeOverride46.xml" ContentType="application/vnd.openxmlformats-officedocument.themeOverride+xml"/>
  <Override PartName="/ppt/notesSlides/notesSlide25.xml" ContentType="application/vnd.openxmlformats-officedocument.presentationml.notesSlide+xml"/>
  <Override PartName="/ppt/charts/chart46.xml" ContentType="application/vnd.openxmlformats-officedocument.drawingml.chart+xml"/>
  <Override PartName="/ppt/charts/style47.xml" ContentType="application/vnd.ms-office.chartstyle+xml"/>
  <Override PartName="/ppt/charts/colors47.xml" ContentType="application/vnd.ms-office.chartcolorstyle+xml"/>
  <Override PartName="/ppt/theme/themeOverride47.xml" ContentType="application/vnd.openxmlformats-officedocument.themeOverride+xml"/>
  <Override PartName="/ppt/charts/chart47.xml" ContentType="application/vnd.openxmlformats-officedocument.drawingml.chart+xml"/>
  <Override PartName="/ppt/charts/style48.xml" ContentType="application/vnd.ms-office.chartstyle+xml"/>
  <Override PartName="/ppt/charts/colors48.xml" ContentType="application/vnd.ms-office.chartcolorstyle+xml"/>
  <Override PartName="/ppt/theme/themeOverride48.xml" ContentType="application/vnd.openxmlformats-officedocument.themeOverride+xml"/>
  <Override PartName="/ppt/notesSlides/notesSlide26.xml" ContentType="application/vnd.openxmlformats-officedocument.presentationml.notesSlide+xml"/>
  <Override PartName="/ppt/charts/chart48.xml" ContentType="application/vnd.openxmlformats-officedocument.drawingml.chart+xml"/>
  <Override PartName="/ppt/charts/style49.xml" ContentType="application/vnd.ms-office.chartstyle+xml"/>
  <Override PartName="/ppt/charts/colors49.xml" ContentType="application/vnd.ms-office.chartcolorstyle+xml"/>
  <Override PartName="/ppt/theme/themeOverride49.xml" ContentType="application/vnd.openxmlformats-officedocument.themeOverride+xml"/>
  <Override PartName="/ppt/charts/chart49.xml" ContentType="application/vnd.openxmlformats-officedocument.drawingml.chart+xml"/>
  <Override PartName="/ppt/charts/style50.xml" ContentType="application/vnd.ms-office.chartstyle+xml"/>
  <Override PartName="/ppt/charts/colors50.xml" ContentType="application/vnd.ms-office.chartcolorstyle+xml"/>
  <Override PartName="/ppt/theme/themeOverride50.xml" ContentType="application/vnd.openxmlformats-officedocument.themeOverride+xml"/>
  <Override PartName="/ppt/notesSlides/notesSlide27.xml" ContentType="application/vnd.openxmlformats-officedocument.presentationml.notesSlide+xml"/>
  <Override PartName="/ppt/charts/chart50.xml" ContentType="application/vnd.openxmlformats-officedocument.drawingml.chart+xml"/>
  <Override PartName="/ppt/charts/style51.xml" ContentType="application/vnd.ms-office.chartstyle+xml"/>
  <Override PartName="/ppt/charts/colors51.xml" ContentType="application/vnd.ms-office.chartcolorstyle+xml"/>
  <Override PartName="/ppt/theme/themeOverride51.xml" ContentType="application/vnd.openxmlformats-officedocument.themeOverride+xml"/>
  <Override PartName="/ppt/charts/chartEx2.xml" ContentType="application/vnd.ms-office.chartex+xml"/>
  <Override PartName="/ppt/charts/style52.xml" ContentType="application/vnd.ms-office.chartstyle+xml"/>
  <Override PartName="/ppt/charts/colors52.xml" ContentType="application/vnd.ms-office.chartcolorstyle+xml"/>
  <Override PartName="/ppt/theme/themeOverride52.xml" ContentType="application/vnd.openxmlformats-officedocument.themeOverride+xml"/>
  <Override PartName="/ppt/notesSlides/notesSlide28.xml" ContentType="application/vnd.openxmlformats-officedocument.presentationml.notesSlide+xml"/>
  <Override PartName="/ppt/charts/chart51.xml" ContentType="application/vnd.openxmlformats-officedocument.drawingml.chart+xml"/>
  <Override PartName="/ppt/charts/style53.xml" ContentType="application/vnd.ms-office.chartstyle+xml"/>
  <Override PartName="/ppt/charts/colors53.xml" ContentType="application/vnd.ms-office.chartcolorstyle+xml"/>
  <Override PartName="/ppt/theme/themeOverride53.xml" ContentType="application/vnd.openxmlformats-officedocument.themeOverride+xml"/>
  <Override PartName="/ppt/notesSlides/notesSlide29.xml" ContentType="application/vnd.openxmlformats-officedocument.presentationml.notesSlide+xml"/>
  <Override PartName="/ppt/charts/chart52.xml" ContentType="application/vnd.openxmlformats-officedocument.drawingml.chart+xml"/>
  <Override PartName="/ppt/charts/style54.xml" ContentType="application/vnd.ms-office.chartstyle+xml"/>
  <Override PartName="/ppt/charts/colors54.xml" ContentType="application/vnd.ms-office.chartcolorstyle+xml"/>
  <Override PartName="/ppt/theme/themeOverride54.xml" ContentType="application/vnd.openxmlformats-officedocument.themeOverride+xml"/>
  <Override PartName="/ppt/charts/chart53.xml" ContentType="application/vnd.openxmlformats-officedocument.drawingml.chart+xml"/>
  <Override PartName="/ppt/charts/style55.xml" ContentType="application/vnd.ms-office.chartstyle+xml"/>
  <Override PartName="/ppt/charts/colors55.xml" ContentType="application/vnd.ms-office.chartcolorstyle+xml"/>
  <Override PartName="/ppt/theme/themeOverride55.xml" ContentType="application/vnd.openxmlformats-officedocument.themeOverride+xml"/>
  <Override PartName="/ppt/charts/chart54.xml" ContentType="application/vnd.openxmlformats-officedocument.drawingml.chart+xml"/>
  <Override PartName="/ppt/charts/style56.xml" ContentType="application/vnd.ms-office.chartstyle+xml"/>
  <Override PartName="/ppt/charts/colors56.xml" ContentType="application/vnd.ms-office.chartcolorstyle+xml"/>
  <Override PartName="/ppt/theme/themeOverride56.xml" ContentType="application/vnd.openxmlformats-officedocument.themeOverride+xml"/>
  <Override PartName="/ppt/charts/chart55.xml" ContentType="application/vnd.openxmlformats-officedocument.drawingml.chart+xml"/>
  <Override PartName="/ppt/charts/style57.xml" ContentType="application/vnd.ms-office.chartstyle+xml"/>
  <Override PartName="/ppt/charts/colors57.xml" ContentType="application/vnd.ms-office.chartcolorstyle+xml"/>
  <Override PartName="/ppt/theme/themeOverride57.xml" ContentType="application/vnd.openxmlformats-officedocument.themeOverr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465" r:id="rId4"/>
    <p:sldId id="510" r:id="rId5"/>
    <p:sldId id="491" r:id="rId6"/>
    <p:sldId id="500" r:id="rId7"/>
    <p:sldId id="260" r:id="rId8"/>
    <p:sldId id="501" r:id="rId9"/>
    <p:sldId id="502" r:id="rId10"/>
    <p:sldId id="503" r:id="rId11"/>
    <p:sldId id="504" r:id="rId12"/>
    <p:sldId id="505" r:id="rId13"/>
    <p:sldId id="506" r:id="rId14"/>
    <p:sldId id="507" r:id="rId15"/>
    <p:sldId id="508" r:id="rId16"/>
    <p:sldId id="519" r:id="rId17"/>
    <p:sldId id="512" r:id="rId18"/>
    <p:sldId id="513" r:id="rId19"/>
    <p:sldId id="520" r:id="rId20"/>
    <p:sldId id="515" r:id="rId21"/>
    <p:sldId id="522" r:id="rId22"/>
    <p:sldId id="518" r:id="rId23"/>
    <p:sldId id="523" r:id="rId24"/>
    <p:sldId id="514" r:id="rId25"/>
    <p:sldId id="524" r:id="rId26"/>
    <p:sldId id="516" r:id="rId27"/>
    <p:sldId id="521" r:id="rId28"/>
    <p:sldId id="511" r:id="rId29"/>
    <p:sldId id="509" r:id="rId30"/>
    <p:sldId id="484" r:id="rId3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390BE02-5CA9-47C1-8758-D11F11D916F7}">
          <p14:sldIdLst>
            <p14:sldId id="256"/>
            <p14:sldId id="257"/>
            <p14:sldId id="465"/>
            <p14:sldId id="510"/>
            <p14:sldId id="491"/>
            <p14:sldId id="500"/>
            <p14:sldId id="260"/>
            <p14:sldId id="501"/>
            <p14:sldId id="502"/>
            <p14:sldId id="503"/>
            <p14:sldId id="504"/>
            <p14:sldId id="505"/>
            <p14:sldId id="506"/>
            <p14:sldId id="507"/>
            <p14:sldId id="508"/>
            <p14:sldId id="519"/>
            <p14:sldId id="512"/>
            <p14:sldId id="513"/>
            <p14:sldId id="520"/>
            <p14:sldId id="515"/>
            <p14:sldId id="522"/>
            <p14:sldId id="518"/>
            <p14:sldId id="523"/>
            <p14:sldId id="514"/>
            <p14:sldId id="524"/>
            <p14:sldId id="516"/>
            <p14:sldId id="521"/>
            <p14:sldId id="511"/>
            <p14:sldId id="509"/>
            <p14:sldId id="48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idwen Jones" initials="CJ" lastIdx="5" clrIdx="0">
    <p:extLst>
      <p:ext uri="{19B8F6BF-5375-455C-9EA6-DF929625EA0E}">
        <p15:presenceInfo xmlns:p15="http://schemas.microsoft.com/office/powerpoint/2012/main" userId="S::Ceridwen.Jones@ewc.wales::0e6494ac-329a-4dfa-bd19-687d37368831" providerId="AD"/>
      </p:ext>
    </p:extLst>
  </p:cmAuthor>
  <p:cmAuthor id="2" name="Sioned Wyn" initials="SW" lastIdx="26" clrIdx="1">
    <p:extLst>
      <p:ext uri="{19B8F6BF-5375-455C-9EA6-DF929625EA0E}">
        <p15:presenceInfo xmlns:p15="http://schemas.microsoft.com/office/powerpoint/2012/main" userId="S::Sioned.Wyn@ewc.wales::121272ae-2885-49be-b2cf-f7e962542af1" providerId="AD"/>
      </p:ext>
    </p:extLst>
  </p:cmAuthor>
  <p:cmAuthor id="3" name="Jess Tippins" initials="JT" lastIdx="8" clrIdx="2">
    <p:extLst>
      <p:ext uri="{19B8F6BF-5375-455C-9EA6-DF929625EA0E}">
        <p15:presenceInfo xmlns:p15="http://schemas.microsoft.com/office/powerpoint/2012/main" userId="S::Jess.Tippins@ewc.wales::ccc20711-76f3-4a28-927f-46280646b3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21100"/>
    <a:srgbClr val="00C257"/>
    <a:srgbClr val="A8117C"/>
    <a:srgbClr val="007534"/>
    <a:srgbClr val="000000"/>
    <a:srgbClr val="11A6A8"/>
    <a:srgbClr val="750A00"/>
    <a:srgbClr val="295D75"/>
    <a:srgbClr val="B0FFD3"/>
    <a:srgbClr val="62FF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3" autoAdjust="0"/>
    <p:restoredTop sz="93690" autoAdjust="0"/>
  </p:normalViewPr>
  <p:slideViewPr>
    <p:cSldViewPr snapToGrid="0">
      <p:cViewPr varScale="1">
        <p:scale>
          <a:sx n="113" d="100"/>
          <a:sy n="113" d="100"/>
        </p:scale>
        <p:origin x="48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5.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package" Target="../embeddings/Microsoft_Excel_Worksheet25.xlsx"/></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8.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30.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30.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package" Target="../embeddings/Microsoft_Excel_Worksheet29.xlsx"/></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32.xml"/><Relationship Id="rId1" Type="http://schemas.microsoft.com/office/2011/relationships/chartStyle" Target="style32.xml"/><Relationship Id="rId4" Type="http://schemas.openxmlformats.org/officeDocument/2006/relationships/package" Target="../embeddings/Microsoft_Excel_Worksheet30.xlsx"/></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package" Target="../embeddings/Microsoft_Excel_Worksheet31.xlsx"/></Relationships>
</file>

<file path=ppt/charts/_rels/chart33.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package" Target="../embeddings/Microsoft_Excel_Worksheet32.xlsx"/></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package" Target="../embeddings/Microsoft_Excel_Worksheet33.xlsx"/></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36.xml"/><Relationship Id="rId1" Type="http://schemas.microsoft.com/office/2011/relationships/chartStyle" Target="style36.xml"/><Relationship Id="rId4" Type="http://schemas.openxmlformats.org/officeDocument/2006/relationships/package" Target="../embeddings/Microsoft_Excel_Worksheet34.xlsx"/></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37.xml"/><Relationship Id="rId1" Type="http://schemas.microsoft.com/office/2011/relationships/chartStyle" Target="style37.xml"/><Relationship Id="rId4" Type="http://schemas.openxmlformats.org/officeDocument/2006/relationships/package" Target="../embeddings/Microsoft_Excel_Worksheet35.xlsx"/></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38.xml"/><Relationship Id="rId1" Type="http://schemas.microsoft.com/office/2011/relationships/chartStyle" Target="style38.xml"/><Relationship Id="rId4" Type="http://schemas.openxmlformats.org/officeDocument/2006/relationships/package" Target="../embeddings/Microsoft_Excel_Worksheet36.xlsx"/></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39.xml"/><Relationship Id="rId1" Type="http://schemas.microsoft.com/office/2011/relationships/chartStyle" Target="style39.xml"/><Relationship Id="rId4" Type="http://schemas.openxmlformats.org/officeDocument/2006/relationships/package" Target="../embeddings/Microsoft_Excel_Worksheet37.xlsx"/></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40.xml"/><Relationship Id="rId1" Type="http://schemas.microsoft.com/office/2011/relationships/chartStyle" Target="style40.xml"/><Relationship Id="rId4" Type="http://schemas.openxmlformats.org/officeDocument/2006/relationships/package" Target="../embeddings/Microsoft_Excel_Worksheet38.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41.xml"/><Relationship Id="rId1" Type="http://schemas.microsoft.com/office/2011/relationships/chartStyle" Target="style41.xml"/><Relationship Id="rId4" Type="http://schemas.openxmlformats.org/officeDocument/2006/relationships/package" Target="../embeddings/Microsoft_Excel_Worksheet39.xlsx"/></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42.xml"/><Relationship Id="rId1" Type="http://schemas.microsoft.com/office/2011/relationships/chartStyle" Target="style42.xml"/><Relationship Id="rId4" Type="http://schemas.openxmlformats.org/officeDocument/2006/relationships/package" Target="../embeddings/Microsoft_Excel_Worksheet40.xlsx"/></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43.xml"/><Relationship Id="rId1" Type="http://schemas.microsoft.com/office/2011/relationships/chartStyle" Target="style43.xml"/><Relationship Id="rId4" Type="http://schemas.openxmlformats.org/officeDocument/2006/relationships/package" Target="../embeddings/Microsoft_Excel_Worksheet41.xlsx"/></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44.xml"/><Relationship Id="rId1" Type="http://schemas.microsoft.com/office/2011/relationships/chartStyle" Target="style44.xml"/><Relationship Id="rId4" Type="http://schemas.openxmlformats.org/officeDocument/2006/relationships/package" Target="../embeddings/Microsoft_Excel_Worksheet42.xlsx"/></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45.xml"/><Relationship Id="rId1" Type="http://schemas.microsoft.com/office/2011/relationships/chartStyle" Target="style45.xml"/><Relationship Id="rId4" Type="http://schemas.openxmlformats.org/officeDocument/2006/relationships/package" Target="../embeddings/Microsoft_Excel_Worksheet43.xlsx"/></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6.xml"/><Relationship Id="rId2" Type="http://schemas.microsoft.com/office/2011/relationships/chartColorStyle" Target="colors46.xml"/><Relationship Id="rId1" Type="http://schemas.microsoft.com/office/2011/relationships/chartStyle" Target="style46.xml"/><Relationship Id="rId4" Type="http://schemas.openxmlformats.org/officeDocument/2006/relationships/package" Target="../embeddings/Microsoft_Excel_Worksheet44.xlsx"/></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7.xml"/><Relationship Id="rId2" Type="http://schemas.microsoft.com/office/2011/relationships/chartColorStyle" Target="colors47.xml"/><Relationship Id="rId1" Type="http://schemas.microsoft.com/office/2011/relationships/chartStyle" Target="style47.xml"/><Relationship Id="rId4" Type="http://schemas.openxmlformats.org/officeDocument/2006/relationships/package" Target="../embeddings/Microsoft_Excel_Worksheet45.xlsx"/></Relationships>
</file>

<file path=ppt/charts/_rels/chart47.xml.rels><?xml version="1.0" encoding="UTF-8" standalone="yes"?>
<Relationships xmlns="http://schemas.openxmlformats.org/package/2006/relationships"><Relationship Id="rId3" Type="http://schemas.openxmlformats.org/officeDocument/2006/relationships/themeOverride" Target="../theme/themeOverride48.xml"/><Relationship Id="rId2" Type="http://schemas.microsoft.com/office/2011/relationships/chartColorStyle" Target="colors48.xml"/><Relationship Id="rId1" Type="http://schemas.microsoft.com/office/2011/relationships/chartStyle" Target="style48.xml"/><Relationship Id="rId4" Type="http://schemas.openxmlformats.org/officeDocument/2006/relationships/package" Target="../embeddings/Microsoft_Excel_Worksheet46.xlsx"/></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9.xml"/><Relationship Id="rId2" Type="http://schemas.microsoft.com/office/2011/relationships/chartColorStyle" Target="colors49.xml"/><Relationship Id="rId1" Type="http://schemas.microsoft.com/office/2011/relationships/chartStyle" Target="style49.xml"/><Relationship Id="rId4" Type="http://schemas.openxmlformats.org/officeDocument/2006/relationships/package" Target="../embeddings/Microsoft_Excel_Worksheet47.xlsx"/></Relationships>
</file>

<file path=ppt/charts/_rels/chart49.xml.rels><?xml version="1.0" encoding="UTF-8" standalone="yes"?>
<Relationships xmlns="http://schemas.openxmlformats.org/package/2006/relationships"><Relationship Id="rId3" Type="http://schemas.openxmlformats.org/officeDocument/2006/relationships/themeOverride" Target="../theme/themeOverride50.xml"/><Relationship Id="rId2" Type="http://schemas.microsoft.com/office/2011/relationships/chartColorStyle" Target="colors50.xml"/><Relationship Id="rId1" Type="http://schemas.microsoft.com/office/2011/relationships/chartStyle" Target="style50.xml"/><Relationship Id="rId4" Type="http://schemas.openxmlformats.org/officeDocument/2006/relationships/package" Target="../embeddings/Microsoft_Excel_Worksheet48.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4.xlsx"/></Relationships>
</file>

<file path=ppt/charts/_rels/chart50.xml.rels><?xml version="1.0" encoding="UTF-8" standalone="yes"?>
<Relationships xmlns="http://schemas.openxmlformats.org/package/2006/relationships"><Relationship Id="rId3" Type="http://schemas.openxmlformats.org/officeDocument/2006/relationships/themeOverride" Target="../theme/themeOverride51.xml"/><Relationship Id="rId2" Type="http://schemas.microsoft.com/office/2011/relationships/chartColorStyle" Target="colors51.xml"/><Relationship Id="rId1" Type="http://schemas.microsoft.com/office/2011/relationships/chartStyle" Target="style51.xml"/><Relationship Id="rId4" Type="http://schemas.openxmlformats.org/officeDocument/2006/relationships/package" Target="../embeddings/Microsoft_Excel_Worksheet49.xlsx"/></Relationships>
</file>

<file path=ppt/charts/_rels/chart51.xml.rels><?xml version="1.0" encoding="UTF-8" standalone="yes"?>
<Relationships xmlns="http://schemas.openxmlformats.org/package/2006/relationships"><Relationship Id="rId3" Type="http://schemas.openxmlformats.org/officeDocument/2006/relationships/themeOverride" Target="../theme/themeOverride53.xml"/><Relationship Id="rId2" Type="http://schemas.microsoft.com/office/2011/relationships/chartColorStyle" Target="colors53.xml"/><Relationship Id="rId1" Type="http://schemas.microsoft.com/office/2011/relationships/chartStyle" Target="style53.xml"/><Relationship Id="rId4" Type="http://schemas.openxmlformats.org/officeDocument/2006/relationships/package" Target="../embeddings/Microsoft_Excel_Worksheet50.xlsx"/></Relationships>
</file>

<file path=ppt/charts/_rels/chart52.xml.rels><?xml version="1.0" encoding="UTF-8" standalone="yes"?>
<Relationships xmlns="http://schemas.openxmlformats.org/package/2006/relationships"><Relationship Id="rId3" Type="http://schemas.openxmlformats.org/officeDocument/2006/relationships/themeOverride" Target="../theme/themeOverride54.xml"/><Relationship Id="rId2" Type="http://schemas.microsoft.com/office/2011/relationships/chartColorStyle" Target="colors54.xml"/><Relationship Id="rId1" Type="http://schemas.microsoft.com/office/2011/relationships/chartStyle" Target="style54.xml"/><Relationship Id="rId4" Type="http://schemas.openxmlformats.org/officeDocument/2006/relationships/package" Target="../embeddings/Microsoft_Excel_Worksheet51.xlsx"/></Relationships>
</file>

<file path=ppt/charts/_rels/chart53.xml.rels><?xml version="1.0" encoding="UTF-8" standalone="yes"?>
<Relationships xmlns="http://schemas.openxmlformats.org/package/2006/relationships"><Relationship Id="rId3" Type="http://schemas.openxmlformats.org/officeDocument/2006/relationships/themeOverride" Target="../theme/themeOverride55.xml"/><Relationship Id="rId2" Type="http://schemas.microsoft.com/office/2011/relationships/chartColorStyle" Target="colors55.xml"/><Relationship Id="rId1" Type="http://schemas.microsoft.com/office/2011/relationships/chartStyle" Target="style55.xml"/><Relationship Id="rId4" Type="http://schemas.openxmlformats.org/officeDocument/2006/relationships/package" Target="../embeddings/Microsoft_Excel_Worksheet52.xlsx"/></Relationships>
</file>

<file path=ppt/charts/_rels/chart54.xml.rels><?xml version="1.0" encoding="UTF-8" standalone="yes"?>
<Relationships xmlns="http://schemas.openxmlformats.org/package/2006/relationships"><Relationship Id="rId3" Type="http://schemas.openxmlformats.org/officeDocument/2006/relationships/themeOverride" Target="../theme/themeOverride56.xml"/><Relationship Id="rId2" Type="http://schemas.microsoft.com/office/2011/relationships/chartColorStyle" Target="colors56.xml"/><Relationship Id="rId1" Type="http://schemas.microsoft.com/office/2011/relationships/chartStyle" Target="style56.xml"/><Relationship Id="rId4" Type="http://schemas.openxmlformats.org/officeDocument/2006/relationships/package" Target="../embeddings/Microsoft_Excel_Worksheet53.xlsx"/></Relationships>
</file>

<file path=ppt/charts/_rels/chart55.xml.rels><?xml version="1.0" encoding="UTF-8" standalone="yes"?>
<Relationships xmlns="http://schemas.openxmlformats.org/package/2006/relationships"><Relationship Id="rId3" Type="http://schemas.openxmlformats.org/officeDocument/2006/relationships/themeOverride" Target="../theme/themeOverride57.xml"/><Relationship Id="rId2" Type="http://schemas.microsoft.com/office/2011/relationships/chartColorStyle" Target="colors57.xml"/><Relationship Id="rId1" Type="http://schemas.microsoft.com/office/2011/relationships/chartStyle" Target="style57.xml"/><Relationship Id="rId4" Type="http://schemas.openxmlformats.org/officeDocument/2006/relationships/package" Target="../embeddings/Microsoft_Excel_Worksheet5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8.xlsx"/></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file\public\Q.%20Data%20and%20Reporting\Briefings%20and%20Presentations\Pyramid%20slides\Graphs%20for%20pyramid.xlsx" TargetMode="External"/><Relationship Id="rId4" Type="http://schemas.openxmlformats.org/officeDocument/2006/relationships/themeOverride" Target="../theme/themeOverride1.xml"/></Relationships>
</file>

<file path=ppt/charts/_rels/chartEx2.xml.rels><?xml version="1.0" encoding="UTF-8" standalone="yes"?>
<Relationships xmlns="http://schemas.openxmlformats.org/package/2006/relationships"><Relationship Id="rId3" Type="http://schemas.microsoft.com/office/2011/relationships/chartColorStyle" Target="colors52.xml"/><Relationship Id="rId2" Type="http://schemas.microsoft.com/office/2011/relationships/chartStyle" Target="style52.xml"/><Relationship Id="rId1" Type="http://schemas.openxmlformats.org/officeDocument/2006/relationships/oleObject" Target="file:///\\file\public\Q.%20Data%20and%20Reporting\Briefings%20and%20Presentations\EWS%20Stakeholder%20briefing\2025\Data.xlsx" TargetMode="External"/><Relationship Id="rId4" Type="http://schemas.openxmlformats.org/officeDocument/2006/relationships/themeOverride" Target="../theme/themeOverride5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sng" strike="noStrike" kern="1200" spc="0" baseline="0">
                <a:solidFill>
                  <a:schemeClr val="tx1"/>
                </a:solidFill>
                <a:latin typeface="+mn-lt"/>
                <a:ea typeface="+mn-ea"/>
                <a:cs typeface="+mn-cs"/>
              </a:defRPr>
            </a:pPr>
            <a:r>
              <a:rPr lang="en-GB" b="1" u="sng">
                <a:solidFill>
                  <a:schemeClr val="tx1"/>
                </a:solidFill>
              </a:rPr>
              <a:t>School</a:t>
            </a:r>
            <a:r>
              <a:rPr lang="en-GB" b="1" u="sng" baseline="0">
                <a:solidFill>
                  <a:schemeClr val="tx1"/>
                </a:solidFill>
              </a:rPr>
              <a:t> </a:t>
            </a:r>
            <a:r>
              <a:rPr lang="en-GB" b="1" u="sng">
                <a:solidFill>
                  <a:schemeClr val="tx1"/>
                </a:solidFill>
              </a:rPr>
              <a:t>sector</a:t>
            </a:r>
          </a:p>
        </c:rich>
      </c:tx>
      <c:layout>
        <c:manualLayout>
          <c:xMode val="edge"/>
          <c:yMode val="edge"/>
          <c:x val="0.41365961286089248"/>
          <c:y val="3.9516471971383542E-3"/>
        </c:manualLayout>
      </c:layout>
      <c:overlay val="0"/>
      <c:spPr>
        <a:noFill/>
        <a:ln>
          <a:noFill/>
        </a:ln>
        <a:effectLst/>
      </c:spPr>
      <c:txPr>
        <a:bodyPr rot="0" spcFirstLastPara="1" vertOverflow="ellipsis" vert="horz" wrap="square" anchor="ctr" anchorCtr="1"/>
        <a:lstStyle/>
        <a:p>
          <a:pPr>
            <a:defRPr sz="1400" b="1" i="0" u="sng" strike="noStrike" kern="1200" spc="0" baseline="0">
              <a:solidFill>
                <a:schemeClr val="tx1"/>
              </a:solidFill>
              <a:latin typeface="+mn-lt"/>
              <a:ea typeface="+mn-ea"/>
              <a:cs typeface="+mn-cs"/>
            </a:defRPr>
          </a:pPr>
          <a:endParaRPr lang="cy-GB"/>
        </a:p>
      </c:txPr>
    </c:title>
    <c:autoTitleDeleted val="0"/>
    <c:plotArea>
      <c:layout>
        <c:manualLayout>
          <c:layoutTarget val="inner"/>
          <c:xMode val="edge"/>
          <c:yMode val="edge"/>
          <c:x val="0"/>
          <c:y val="7.1835993196087744E-2"/>
          <c:w val="1"/>
          <c:h val="0.74442304324986863"/>
        </c:manualLayout>
      </c:layout>
      <c:lineChart>
        <c:grouping val="standard"/>
        <c:varyColors val="0"/>
        <c:ser>
          <c:idx val="0"/>
          <c:order val="0"/>
          <c:tx>
            <c:strRef>
              <c:f>Sheet1!$A$3</c:f>
              <c:strCache>
                <c:ptCount val="1"/>
                <c:pt idx="0">
                  <c:v>TEA</c:v>
                </c:pt>
              </c:strCache>
            </c:strRef>
          </c:tx>
          <c:spPr>
            <a:ln w="28575" cap="rnd">
              <a:solidFill>
                <a:srgbClr val="F387D2"/>
              </a:solidFill>
              <a:round/>
            </a:ln>
            <a:effectLst/>
          </c:spPr>
          <c:marker>
            <c:symbol val="circle"/>
            <c:size val="5"/>
            <c:spPr>
              <a:solidFill>
                <a:srgbClr val="F387D2"/>
              </a:solidFill>
              <a:ln w="9525">
                <a:solidFill>
                  <a:srgbClr val="F387D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Sheet1!$B$2:$F$2</c:f>
              <c:numCache>
                <c:formatCode>General</c:formatCode>
                <c:ptCount val="5"/>
                <c:pt idx="0">
                  <c:v>2021</c:v>
                </c:pt>
                <c:pt idx="1">
                  <c:v>2022</c:v>
                </c:pt>
                <c:pt idx="2">
                  <c:v>2023</c:v>
                </c:pt>
                <c:pt idx="3">
                  <c:v>2024</c:v>
                </c:pt>
                <c:pt idx="4">
                  <c:v>2025</c:v>
                </c:pt>
              </c:numCache>
            </c:numRef>
          </c:cat>
          <c:val>
            <c:numRef>
              <c:f>Sheet1!$B$3:$F$3</c:f>
              <c:numCache>
                <c:formatCode>#,##0</c:formatCode>
                <c:ptCount val="5"/>
                <c:pt idx="0">
                  <c:v>34766</c:v>
                </c:pt>
                <c:pt idx="1">
                  <c:v>35256</c:v>
                </c:pt>
                <c:pt idx="2">
                  <c:v>35837</c:v>
                </c:pt>
                <c:pt idx="3">
                  <c:v>35865</c:v>
                </c:pt>
                <c:pt idx="4">
                  <c:v>35266</c:v>
                </c:pt>
              </c:numCache>
            </c:numRef>
          </c:val>
          <c:smooth val="0"/>
          <c:extLst>
            <c:ext xmlns:c16="http://schemas.microsoft.com/office/drawing/2014/chart" uri="{C3380CC4-5D6E-409C-BE32-E72D297353CC}">
              <c16:uniqueId val="{00000000-EF0C-44D8-928E-8A79D5B02D79}"/>
            </c:ext>
          </c:extLst>
        </c:ser>
        <c:ser>
          <c:idx val="1"/>
          <c:order val="1"/>
          <c:tx>
            <c:strRef>
              <c:f>Sheet1!$A$4</c:f>
              <c:strCache>
                <c:ptCount val="1"/>
                <c:pt idx="0">
                  <c:v>SLSW</c:v>
                </c:pt>
              </c:strCache>
            </c:strRef>
          </c:tx>
          <c:spPr>
            <a:ln w="28575" cap="rnd">
              <a:solidFill>
                <a:srgbClr val="A8117C"/>
              </a:solidFill>
              <a:round/>
            </a:ln>
            <a:effectLst/>
          </c:spPr>
          <c:marker>
            <c:symbol val="circle"/>
            <c:size val="5"/>
            <c:spPr>
              <a:solidFill>
                <a:srgbClr val="A8117C"/>
              </a:solidFill>
              <a:ln w="9525">
                <a:solidFill>
                  <a:srgbClr val="A8117C"/>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Sheet1!$B$2:$F$2</c:f>
              <c:numCache>
                <c:formatCode>General</c:formatCode>
                <c:ptCount val="5"/>
                <c:pt idx="0">
                  <c:v>2021</c:v>
                </c:pt>
                <c:pt idx="1">
                  <c:v>2022</c:v>
                </c:pt>
                <c:pt idx="2">
                  <c:v>2023</c:v>
                </c:pt>
                <c:pt idx="3">
                  <c:v>2024</c:v>
                </c:pt>
                <c:pt idx="4">
                  <c:v>2025</c:v>
                </c:pt>
              </c:numCache>
            </c:numRef>
          </c:cat>
          <c:val>
            <c:numRef>
              <c:f>Sheet1!$B$4:$F$4</c:f>
              <c:numCache>
                <c:formatCode>#,##0</c:formatCode>
                <c:ptCount val="5"/>
                <c:pt idx="0">
                  <c:v>38668</c:v>
                </c:pt>
                <c:pt idx="1">
                  <c:v>42585</c:v>
                </c:pt>
                <c:pt idx="2">
                  <c:v>49380</c:v>
                </c:pt>
                <c:pt idx="3">
                  <c:v>46962</c:v>
                </c:pt>
                <c:pt idx="4">
                  <c:v>45887</c:v>
                </c:pt>
              </c:numCache>
            </c:numRef>
          </c:val>
          <c:smooth val="0"/>
          <c:extLst>
            <c:ext xmlns:c16="http://schemas.microsoft.com/office/drawing/2014/chart" uri="{C3380CC4-5D6E-409C-BE32-E72D297353CC}">
              <c16:uniqueId val="{00000001-EF0C-44D8-928E-8A79D5B02D79}"/>
            </c:ext>
          </c:extLst>
        </c:ser>
        <c:dLbls>
          <c:dLblPos val="t"/>
          <c:showLegendKey val="0"/>
          <c:showVal val="1"/>
          <c:showCatName val="0"/>
          <c:showSerName val="0"/>
          <c:showPercent val="0"/>
          <c:showBubbleSize val="0"/>
        </c:dLbls>
        <c:marker val="1"/>
        <c:smooth val="0"/>
        <c:axId val="1901911248"/>
        <c:axId val="1901912496"/>
      </c:lineChart>
      <c:catAx>
        <c:axId val="1901911248"/>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crossAx val="1901912496"/>
        <c:crosses val="autoZero"/>
        <c:auto val="1"/>
        <c:lblAlgn val="ctr"/>
        <c:lblOffset val="100"/>
        <c:noMultiLvlLbl val="0"/>
      </c:catAx>
      <c:valAx>
        <c:axId val="1901912496"/>
        <c:scaling>
          <c:orientation val="minMax"/>
          <c:min val="25000"/>
        </c:scaling>
        <c:delete val="1"/>
        <c:axPos val="l"/>
        <c:numFmt formatCode="#,##0" sourceLinked="1"/>
        <c:majorTickMark val="out"/>
        <c:minorTickMark val="none"/>
        <c:tickLblPos val="nextTo"/>
        <c:crossAx val="1901911248"/>
        <c:crosses val="autoZero"/>
        <c:crossBetween val="between"/>
      </c:valAx>
      <c:spPr>
        <a:noFill/>
        <a:ln>
          <a:noFill/>
        </a:ln>
        <a:effectLst/>
      </c:spPr>
    </c:plotArea>
    <c:legend>
      <c:legendPos val="b"/>
      <c:layout>
        <c:manualLayout>
          <c:xMode val="edge"/>
          <c:yMode val="edge"/>
          <c:x val="0.38324343832020996"/>
          <c:y val="0.91857974585386593"/>
          <c:w val="0.23351295931758531"/>
          <c:h val="8.142025414613403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458333333333333E-2"/>
          <c:y val="9.768902008105497E-2"/>
          <c:w val="0.9770833333333333"/>
          <c:h val="0.72618453545633876"/>
        </c:manualLayout>
      </c:layout>
      <c:barChart>
        <c:barDir val="col"/>
        <c:grouping val="percentStacked"/>
        <c:varyColors val="0"/>
        <c:ser>
          <c:idx val="0"/>
          <c:order val="0"/>
          <c:tx>
            <c:strRef>
              <c:f>Nationality!$B$18</c:f>
              <c:strCache>
                <c:ptCount val="1"/>
                <c:pt idx="0">
                  <c:v>Welsh</c:v>
                </c:pt>
              </c:strCache>
            </c:strRef>
          </c:tx>
          <c:spPr>
            <a:solidFill>
              <a:srgbClr val="11A6A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Nationality!$B$19:$B$31</c:f>
              <c:numCache>
                <c:formatCode>0.0%</c:formatCode>
                <c:ptCount val="13"/>
                <c:pt idx="0">
                  <c:v>0.64319741393977203</c:v>
                </c:pt>
                <c:pt idx="1">
                  <c:v>0.46586179092117602</c:v>
                </c:pt>
                <c:pt idx="2">
                  <c:v>0.426592797783933</c:v>
                </c:pt>
                <c:pt idx="3">
                  <c:v>0.48542805100182201</c:v>
                </c:pt>
                <c:pt idx="4">
                  <c:v>0.461207738909517</c:v>
                </c:pt>
                <c:pt idx="5">
                  <c:v>0.37323943661971798</c:v>
                </c:pt>
                <c:pt idx="6">
                  <c:v>0.51284296555750097</c:v>
                </c:pt>
                <c:pt idx="7">
                  <c:v>0.53846153846153799</c:v>
                </c:pt>
                <c:pt idx="8">
                  <c:v>0.57510729613733902</c:v>
                </c:pt>
                <c:pt idx="9">
                  <c:v>0.37323943661971798</c:v>
                </c:pt>
                <c:pt idx="10">
                  <c:v>0.389695210449927</c:v>
                </c:pt>
                <c:pt idx="11">
                  <c:v>0.44329896907216498</c:v>
                </c:pt>
                <c:pt idx="12">
                  <c:v>0.35087719298245601</c:v>
                </c:pt>
              </c:numCache>
            </c:numRef>
          </c:val>
          <c:extLst>
            <c:ext xmlns:c16="http://schemas.microsoft.com/office/drawing/2014/chart" uri="{C3380CC4-5D6E-409C-BE32-E72D297353CC}">
              <c16:uniqueId val="{00000000-C210-4FC3-8756-17EC358D2996}"/>
            </c:ext>
          </c:extLst>
        </c:ser>
        <c:ser>
          <c:idx val="1"/>
          <c:order val="1"/>
          <c:tx>
            <c:strRef>
              <c:f>Nationality!$C$18</c:f>
              <c:strCache>
                <c:ptCount val="1"/>
                <c:pt idx="0">
                  <c:v>British</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Nationality!$C$19:$C$31</c:f>
              <c:numCache>
                <c:formatCode>0.0%</c:formatCode>
                <c:ptCount val="13"/>
                <c:pt idx="0">
                  <c:v>0.236857029433449</c:v>
                </c:pt>
                <c:pt idx="1">
                  <c:v>0.29062697496022799</c:v>
                </c:pt>
                <c:pt idx="2">
                  <c:v>0.23822714681440399</c:v>
                </c:pt>
                <c:pt idx="3">
                  <c:v>0.27428658166363101</c:v>
                </c:pt>
                <c:pt idx="4">
                  <c:v>0.325385968340825</c:v>
                </c:pt>
                <c:pt idx="5">
                  <c:v>0.19718309859154901</c:v>
                </c:pt>
                <c:pt idx="6">
                  <c:v>0.29684763572679501</c:v>
                </c:pt>
                <c:pt idx="7">
                  <c:v>0.22435897435897401</c:v>
                </c:pt>
                <c:pt idx="8">
                  <c:v>0.21173104434907</c:v>
                </c:pt>
                <c:pt idx="9">
                  <c:v>0.36116700201207202</c:v>
                </c:pt>
                <c:pt idx="10">
                  <c:v>0.30841799709724199</c:v>
                </c:pt>
                <c:pt idx="11">
                  <c:v>0.28865979381443302</c:v>
                </c:pt>
                <c:pt idx="12">
                  <c:v>0.26315789473684198</c:v>
                </c:pt>
              </c:numCache>
            </c:numRef>
          </c:val>
          <c:extLst>
            <c:ext xmlns:c16="http://schemas.microsoft.com/office/drawing/2014/chart" uri="{C3380CC4-5D6E-409C-BE32-E72D297353CC}">
              <c16:uniqueId val="{00000001-C210-4FC3-8756-17EC358D2996}"/>
            </c:ext>
          </c:extLst>
        </c:ser>
        <c:ser>
          <c:idx val="2"/>
          <c:order val="2"/>
          <c:tx>
            <c:strRef>
              <c:f>Nationality!$D$18</c:f>
              <c:strCache>
                <c:ptCount val="1"/>
                <c:pt idx="0">
                  <c:v>English</c:v>
                </c:pt>
              </c:strCache>
            </c:strRef>
          </c:tx>
          <c:spPr>
            <a:solidFill>
              <a:schemeClr val="accent1"/>
            </a:solidFill>
            <a:ln>
              <a:noFill/>
            </a:ln>
            <a:effectLst/>
          </c:spPr>
          <c:invertIfNegative val="0"/>
          <c:dLbls>
            <c:dLbl>
              <c:idx val="5"/>
              <c:delete val="1"/>
              <c:extLst>
                <c:ext xmlns:c15="http://schemas.microsoft.com/office/drawing/2012/chart" uri="{CE6537A1-D6FC-4f65-9D91-7224C49458BB}"/>
                <c:ext xmlns:c16="http://schemas.microsoft.com/office/drawing/2014/chart" uri="{C3380CC4-5D6E-409C-BE32-E72D297353CC}">
                  <c16:uniqueId val="{00000008-C210-4FC3-8756-17EC358D2996}"/>
                </c:ext>
              </c:extLst>
            </c:dLbl>
            <c:dLbl>
              <c:idx val="8"/>
              <c:delete val="1"/>
              <c:extLst>
                <c:ext xmlns:c15="http://schemas.microsoft.com/office/drawing/2012/chart" uri="{CE6537A1-D6FC-4f65-9D91-7224C49458BB}"/>
                <c:ext xmlns:c16="http://schemas.microsoft.com/office/drawing/2014/chart" uri="{C3380CC4-5D6E-409C-BE32-E72D297353CC}">
                  <c16:uniqueId val="{00000009-C210-4FC3-8756-17EC358D299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Nationality!$D$19:$D$31</c:f>
              <c:numCache>
                <c:formatCode>0.0%</c:formatCode>
                <c:ptCount val="13"/>
                <c:pt idx="0">
                  <c:v>5.2316678954233503E-2</c:v>
                </c:pt>
                <c:pt idx="1">
                  <c:v>5.7990280471593297E-2</c:v>
                </c:pt>
                <c:pt idx="2">
                  <c:v>6.6481994459833799E-2</c:v>
                </c:pt>
                <c:pt idx="3">
                  <c:v>5.7984213721918601E-2</c:v>
                </c:pt>
                <c:pt idx="4">
                  <c:v>6.3122923588039906E-2</c:v>
                </c:pt>
                <c:pt idx="5">
                  <c:v>2.4647887323943699E-2</c:v>
                </c:pt>
                <c:pt idx="6">
                  <c:v>7.0344424985405704E-2</c:v>
                </c:pt>
                <c:pt idx="7">
                  <c:v>4.7008547008547001E-2</c:v>
                </c:pt>
                <c:pt idx="8">
                  <c:v>3.1473533619456401E-2</c:v>
                </c:pt>
                <c:pt idx="9">
                  <c:v>0.124748490945674</c:v>
                </c:pt>
                <c:pt idx="10">
                  <c:v>0.13134978229317901</c:v>
                </c:pt>
                <c:pt idx="11">
                  <c:v>9.2783505154639206E-2</c:v>
                </c:pt>
                <c:pt idx="12">
                  <c:v>9.1228070175438603E-2</c:v>
                </c:pt>
              </c:numCache>
            </c:numRef>
          </c:val>
          <c:extLst>
            <c:ext xmlns:c16="http://schemas.microsoft.com/office/drawing/2014/chart" uri="{C3380CC4-5D6E-409C-BE32-E72D297353CC}">
              <c16:uniqueId val="{00000002-C210-4FC3-8756-17EC358D2996}"/>
            </c:ext>
          </c:extLst>
        </c:ser>
        <c:ser>
          <c:idx val="3"/>
          <c:order val="3"/>
          <c:tx>
            <c:strRef>
              <c:f>Nationality!$E$18</c:f>
              <c:strCache>
                <c:ptCount val="1"/>
                <c:pt idx="0">
                  <c:v>Scottish, Irish and Northern Irish</c:v>
                </c:pt>
              </c:strCache>
            </c:strRef>
          </c:tx>
          <c:spPr>
            <a:solidFill>
              <a:schemeClr val="accent2"/>
            </a:solidFill>
            <a:ln>
              <a:noFill/>
            </a:ln>
            <a:effectLst/>
          </c:spPr>
          <c:invertIfNegative val="0"/>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Nationality!$E$19:$E$31</c:f>
              <c:numCache>
                <c:formatCode>0.0%</c:formatCode>
                <c:ptCount val="13"/>
                <c:pt idx="0">
                  <c:v>7.4008960471842597E-3</c:v>
                </c:pt>
                <c:pt idx="1">
                  <c:v>4.4239109115871596E-3</c:v>
                </c:pt>
                <c:pt idx="2">
                  <c:v>1.1080332409972299E-2</c:v>
                </c:pt>
                <c:pt idx="3">
                  <c:v>7.4377656344869498E-3</c:v>
                </c:pt>
                <c:pt idx="4">
                  <c:v>7.8170803205002901E-3</c:v>
                </c:pt>
                <c:pt idx="5">
                  <c:v>3.5211267605633799E-3</c:v>
                </c:pt>
                <c:pt idx="6">
                  <c:v>8.7565674255691804E-3</c:v>
                </c:pt>
                <c:pt idx="7">
                  <c:v>1.7094017094017099E-2</c:v>
                </c:pt>
                <c:pt idx="8">
                  <c:v>1.00143061516452E-2</c:v>
                </c:pt>
                <c:pt idx="9">
                  <c:v>1.7102615694165001E-2</c:v>
                </c:pt>
                <c:pt idx="10">
                  <c:v>1.1611030478955E-2</c:v>
                </c:pt>
                <c:pt idx="11">
                  <c:v>2.06185567010309E-2</c:v>
                </c:pt>
                <c:pt idx="12">
                  <c:v>1.05263157894737E-2</c:v>
                </c:pt>
              </c:numCache>
            </c:numRef>
          </c:val>
          <c:extLst>
            <c:ext xmlns:c16="http://schemas.microsoft.com/office/drawing/2014/chart" uri="{C3380CC4-5D6E-409C-BE32-E72D297353CC}">
              <c16:uniqueId val="{00000003-C210-4FC3-8756-17EC358D2996}"/>
            </c:ext>
          </c:extLst>
        </c:ser>
        <c:ser>
          <c:idx val="4"/>
          <c:order val="4"/>
          <c:tx>
            <c:strRef>
              <c:f>Nationality!$F$18</c:f>
              <c:strCache>
                <c:ptCount val="1"/>
                <c:pt idx="0">
                  <c:v>Other</c:v>
                </c:pt>
              </c:strCache>
            </c:strRef>
          </c:tx>
          <c:spPr>
            <a:solidFill>
              <a:schemeClr val="accent3"/>
            </a:solidFill>
            <a:ln>
              <a:noFill/>
            </a:ln>
            <a:effectLst/>
          </c:spPr>
          <c:invertIfNegative val="0"/>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Nationality!$F$19:$F$31</c:f>
              <c:numCache>
                <c:formatCode>0.0%</c:formatCode>
                <c:ptCount val="13"/>
                <c:pt idx="0">
                  <c:v>1.4943571712130699E-2</c:v>
                </c:pt>
                <c:pt idx="1">
                  <c:v>5.63558306274108E-2</c:v>
                </c:pt>
                <c:pt idx="2">
                  <c:v>8.3102493074792196E-3</c:v>
                </c:pt>
                <c:pt idx="3">
                  <c:v>3.3697632058287803E-2</c:v>
                </c:pt>
                <c:pt idx="4">
                  <c:v>5.41332812194645E-2</c:v>
                </c:pt>
                <c:pt idx="5">
                  <c:v>1.7605633802816899E-2</c:v>
                </c:pt>
                <c:pt idx="6">
                  <c:v>1.40105078809107E-2</c:v>
                </c:pt>
                <c:pt idx="7">
                  <c:v>4.2735042735042696E-3</c:v>
                </c:pt>
                <c:pt idx="8">
                  <c:v>1.28755364806867E-2</c:v>
                </c:pt>
                <c:pt idx="9">
                  <c:v>4.6277665995975902E-2</c:v>
                </c:pt>
                <c:pt idx="10">
                  <c:v>7.69230769230769E-2</c:v>
                </c:pt>
                <c:pt idx="11">
                  <c:v>6.18556701030928E-2</c:v>
                </c:pt>
                <c:pt idx="12">
                  <c:v>0.12280701754386</c:v>
                </c:pt>
              </c:numCache>
            </c:numRef>
          </c:val>
          <c:extLst>
            <c:ext xmlns:c16="http://schemas.microsoft.com/office/drawing/2014/chart" uri="{C3380CC4-5D6E-409C-BE32-E72D297353CC}">
              <c16:uniqueId val="{00000004-C210-4FC3-8756-17EC358D2996}"/>
            </c:ext>
          </c:extLst>
        </c:ser>
        <c:ser>
          <c:idx val="5"/>
          <c:order val="5"/>
          <c:tx>
            <c:strRef>
              <c:f>Nationality!$G$18</c:f>
              <c:strCache>
                <c:ptCount val="1"/>
                <c:pt idx="0">
                  <c:v>Does not wish to record</c:v>
                </c:pt>
              </c:strCache>
            </c:strRef>
          </c:tx>
          <c:spPr>
            <a:solidFill>
              <a:srgbClr val="007534"/>
            </a:solidFill>
            <a:ln>
              <a:noFill/>
            </a:ln>
            <a:effectLst/>
          </c:spPr>
          <c:invertIfNegative val="0"/>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Nationality!$G$19:$G$31</c:f>
              <c:numCache>
                <c:formatCode>0.0%</c:formatCode>
                <c:ptCount val="13"/>
                <c:pt idx="0">
                  <c:v>7.4859638178415497E-3</c:v>
                </c:pt>
                <c:pt idx="1">
                  <c:v>7.3441279665264697E-3</c:v>
                </c:pt>
                <c:pt idx="2">
                  <c:v>8.3102493074792196E-3</c:v>
                </c:pt>
                <c:pt idx="3">
                  <c:v>1.70006071645416E-2</c:v>
                </c:pt>
                <c:pt idx="4">
                  <c:v>1.7783857729138201E-2</c:v>
                </c:pt>
                <c:pt idx="5">
                  <c:v>0</c:v>
                </c:pt>
                <c:pt idx="6">
                  <c:v>1.5761821366024501E-2</c:v>
                </c:pt>
                <c:pt idx="7">
                  <c:v>3.4188034188034198E-2</c:v>
                </c:pt>
                <c:pt idx="8">
                  <c:v>1.7167381974248899E-2</c:v>
                </c:pt>
                <c:pt idx="9">
                  <c:v>1.4084507042253501E-2</c:v>
                </c:pt>
                <c:pt idx="10">
                  <c:v>1.01596516690856E-2</c:v>
                </c:pt>
                <c:pt idx="11">
                  <c:v>0</c:v>
                </c:pt>
                <c:pt idx="12">
                  <c:v>0</c:v>
                </c:pt>
              </c:numCache>
            </c:numRef>
          </c:val>
          <c:extLst>
            <c:ext xmlns:c16="http://schemas.microsoft.com/office/drawing/2014/chart" uri="{C3380CC4-5D6E-409C-BE32-E72D297353CC}">
              <c16:uniqueId val="{00000005-C210-4FC3-8756-17EC358D2996}"/>
            </c:ext>
          </c:extLst>
        </c:ser>
        <c:ser>
          <c:idx val="6"/>
          <c:order val="6"/>
          <c:tx>
            <c:strRef>
              <c:f>Nationality!$H$18</c:f>
              <c:strCache>
                <c:ptCount val="1"/>
                <c:pt idx="0">
                  <c:v>Unknown</c:v>
                </c:pt>
              </c:strCache>
            </c:strRef>
          </c:tx>
          <c:spPr>
            <a:solidFill>
              <a:srgbClr val="F5C97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Nationality!$A$19:$A$31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Nationality!$H$19:$H$31</c:f>
              <c:numCache>
                <c:formatCode>0.0%</c:formatCode>
                <c:ptCount val="13"/>
                <c:pt idx="0">
                  <c:v>3.77984460953893E-2</c:v>
                </c:pt>
                <c:pt idx="1">
                  <c:v>0.11739708414147799</c:v>
                </c:pt>
                <c:pt idx="2">
                  <c:v>0.24099722991689801</c:v>
                </c:pt>
                <c:pt idx="3">
                  <c:v>0.124165148755313</c:v>
                </c:pt>
                <c:pt idx="4">
                  <c:v>7.0549149892515095E-2</c:v>
                </c:pt>
                <c:pt idx="5">
                  <c:v>0.38380281690140799</c:v>
                </c:pt>
                <c:pt idx="6">
                  <c:v>8.1436077057793294E-2</c:v>
                </c:pt>
                <c:pt idx="7">
                  <c:v>0.134615384615385</c:v>
                </c:pt>
                <c:pt idx="8">
                  <c:v>0.14163090128755401</c:v>
                </c:pt>
                <c:pt idx="9">
                  <c:v>6.3380281690140802E-2</c:v>
                </c:pt>
                <c:pt idx="10">
                  <c:v>7.1843251088534094E-2</c:v>
                </c:pt>
                <c:pt idx="11">
                  <c:v>9.2783505154639206E-2</c:v>
                </c:pt>
                <c:pt idx="12">
                  <c:v>0.16140350877192999</c:v>
                </c:pt>
              </c:numCache>
            </c:numRef>
          </c:val>
          <c:extLst>
            <c:ext xmlns:c16="http://schemas.microsoft.com/office/drawing/2014/chart" uri="{C3380CC4-5D6E-409C-BE32-E72D297353CC}">
              <c16:uniqueId val="{00000006-C210-4FC3-8756-17EC358D2996}"/>
            </c:ext>
          </c:extLst>
        </c:ser>
        <c:dLbls>
          <c:showLegendKey val="0"/>
          <c:showVal val="0"/>
          <c:showCatName val="0"/>
          <c:showSerName val="0"/>
          <c:showPercent val="0"/>
          <c:showBubbleSize val="0"/>
        </c:dLbls>
        <c:gapWidth val="30"/>
        <c:overlap val="100"/>
        <c:axId val="2095322575"/>
        <c:axId val="2095320495"/>
      </c:barChart>
      <c:catAx>
        <c:axId val="2095322575"/>
        <c:scaling>
          <c:orientation val="minMax"/>
        </c:scaling>
        <c:delete val="0"/>
        <c:axPos val="b"/>
        <c:numFmt formatCode="General" sourceLinked="1"/>
        <c:majorTickMark val="none"/>
        <c:minorTickMark val="none"/>
        <c:tickLblPos val="nextTo"/>
        <c:spPr>
          <a:noFill/>
          <a:ln w="9525" cap="flat" cmpd="sng" algn="ctr">
            <a:solidFill>
              <a:srgbClr val="E7E6E6"/>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2095320495"/>
        <c:crosses val="autoZero"/>
        <c:auto val="1"/>
        <c:lblAlgn val="ctr"/>
        <c:lblOffset val="100"/>
        <c:noMultiLvlLbl val="0"/>
      </c:catAx>
      <c:valAx>
        <c:axId val="2095320495"/>
        <c:scaling>
          <c:orientation val="minMax"/>
        </c:scaling>
        <c:delete val="1"/>
        <c:axPos val="l"/>
        <c:numFmt formatCode="0%" sourceLinked="1"/>
        <c:majorTickMark val="none"/>
        <c:minorTickMark val="none"/>
        <c:tickLblPos val="nextTo"/>
        <c:crossAx val="2095322575"/>
        <c:crosses val="autoZero"/>
        <c:crossBetween val="between"/>
      </c:valAx>
      <c:spPr>
        <a:noFill/>
        <a:ln>
          <a:noFill/>
        </a:ln>
        <a:effectLst/>
      </c:spPr>
    </c:plotArea>
    <c:legend>
      <c:legendPos val="b"/>
      <c:layout>
        <c:manualLayout>
          <c:xMode val="edge"/>
          <c:yMode val="edge"/>
          <c:x val="7.2607668640052511E-3"/>
          <c:y val="0.93828880870703801"/>
          <c:w val="0.98288811052102953"/>
          <c:h val="6.1711191292961966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0828001968504"/>
          <c:y val="8.1542650918635176E-2"/>
          <c:w val="0.39318856627296583"/>
          <c:h val="0.62910170603674531"/>
        </c:manualLayout>
      </c:layout>
      <c:doughnutChart>
        <c:varyColors val="1"/>
        <c:ser>
          <c:idx val="0"/>
          <c:order val="0"/>
          <c:tx>
            <c:strRef>
              <c:f>Disability!$A$16</c:f>
              <c:strCache>
                <c:ptCount val="1"/>
                <c:pt idx="0">
                  <c:v>Total</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A83E-4424-A1BA-9D74584B288B}"/>
              </c:ext>
            </c:extLst>
          </c:dPt>
          <c:dPt>
            <c:idx val="1"/>
            <c:bubble3D val="0"/>
            <c:spPr>
              <a:solidFill>
                <a:schemeClr val="accent2">
                  <a:lumMod val="20000"/>
                  <a:lumOff val="80000"/>
                </a:schemeClr>
              </a:solidFill>
              <a:ln w="19050">
                <a:solidFill>
                  <a:schemeClr val="bg1"/>
                </a:solidFill>
              </a:ln>
              <a:effectLst/>
            </c:spPr>
            <c:extLst>
              <c:ext xmlns:c16="http://schemas.microsoft.com/office/drawing/2014/chart" uri="{C3380CC4-5D6E-409C-BE32-E72D297353CC}">
                <c16:uniqueId val="{00000003-A83E-4424-A1BA-9D74584B288B}"/>
              </c:ext>
            </c:extLst>
          </c:dPt>
          <c:dLbls>
            <c:dLbl>
              <c:idx val="0"/>
              <c:layout>
                <c:manualLayout>
                  <c:x val="2.0833333333333332E-2"/>
                  <c:y val="-0.112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83E-4424-A1BA-9D74584B288B}"/>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000000"/>
                    </a:solidFill>
                    <a:latin typeface="+mn-lt"/>
                    <a:ea typeface="+mn-ea"/>
                    <a:cs typeface="+mn-cs"/>
                  </a:defRPr>
                </a:pPr>
                <a:endParaRPr lang="cy-GB"/>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(Disability!$C$2,Disability!$E$2)</c:f>
              <c:strCache>
                <c:ptCount val="2"/>
                <c:pt idx="0">
                  <c:v>Yes</c:v>
                </c:pt>
                <c:pt idx="1">
                  <c:v>No</c:v>
                </c:pt>
              </c:strCache>
              <c:extLst/>
            </c:strRef>
          </c:cat>
          <c:val>
            <c:numRef>
              <c:f>(Disability!$C$16,Disability!$E$16)</c:f>
              <c:numCache>
                <c:formatCode>0.0%</c:formatCode>
                <c:ptCount val="2"/>
                <c:pt idx="0">
                  <c:v>2.8000000000000001E-2</c:v>
                </c:pt>
                <c:pt idx="1">
                  <c:v>0.97199999999999998</c:v>
                </c:pt>
              </c:numCache>
              <c:extLst/>
            </c:numRef>
          </c:val>
          <c:extLst>
            <c:ext xmlns:c16="http://schemas.microsoft.com/office/drawing/2014/chart" uri="{C3380CC4-5D6E-409C-BE32-E72D297353CC}">
              <c16:uniqueId val="{00000004-A83E-4424-A1BA-9D74584B288B}"/>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b"/>
      <c:layout>
        <c:manualLayout>
          <c:xMode val="edge"/>
          <c:yMode val="edge"/>
          <c:x val="0.24353818077427816"/>
          <c:y val="0.7312352362204726"/>
          <c:w val="0.51292363845144362"/>
          <c:h val="8.5431430446194223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8582677165354321E-3"/>
          <c:y val="2.8344255710174592E-2"/>
          <c:w val="0.97692437664041998"/>
          <c:h val="0.82155212012179302"/>
        </c:manualLayout>
      </c:layout>
      <c:barChart>
        <c:barDir val="col"/>
        <c:grouping val="clustered"/>
        <c:varyColors val="0"/>
        <c:ser>
          <c:idx val="0"/>
          <c:order val="0"/>
          <c:tx>
            <c:strRef>
              <c:f>Disability!$B$19</c:f>
              <c:strCache>
                <c:ptCount val="1"/>
                <c:pt idx="0">
                  <c:v>Declared disability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Disability!$A$20:$A$32</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Disability!$B$20:$B$32</c:f>
              <c:numCache>
                <c:formatCode>0.0%</c:formatCode>
                <c:ptCount val="13"/>
                <c:pt idx="0">
                  <c:v>1.2E-2</c:v>
                </c:pt>
                <c:pt idx="1">
                  <c:v>3.1E-2</c:v>
                </c:pt>
                <c:pt idx="2">
                  <c:v>2.1999999999999999E-2</c:v>
                </c:pt>
                <c:pt idx="3">
                  <c:v>4.1000000000000002E-2</c:v>
                </c:pt>
                <c:pt idx="4">
                  <c:v>5.6000000000000001E-2</c:v>
                </c:pt>
                <c:pt idx="5">
                  <c:v>6.3E-2</c:v>
                </c:pt>
                <c:pt idx="6">
                  <c:v>3.5999999999999997E-2</c:v>
                </c:pt>
                <c:pt idx="7">
                  <c:v>8.1000000000000003E-2</c:v>
                </c:pt>
                <c:pt idx="8">
                  <c:v>7.6999999999999999E-2</c:v>
                </c:pt>
                <c:pt idx="9">
                  <c:v>3.2000000000000001E-2</c:v>
                </c:pt>
                <c:pt idx="10">
                  <c:v>5.6000000000000001E-2</c:v>
                </c:pt>
                <c:pt idx="11">
                  <c:v>9.2999999999999999E-2</c:v>
                </c:pt>
                <c:pt idx="12">
                  <c:v>7.6999999999999999E-2</c:v>
                </c:pt>
              </c:numCache>
            </c:numRef>
          </c:val>
          <c:extLst>
            <c:ext xmlns:c16="http://schemas.microsoft.com/office/drawing/2014/chart" uri="{C3380CC4-5D6E-409C-BE32-E72D297353CC}">
              <c16:uniqueId val="{00000000-B90A-4B7A-99F6-246BCCF7CA5B}"/>
            </c:ext>
          </c:extLst>
        </c:ser>
        <c:dLbls>
          <c:dLblPos val="outEnd"/>
          <c:showLegendKey val="0"/>
          <c:showVal val="1"/>
          <c:showCatName val="0"/>
          <c:showSerName val="0"/>
          <c:showPercent val="0"/>
          <c:showBubbleSize val="0"/>
        </c:dLbls>
        <c:gapWidth val="35"/>
        <c:axId val="1957271440"/>
        <c:axId val="1957273520"/>
      </c:barChart>
      <c:catAx>
        <c:axId val="1957271440"/>
        <c:scaling>
          <c:orientation val="minMax"/>
        </c:scaling>
        <c:delete val="0"/>
        <c:axPos val="b"/>
        <c:numFmt formatCode="General" sourceLinked="1"/>
        <c:majorTickMark val="out"/>
        <c:minorTickMark val="none"/>
        <c:tickLblPos val="nextTo"/>
        <c:spPr>
          <a:noFill/>
          <a:ln w="9525" cap="flat" cmpd="sng" algn="ctr">
            <a:solidFill>
              <a:srgbClr val="E7E6E6"/>
            </a:solidFill>
            <a:round/>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cy-GB"/>
          </a:p>
        </c:txPr>
        <c:crossAx val="1957273520"/>
        <c:crosses val="autoZero"/>
        <c:auto val="1"/>
        <c:lblAlgn val="ctr"/>
        <c:lblOffset val="100"/>
        <c:noMultiLvlLbl val="0"/>
      </c:catAx>
      <c:valAx>
        <c:axId val="1957273520"/>
        <c:scaling>
          <c:orientation val="minMax"/>
          <c:max val="0.1"/>
        </c:scaling>
        <c:delete val="1"/>
        <c:axPos val="l"/>
        <c:numFmt formatCode="0.0%" sourceLinked="1"/>
        <c:majorTickMark val="out"/>
        <c:minorTickMark val="none"/>
        <c:tickLblPos val="nextTo"/>
        <c:crossAx val="1957271440"/>
        <c:crosses val="autoZero"/>
        <c:crossBetween val="between"/>
      </c:valAx>
      <c:spPr>
        <a:noFill/>
        <a:ln>
          <a:noFill/>
        </a:ln>
        <a:effectLst/>
      </c:spPr>
    </c:plotArea>
    <c:legend>
      <c:legendPos val="b"/>
      <c:layout>
        <c:manualLayout>
          <c:xMode val="edge"/>
          <c:yMode val="edge"/>
          <c:x val="0.41744668635170606"/>
          <c:y val="0.94052448029933289"/>
          <c:w val="0.16034391899842929"/>
          <c:h val="5.7312490026796968E-2"/>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4014969833705411E-2"/>
          <c:y val="7.6835717195003927E-2"/>
          <c:w val="0.97316088131989098"/>
          <c:h val="0.74610199758796403"/>
        </c:manualLayout>
      </c:layout>
      <c:barChart>
        <c:barDir val="col"/>
        <c:grouping val="clustered"/>
        <c:varyColors val="0"/>
        <c:ser>
          <c:idx val="3"/>
          <c:order val="3"/>
          <c:tx>
            <c:strRef>
              <c:f>'Welsh Language'!$E$18:$E$19</c:f>
              <c:strCache>
                <c:ptCount val="2"/>
                <c:pt idx="0">
                  <c:v>Ability to work in Welsh</c:v>
                </c:pt>
              </c:strCache>
            </c:strRef>
          </c:tx>
          <c:spPr>
            <a:solidFill>
              <a:schemeClr val="accent6"/>
            </a:solidFill>
            <a:ln>
              <a:noFill/>
            </a:ln>
            <a:effectLst/>
          </c:spPr>
          <c:invertIfNegative val="0"/>
          <c:dLbls>
            <c:dLbl>
              <c:idx val="9"/>
              <c:layout>
                <c:manualLayout>
                  <c:x val="0"/>
                  <c:y val="1.881828983985230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DA4-4569-A241-810EC7D5BAC4}"/>
                </c:ext>
              </c:extLst>
            </c:dLbl>
            <c:dLbl>
              <c:idx val="10"/>
              <c:layout>
                <c:manualLayout>
                  <c:x val="-9.3432052889654883E-17"/>
                  <c:y val="1.860509071767799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DA4-4569-A241-810EC7D5BAC4}"/>
                </c:ext>
              </c:extLst>
            </c:dLbl>
            <c:dLbl>
              <c:idx val="12"/>
              <c:layout>
                <c:manualLayout>
                  <c:x val="0"/>
                  <c:y val="2.128991597180739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DA4-4569-A241-810EC7D5BAC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'Welsh Language'!$A$20:$A$32</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'Welsh Language'!$E$20:$E$32</c:f>
              <c:numCache>
                <c:formatCode>0.0%</c:formatCode>
                <c:ptCount val="13"/>
                <c:pt idx="0">
                  <c:v>0.26878579935348501</c:v>
                </c:pt>
                <c:pt idx="1">
                  <c:v>0.179092117593218</c:v>
                </c:pt>
                <c:pt idx="2">
                  <c:v>0.16343490304709099</c:v>
                </c:pt>
                <c:pt idx="3">
                  <c:v>0.136915604128719</c:v>
                </c:pt>
                <c:pt idx="4">
                  <c:v>0.113933945671292</c:v>
                </c:pt>
                <c:pt idx="5">
                  <c:v>3.8732394366197201E-2</c:v>
                </c:pt>
                <c:pt idx="6">
                  <c:v>0.121716287215412</c:v>
                </c:pt>
                <c:pt idx="7">
                  <c:v>0.104700854700855</c:v>
                </c:pt>
                <c:pt idx="8">
                  <c:v>0.15021459227467801</c:v>
                </c:pt>
                <c:pt idx="9">
                  <c:v>3.4205231388330003E-2</c:v>
                </c:pt>
                <c:pt idx="10">
                  <c:v>3.6284470246734403E-2</c:v>
                </c:pt>
                <c:pt idx="11">
                  <c:v>0.10309278350515499</c:v>
                </c:pt>
                <c:pt idx="12">
                  <c:v>2.4561403508771899E-2</c:v>
                </c:pt>
              </c:numCache>
            </c:numRef>
          </c:val>
          <c:extLst>
            <c:ext xmlns:c16="http://schemas.microsoft.com/office/drawing/2014/chart" uri="{C3380CC4-5D6E-409C-BE32-E72D297353CC}">
              <c16:uniqueId val="{00000003-5DA4-4569-A241-810EC7D5BAC4}"/>
            </c:ext>
          </c:extLst>
        </c:ser>
        <c:dLbls>
          <c:showLegendKey val="0"/>
          <c:showVal val="1"/>
          <c:showCatName val="0"/>
          <c:showSerName val="0"/>
          <c:showPercent val="0"/>
          <c:showBubbleSize val="0"/>
        </c:dLbls>
        <c:gapWidth val="50"/>
        <c:axId val="2095933599"/>
        <c:axId val="2095941503"/>
      </c:barChart>
      <c:lineChart>
        <c:grouping val="standard"/>
        <c:varyColors val="0"/>
        <c:ser>
          <c:idx val="0"/>
          <c:order val="0"/>
          <c:tx>
            <c:strRef>
              <c:f>'Welsh Language'!$B$18:$B$19</c:f>
              <c:strCache>
                <c:ptCount val="2"/>
                <c:pt idx="0">
                  <c:v>Ability to speak Welsh</c:v>
                </c:pt>
              </c:strCache>
            </c:strRef>
          </c:tx>
          <c:spPr>
            <a:ln w="28575" cap="rnd">
              <a:noFill/>
              <a:round/>
            </a:ln>
            <a:effectLst/>
          </c:spPr>
          <c:marker>
            <c:symbol val="circle"/>
            <c:size val="7"/>
            <c:spPr>
              <a:solidFill>
                <a:schemeClr val="accent6">
                  <a:lumMod val="50000"/>
                </a:schemeClr>
              </a:solidFill>
              <a:ln w="9525">
                <a:noFill/>
              </a:ln>
              <a:effectLst/>
            </c:spPr>
          </c:marker>
          <c:dLbls>
            <c:dLbl>
              <c:idx val="1"/>
              <c:layout>
                <c:manualLayout>
                  <c:x val="-2.0238106955380579E-2"/>
                  <c:y val="-7.70556316953178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DA4-4569-A241-810EC7D5BAC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'Welsh Language'!$A$20:$A$32</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'Welsh Language'!$B$20:$B$32</c:f>
              <c:numCache>
                <c:formatCode>0.0%</c:formatCode>
                <c:ptCount val="13"/>
                <c:pt idx="0">
                  <c:v>0.334202914988941</c:v>
                </c:pt>
                <c:pt idx="1">
                  <c:v>0.209710811340903</c:v>
                </c:pt>
                <c:pt idx="2">
                  <c:v>0.21606648199445999</c:v>
                </c:pt>
                <c:pt idx="3">
                  <c:v>0.18837279902853701</c:v>
                </c:pt>
                <c:pt idx="4">
                  <c:v>0.168653507914794</c:v>
                </c:pt>
                <c:pt idx="5">
                  <c:v>9.1549295774647904E-2</c:v>
                </c:pt>
                <c:pt idx="6">
                  <c:v>0.160537069468768</c:v>
                </c:pt>
                <c:pt idx="7">
                  <c:v>0.15598290598290601</c:v>
                </c:pt>
                <c:pt idx="8">
                  <c:v>0.18884120171673799</c:v>
                </c:pt>
                <c:pt idx="9">
                  <c:v>9.8088531187122699E-2</c:v>
                </c:pt>
                <c:pt idx="10">
                  <c:v>9.5065312046444098E-2</c:v>
                </c:pt>
                <c:pt idx="11">
                  <c:v>0.17525773195876301</c:v>
                </c:pt>
                <c:pt idx="12">
                  <c:v>7.7192982456140397E-2</c:v>
                </c:pt>
              </c:numCache>
            </c:numRef>
          </c:val>
          <c:smooth val="0"/>
          <c:extLst>
            <c:ext xmlns:c16="http://schemas.microsoft.com/office/drawing/2014/chart" uri="{C3380CC4-5D6E-409C-BE32-E72D297353CC}">
              <c16:uniqueId val="{00000005-5DA4-4569-A241-810EC7D5BAC4}"/>
            </c:ext>
          </c:extLst>
        </c:ser>
        <c:dLbls>
          <c:showLegendKey val="0"/>
          <c:showVal val="1"/>
          <c:showCatName val="0"/>
          <c:showSerName val="0"/>
          <c:showPercent val="0"/>
          <c:showBubbleSize val="0"/>
        </c:dLbls>
        <c:marker val="1"/>
        <c:smooth val="0"/>
        <c:axId val="2095933599"/>
        <c:axId val="2095941503"/>
        <c:extLst>
          <c:ext xmlns:c15="http://schemas.microsoft.com/office/drawing/2012/chart" uri="{02D57815-91ED-43cb-92C2-25804820EDAC}">
            <c15:filteredLineSeries>
              <c15:ser>
                <c:idx val="1"/>
                <c:order val="1"/>
                <c:tx>
                  <c:strRef>
                    <c:extLst>
                      <c:ext uri="{02D57815-91ED-43cb-92C2-25804820EDAC}">
                        <c15:formulaRef>
                          <c15:sqref>'Welsh Language'!$C$18:$C$19</c15:sqref>
                        </c15:formulaRef>
                      </c:ext>
                    </c:extLst>
                    <c:strCache>
                      <c:ptCount val="2"/>
                      <c:pt idx="0">
                        <c:v>Ability to speak Welsh</c:v>
                      </c:pt>
                      <c:pt idx="1">
                        <c:v>No</c:v>
                      </c:pt>
                    </c:strCache>
                  </c:strRef>
                </c:tx>
                <c:spPr>
                  <a:ln w="28575" cap="rnd">
                    <a:solidFill>
                      <a:schemeClr val="accent2"/>
                    </a:solidFill>
                    <a:round/>
                  </a:ln>
                  <a:effectLst/>
                </c:spPr>
                <c:marker>
                  <c:symbol val="circle"/>
                  <c:size val="5"/>
                  <c:spPr>
                    <a:solidFill>
                      <a:schemeClr val="accent2"/>
                    </a:solidFill>
                    <a:ln w="9525">
                      <a:solidFill>
                        <a:schemeClr val="l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baseline="0">
                          <a:solidFill>
                            <a:schemeClr val="tx1">
                              <a:lumMod val="65000"/>
                              <a:lumOff val="35000"/>
                            </a:schemeClr>
                          </a:solidFill>
                          <a:latin typeface="+mn-lt"/>
                          <a:ea typeface="+mn-ea"/>
                          <a:cs typeface="+mn-cs"/>
                        </a:defRPr>
                      </a:pPr>
                      <a:endParaRPr lang="cy-GB"/>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'Welsh Language'!$A$20:$A$32</c15:sqref>
                        </c15:formulaRef>
                      </c:ext>
                    </c:extLst>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extLst>
                      <c:ext uri="{02D57815-91ED-43cb-92C2-25804820EDAC}">
                        <c15:formulaRef>
                          <c15:sqref>'Welsh Language'!$C$20:$C$32</c15:sqref>
                        </c15:formulaRef>
                      </c:ext>
                    </c:extLst>
                    <c:numCache>
                      <c:formatCode>0.0%</c:formatCode>
                      <c:ptCount val="13"/>
                      <c:pt idx="0">
                        <c:v>0.643310837633982</c:v>
                      </c:pt>
                      <c:pt idx="1">
                        <c:v>0.70457863883017002</c:v>
                      </c:pt>
                      <c:pt idx="2">
                        <c:v>0.57063711911357295</c:v>
                      </c:pt>
                      <c:pt idx="3">
                        <c:v>0.70780206435944104</c:v>
                      </c:pt>
                      <c:pt idx="4">
                        <c:v>0.76920070353722902</c:v>
                      </c:pt>
                      <c:pt idx="5">
                        <c:v>0.53521126760563398</c:v>
                      </c:pt>
                      <c:pt idx="6">
                        <c:v>0.78429655575014601</c:v>
                      </c:pt>
                      <c:pt idx="7">
                        <c:v>0.75213675213675202</c:v>
                      </c:pt>
                      <c:pt idx="8">
                        <c:v>0.71387696709585102</c:v>
                      </c:pt>
                      <c:pt idx="9">
                        <c:v>0.867706237424547</c:v>
                      </c:pt>
                      <c:pt idx="10">
                        <c:v>0.87010159651669094</c:v>
                      </c:pt>
                      <c:pt idx="11">
                        <c:v>0.78350515463917503</c:v>
                      </c:pt>
                      <c:pt idx="12">
                        <c:v>0.87719298245613997</c:v>
                      </c:pt>
                    </c:numCache>
                  </c:numRef>
                </c:val>
                <c:smooth val="0"/>
                <c:extLst>
                  <c:ext xmlns:c16="http://schemas.microsoft.com/office/drawing/2014/chart" uri="{C3380CC4-5D6E-409C-BE32-E72D297353CC}">
                    <c16:uniqueId val="{00000006-5DA4-4569-A241-810EC7D5BAC4}"/>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'Welsh Language'!$D$18:$D$19</c15:sqref>
                        </c15:formulaRef>
                      </c:ext>
                    </c:extLst>
                    <c:strCache>
                      <c:ptCount val="2"/>
                      <c:pt idx="0">
                        <c:v>Ability to speak Welsh</c:v>
                      </c:pt>
                      <c:pt idx="1">
                        <c:v>Unknown</c:v>
                      </c:pt>
                    </c:strCache>
                  </c:strRef>
                </c:tx>
                <c:spPr>
                  <a:ln w="28575" cap="rnd">
                    <a:solidFill>
                      <a:schemeClr val="accent3"/>
                    </a:solidFill>
                    <a:round/>
                  </a:ln>
                  <a:effectLst/>
                </c:spPr>
                <c:marker>
                  <c:symbol val="circle"/>
                  <c:size val="5"/>
                  <c:spPr>
                    <a:solidFill>
                      <a:schemeClr val="accent3"/>
                    </a:solidFill>
                    <a:ln w="9525">
                      <a:solidFill>
                        <a:schemeClr val="l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baseline="0">
                          <a:solidFill>
                            <a:schemeClr val="tx1">
                              <a:lumMod val="65000"/>
                              <a:lumOff val="35000"/>
                            </a:schemeClr>
                          </a:solidFill>
                          <a:latin typeface="+mn-lt"/>
                          <a:ea typeface="+mn-ea"/>
                          <a:cs typeface="+mn-cs"/>
                        </a:defRPr>
                      </a:pPr>
                      <a:endParaRPr lang="cy-GB"/>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'Welsh Language'!$A$20:$A$32</c15:sqref>
                        </c15:formulaRef>
                      </c:ext>
                    </c:extLst>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extLst xmlns:c15="http://schemas.microsoft.com/office/drawing/2012/chart">
                      <c:ext xmlns:c15="http://schemas.microsoft.com/office/drawing/2012/chart" uri="{02D57815-91ED-43cb-92C2-25804820EDAC}">
                        <c15:formulaRef>
                          <c15:sqref>'Welsh Language'!$D$20:$D$32</c15:sqref>
                        </c15:formulaRef>
                      </c:ext>
                    </c:extLst>
                    <c:numCache>
                      <c:formatCode>0.0%</c:formatCode>
                      <c:ptCount val="13"/>
                      <c:pt idx="0">
                        <c:v>2.24862473770771E-2</c:v>
                      </c:pt>
                      <c:pt idx="1">
                        <c:v>8.5710549828927604E-2</c:v>
                      </c:pt>
                      <c:pt idx="2">
                        <c:v>0.213296398891967</c:v>
                      </c:pt>
                      <c:pt idx="3">
                        <c:v>0.103825136612022</c:v>
                      </c:pt>
                      <c:pt idx="4">
                        <c:v>6.2145788547977303E-2</c:v>
                      </c:pt>
                      <c:pt idx="5">
                        <c:v>0.37323943661971798</c:v>
                      </c:pt>
                      <c:pt idx="6">
                        <c:v>5.5166374781085797E-2</c:v>
                      </c:pt>
                      <c:pt idx="7">
                        <c:v>9.1880341880341901E-2</c:v>
                      </c:pt>
                      <c:pt idx="8">
                        <c:v>9.72818311874106E-2</c:v>
                      </c:pt>
                      <c:pt idx="9">
                        <c:v>3.4205231388330003E-2</c:v>
                      </c:pt>
                      <c:pt idx="10">
                        <c:v>3.4833091436864999E-2</c:v>
                      </c:pt>
                      <c:pt idx="11">
                        <c:v>4.1237113402061903E-2</c:v>
                      </c:pt>
                      <c:pt idx="12">
                        <c:v>4.5614035087719301E-2</c:v>
                      </c:pt>
                    </c:numCache>
                  </c:numRef>
                </c:val>
                <c:smooth val="0"/>
                <c:extLst xmlns:c15="http://schemas.microsoft.com/office/drawing/2012/chart">
                  <c:ext xmlns:c16="http://schemas.microsoft.com/office/drawing/2014/chart" uri="{C3380CC4-5D6E-409C-BE32-E72D297353CC}">
                    <c16:uniqueId val="{00000007-5DA4-4569-A241-810EC7D5BAC4}"/>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'Welsh Language'!$F$18:$F$19</c15:sqref>
                        </c15:formulaRef>
                      </c:ext>
                    </c:extLst>
                    <c:strCache>
                      <c:ptCount val="2"/>
                      <c:pt idx="0">
                        <c:v>Ability to work in Welsh</c:v>
                      </c:pt>
                      <c:pt idx="1">
                        <c:v>No</c:v>
                      </c:pt>
                    </c:strCache>
                  </c:strRef>
                </c:tx>
                <c:spPr>
                  <a:ln w="28575" cap="rnd">
                    <a:solidFill>
                      <a:schemeClr val="accent5"/>
                    </a:solidFill>
                    <a:round/>
                  </a:ln>
                  <a:effectLst/>
                </c:spPr>
                <c:marker>
                  <c:symbol val="circle"/>
                  <c:size val="5"/>
                  <c:spPr>
                    <a:solidFill>
                      <a:schemeClr val="accent5"/>
                    </a:solidFill>
                    <a:ln w="9525">
                      <a:solidFill>
                        <a:schemeClr val="l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baseline="0">
                          <a:solidFill>
                            <a:schemeClr val="tx1">
                              <a:lumMod val="65000"/>
                              <a:lumOff val="35000"/>
                            </a:schemeClr>
                          </a:solidFill>
                          <a:latin typeface="+mn-lt"/>
                          <a:ea typeface="+mn-ea"/>
                          <a:cs typeface="+mn-cs"/>
                        </a:defRPr>
                      </a:pPr>
                      <a:endParaRPr lang="cy-GB"/>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'Welsh Language'!$A$20:$A$32</c15:sqref>
                        </c15:formulaRef>
                      </c:ext>
                    </c:extLst>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extLst xmlns:c15="http://schemas.microsoft.com/office/drawing/2012/chart">
                      <c:ext xmlns:c15="http://schemas.microsoft.com/office/drawing/2012/chart" uri="{02D57815-91ED-43cb-92C2-25804820EDAC}">
                        <c15:formulaRef>
                          <c15:sqref>'Welsh Language'!$F$20:$F$32</c15:sqref>
                        </c15:formulaRef>
                      </c:ext>
                    </c:extLst>
                    <c:numCache>
                      <c:formatCode>0.0%</c:formatCode>
                      <c:ptCount val="13"/>
                      <c:pt idx="0">
                        <c:v>0.70824590256904696</c:v>
                      </c:pt>
                      <c:pt idx="1">
                        <c:v>0.73426024800052303</c:v>
                      </c:pt>
                      <c:pt idx="2">
                        <c:v>0.62326869806094198</c:v>
                      </c:pt>
                      <c:pt idx="3">
                        <c:v>0.75865209471766804</c:v>
                      </c:pt>
                      <c:pt idx="4">
                        <c:v>0.82411569278874297</c:v>
                      </c:pt>
                      <c:pt idx="5">
                        <c:v>0.58098591549295797</c:v>
                      </c:pt>
                      <c:pt idx="6">
                        <c:v>0.82282545242265503</c:v>
                      </c:pt>
                      <c:pt idx="7">
                        <c:v>0.80128205128205099</c:v>
                      </c:pt>
                      <c:pt idx="8">
                        <c:v>0.752503576537911</c:v>
                      </c:pt>
                      <c:pt idx="9">
                        <c:v>0.93108651911468798</c:v>
                      </c:pt>
                      <c:pt idx="10">
                        <c:v>0.92815674891146605</c:v>
                      </c:pt>
                      <c:pt idx="11">
                        <c:v>0.85567010309278302</c:v>
                      </c:pt>
                      <c:pt idx="12">
                        <c:v>0.92631578947368398</c:v>
                      </c:pt>
                    </c:numCache>
                  </c:numRef>
                </c:val>
                <c:smooth val="0"/>
                <c:extLst xmlns:c15="http://schemas.microsoft.com/office/drawing/2012/chart">
                  <c:ext xmlns:c16="http://schemas.microsoft.com/office/drawing/2014/chart" uri="{C3380CC4-5D6E-409C-BE32-E72D297353CC}">
                    <c16:uniqueId val="{00000008-5DA4-4569-A241-810EC7D5BAC4}"/>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'Welsh Language'!$G$18:$G$19</c15:sqref>
                        </c15:formulaRef>
                      </c:ext>
                    </c:extLst>
                    <c:strCache>
                      <c:ptCount val="2"/>
                      <c:pt idx="0">
                        <c:v>Ability to work in Welsh</c:v>
                      </c:pt>
                      <c:pt idx="1">
                        <c:v>Unknown</c:v>
                      </c:pt>
                    </c:strCache>
                  </c:strRef>
                </c:tx>
                <c:spPr>
                  <a:ln w="28575" cap="rnd">
                    <a:solidFill>
                      <a:schemeClr val="accent6"/>
                    </a:solidFill>
                    <a:round/>
                  </a:ln>
                  <a:effectLst/>
                </c:spPr>
                <c:marker>
                  <c:symbol val="circle"/>
                  <c:size val="5"/>
                  <c:spPr>
                    <a:solidFill>
                      <a:schemeClr val="accent6"/>
                    </a:solidFill>
                    <a:ln w="9525">
                      <a:solidFill>
                        <a:schemeClr val="l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baseline="0">
                          <a:solidFill>
                            <a:schemeClr val="tx1">
                              <a:lumMod val="65000"/>
                              <a:lumOff val="35000"/>
                            </a:schemeClr>
                          </a:solidFill>
                          <a:latin typeface="+mn-lt"/>
                          <a:ea typeface="+mn-ea"/>
                          <a:cs typeface="+mn-cs"/>
                        </a:defRPr>
                      </a:pPr>
                      <a:endParaRPr lang="cy-GB"/>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'Welsh Language'!$A$20:$A$32</c15:sqref>
                        </c15:formulaRef>
                      </c:ext>
                    </c:extLst>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extLst xmlns:c15="http://schemas.microsoft.com/office/drawing/2012/chart">
                      <c:ext xmlns:c15="http://schemas.microsoft.com/office/drawing/2012/chart" uri="{02D57815-91ED-43cb-92C2-25804820EDAC}">
                        <c15:formulaRef>
                          <c15:sqref>'Welsh Language'!$G$20:$G$32</c15:sqref>
                        </c15:formulaRef>
                      </c:ext>
                    </c:extLst>
                    <c:numCache>
                      <c:formatCode>0.0%</c:formatCode>
                      <c:ptCount val="13"/>
                      <c:pt idx="0">
                        <c:v>2.2968298077468401E-2</c:v>
                      </c:pt>
                      <c:pt idx="1">
                        <c:v>8.6647634406258806E-2</c:v>
                      </c:pt>
                      <c:pt idx="2">
                        <c:v>0.213296398891967</c:v>
                      </c:pt>
                      <c:pt idx="3">
                        <c:v>0.104432301153613</c:v>
                      </c:pt>
                      <c:pt idx="4">
                        <c:v>6.1950361539964797E-2</c:v>
                      </c:pt>
                      <c:pt idx="5">
                        <c:v>0.38028169014084501</c:v>
                      </c:pt>
                      <c:pt idx="6">
                        <c:v>5.54582603619381E-2</c:v>
                      </c:pt>
                      <c:pt idx="7">
                        <c:v>9.4017094017094002E-2</c:v>
                      </c:pt>
                      <c:pt idx="8">
                        <c:v>9.72818311874106E-2</c:v>
                      </c:pt>
                      <c:pt idx="9">
                        <c:v>3.4708249496981897E-2</c:v>
                      </c:pt>
                      <c:pt idx="10">
                        <c:v>3.5558780841799698E-2</c:v>
                      </c:pt>
                      <c:pt idx="11">
                        <c:v>4.1237113402061903E-2</c:v>
                      </c:pt>
                      <c:pt idx="12">
                        <c:v>4.9122807017543901E-2</c:v>
                      </c:pt>
                    </c:numCache>
                  </c:numRef>
                </c:val>
                <c:smooth val="0"/>
                <c:extLst xmlns:c15="http://schemas.microsoft.com/office/drawing/2012/chart">
                  <c:ext xmlns:c16="http://schemas.microsoft.com/office/drawing/2014/chart" uri="{C3380CC4-5D6E-409C-BE32-E72D297353CC}">
                    <c16:uniqueId val="{00000009-5DA4-4569-A241-810EC7D5BAC4}"/>
                  </c:ext>
                </c:extLst>
              </c15:ser>
            </c15:filteredLineSeries>
          </c:ext>
        </c:extLst>
      </c:lineChart>
      <c:catAx>
        <c:axId val="2095933599"/>
        <c:scaling>
          <c:orientation val="minMax"/>
        </c:scaling>
        <c:delete val="0"/>
        <c:axPos val="b"/>
        <c:numFmt formatCode="General" sourceLinked="1"/>
        <c:majorTickMark val="none"/>
        <c:minorTickMark val="none"/>
        <c:tickLblPos val="nextTo"/>
        <c:spPr>
          <a:noFill/>
          <a:ln w="9525" cap="flat" cmpd="sng" algn="ctr">
            <a:solidFill>
              <a:srgbClr val="E7E6E6"/>
            </a:solidFill>
            <a:round/>
          </a:ln>
          <a:effectLst/>
        </c:spPr>
        <c:txPr>
          <a:bodyPr rot="-60000000" spcFirstLastPara="1" vertOverflow="ellipsis" vert="horz" wrap="square" anchor="ctr" anchorCtr="1"/>
          <a:lstStyle/>
          <a:p>
            <a:pPr>
              <a:defRPr sz="1200" b="0" i="0" u="none" strike="noStrike" baseline="0">
                <a:solidFill>
                  <a:srgbClr val="000000"/>
                </a:solidFill>
                <a:latin typeface="+mn-lt"/>
                <a:ea typeface="+mn-ea"/>
                <a:cs typeface="+mn-cs"/>
              </a:defRPr>
            </a:pPr>
            <a:endParaRPr lang="cy-GB"/>
          </a:p>
        </c:txPr>
        <c:crossAx val="2095941503"/>
        <c:crosses val="autoZero"/>
        <c:auto val="1"/>
        <c:lblAlgn val="ctr"/>
        <c:lblOffset val="100"/>
        <c:noMultiLvlLbl val="0"/>
      </c:catAx>
      <c:valAx>
        <c:axId val="2095941503"/>
        <c:scaling>
          <c:orientation val="minMax"/>
        </c:scaling>
        <c:delete val="1"/>
        <c:axPos val="l"/>
        <c:numFmt formatCode="0.0%" sourceLinked="1"/>
        <c:majorTickMark val="none"/>
        <c:minorTickMark val="none"/>
        <c:tickLblPos val="nextTo"/>
        <c:crossAx val="2095933599"/>
        <c:crosses val="autoZero"/>
        <c:crossBetween val="between"/>
      </c:valAx>
      <c:spPr>
        <a:noFill/>
        <a:ln>
          <a:noFill/>
        </a:ln>
        <a:effectLst/>
      </c:spPr>
    </c:plotArea>
    <c:legend>
      <c:legendPos val="r"/>
      <c:layout>
        <c:manualLayout>
          <c:xMode val="edge"/>
          <c:yMode val="edge"/>
          <c:x val="0.16150746391076115"/>
          <c:y val="0.92729942457798742"/>
          <c:w val="0.67778420275590556"/>
          <c:h val="6.7836609445180315E-2"/>
        </c:manualLayout>
      </c:layout>
      <c:overlay val="0"/>
      <c:spPr>
        <a:noFill/>
        <a:ln>
          <a:noFill/>
        </a:ln>
        <a:effectLst/>
      </c:spPr>
      <c:txPr>
        <a:bodyPr rot="0" spcFirstLastPara="1" vertOverflow="ellipsis" vert="horz" wrap="square" anchor="ctr" anchorCtr="1"/>
        <a:lstStyle/>
        <a:p>
          <a:pPr>
            <a:defRPr sz="1200" b="0" i="0" u="none" strike="noStrike"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5816031224810842E-2"/>
          <c:y val="6.9811852476744957E-2"/>
          <c:w val="0.92836793755037827"/>
          <c:h val="0.69267173440859475"/>
        </c:manualLayout>
      </c:layout>
      <c:barChart>
        <c:barDir val="col"/>
        <c:grouping val="clustered"/>
        <c:varyColors val="0"/>
        <c:ser>
          <c:idx val="0"/>
          <c:order val="0"/>
          <c:tx>
            <c:strRef>
              <c:f>'Welsh Language'!$A$33</c:f>
              <c:strCache>
                <c:ptCount val="1"/>
                <c:pt idx="0">
                  <c:v>Total</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90D3-4DDB-8D28-50BEDF2CF2A1}"/>
              </c:ext>
            </c:extLst>
          </c:dPt>
          <c:dPt>
            <c:idx val="1"/>
            <c:invertIfNegative val="0"/>
            <c:bubble3D val="0"/>
            <c:spPr>
              <a:solidFill>
                <a:schemeClr val="accent6">
                  <a:lumMod val="50000"/>
                </a:schemeClr>
              </a:solidFill>
              <a:ln>
                <a:noFill/>
              </a:ln>
              <a:effectLst/>
            </c:spPr>
            <c:extLst>
              <c:ext xmlns:c16="http://schemas.microsoft.com/office/drawing/2014/chart" uri="{C3380CC4-5D6E-409C-BE32-E72D297353CC}">
                <c16:uniqueId val="{00000003-90D3-4DDB-8D28-50BEDF2CF2A1}"/>
              </c:ext>
            </c:extLst>
          </c:dPt>
          <c:dPt>
            <c:idx val="2"/>
            <c:invertIfNegative val="0"/>
            <c:bubble3D val="0"/>
            <c:spPr>
              <a:solidFill>
                <a:schemeClr val="bg1">
                  <a:lumMod val="50000"/>
                </a:schemeClr>
              </a:solidFill>
              <a:ln>
                <a:noFill/>
              </a:ln>
              <a:effectLst/>
            </c:spPr>
            <c:extLst>
              <c:ext xmlns:c16="http://schemas.microsoft.com/office/drawing/2014/chart" uri="{C3380CC4-5D6E-409C-BE32-E72D297353CC}">
                <c16:uniqueId val="{00000005-90D3-4DDB-8D28-50BEDF2CF2A1}"/>
              </c:ext>
            </c:extLst>
          </c:dPt>
          <c:dPt>
            <c:idx val="3"/>
            <c:invertIfNegative val="0"/>
            <c:bubble3D val="0"/>
            <c:spPr>
              <a:solidFill>
                <a:schemeClr val="accent6"/>
              </a:solidFill>
              <a:ln>
                <a:noFill/>
              </a:ln>
              <a:effectLst/>
            </c:spPr>
            <c:extLst>
              <c:ext xmlns:c16="http://schemas.microsoft.com/office/drawing/2014/chart" uri="{C3380CC4-5D6E-409C-BE32-E72D297353CC}">
                <c16:uniqueId val="{00000007-90D3-4DDB-8D28-50BEDF2CF2A1}"/>
              </c:ext>
            </c:extLst>
          </c:dPt>
          <c:dPt>
            <c:idx val="4"/>
            <c:invertIfNegative val="0"/>
            <c:bubble3D val="0"/>
            <c:spPr>
              <a:solidFill>
                <a:schemeClr val="accent6">
                  <a:lumMod val="50000"/>
                </a:schemeClr>
              </a:solidFill>
              <a:ln>
                <a:noFill/>
              </a:ln>
              <a:effectLst/>
            </c:spPr>
            <c:extLst>
              <c:ext xmlns:c16="http://schemas.microsoft.com/office/drawing/2014/chart" uri="{C3380CC4-5D6E-409C-BE32-E72D297353CC}">
                <c16:uniqueId val="{00000009-90D3-4DDB-8D28-50BEDF2CF2A1}"/>
              </c:ext>
            </c:extLst>
          </c:dPt>
          <c:dPt>
            <c:idx val="5"/>
            <c:invertIfNegative val="0"/>
            <c:bubble3D val="0"/>
            <c:spPr>
              <a:solidFill>
                <a:schemeClr val="bg1">
                  <a:lumMod val="50000"/>
                </a:schemeClr>
              </a:solidFill>
              <a:ln>
                <a:noFill/>
              </a:ln>
              <a:effectLst/>
            </c:spPr>
            <c:extLst>
              <c:ext xmlns:c16="http://schemas.microsoft.com/office/drawing/2014/chart" uri="{C3380CC4-5D6E-409C-BE32-E72D297353CC}">
                <c16:uniqueId val="{0000000B-90D3-4DDB-8D28-50BEDF2CF2A1}"/>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'Welsh Language'!$B$18:$G$19</c:f>
              <c:multiLvlStrCache>
                <c:ptCount val="6"/>
                <c:lvl>
                  <c:pt idx="0">
                    <c:v>Yes</c:v>
                  </c:pt>
                  <c:pt idx="1">
                    <c:v>No</c:v>
                  </c:pt>
                  <c:pt idx="2">
                    <c:v>Unknown</c:v>
                  </c:pt>
                  <c:pt idx="3">
                    <c:v>Yes</c:v>
                  </c:pt>
                  <c:pt idx="4">
                    <c:v>No</c:v>
                  </c:pt>
                  <c:pt idx="5">
                    <c:v>Unknown</c:v>
                  </c:pt>
                </c:lvl>
                <c:lvl>
                  <c:pt idx="0">
                    <c:v>Ability to speak Welsh</c:v>
                  </c:pt>
                  <c:pt idx="3">
                    <c:v>Ability to work in Welsh</c:v>
                  </c:pt>
                </c:lvl>
              </c:multiLvlStrCache>
            </c:multiLvlStrRef>
          </c:cat>
          <c:val>
            <c:numRef>
              <c:f>'Welsh Language'!$B$33:$G$33</c:f>
              <c:numCache>
                <c:formatCode>0.0%</c:formatCode>
                <c:ptCount val="6"/>
                <c:pt idx="0">
                  <c:v>0.24289108833117301</c:v>
                </c:pt>
                <c:pt idx="1">
                  <c:v>0.69481756411767004</c:v>
                </c:pt>
                <c:pt idx="2">
                  <c:v>6.2291347551156701E-2</c:v>
                </c:pt>
                <c:pt idx="3">
                  <c:v>0.19596637995365501</c:v>
                </c:pt>
                <c:pt idx="4">
                  <c:v>0.74105494678135198</c:v>
                </c:pt>
                <c:pt idx="5">
                  <c:v>6.2978673264993498E-2</c:v>
                </c:pt>
              </c:numCache>
            </c:numRef>
          </c:val>
          <c:extLst>
            <c:ext xmlns:c16="http://schemas.microsoft.com/office/drawing/2014/chart" uri="{C3380CC4-5D6E-409C-BE32-E72D297353CC}">
              <c16:uniqueId val="{0000000C-90D3-4DDB-8D28-50BEDF2CF2A1}"/>
            </c:ext>
          </c:extLst>
        </c:ser>
        <c:dLbls>
          <c:dLblPos val="outEnd"/>
          <c:showLegendKey val="0"/>
          <c:showVal val="1"/>
          <c:showCatName val="0"/>
          <c:showSerName val="0"/>
          <c:showPercent val="0"/>
          <c:showBubbleSize val="0"/>
        </c:dLbls>
        <c:gapWidth val="50"/>
        <c:overlap val="-27"/>
        <c:axId val="68671"/>
        <c:axId val="1343764735"/>
      </c:barChart>
      <c:catAx>
        <c:axId val="68671"/>
        <c:scaling>
          <c:orientation val="minMax"/>
        </c:scaling>
        <c:delete val="0"/>
        <c:axPos val="b"/>
        <c:numFmt formatCode="General" sourceLinked="1"/>
        <c:majorTickMark val="none"/>
        <c:minorTickMark val="none"/>
        <c:tickLblPos val="nextTo"/>
        <c:spPr>
          <a:noFill/>
          <a:ln w="9525" cap="flat" cmpd="sng" algn="ctr">
            <a:solidFill>
              <a:sysClr val="window" lastClr="FFFFFF">
                <a:lumMod val="85000"/>
              </a:sysClr>
            </a:solidFill>
            <a:round/>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cy-GB"/>
          </a:p>
        </c:txPr>
        <c:crossAx val="1343764735"/>
        <c:crosses val="autoZero"/>
        <c:auto val="1"/>
        <c:lblAlgn val="ctr"/>
        <c:lblOffset val="100"/>
        <c:noMultiLvlLbl val="0"/>
      </c:catAx>
      <c:valAx>
        <c:axId val="1343764735"/>
        <c:scaling>
          <c:orientation val="minMax"/>
        </c:scaling>
        <c:delete val="1"/>
        <c:axPos val="l"/>
        <c:numFmt formatCode="0.0%" sourceLinked="1"/>
        <c:majorTickMark val="none"/>
        <c:minorTickMark val="none"/>
        <c:tickLblPos val="nextTo"/>
        <c:crossAx val="686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687828083989504E-3"/>
          <c:y val="8.0076026689871682E-2"/>
          <c:w val="0.98018799212598429"/>
          <c:h val="0.78077261315715163"/>
        </c:manualLayout>
      </c:layout>
      <c:barChart>
        <c:barDir val="col"/>
        <c:grouping val="stacked"/>
        <c:varyColors val="0"/>
        <c:ser>
          <c:idx val="0"/>
          <c:order val="0"/>
          <c:tx>
            <c:strRef>
              <c:f>Quals!$F$16</c:f>
              <c:strCache>
                <c:ptCount val="1"/>
                <c:pt idx="0">
                  <c:v>Level 5</c:v>
                </c:pt>
              </c:strCache>
            </c:strRef>
          </c:tx>
          <c:spPr>
            <a:solidFill>
              <a:schemeClr val="tx2">
                <a:lumMod val="50000"/>
              </a:schemeClr>
            </a:solidFill>
            <a:ln w="12700">
              <a:solidFill>
                <a:schemeClr val="bg1"/>
              </a:solidFill>
            </a:ln>
            <a:effectLst/>
          </c:spPr>
          <c:invertIfNegative val="0"/>
          <c:dLbls>
            <c:dLbl>
              <c:idx val="0"/>
              <c:layout>
                <c:manualLayout>
                  <c:x val="3.7499999999999992E-2"/>
                  <c:y val="-1.9542685765153854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A8E-4435-AF2D-5CE4CDCE2BE2}"/>
                </c:ext>
              </c:extLst>
            </c:dLbl>
            <c:dLbl>
              <c:idx val="3"/>
              <c:layout>
                <c:manualLayout>
                  <c:x val="3.7499999999999999E-2"/>
                  <c:y val="-1.6285571470961543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15:layout>
                    <c:manualLayout>
                      <c:w val="3.1010416666666665E-2"/>
                      <c:h val="5.7488067292494248E-2"/>
                    </c:manualLayout>
                  </c15:layout>
                </c:ext>
                <c:ext xmlns:c16="http://schemas.microsoft.com/office/drawing/2014/chart" uri="{C3380CC4-5D6E-409C-BE32-E72D297353CC}">
                  <c16:uniqueId val="{00000004-5A8E-4435-AF2D-5CE4CDCE2BE2}"/>
                </c:ext>
              </c:extLst>
            </c:dLbl>
            <c:dLbl>
              <c:idx val="6"/>
              <c:layout>
                <c:manualLayout>
                  <c:x val="3.8541666666666745E-2"/>
                  <c:y val="-1.9542685765153854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A8E-4435-AF2D-5CE4CDCE2BE2}"/>
                </c:ext>
              </c:extLst>
            </c:dLbl>
            <c:dLbl>
              <c:idx val="7"/>
              <c:layout>
                <c:manualLayout>
                  <c:x val="3.8541666666666669E-2"/>
                  <c:y val="-2.605691435353847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A8E-4435-AF2D-5CE4CDCE2BE2}"/>
                </c:ext>
              </c:extLst>
            </c:dLbl>
            <c:dLbl>
              <c:idx val="8"/>
              <c:layout>
                <c:manualLayout>
                  <c:x val="3.7499999999999999E-2"/>
                  <c:y val="-1.6285571470961543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A8E-4435-AF2D-5CE4CDCE2BE2}"/>
                </c:ext>
              </c:extLst>
            </c:dLbl>
            <c:dLbl>
              <c:idx val="9"/>
              <c:layout>
                <c:manualLayout>
                  <c:x val="3.7499999999999999E-2"/>
                  <c:y val="-1.6285571470961543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A8E-4435-AF2D-5CE4CDCE2BE2}"/>
                </c:ext>
              </c:extLst>
            </c:dLbl>
            <c:dLbl>
              <c:idx val="10"/>
              <c:layout>
                <c:manualLayout>
                  <c:x val="3.7499999999999999E-2"/>
                  <c:y val="-1.9542685765153854E-2"/>
                </c:manualLayout>
              </c:layout>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A8E-4435-AF2D-5CE4CDCE2BE2}"/>
                </c:ext>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Quals!$A$17:$A$27</c:f>
              <c:strCache>
                <c:ptCount val="11"/>
                <c:pt idx="0">
                  <c:v>SLSW</c:v>
                </c:pt>
                <c:pt idx="1">
                  <c:v>FEL</c:v>
                </c:pt>
                <c:pt idx="2">
                  <c:v>FE</c:v>
                </c:pt>
                <c:pt idx="3">
                  <c:v>ALP</c:v>
                </c:pt>
                <c:pt idx="4">
                  <c:v>WBL</c:v>
                </c:pt>
                <c:pt idx="5">
                  <c:v>YW</c:v>
                </c:pt>
                <c:pt idx="6">
                  <c:v>YSW</c:v>
                </c:pt>
                <c:pt idx="7">
                  <c:v>ITEA</c:v>
                </c:pt>
                <c:pt idx="8">
                  <c:v>ITSW</c:v>
                </c:pt>
                <c:pt idx="9">
                  <c:v>ISTEA</c:v>
                </c:pt>
                <c:pt idx="10">
                  <c:v>ISSW</c:v>
                </c:pt>
              </c:strCache>
            </c:strRef>
          </c:cat>
          <c:val>
            <c:numRef>
              <c:f>Quals!$F$17:$F$27</c:f>
              <c:numCache>
                <c:formatCode>0.0%</c:formatCode>
                <c:ptCount val="11"/>
                <c:pt idx="0">
                  <c:v>2.1000000000000001E-2</c:v>
                </c:pt>
                <c:pt idx="1">
                  <c:v>4.2000000000000003E-2</c:v>
                </c:pt>
                <c:pt idx="2">
                  <c:v>5.3999999999999999E-2</c:v>
                </c:pt>
                <c:pt idx="3">
                  <c:v>3.2000000000000001E-2</c:v>
                </c:pt>
                <c:pt idx="4">
                  <c:v>7.0000000000000007E-2</c:v>
                </c:pt>
                <c:pt idx="5">
                  <c:v>0.186</c:v>
                </c:pt>
                <c:pt idx="6">
                  <c:v>1.9E-2</c:v>
                </c:pt>
                <c:pt idx="7">
                  <c:v>5.0000000000000001E-3</c:v>
                </c:pt>
                <c:pt idx="8">
                  <c:v>2.5999999999999999E-2</c:v>
                </c:pt>
                <c:pt idx="9">
                  <c:v>3.1E-2</c:v>
                </c:pt>
                <c:pt idx="10">
                  <c:v>2.5000000000000001E-2</c:v>
                </c:pt>
              </c:numCache>
            </c:numRef>
          </c:val>
          <c:extLst>
            <c:ext xmlns:c16="http://schemas.microsoft.com/office/drawing/2014/chart" uri="{C3380CC4-5D6E-409C-BE32-E72D297353CC}">
              <c16:uniqueId val="{00000007-AABC-4C12-8E3A-060AD569935C}"/>
            </c:ext>
          </c:extLst>
        </c:ser>
        <c:ser>
          <c:idx val="1"/>
          <c:order val="1"/>
          <c:tx>
            <c:strRef>
              <c:f>Quals!$G$16</c:f>
              <c:strCache>
                <c:ptCount val="1"/>
                <c:pt idx="0">
                  <c:v>Level 6</c:v>
                </c:pt>
              </c:strCache>
            </c:strRef>
          </c:tx>
          <c:spPr>
            <a:solidFill>
              <a:schemeClr val="tx2">
                <a:lumMod val="20000"/>
                <a:lumOff val="80000"/>
              </a:schemeClr>
            </a:solidFill>
            <a:ln w="12700">
              <a:solidFill>
                <a:schemeClr val="bg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ln>
                      <a:noFill/>
                    </a:ln>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Quals!$A$17:$A$27</c:f>
              <c:strCache>
                <c:ptCount val="11"/>
                <c:pt idx="0">
                  <c:v>SLSW</c:v>
                </c:pt>
                <c:pt idx="1">
                  <c:v>FEL</c:v>
                </c:pt>
                <c:pt idx="2">
                  <c:v>FE</c:v>
                </c:pt>
                <c:pt idx="3">
                  <c:v>ALP</c:v>
                </c:pt>
                <c:pt idx="4">
                  <c:v>WBL</c:v>
                </c:pt>
                <c:pt idx="5">
                  <c:v>YW</c:v>
                </c:pt>
                <c:pt idx="6">
                  <c:v>YSW</c:v>
                </c:pt>
                <c:pt idx="7">
                  <c:v>ITEA</c:v>
                </c:pt>
                <c:pt idx="8">
                  <c:v>ITSW</c:v>
                </c:pt>
                <c:pt idx="9">
                  <c:v>ISTEA</c:v>
                </c:pt>
                <c:pt idx="10">
                  <c:v>ISSW</c:v>
                </c:pt>
              </c:strCache>
            </c:strRef>
          </c:cat>
          <c:val>
            <c:numRef>
              <c:f>Quals!$G$17:$G$27</c:f>
              <c:numCache>
                <c:formatCode>0.0%</c:formatCode>
                <c:ptCount val="11"/>
                <c:pt idx="0">
                  <c:v>0.152</c:v>
                </c:pt>
                <c:pt idx="1">
                  <c:v>0.17499999999999999</c:v>
                </c:pt>
                <c:pt idx="2">
                  <c:v>0.19</c:v>
                </c:pt>
                <c:pt idx="3">
                  <c:v>0.158</c:v>
                </c:pt>
                <c:pt idx="4">
                  <c:v>0.185</c:v>
                </c:pt>
                <c:pt idx="5">
                  <c:v>0.63900000000000001</c:v>
                </c:pt>
                <c:pt idx="6">
                  <c:v>0.13900000000000001</c:v>
                </c:pt>
                <c:pt idx="7">
                  <c:v>0.11</c:v>
                </c:pt>
                <c:pt idx="8">
                  <c:v>0.13500000000000001</c:v>
                </c:pt>
                <c:pt idx="9">
                  <c:v>9.2999999999999999E-2</c:v>
                </c:pt>
                <c:pt idx="10">
                  <c:v>0.105</c:v>
                </c:pt>
              </c:numCache>
            </c:numRef>
          </c:val>
          <c:extLst>
            <c:ext xmlns:c16="http://schemas.microsoft.com/office/drawing/2014/chart" uri="{C3380CC4-5D6E-409C-BE32-E72D297353CC}">
              <c16:uniqueId val="{00000008-AABC-4C12-8E3A-060AD569935C}"/>
            </c:ext>
          </c:extLst>
        </c:ser>
        <c:ser>
          <c:idx val="2"/>
          <c:order val="2"/>
          <c:tx>
            <c:strRef>
              <c:f>Quals!$H$16</c:f>
              <c:strCache>
                <c:ptCount val="1"/>
                <c:pt idx="0">
                  <c:v>Level 7</c:v>
                </c:pt>
              </c:strCache>
            </c:strRef>
          </c:tx>
          <c:spPr>
            <a:solidFill>
              <a:schemeClr val="tx2"/>
            </a:solidFill>
            <a:ln w="12700">
              <a:solidFill>
                <a:schemeClr val="bg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Quals!$A$17:$A$27</c:f>
              <c:strCache>
                <c:ptCount val="11"/>
                <c:pt idx="0">
                  <c:v>SLSW</c:v>
                </c:pt>
                <c:pt idx="1">
                  <c:v>FEL</c:v>
                </c:pt>
                <c:pt idx="2">
                  <c:v>FE</c:v>
                </c:pt>
                <c:pt idx="3">
                  <c:v>ALP</c:v>
                </c:pt>
                <c:pt idx="4">
                  <c:v>WBL</c:v>
                </c:pt>
                <c:pt idx="5">
                  <c:v>YW</c:v>
                </c:pt>
                <c:pt idx="6">
                  <c:v>YSW</c:v>
                </c:pt>
                <c:pt idx="7">
                  <c:v>ITEA</c:v>
                </c:pt>
                <c:pt idx="8">
                  <c:v>ITSW</c:v>
                </c:pt>
                <c:pt idx="9">
                  <c:v>ISTEA</c:v>
                </c:pt>
                <c:pt idx="10">
                  <c:v>ISSW</c:v>
                </c:pt>
              </c:strCache>
            </c:strRef>
          </c:cat>
          <c:val>
            <c:numRef>
              <c:f>Quals!$H$17:$H$27</c:f>
              <c:numCache>
                <c:formatCode>0.0%</c:formatCode>
                <c:ptCount val="11"/>
                <c:pt idx="0">
                  <c:v>0.122</c:v>
                </c:pt>
                <c:pt idx="1">
                  <c:v>0.44600000000000001</c:v>
                </c:pt>
                <c:pt idx="2">
                  <c:v>0.61599999999999999</c:v>
                </c:pt>
                <c:pt idx="3">
                  <c:v>0.32400000000000001</c:v>
                </c:pt>
                <c:pt idx="4">
                  <c:v>0.26900000000000002</c:v>
                </c:pt>
                <c:pt idx="5">
                  <c:v>0.17499999999999999</c:v>
                </c:pt>
                <c:pt idx="6">
                  <c:v>6.2E-2</c:v>
                </c:pt>
                <c:pt idx="7">
                  <c:v>0.505</c:v>
                </c:pt>
                <c:pt idx="8">
                  <c:v>9.8000000000000004E-2</c:v>
                </c:pt>
                <c:pt idx="9">
                  <c:v>0.41199999999999998</c:v>
                </c:pt>
                <c:pt idx="10">
                  <c:v>7.3999999999999996E-2</c:v>
                </c:pt>
              </c:numCache>
            </c:numRef>
          </c:val>
          <c:extLst>
            <c:ext xmlns:c16="http://schemas.microsoft.com/office/drawing/2014/chart" uri="{C3380CC4-5D6E-409C-BE32-E72D297353CC}">
              <c16:uniqueId val="{00000009-AABC-4C12-8E3A-060AD569935C}"/>
            </c:ext>
          </c:extLst>
        </c:ser>
        <c:ser>
          <c:idx val="3"/>
          <c:order val="3"/>
          <c:tx>
            <c:strRef>
              <c:f>Quals!$I$16</c:f>
              <c:strCache>
                <c:ptCount val="1"/>
                <c:pt idx="0">
                  <c:v>Level 8</c:v>
                </c:pt>
              </c:strCache>
            </c:strRef>
          </c:tx>
          <c:spPr>
            <a:solidFill>
              <a:schemeClr val="tx2">
                <a:lumMod val="40000"/>
                <a:lumOff val="60000"/>
              </a:schemeClr>
            </a:solidFill>
            <a:ln w="12700">
              <a:solidFill>
                <a:schemeClr val="bg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Quals!$A$17:$A$27</c:f>
              <c:strCache>
                <c:ptCount val="11"/>
                <c:pt idx="0">
                  <c:v>SLSW</c:v>
                </c:pt>
                <c:pt idx="1">
                  <c:v>FEL</c:v>
                </c:pt>
                <c:pt idx="2">
                  <c:v>FE</c:v>
                </c:pt>
                <c:pt idx="3">
                  <c:v>ALP</c:v>
                </c:pt>
                <c:pt idx="4">
                  <c:v>WBL</c:v>
                </c:pt>
                <c:pt idx="5">
                  <c:v>YW</c:v>
                </c:pt>
                <c:pt idx="6">
                  <c:v>YSW</c:v>
                </c:pt>
                <c:pt idx="7">
                  <c:v>ITEA</c:v>
                </c:pt>
                <c:pt idx="8">
                  <c:v>ITSW</c:v>
                </c:pt>
                <c:pt idx="9">
                  <c:v>ISTEA</c:v>
                </c:pt>
                <c:pt idx="10">
                  <c:v>ISSW</c:v>
                </c:pt>
              </c:strCache>
            </c:strRef>
          </c:cat>
          <c:val>
            <c:numRef>
              <c:f>Quals!$I$17:$I$27</c:f>
              <c:numCache>
                <c:formatCode>0.0%</c:formatCode>
                <c:ptCount val="11"/>
                <c:pt idx="0">
                  <c:v>2E-3</c:v>
                </c:pt>
                <c:pt idx="1">
                  <c:v>1.0999999999999999E-2</c:v>
                </c:pt>
                <c:pt idx="2">
                  <c:v>1.9E-2</c:v>
                </c:pt>
                <c:pt idx="3">
                  <c:v>7.0000000000000001E-3</c:v>
                </c:pt>
                <c:pt idx="4">
                  <c:v>4.0000000000000001E-3</c:v>
                </c:pt>
                <c:pt idx="5">
                  <c:v>0</c:v>
                </c:pt>
                <c:pt idx="6">
                  <c:v>0</c:v>
                </c:pt>
                <c:pt idx="7">
                  <c:v>0</c:v>
                </c:pt>
                <c:pt idx="8">
                  <c:v>2E-3</c:v>
                </c:pt>
                <c:pt idx="9">
                  <c:v>0</c:v>
                </c:pt>
                <c:pt idx="10">
                  <c:v>0</c:v>
                </c:pt>
              </c:numCache>
            </c:numRef>
          </c:val>
          <c:extLst>
            <c:ext xmlns:c16="http://schemas.microsoft.com/office/drawing/2014/chart" uri="{C3380CC4-5D6E-409C-BE32-E72D297353CC}">
              <c16:uniqueId val="{00000015-AABC-4C12-8E3A-060AD569935C}"/>
            </c:ext>
          </c:extLst>
        </c:ser>
        <c:dLbls>
          <c:dLblPos val="ctr"/>
          <c:showLegendKey val="0"/>
          <c:showVal val="1"/>
          <c:showCatName val="0"/>
          <c:showSerName val="0"/>
          <c:showPercent val="0"/>
          <c:showBubbleSize val="0"/>
        </c:dLbls>
        <c:gapWidth val="90"/>
        <c:overlap val="100"/>
        <c:axId val="214891215"/>
        <c:axId val="214891631"/>
      </c:barChart>
      <c:catAx>
        <c:axId val="2148912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214891631"/>
        <c:crosses val="autoZero"/>
        <c:auto val="1"/>
        <c:lblAlgn val="ctr"/>
        <c:lblOffset val="100"/>
        <c:noMultiLvlLbl val="0"/>
      </c:catAx>
      <c:valAx>
        <c:axId val="214891631"/>
        <c:scaling>
          <c:orientation val="minMax"/>
          <c:max val="1"/>
        </c:scaling>
        <c:delete val="1"/>
        <c:axPos val="l"/>
        <c:numFmt formatCode="0.0%" sourceLinked="1"/>
        <c:majorTickMark val="out"/>
        <c:minorTickMark val="none"/>
        <c:tickLblPos val="nextTo"/>
        <c:crossAx val="214891215"/>
        <c:crosses val="autoZero"/>
        <c:crossBetween val="between"/>
      </c:valAx>
      <c:spPr>
        <a:noFill/>
        <a:ln>
          <a:noFill/>
        </a:ln>
        <a:effectLst/>
      </c:spPr>
    </c:plotArea>
    <c:legend>
      <c:legendPos val="b"/>
      <c:layout>
        <c:manualLayout>
          <c:xMode val="edge"/>
          <c:yMode val="edge"/>
          <c:x val="0.38179519356955383"/>
          <c:y val="0.93555247967701738"/>
          <c:w val="0.2357007874015748"/>
          <c:h val="6.4447520322982635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cy-GB"/>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50064692879732E-2"/>
          <c:y val="7.0816582705230918E-2"/>
          <c:w val="0.980214360046893"/>
          <c:h val="0.81049879695000937"/>
        </c:manualLayout>
      </c:layout>
      <c:lineChart>
        <c:grouping val="standard"/>
        <c:varyColors val="0"/>
        <c:ser>
          <c:idx val="0"/>
          <c:order val="0"/>
          <c:tx>
            <c:strRef>
              <c:f>'Retention 5 Yr Trend'!$A$12</c:f>
              <c:strCache>
                <c:ptCount val="1"/>
                <c:pt idx="0">
                  <c:v>TEA</c:v>
                </c:pt>
              </c:strCache>
            </c:strRef>
          </c:tx>
          <c:spPr>
            <a:ln w="28575" cap="rnd">
              <a:solidFill>
                <a:schemeClr val="accent2">
                  <a:lumMod val="20000"/>
                  <a:lumOff val="80000"/>
                </a:schemeClr>
              </a:solidFill>
              <a:round/>
            </a:ln>
            <a:effectLst/>
          </c:spPr>
          <c:marker>
            <c:symbol val="circle"/>
            <c:size val="5"/>
            <c:spPr>
              <a:solidFill>
                <a:schemeClr val="accent2">
                  <a:lumMod val="20000"/>
                  <a:lumOff val="80000"/>
                </a:schemeClr>
              </a:solidFill>
              <a:ln w="9525">
                <a:solidFill>
                  <a:schemeClr val="accent2">
                    <a:lumMod val="20000"/>
                    <a:lumOff val="80000"/>
                  </a:schemeClr>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4E6-4D9D-BFB2-555E9496E848}"/>
                </c:ext>
              </c:extLst>
            </c:dLbl>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Trend'!$B$12:$F$12</c:f>
              <c:numCache>
                <c:formatCode>0.0%</c:formatCode>
                <c:ptCount val="5"/>
                <c:pt idx="0">
                  <c:v>-1.2E-2</c:v>
                </c:pt>
                <c:pt idx="1">
                  <c:v>1.4E-2</c:v>
                </c:pt>
                <c:pt idx="2">
                  <c:v>1.6E-2</c:v>
                </c:pt>
                <c:pt idx="3">
                  <c:v>1E-3</c:v>
                </c:pt>
                <c:pt idx="4">
                  <c:v>-1.7000000000000001E-2</c:v>
                </c:pt>
              </c:numCache>
            </c:numRef>
          </c:val>
          <c:smooth val="0"/>
          <c:extLst>
            <c:ext xmlns:c16="http://schemas.microsoft.com/office/drawing/2014/chart" uri="{C3380CC4-5D6E-409C-BE32-E72D297353CC}">
              <c16:uniqueId val="{00000001-44E6-4D9D-BFB2-555E9496E848}"/>
            </c:ext>
          </c:extLst>
        </c:ser>
        <c:ser>
          <c:idx val="1"/>
          <c:order val="1"/>
          <c:tx>
            <c:strRef>
              <c:f>'Retention 5 Yr Trend'!$A$13</c:f>
              <c:strCache>
                <c:ptCount val="1"/>
                <c:pt idx="0">
                  <c:v>SLSW</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9.2442888605563711E-2"/>
                  <c:y val="-4.641070926478215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4E6-4D9D-BFB2-555E9496E848}"/>
                </c:ext>
              </c:extLst>
            </c:dLbl>
            <c:dLbl>
              <c:idx val="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4E6-4D9D-BFB2-555E9496E848}"/>
                </c:ext>
              </c:extLst>
            </c:dLbl>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4E6-4D9D-BFB2-555E9496E848}"/>
                </c:ext>
              </c:extLst>
            </c:dLbl>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Trend'!$B$13:$F$13</c:f>
              <c:numCache>
                <c:formatCode>0.0%</c:formatCode>
                <c:ptCount val="5"/>
                <c:pt idx="0">
                  <c:v>2E-3</c:v>
                </c:pt>
                <c:pt idx="1">
                  <c:v>0.10100000000000001</c:v>
                </c:pt>
                <c:pt idx="2">
                  <c:v>0.16</c:v>
                </c:pt>
                <c:pt idx="3">
                  <c:v>-4.9000000000000002E-2</c:v>
                </c:pt>
                <c:pt idx="4">
                  <c:v>-2.3E-2</c:v>
                </c:pt>
              </c:numCache>
            </c:numRef>
          </c:val>
          <c:smooth val="0"/>
          <c:extLst>
            <c:ext xmlns:c16="http://schemas.microsoft.com/office/drawing/2014/chart" uri="{C3380CC4-5D6E-409C-BE32-E72D297353CC}">
              <c16:uniqueId val="{00000004-44E6-4D9D-BFB2-555E9496E848}"/>
            </c:ext>
          </c:extLst>
        </c:ser>
        <c:dLbls>
          <c:dLblPos val="t"/>
          <c:showLegendKey val="0"/>
          <c:showVal val="1"/>
          <c:showCatName val="0"/>
          <c:showSerName val="0"/>
          <c:showPercent val="0"/>
          <c:showBubbleSize val="0"/>
        </c:dLbls>
        <c:marker val="1"/>
        <c:smooth val="0"/>
        <c:axId val="1955985727"/>
        <c:axId val="1435293071"/>
      </c:lineChart>
      <c:catAx>
        <c:axId val="1955985727"/>
        <c:scaling>
          <c:orientation val="minMax"/>
        </c:scaling>
        <c:delete val="0"/>
        <c:axPos val="b"/>
        <c:numFmt formatCode="General" sourceLinked="1"/>
        <c:majorTickMark val="none"/>
        <c:minorTickMark val="none"/>
        <c:tickLblPos val="low"/>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435293071"/>
        <c:crosses val="autoZero"/>
        <c:auto val="1"/>
        <c:lblAlgn val="ctr"/>
        <c:lblOffset val="100"/>
        <c:noMultiLvlLbl val="0"/>
      </c:catAx>
      <c:valAx>
        <c:axId val="1435293071"/>
        <c:scaling>
          <c:orientation val="minMax"/>
        </c:scaling>
        <c:delete val="1"/>
        <c:axPos val="l"/>
        <c:numFmt formatCode="0.0%" sourceLinked="1"/>
        <c:majorTickMark val="none"/>
        <c:minorTickMark val="none"/>
        <c:tickLblPos val="nextTo"/>
        <c:crossAx val="1955985727"/>
        <c:crosses val="autoZero"/>
        <c:crossBetween val="between"/>
      </c:valAx>
      <c:spPr>
        <a:noFill/>
        <a:ln>
          <a:noFill/>
        </a:ln>
        <a:effectLst/>
      </c:spPr>
    </c:plotArea>
    <c:legend>
      <c:legendPos val="b"/>
      <c:layout>
        <c:manualLayout>
          <c:xMode val="edge"/>
          <c:yMode val="edge"/>
          <c:x val="9.351448199259893E-2"/>
          <c:y val="0.95586208176690046"/>
          <c:w val="0.79724145208582953"/>
          <c:h val="4.4137918233099552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ysClr val="windowText" lastClr="000000"/>
          </a:solidFill>
        </a:defRPr>
      </a:pPr>
      <a:endParaRPr lang="cy-GB"/>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145916785794526E-2"/>
          <c:y val="6.9854958988505481E-2"/>
          <c:w val="0.95910308178467119"/>
          <c:h val="0.80909711432468245"/>
        </c:manualLayout>
      </c:layout>
      <c:lineChart>
        <c:grouping val="standard"/>
        <c:varyColors val="0"/>
        <c:ser>
          <c:idx val="0"/>
          <c:order val="0"/>
          <c:tx>
            <c:strRef>
              <c:f>'Retention 5 Yr Trend'!$A$14</c:f>
              <c:strCache>
                <c:ptCount val="1"/>
                <c:pt idx="0">
                  <c:v>FE</c:v>
                </c:pt>
              </c:strCache>
            </c:strRef>
          </c:tx>
          <c:spPr>
            <a:ln w="28575" cap="rnd">
              <a:solidFill>
                <a:srgbClr val="FF2513"/>
              </a:solidFill>
              <a:round/>
            </a:ln>
            <a:effectLst/>
          </c:spPr>
          <c:marker>
            <c:symbol val="circle"/>
            <c:size val="5"/>
            <c:spPr>
              <a:solidFill>
                <a:srgbClr val="FF2513"/>
              </a:solidFill>
              <a:ln w="9525">
                <a:solidFill>
                  <a:srgbClr val="FF2513"/>
                </a:solidFill>
              </a:ln>
              <a:effectLst/>
            </c:spPr>
          </c:marker>
          <c:dLbls>
            <c:dLbl>
              <c:idx val="1"/>
              <c:layout>
                <c:manualLayout>
                  <c:x val="-3.4975931783060077E-2"/>
                  <c:y val="-3.953347778902014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02C-4321-977C-6530537E67F2}"/>
                </c:ext>
              </c:extLst>
            </c:dLbl>
            <c:dLbl>
              <c:idx val="3"/>
              <c:layout>
                <c:manualLayout>
                  <c:x val="-9.5077531986170846E-2"/>
                  <c:y val="3.30167526354889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02C-4321-977C-6530537E67F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Trend'!$B$14:$F$14</c:f>
              <c:numCache>
                <c:formatCode>0.0%</c:formatCode>
                <c:ptCount val="5"/>
                <c:pt idx="0">
                  <c:v>-2.1999999999999999E-2</c:v>
                </c:pt>
                <c:pt idx="1">
                  <c:v>1.4999999999999999E-2</c:v>
                </c:pt>
                <c:pt idx="2">
                  <c:v>1.2E-2</c:v>
                </c:pt>
                <c:pt idx="3">
                  <c:v>-1.2E-2</c:v>
                </c:pt>
                <c:pt idx="4">
                  <c:v>-1.7000000000000001E-2</c:v>
                </c:pt>
              </c:numCache>
            </c:numRef>
          </c:val>
          <c:smooth val="0"/>
          <c:extLst>
            <c:ext xmlns:c16="http://schemas.microsoft.com/office/drawing/2014/chart" uri="{C3380CC4-5D6E-409C-BE32-E72D297353CC}">
              <c16:uniqueId val="{00000002-402C-4321-977C-6530537E67F2}"/>
            </c:ext>
          </c:extLst>
        </c:ser>
        <c:ser>
          <c:idx val="1"/>
          <c:order val="1"/>
          <c:tx>
            <c:strRef>
              <c:f>'Retention 5 Yr Trend'!$A$15</c:f>
              <c:strCache>
                <c:ptCount val="1"/>
                <c:pt idx="0">
                  <c:v>FELSW</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0.12723648054646805"/>
                  <c:y val="2.14306837611525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02C-4321-977C-6530537E67F2}"/>
                </c:ext>
              </c:extLst>
            </c:dLbl>
            <c:dLbl>
              <c:idx val="3"/>
              <c:layout>
                <c:manualLayout>
                  <c:x val="-4.2668540014699108E-2"/>
                  <c:y val="-3.565972967807991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02C-4321-977C-6530537E67F2}"/>
                </c:ext>
              </c:extLst>
            </c:dLbl>
            <c:dLbl>
              <c:idx val="4"/>
              <c:layout>
                <c:manualLayout>
                  <c:x val="-5.0412697217399563E-2"/>
                  <c:y val="3.24452120738414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02C-4321-977C-6530537E67F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Trend'!$B$15:$F$15</c:f>
              <c:numCache>
                <c:formatCode>0.0%</c:formatCode>
                <c:ptCount val="5"/>
                <c:pt idx="0">
                  <c:v>-0.03</c:v>
                </c:pt>
                <c:pt idx="1">
                  <c:v>0.06</c:v>
                </c:pt>
                <c:pt idx="2">
                  <c:v>0.113</c:v>
                </c:pt>
                <c:pt idx="3">
                  <c:v>4.0000000000000001E-3</c:v>
                </c:pt>
                <c:pt idx="4">
                  <c:v>-0.17599999999999999</c:v>
                </c:pt>
              </c:numCache>
            </c:numRef>
          </c:val>
          <c:smooth val="0"/>
          <c:extLst>
            <c:ext xmlns:c16="http://schemas.microsoft.com/office/drawing/2014/chart" uri="{C3380CC4-5D6E-409C-BE32-E72D297353CC}">
              <c16:uniqueId val="{00000005-402C-4321-977C-6530537E67F2}"/>
            </c:ext>
          </c:extLst>
        </c:ser>
        <c:ser>
          <c:idx val="2"/>
          <c:order val="2"/>
          <c:tx>
            <c:strRef>
              <c:f>'Retention 5 Yr Trend'!$A$16</c:f>
              <c:strCache>
                <c:ptCount val="1"/>
                <c:pt idx="0">
                  <c:v>WBL</c:v>
                </c:pt>
              </c:strCache>
            </c:strRef>
          </c:tx>
          <c:spPr>
            <a:ln w="28575" cap="rnd">
              <a:solidFill>
                <a:srgbClr val="FFB7B0"/>
              </a:solidFill>
              <a:round/>
            </a:ln>
            <a:effectLst/>
          </c:spPr>
          <c:marker>
            <c:symbol val="circle"/>
            <c:size val="5"/>
            <c:spPr>
              <a:solidFill>
                <a:srgbClr val="FFB7B0"/>
              </a:solidFill>
              <a:ln w="9525">
                <a:solidFill>
                  <a:srgbClr val="FFB7B0"/>
                </a:solidFill>
              </a:ln>
              <a:effectLst/>
            </c:spPr>
          </c:marker>
          <c:dLbls>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02C-4321-977C-6530537E67F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Trend'!$B$16:$F$16</c:f>
              <c:numCache>
                <c:formatCode>0.0%</c:formatCode>
                <c:ptCount val="5"/>
                <c:pt idx="0">
                  <c:v>-6.2E-2</c:v>
                </c:pt>
                <c:pt idx="1">
                  <c:v>-1E-3</c:v>
                </c:pt>
                <c:pt idx="2">
                  <c:v>2E-3</c:v>
                </c:pt>
                <c:pt idx="3">
                  <c:v>5.8000000000000003E-2</c:v>
                </c:pt>
                <c:pt idx="4">
                  <c:v>-0.03</c:v>
                </c:pt>
              </c:numCache>
            </c:numRef>
          </c:val>
          <c:smooth val="0"/>
          <c:extLst>
            <c:ext xmlns:c16="http://schemas.microsoft.com/office/drawing/2014/chart" uri="{C3380CC4-5D6E-409C-BE32-E72D297353CC}">
              <c16:uniqueId val="{00000007-402C-4321-977C-6530537E67F2}"/>
            </c:ext>
          </c:extLst>
        </c:ser>
        <c:dLbls>
          <c:dLblPos val="t"/>
          <c:showLegendKey val="0"/>
          <c:showVal val="1"/>
          <c:showCatName val="0"/>
          <c:showSerName val="0"/>
          <c:showPercent val="0"/>
          <c:showBubbleSize val="0"/>
        </c:dLbls>
        <c:marker val="1"/>
        <c:smooth val="0"/>
        <c:axId val="1235431199"/>
        <c:axId val="1235432863"/>
      </c:lineChart>
      <c:catAx>
        <c:axId val="1235431199"/>
        <c:scaling>
          <c:orientation val="minMax"/>
        </c:scaling>
        <c:delete val="0"/>
        <c:axPos val="b"/>
        <c:numFmt formatCode="General" sourceLinked="1"/>
        <c:majorTickMark val="none"/>
        <c:minorTickMark val="none"/>
        <c:tickLblPos val="low"/>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35432863"/>
        <c:crosses val="autoZero"/>
        <c:auto val="1"/>
        <c:lblAlgn val="ctr"/>
        <c:lblOffset val="100"/>
        <c:noMultiLvlLbl val="0"/>
      </c:catAx>
      <c:valAx>
        <c:axId val="1235432863"/>
        <c:scaling>
          <c:orientation val="minMax"/>
        </c:scaling>
        <c:delete val="1"/>
        <c:axPos val="l"/>
        <c:numFmt formatCode="0.0%" sourceLinked="1"/>
        <c:majorTickMark val="none"/>
        <c:minorTickMark val="none"/>
        <c:tickLblPos val="nextTo"/>
        <c:crossAx val="1235431199"/>
        <c:crosses val="autoZero"/>
        <c:crossBetween val="between"/>
      </c:valAx>
      <c:spPr>
        <a:noFill/>
        <a:ln>
          <a:noFill/>
        </a:ln>
        <a:effectLst/>
      </c:spPr>
    </c:plotArea>
    <c:legend>
      <c:legendPos val="b"/>
      <c:layout>
        <c:manualLayout>
          <c:xMode val="edge"/>
          <c:yMode val="edge"/>
          <c:x val="1.7555949634615386E-2"/>
          <c:y val="0.95731117479380345"/>
          <c:w val="0.94722935145315346"/>
          <c:h val="4.2688825206196511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ysClr val="windowText" lastClr="000000"/>
          </a:solidFill>
        </a:defRPr>
      </a:pPr>
      <a:endParaRPr lang="cy-GB"/>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567760955685899E-2"/>
          <c:y val="6.9649736915098834E-2"/>
          <c:w val="0.95700641832754962"/>
          <c:h val="0.80906902010498094"/>
        </c:manualLayout>
      </c:layout>
      <c:lineChart>
        <c:grouping val="standard"/>
        <c:varyColors val="0"/>
        <c:ser>
          <c:idx val="0"/>
          <c:order val="0"/>
          <c:tx>
            <c:strRef>
              <c:f>'Retention 5 Yr Trend'!$A$17</c:f>
              <c:strCache>
                <c:ptCount val="1"/>
                <c:pt idx="0">
                  <c:v>YW</c:v>
                </c:pt>
              </c:strCache>
            </c:strRef>
          </c:tx>
          <c:spPr>
            <a:ln w="28575" cap="rnd">
              <a:solidFill>
                <a:srgbClr val="FFB7B0"/>
              </a:solidFill>
              <a:round/>
            </a:ln>
            <a:effectLst/>
          </c:spPr>
          <c:marker>
            <c:symbol val="circle"/>
            <c:size val="5"/>
            <c:spPr>
              <a:solidFill>
                <a:srgbClr val="FFB7B0"/>
              </a:solidFill>
              <a:ln w="9525">
                <a:solidFill>
                  <a:srgbClr val="FFB7B0"/>
                </a:solidFill>
              </a:ln>
              <a:effectLst/>
            </c:spPr>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000-47CB-B0AA-F38F06C53A50}"/>
                </c:ext>
              </c:extLst>
            </c:dLbl>
            <c:dLbl>
              <c:idx val="1"/>
              <c:layout>
                <c:manualLayout>
                  <c:x val="-8.6670514648648375E-2"/>
                  <c:y val="-6.78414171253559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000-47CB-B0AA-F38F06C53A50}"/>
                </c:ext>
              </c:extLst>
            </c:dLbl>
            <c:dLbl>
              <c:idx val="3"/>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000-47CB-B0AA-F38F06C53A50}"/>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Trend'!$B$17:$F$17</c:f>
              <c:numCache>
                <c:formatCode>0.0%</c:formatCode>
                <c:ptCount val="5"/>
                <c:pt idx="0">
                  <c:v>8.9999999999999993E-3</c:v>
                </c:pt>
                <c:pt idx="1">
                  <c:v>-1.7999999999999999E-2</c:v>
                </c:pt>
                <c:pt idx="2">
                  <c:v>5.1999999999999998E-2</c:v>
                </c:pt>
                <c:pt idx="3">
                  <c:v>-1.4E-2</c:v>
                </c:pt>
                <c:pt idx="4">
                  <c:v>0.106</c:v>
                </c:pt>
              </c:numCache>
            </c:numRef>
          </c:val>
          <c:smooth val="0"/>
          <c:extLst>
            <c:ext xmlns:c16="http://schemas.microsoft.com/office/drawing/2014/chart" uri="{C3380CC4-5D6E-409C-BE32-E72D297353CC}">
              <c16:uniqueId val="{00000002-E000-47CB-B0AA-F38F06C53A50}"/>
            </c:ext>
          </c:extLst>
        </c:ser>
        <c:ser>
          <c:idx val="1"/>
          <c:order val="1"/>
          <c:tx>
            <c:strRef>
              <c:f>'Retention 5 Yr Trend'!$A$18</c:f>
              <c:strCache>
                <c:ptCount val="1"/>
                <c:pt idx="0">
                  <c:v>YSW</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000-47CB-B0AA-F38F06C53A50}"/>
                </c:ext>
              </c:extLst>
            </c:dLbl>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000-47CB-B0AA-F38F06C53A50}"/>
                </c:ext>
              </c:extLst>
            </c:dLbl>
            <c:dLbl>
              <c:idx val="4"/>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000-47CB-B0AA-F38F06C53A50}"/>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'Retention 5 Yr Trend'!$B$11:$F$11</c:f>
              <c:numCache>
                <c:formatCode>General</c:formatCode>
                <c:ptCount val="5"/>
                <c:pt idx="0">
                  <c:v>2021</c:v>
                </c:pt>
                <c:pt idx="1">
                  <c:v>2022</c:v>
                </c:pt>
                <c:pt idx="2">
                  <c:v>2023</c:v>
                </c:pt>
                <c:pt idx="3">
                  <c:v>2024</c:v>
                </c:pt>
                <c:pt idx="4">
                  <c:v>2025</c:v>
                </c:pt>
              </c:numCache>
            </c:numRef>
          </c:cat>
          <c:val>
            <c:numRef>
              <c:f>'Retention 5 Yr Trend'!$B$18:$F$18</c:f>
              <c:numCache>
                <c:formatCode>0.0%</c:formatCode>
                <c:ptCount val="5"/>
                <c:pt idx="0">
                  <c:v>2.1999999999999999E-2</c:v>
                </c:pt>
                <c:pt idx="1">
                  <c:v>-0.04</c:v>
                </c:pt>
                <c:pt idx="2">
                  <c:v>1.6E-2</c:v>
                </c:pt>
                <c:pt idx="3">
                  <c:v>1.7000000000000001E-2</c:v>
                </c:pt>
                <c:pt idx="4">
                  <c:v>0</c:v>
                </c:pt>
              </c:numCache>
            </c:numRef>
          </c:val>
          <c:smooth val="0"/>
          <c:extLst>
            <c:ext xmlns:c16="http://schemas.microsoft.com/office/drawing/2014/chart" uri="{C3380CC4-5D6E-409C-BE32-E72D297353CC}">
              <c16:uniqueId val="{00000006-E000-47CB-B0AA-F38F06C53A50}"/>
            </c:ext>
          </c:extLst>
        </c:ser>
        <c:dLbls>
          <c:dLblPos val="t"/>
          <c:showLegendKey val="0"/>
          <c:showVal val="1"/>
          <c:showCatName val="0"/>
          <c:showSerName val="0"/>
          <c:showPercent val="0"/>
          <c:showBubbleSize val="0"/>
        </c:dLbls>
        <c:marker val="1"/>
        <c:smooth val="0"/>
        <c:axId val="1765238719"/>
        <c:axId val="1765240383"/>
      </c:lineChart>
      <c:catAx>
        <c:axId val="1765238719"/>
        <c:scaling>
          <c:orientation val="minMax"/>
        </c:scaling>
        <c:delete val="0"/>
        <c:axPos val="b"/>
        <c:numFmt formatCode="General" sourceLinked="1"/>
        <c:majorTickMark val="none"/>
        <c:minorTickMark val="none"/>
        <c:tickLblPos val="low"/>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765240383"/>
        <c:crosses val="autoZero"/>
        <c:auto val="1"/>
        <c:lblAlgn val="ctr"/>
        <c:lblOffset val="100"/>
        <c:noMultiLvlLbl val="0"/>
      </c:catAx>
      <c:valAx>
        <c:axId val="1765240383"/>
        <c:scaling>
          <c:orientation val="minMax"/>
        </c:scaling>
        <c:delete val="1"/>
        <c:axPos val="l"/>
        <c:numFmt formatCode="0.0%" sourceLinked="1"/>
        <c:majorTickMark val="none"/>
        <c:minorTickMark val="none"/>
        <c:tickLblPos val="nextTo"/>
        <c:crossAx val="1765238719"/>
        <c:crosses val="autoZero"/>
        <c:crossBetween val="between"/>
      </c:valAx>
      <c:spPr>
        <a:noFill/>
        <a:ln>
          <a:noFill/>
        </a:ln>
        <a:effectLst/>
      </c:spPr>
    </c:plotArea>
    <c:legend>
      <c:legendPos val="b"/>
      <c:layout>
        <c:manualLayout>
          <c:xMode val="edge"/>
          <c:yMode val="edge"/>
          <c:x val="0.12158599405489204"/>
          <c:y val="0.95578022154184927"/>
          <c:w val="0.75682801189021598"/>
          <c:h val="4.4219778458150567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ysClr val="windowText" lastClr="000000"/>
          </a:solidFill>
        </a:defRPr>
      </a:pPr>
      <a:endParaRPr lang="cy-GB"/>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420357611548544E-2"/>
          <c:y val="2.9871011541072641E-2"/>
          <c:w val="0.93412130905511814"/>
          <c:h val="0.90893668779207482"/>
        </c:manualLayout>
      </c:layout>
      <c:barChart>
        <c:barDir val="bar"/>
        <c:grouping val="percentStacked"/>
        <c:varyColors val="0"/>
        <c:ser>
          <c:idx val="0"/>
          <c:order val="0"/>
          <c:tx>
            <c:strRef>
              <c:f>'Retention 5 Yr Trend'!$B$48</c:f>
              <c:strCache>
                <c:ptCount val="1"/>
                <c:pt idx="0">
                  <c:v>Still registered</c:v>
                </c:pt>
              </c:strCache>
            </c:strRef>
          </c:tx>
          <c:spPr>
            <a:solidFill>
              <a:schemeClr val="accent2"/>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'Retention 5 Yr Trend'!$A$49:$A$55</c:f>
              <c:strCache>
                <c:ptCount val="7"/>
                <c:pt idx="0">
                  <c:v>TEA</c:v>
                </c:pt>
                <c:pt idx="1">
                  <c:v>SLSW</c:v>
                </c:pt>
                <c:pt idx="2">
                  <c:v>FE</c:v>
                </c:pt>
                <c:pt idx="3">
                  <c:v>FELSW</c:v>
                </c:pt>
                <c:pt idx="4">
                  <c:v>WBL</c:v>
                </c:pt>
                <c:pt idx="5">
                  <c:v>YW</c:v>
                </c:pt>
                <c:pt idx="6">
                  <c:v>YSW</c:v>
                </c:pt>
              </c:strCache>
            </c:strRef>
          </c:cat>
          <c:val>
            <c:numRef>
              <c:f>'Retention 5 Yr Trend'!$B$49:$B$55</c:f>
              <c:numCache>
                <c:formatCode>0.0%</c:formatCode>
                <c:ptCount val="7"/>
                <c:pt idx="0">
                  <c:v>0.75900000000000001</c:v>
                </c:pt>
                <c:pt idx="1">
                  <c:v>0.502</c:v>
                </c:pt>
                <c:pt idx="2">
                  <c:v>0.60799999999999998</c:v>
                </c:pt>
                <c:pt idx="3">
                  <c:v>0.44400000000000001</c:v>
                </c:pt>
                <c:pt idx="4">
                  <c:v>0.46600000000000003</c:v>
                </c:pt>
                <c:pt idx="5">
                  <c:v>0.61499999999999999</c:v>
                </c:pt>
                <c:pt idx="6">
                  <c:v>0.48299999999999998</c:v>
                </c:pt>
              </c:numCache>
            </c:numRef>
          </c:val>
          <c:extLst>
            <c:ext xmlns:c16="http://schemas.microsoft.com/office/drawing/2014/chart" uri="{C3380CC4-5D6E-409C-BE32-E72D297353CC}">
              <c16:uniqueId val="{00000000-AA5E-4557-905E-AC620B59A7D7}"/>
            </c:ext>
          </c:extLst>
        </c:ser>
        <c:ser>
          <c:idx val="1"/>
          <c:order val="1"/>
          <c:tx>
            <c:strRef>
              <c:f>'Retention 5 Yr Trend'!$C$48</c:f>
              <c:strCache>
                <c:ptCount val="1"/>
                <c:pt idx="0">
                  <c:v>Not registered</c:v>
                </c:pt>
              </c:strCache>
            </c:strRef>
          </c:tx>
          <c:spPr>
            <a:solidFill>
              <a:schemeClr val="accent2">
                <a:lumMod val="60000"/>
                <a:lumOff val="40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'Retention 5 Yr Trend'!$A$49:$A$55</c:f>
              <c:strCache>
                <c:ptCount val="7"/>
                <c:pt idx="0">
                  <c:v>TEA</c:v>
                </c:pt>
                <c:pt idx="1">
                  <c:v>SLSW</c:v>
                </c:pt>
                <c:pt idx="2">
                  <c:v>FE</c:v>
                </c:pt>
                <c:pt idx="3">
                  <c:v>FELSW</c:v>
                </c:pt>
                <c:pt idx="4">
                  <c:v>WBL</c:v>
                </c:pt>
                <c:pt idx="5">
                  <c:v>YW</c:v>
                </c:pt>
                <c:pt idx="6">
                  <c:v>YSW</c:v>
                </c:pt>
              </c:strCache>
            </c:strRef>
          </c:cat>
          <c:val>
            <c:numRef>
              <c:f>'Retention 5 Yr Trend'!$C$49:$C$55</c:f>
              <c:numCache>
                <c:formatCode>0.0%</c:formatCode>
                <c:ptCount val="7"/>
                <c:pt idx="0">
                  <c:v>0.22</c:v>
                </c:pt>
                <c:pt idx="1">
                  <c:v>0.39700000000000002</c:v>
                </c:pt>
                <c:pt idx="2">
                  <c:v>0.33900000000000002</c:v>
                </c:pt>
                <c:pt idx="3">
                  <c:v>0.41799999999999998</c:v>
                </c:pt>
                <c:pt idx="4">
                  <c:v>0.47199999999999998</c:v>
                </c:pt>
                <c:pt idx="5">
                  <c:v>0.32400000000000001</c:v>
                </c:pt>
                <c:pt idx="6">
                  <c:v>0.38200000000000001</c:v>
                </c:pt>
              </c:numCache>
            </c:numRef>
          </c:val>
          <c:extLst>
            <c:ext xmlns:c16="http://schemas.microsoft.com/office/drawing/2014/chart" uri="{C3380CC4-5D6E-409C-BE32-E72D297353CC}">
              <c16:uniqueId val="{00000001-AA5E-4557-905E-AC620B59A7D7}"/>
            </c:ext>
          </c:extLst>
        </c:ser>
        <c:ser>
          <c:idx val="2"/>
          <c:order val="2"/>
          <c:tx>
            <c:strRef>
              <c:f>'Retention 5 Yr Trend'!$D$48</c:f>
              <c:strCache>
                <c:ptCount val="1"/>
                <c:pt idx="0">
                  <c:v>Registered in another category</c:v>
                </c:pt>
              </c:strCache>
            </c:strRef>
          </c:tx>
          <c:spPr>
            <a:solidFill>
              <a:schemeClr val="accent2">
                <a:lumMod val="20000"/>
                <a:lumOff val="80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'Retention 5 Yr Trend'!$A$49:$A$55</c:f>
              <c:strCache>
                <c:ptCount val="7"/>
                <c:pt idx="0">
                  <c:v>TEA</c:v>
                </c:pt>
                <c:pt idx="1">
                  <c:v>SLSW</c:v>
                </c:pt>
                <c:pt idx="2">
                  <c:v>FE</c:v>
                </c:pt>
                <c:pt idx="3">
                  <c:v>FELSW</c:v>
                </c:pt>
                <c:pt idx="4">
                  <c:v>WBL</c:v>
                </c:pt>
                <c:pt idx="5">
                  <c:v>YW</c:v>
                </c:pt>
                <c:pt idx="6">
                  <c:v>YSW</c:v>
                </c:pt>
              </c:strCache>
            </c:strRef>
          </c:cat>
          <c:val>
            <c:numRef>
              <c:f>'Retention 5 Yr Trend'!$D$49:$D$55</c:f>
              <c:numCache>
                <c:formatCode>0.0%</c:formatCode>
                <c:ptCount val="7"/>
                <c:pt idx="0">
                  <c:v>2.1000000000000001E-2</c:v>
                </c:pt>
                <c:pt idx="1">
                  <c:v>0.10100000000000001</c:v>
                </c:pt>
                <c:pt idx="2">
                  <c:v>5.2999999999999999E-2</c:v>
                </c:pt>
                <c:pt idx="3">
                  <c:v>0.13800000000000001</c:v>
                </c:pt>
                <c:pt idx="4">
                  <c:v>6.2E-2</c:v>
                </c:pt>
                <c:pt idx="5">
                  <c:v>6.0999999999999999E-2</c:v>
                </c:pt>
                <c:pt idx="6">
                  <c:v>0.13500000000000001</c:v>
                </c:pt>
              </c:numCache>
            </c:numRef>
          </c:val>
          <c:extLst>
            <c:ext xmlns:c16="http://schemas.microsoft.com/office/drawing/2014/chart" uri="{C3380CC4-5D6E-409C-BE32-E72D297353CC}">
              <c16:uniqueId val="{00000002-AA5E-4557-905E-AC620B59A7D7}"/>
            </c:ext>
          </c:extLst>
        </c:ser>
        <c:dLbls>
          <c:dLblPos val="ctr"/>
          <c:showLegendKey val="0"/>
          <c:showVal val="1"/>
          <c:showCatName val="0"/>
          <c:showSerName val="0"/>
          <c:showPercent val="0"/>
          <c:showBubbleSize val="0"/>
        </c:dLbls>
        <c:gapWidth val="40"/>
        <c:overlap val="100"/>
        <c:axId val="1235430783"/>
        <c:axId val="1235429119"/>
      </c:barChart>
      <c:catAx>
        <c:axId val="1235430783"/>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35429119"/>
        <c:crosses val="autoZero"/>
        <c:auto val="1"/>
        <c:lblAlgn val="ctr"/>
        <c:lblOffset val="100"/>
        <c:noMultiLvlLbl val="0"/>
      </c:catAx>
      <c:valAx>
        <c:axId val="1235429119"/>
        <c:scaling>
          <c:orientation val="minMax"/>
        </c:scaling>
        <c:delete val="1"/>
        <c:axPos val="t"/>
        <c:numFmt formatCode="0%" sourceLinked="1"/>
        <c:majorTickMark val="none"/>
        <c:minorTickMark val="none"/>
        <c:tickLblPos val="nextTo"/>
        <c:crossAx val="1235430783"/>
        <c:crosses val="autoZero"/>
        <c:crossBetween val="between"/>
      </c:valAx>
      <c:spPr>
        <a:noFill/>
        <a:ln>
          <a:noFill/>
        </a:ln>
        <a:effectLst/>
      </c:spPr>
    </c:plotArea>
    <c:legend>
      <c:legendPos val="b"/>
      <c:layout>
        <c:manualLayout>
          <c:xMode val="edge"/>
          <c:yMode val="edge"/>
          <c:x val="0.29324598097112858"/>
          <c:y val="0.93630476068540214"/>
          <c:w val="0.41350795603674539"/>
          <c:h val="5.5565158013784866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ysClr val="windowText" lastClr="000000"/>
          </a:solidFill>
        </a:defRPr>
      </a:pPr>
      <a:endParaRPr lang="cy-GB"/>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b="1" u="sng" dirty="0">
                <a:solidFill>
                  <a:schemeClr val="tx1"/>
                </a:solidFill>
              </a:rPr>
              <a:t>Further education</a:t>
            </a:r>
            <a:r>
              <a:rPr lang="en-GB" b="1" u="sng" baseline="0" dirty="0">
                <a:solidFill>
                  <a:schemeClr val="tx1"/>
                </a:solidFill>
              </a:rPr>
              <a:t> sector</a:t>
            </a:r>
            <a:endParaRPr lang="en-GB" b="1" u="sng" dirty="0">
              <a:solidFill>
                <a:schemeClr val="tx1"/>
              </a:solidFill>
            </a:endParaRPr>
          </a:p>
        </c:rich>
      </c:tx>
      <c:layout>
        <c:manualLayout>
          <c:xMode val="edge"/>
          <c:yMode val="edge"/>
          <c:x val="0.34348441101488963"/>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cy-GB"/>
        </a:p>
      </c:txPr>
    </c:title>
    <c:autoTitleDeleted val="0"/>
    <c:plotArea>
      <c:layout>
        <c:manualLayout>
          <c:layoutTarget val="inner"/>
          <c:xMode val="edge"/>
          <c:yMode val="edge"/>
          <c:x val="0"/>
          <c:y val="6.5004565124946831E-2"/>
          <c:w val="1"/>
          <c:h val="0.75093209845661257"/>
        </c:manualLayout>
      </c:layout>
      <c:lineChart>
        <c:grouping val="standard"/>
        <c:varyColors val="0"/>
        <c:ser>
          <c:idx val="1"/>
          <c:order val="0"/>
          <c:tx>
            <c:strRef>
              <c:f>Sheet1!$A$8</c:f>
              <c:strCache>
                <c:ptCount val="1"/>
                <c:pt idx="0">
                  <c:v>FE</c:v>
                </c:pt>
              </c:strCache>
            </c:strRef>
          </c:tx>
          <c:spPr>
            <a:ln w="28575" cap="rnd">
              <a:solidFill>
                <a:srgbClr val="095153"/>
              </a:solidFill>
              <a:round/>
            </a:ln>
            <a:effectLst/>
          </c:spPr>
          <c:marker>
            <c:symbol val="circle"/>
            <c:size val="5"/>
            <c:spPr>
              <a:solidFill>
                <a:srgbClr val="095153"/>
              </a:solidFill>
              <a:ln w="9525">
                <a:solidFill>
                  <a:srgbClr val="09515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Sheet1!$B$6:$F$6</c:f>
              <c:numCache>
                <c:formatCode>General</c:formatCode>
                <c:ptCount val="5"/>
                <c:pt idx="0">
                  <c:v>2021</c:v>
                </c:pt>
                <c:pt idx="1">
                  <c:v>2022</c:v>
                </c:pt>
                <c:pt idx="2">
                  <c:v>2023</c:v>
                </c:pt>
                <c:pt idx="3">
                  <c:v>2024</c:v>
                </c:pt>
                <c:pt idx="4">
                  <c:v>2025</c:v>
                </c:pt>
              </c:numCache>
            </c:numRef>
          </c:cat>
          <c:val>
            <c:numRef>
              <c:f>Sheet1!$B$8:$F$8</c:f>
              <c:numCache>
                <c:formatCode>#,##0</c:formatCode>
                <c:ptCount val="5"/>
                <c:pt idx="0">
                  <c:v>6605</c:v>
                </c:pt>
                <c:pt idx="1">
                  <c:v>6702</c:v>
                </c:pt>
                <c:pt idx="2">
                  <c:v>6785</c:v>
                </c:pt>
                <c:pt idx="3">
                  <c:v>6702</c:v>
                </c:pt>
                <c:pt idx="4">
                  <c:v>6588</c:v>
                </c:pt>
              </c:numCache>
            </c:numRef>
          </c:val>
          <c:smooth val="0"/>
          <c:extLst>
            <c:ext xmlns:c16="http://schemas.microsoft.com/office/drawing/2014/chart" uri="{C3380CC4-5D6E-409C-BE32-E72D297353CC}">
              <c16:uniqueId val="{00000002-EA92-4D11-BEA9-BB1E8896472D}"/>
            </c:ext>
          </c:extLst>
        </c:ser>
        <c:ser>
          <c:idx val="2"/>
          <c:order val="1"/>
          <c:tx>
            <c:strRef>
              <c:f>Sheet1!$A$9</c:f>
              <c:strCache>
                <c:ptCount val="1"/>
                <c:pt idx="0">
                  <c:v>FELSW</c:v>
                </c:pt>
              </c:strCache>
            </c:strRef>
          </c:tx>
          <c:spPr>
            <a:ln w="28575" cap="rnd">
              <a:solidFill>
                <a:srgbClr val="11A6A8"/>
              </a:solidFill>
              <a:round/>
            </a:ln>
            <a:effectLst/>
          </c:spPr>
          <c:marker>
            <c:symbol val="circle"/>
            <c:size val="5"/>
            <c:spPr>
              <a:solidFill>
                <a:srgbClr val="11A6A8"/>
              </a:solidFill>
              <a:ln w="9525">
                <a:solidFill>
                  <a:srgbClr val="11A6A8"/>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Sheet1!$B$6:$F$6</c:f>
              <c:numCache>
                <c:formatCode>General</c:formatCode>
                <c:ptCount val="5"/>
                <c:pt idx="0">
                  <c:v>2021</c:v>
                </c:pt>
                <c:pt idx="1">
                  <c:v>2022</c:v>
                </c:pt>
                <c:pt idx="2">
                  <c:v>2023</c:v>
                </c:pt>
                <c:pt idx="3">
                  <c:v>2024</c:v>
                </c:pt>
                <c:pt idx="4">
                  <c:v>2025</c:v>
                </c:pt>
              </c:numCache>
            </c:numRef>
          </c:cat>
          <c:val>
            <c:numRef>
              <c:f>Sheet1!$B$9:$F$9</c:f>
              <c:numCache>
                <c:formatCode>#,##0</c:formatCode>
                <c:ptCount val="5"/>
                <c:pt idx="0">
                  <c:v>5243</c:v>
                </c:pt>
                <c:pt idx="1">
                  <c:v>5556</c:v>
                </c:pt>
                <c:pt idx="2">
                  <c:v>6182</c:v>
                </c:pt>
                <c:pt idx="3">
                  <c:v>6212</c:v>
                </c:pt>
                <c:pt idx="4">
                  <c:v>5117</c:v>
                </c:pt>
              </c:numCache>
            </c:numRef>
          </c:val>
          <c:smooth val="0"/>
          <c:extLst>
            <c:ext xmlns:c16="http://schemas.microsoft.com/office/drawing/2014/chart" uri="{C3380CC4-5D6E-409C-BE32-E72D297353CC}">
              <c16:uniqueId val="{00000003-EA92-4D11-BEA9-BB1E8896472D}"/>
            </c:ext>
          </c:extLst>
        </c:ser>
        <c:ser>
          <c:idx val="3"/>
          <c:order val="2"/>
          <c:tx>
            <c:strRef>
              <c:f>Sheet1!$A$10</c:f>
              <c:strCache>
                <c:ptCount val="1"/>
                <c:pt idx="0">
                  <c:v>WBL</c:v>
                </c:pt>
              </c:strCache>
            </c:strRef>
          </c:tx>
          <c:spPr>
            <a:ln w="28575" cap="rnd">
              <a:solidFill>
                <a:srgbClr val="4EE9ED"/>
              </a:solidFill>
              <a:round/>
            </a:ln>
            <a:effectLst/>
          </c:spPr>
          <c:marker>
            <c:symbol val="circle"/>
            <c:size val="5"/>
            <c:spPr>
              <a:solidFill>
                <a:srgbClr val="4EE9ED"/>
              </a:solidFill>
              <a:ln w="9525">
                <a:solidFill>
                  <a:srgbClr val="4EE9ED"/>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Sheet1!$B$6:$F$6</c:f>
              <c:numCache>
                <c:formatCode>General</c:formatCode>
                <c:ptCount val="5"/>
                <c:pt idx="0">
                  <c:v>2021</c:v>
                </c:pt>
                <c:pt idx="1">
                  <c:v>2022</c:v>
                </c:pt>
                <c:pt idx="2">
                  <c:v>2023</c:v>
                </c:pt>
                <c:pt idx="3">
                  <c:v>2024</c:v>
                </c:pt>
                <c:pt idx="4">
                  <c:v>2025</c:v>
                </c:pt>
              </c:numCache>
            </c:numRef>
          </c:cat>
          <c:val>
            <c:numRef>
              <c:f>Sheet1!$B$10:$F$10</c:f>
              <c:numCache>
                <c:formatCode>#,##0</c:formatCode>
                <c:ptCount val="5"/>
                <c:pt idx="0">
                  <c:v>3321</c:v>
                </c:pt>
                <c:pt idx="1">
                  <c:v>3319</c:v>
                </c:pt>
                <c:pt idx="2">
                  <c:v>3327</c:v>
                </c:pt>
                <c:pt idx="3">
                  <c:v>3533</c:v>
                </c:pt>
                <c:pt idx="4">
                  <c:v>3426</c:v>
                </c:pt>
              </c:numCache>
            </c:numRef>
          </c:val>
          <c:smooth val="0"/>
          <c:extLst>
            <c:ext xmlns:c16="http://schemas.microsoft.com/office/drawing/2014/chart" uri="{C3380CC4-5D6E-409C-BE32-E72D297353CC}">
              <c16:uniqueId val="{00000004-EA92-4D11-BEA9-BB1E8896472D}"/>
            </c:ext>
          </c:extLst>
        </c:ser>
        <c:dLbls>
          <c:dLblPos val="t"/>
          <c:showLegendKey val="0"/>
          <c:showVal val="1"/>
          <c:showCatName val="0"/>
          <c:showSerName val="0"/>
          <c:showPercent val="0"/>
          <c:showBubbleSize val="0"/>
        </c:dLbls>
        <c:marker val="1"/>
        <c:smooth val="0"/>
        <c:axId val="1901922064"/>
        <c:axId val="1901914576"/>
      </c:lineChart>
      <c:catAx>
        <c:axId val="190192206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crossAx val="1901914576"/>
        <c:crosses val="autoZero"/>
        <c:auto val="1"/>
        <c:lblAlgn val="ctr"/>
        <c:lblOffset val="100"/>
        <c:noMultiLvlLbl val="0"/>
      </c:catAx>
      <c:valAx>
        <c:axId val="1901914576"/>
        <c:scaling>
          <c:orientation val="minMax"/>
        </c:scaling>
        <c:delete val="1"/>
        <c:axPos val="l"/>
        <c:numFmt formatCode="#,##0" sourceLinked="1"/>
        <c:majorTickMark val="none"/>
        <c:minorTickMark val="none"/>
        <c:tickLblPos val="nextTo"/>
        <c:crossAx val="1901922064"/>
        <c:crosses val="autoZero"/>
        <c:crossBetween val="between"/>
      </c:valAx>
      <c:spPr>
        <a:noFill/>
        <a:ln>
          <a:noFill/>
        </a:ln>
        <a:effectLst/>
      </c:spPr>
    </c:plotArea>
    <c:legend>
      <c:legendPos val="b"/>
      <c:layout>
        <c:manualLayout>
          <c:xMode val="edge"/>
          <c:yMode val="edge"/>
          <c:x val="0.25337848422974857"/>
          <c:y val="0.91841871576156275"/>
          <c:w val="0.48907627952755905"/>
          <c:h val="7.293710053976054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1349490112196604"/>
          <c:y val="5.518261991965279E-3"/>
          <c:w val="0.50890075544963598"/>
          <c:h val="0.98531427017297557"/>
        </c:manualLayout>
      </c:layout>
      <c:doughnutChart>
        <c:varyColors val="1"/>
        <c:ser>
          <c:idx val="0"/>
          <c:order val="0"/>
          <c:tx>
            <c:strRef>
              <c:f>ITE!$S$20</c:f>
              <c:strCache>
                <c:ptCount val="1"/>
                <c:pt idx="0">
                  <c:v>Male</c:v>
                </c:pt>
              </c:strCache>
            </c:strRef>
          </c:tx>
          <c:dPt>
            <c:idx val="0"/>
            <c:bubble3D val="0"/>
            <c:spPr>
              <a:solidFill>
                <a:schemeClr val="accent1">
                  <a:lumMod val="75000"/>
                </a:schemeClr>
              </a:solidFill>
              <a:ln w="19050">
                <a:solidFill>
                  <a:schemeClr val="bg1"/>
                </a:solidFill>
              </a:ln>
              <a:effectLst/>
            </c:spPr>
            <c:extLst>
              <c:ext xmlns:c16="http://schemas.microsoft.com/office/drawing/2014/chart" uri="{C3380CC4-5D6E-409C-BE32-E72D297353CC}">
                <c16:uniqueId val="{00000001-8C07-45EC-B1E9-7E26D74A206F}"/>
              </c:ext>
            </c:extLst>
          </c:dPt>
          <c:dPt>
            <c:idx val="1"/>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3-8C07-45EC-B1E9-7E26D74A206F}"/>
              </c:ext>
            </c:extLst>
          </c:dPt>
          <c:dLbls>
            <c:dLbl>
              <c:idx val="0"/>
              <c:layout>
                <c:manualLayout>
                  <c:x val="-3.1454533446886361E-2"/>
                  <c:y val="2.4757177698857557E-2"/>
                </c:manualLayout>
              </c:layout>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C07-45EC-B1E9-7E26D74A206F}"/>
                </c:ext>
              </c:extLst>
            </c:dLbl>
            <c:dLbl>
              <c:idx val="1"/>
              <c:layout>
                <c:manualLayout>
                  <c:x val="1.15778252229661E-2"/>
                  <c:y val="-2.35582559582388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C07-45EC-B1E9-7E26D74A206F}"/>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extLst>
          </c:dLbls>
          <c:cat>
            <c:strRef>
              <c:f>ITE!$T$19:$U$19</c:f>
              <c:strCache>
                <c:ptCount val="2"/>
                <c:pt idx="0">
                  <c:v>Passed</c:v>
                </c:pt>
                <c:pt idx="1">
                  <c:v>Failed, withdrawn or deferred</c:v>
                </c:pt>
              </c:strCache>
            </c:strRef>
          </c:cat>
          <c:val>
            <c:numRef>
              <c:f>ITE!$T$20:$U$20</c:f>
              <c:numCache>
                <c:formatCode>0.0%</c:formatCode>
                <c:ptCount val="2"/>
                <c:pt idx="0">
                  <c:v>0.76200000000000001</c:v>
                </c:pt>
                <c:pt idx="1">
                  <c:v>0.23799999999999999</c:v>
                </c:pt>
              </c:numCache>
            </c:numRef>
          </c:val>
          <c:extLst>
            <c:ext xmlns:c16="http://schemas.microsoft.com/office/drawing/2014/chart" uri="{C3380CC4-5D6E-409C-BE32-E72D297353CC}">
              <c16:uniqueId val="{00000004-8C07-45EC-B1E9-7E26D74A206F}"/>
            </c:ext>
          </c:extLst>
        </c:ser>
        <c:dLbls>
          <c:showLegendKey val="0"/>
          <c:showVal val="1"/>
          <c:showCatName val="0"/>
          <c:showSerName val="0"/>
          <c:showPercent val="0"/>
          <c:showBubbleSize val="0"/>
          <c:showLeaderLines val="0"/>
        </c:dLbls>
        <c:firstSliceAng val="0"/>
        <c:holeSize val="50"/>
      </c:doughnutChart>
      <c:spPr>
        <a:noFill/>
        <a:ln>
          <a:noFill/>
        </a:ln>
        <a:effectLst/>
      </c:spPr>
    </c:plotArea>
    <c:legend>
      <c:legendPos val="b"/>
      <c:layout>
        <c:manualLayout>
          <c:xMode val="edge"/>
          <c:yMode val="edge"/>
          <c:x val="5.1325449473122196E-2"/>
          <c:y val="0.24342021514553785"/>
          <c:w val="0.22280379223444358"/>
          <c:h val="0.53075739004595246"/>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9.7628411542189014E-2"/>
          <c:w val="1"/>
          <c:h val="0.71364616875605713"/>
        </c:manualLayout>
      </c:layout>
      <c:barChart>
        <c:barDir val="col"/>
        <c:grouping val="clustered"/>
        <c:varyColors val="0"/>
        <c:ser>
          <c:idx val="1"/>
          <c:order val="1"/>
          <c:tx>
            <c:strRef>
              <c:f>ITE!$K$43</c:f>
              <c:strCache>
                <c:ptCount val="1"/>
                <c:pt idx="0">
                  <c:v>ITE Passes</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ITE!$L$41:$O$41</c:f>
              <c:strCache>
                <c:ptCount val="4"/>
                <c:pt idx="0">
                  <c:v>Under 30</c:v>
                </c:pt>
                <c:pt idx="1">
                  <c:v>30 to 39</c:v>
                </c:pt>
                <c:pt idx="2">
                  <c:v>40 to 49</c:v>
                </c:pt>
                <c:pt idx="3">
                  <c:v>50+</c:v>
                </c:pt>
              </c:strCache>
            </c:strRef>
          </c:cat>
          <c:val>
            <c:numRef>
              <c:f>ITE!$L$43:$O$43</c:f>
              <c:numCache>
                <c:formatCode>0.0%</c:formatCode>
                <c:ptCount val="4"/>
                <c:pt idx="0">
                  <c:v>0.88300000000000001</c:v>
                </c:pt>
                <c:pt idx="1">
                  <c:v>7.9000000000000001E-2</c:v>
                </c:pt>
                <c:pt idx="2">
                  <c:v>3.1E-2</c:v>
                </c:pt>
                <c:pt idx="3">
                  <c:v>8.0000000000000002E-3</c:v>
                </c:pt>
              </c:numCache>
            </c:numRef>
          </c:val>
          <c:extLst>
            <c:ext xmlns:c16="http://schemas.microsoft.com/office/drawing/2014/chart" uri="{C3380CC4-5D6E-409C-BE32-E72D297353CC}">
              <c16:uniqueId val="{00000000-48D3-4C96-ADC9-2278CB295B0A}"/>
            </c:ext>
          </c:extLst>
        </c:ser>
        <c:dLbls>
          <c:dLblPos val="outEnd"/>
          <c:showLegendKey val="0"/>
          <c:showVal val="1"/>
          <c:showCatName val="0"/>
          <c:showSerName val="0"/>
          <c:showPercent val="0"/>
          <c:showBubbleSize val="0"/>
        </c:dLbls>
        <c:gapWidth val="30"/>
        <c:axId val="1247084736"/>
        <c:axId val="1247085152"/>
        <c:extLst>
          <c:ext xmlns:c15="http://schemas.microsoft.com/office/drawing/2012/chart" uri="{02D57815-91ED-43cb-92C2-25804820EDAC}">
            <c15:filteredBarSeries>
              <c15:ser>
                <c:idx val="0"/>
                <c:order val="0"/>
                <c:tx>
                  <c:strRef>
                    <c:extLst>
                      <c:ext uri="{02D57815-91ED-43cb-92C2-25804820EDAC}">
                        <c15:formulaRef>
                          <c15:sqref>ITE!$K$42</c15:sqref>
                        </c15:formulaRef>
                      </c:ext>
                    </c:extLst>
                    <c:strCache>
                      <c:ptCount val="1"/>
                      <c:pt idx="0">
                        <c:v>ITE Passes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ITE!$L$41:$O$41</c15:sqref>
                        </c15:formulaRef>
                      </c:ext>
                    </c:extLst>
                    <c:strCache>
                      <c:ptCount val="4"/>
                      <c:pt idx="0">
                        <c:v>Under 30</c:v>
                      </c:pt>
                      <c:pt idx="1">
                        <c:v>30 to 39</c:v>
                      </c:pt>
                      <c:pt idx="2">
                        <c:v>40 to 49</c:v>
                      </c:pt>
                      <c:pt idx="3">
                        <c:v>50+</c:v>
                      </c:pt>
                    </c:strCache>
                  </c:strRef>
                </c:cat>
                <c:val>
                  <c:numRef>
                    <c:extLst>
                      <c:ext uri="{02D57815-91ED-43cb-92C2-25804820EDAC}">
                        <c15:formulaRef>
                          <c15:sqref>ITE!$L$42:$O$42</c15:sqref>
                        </c15:formulaRef>
                      </c:ext>
                    </c:extLst>
                    <c:numCache>
                      <c:formatCode>General</c:formatCode>
                      <c:ptCount val="4"/>
                      <c:pt idx="0">
                        <c:v>804</c:v>
                      </c:pt>
                      <c:pt idx="1">
                        <c:v>72</c:v>
                      </c:pt>
                      <c:pt idx="2">
                        <c:v>28</c:v>
                      </c:pt>
                      <c:pt idx="3">
                        <c:v>7</c:v>
                      </c:pt>
                    </c:numCache>
                  </c:numRef>
                </c:val>
                <c:extLst>
                  <c:ext xmlns:c16="http://schemas.microsoft.com/office/drawing/2014/chart" uri="{C3380CC4-5D6E-409C-BE32-E72D297353CC}">
                    <c16:uniqueId val="{00000001-48D3-4C96-ADC9-2278CB295B0A}"/>
                  </c:ext>
                </c:extLst>
              </c15:ser>
            </c15:filteredBarSeries>
          </c:ext>
        </c:extLst>
      </c:barChart>
      <c:catAx>
        <c:axId val="124708473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47085152"/>
        <c:crosses val="autoZero"/>
        <c:auto val="1"/>
        <c:lblAlgn val="ctr"/>
        <c:lblOffset val="100"/>
        <c:noMultiLvlLbl val="0"/>
      </c:catAx>
      <c:valAx>
        <c:axId val="1247085152"/>
        <c:scaling>
          <c:orientation val="minMax"/>
        </c:scaling>
        <c:delete val="1"/>
        <c:axPos val="l"/>
        <c:numFmt formatCode="0.0%" sourceLinked="1"/>
        <c:majorTickMark val="none"/>
        <c:minorTickMark val="none"/>
        <c:tickLblPos val="nextTo"/>
        <c:crossAx val="12470847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2.2049789256131103E-2"/>
          <c:w val="0.98879743165391687"/>
          <c:h val="0.67039802768654033"/>
        </c:manualLayout>
      </c:layout>
      <c:barChart>
        <c:barDir val="col"/>
        <c:grouping val="stacked"/>
        <c:varyColors val="0"/>
        <c:ser>
          <c:idx val="0"/>
          <c:order val="0"/>
          <c:tx>
            <c:strRef>
              <c:f>ITE!$K$21</c:f>
              <c:strCache>
                <c:ptCount val="1"/>
                <c:pt idx="0">
                  <c:v>Primary trained</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ITE!$L$20:$P$20</c:f>
              <c:strCache>
                <c:ptCount val="5"/>
                <c:pt idx="0">
                  <c:v>2020/2021</c:v>
                </c:pt>
                <c:pt idx="1">
                  <c:v>2021/2022</c:v>
                </c:pt>
                <c:pt idx="2">
                  <c:v>2022/2023</c:v>
                </c:pt>
                <c:pt idx="3">
                  <c:v>2023/2024</c:v>
                </c:pt>
                <c:pt idx="4">
                  <c:v>2024/2025</c:v>
                </c:pt>
              </c:strCache>
            </c:strRef>
          </c:cat>
          <c:val>
            <c:numRef>
              <c:f>ITE!$L$21:$P$21</c:f>
              <c:numCache>
                <c:formatCode>General</c:formatCode>
                <c:ptCount val="5"/>
                <c:pt idx="0">
                  <c:v>627</c:v>
                </c:pt>
                <c:pt idx="1">
                  <c:v>627</c:v>
                </c:pt>
                <c:pt idx="2">
                  <c:v>676</c:v>
                </c:pt>
                <c:pt idx="3">
                  <c:v>636</c:v>
                </c:pt>
                <c:pt idx="4">
                  <c:v>576</c:v>
                </c:pt>
              </c:numCache>
            </c:numRef>
          </c:val>
          <c:extLst>
            <c:ext xmlns:c16="http://schemas.microsoft.com/office/drawing/2014/chart" uri="{C3380CC4-5D6E-409C-BE32-E72D297353CC}">
              <c16:uniqueId val="{00000000-27B1-41B7-A2FE-C70EBE7B823A}"/>
            </c:ext>
          </c:extLst>
        </c:ser>
        <c:ser>
          <c:idx val="1"/>
          <c:order val="1"/>
          <c:tx>
            <c:strRef>
              <c:f>ITE!$K$22</c:f>
              <c:strCache>
                <c:ptCount val="1"/>
                <c:pt idx="0">
                  <c:v>Secondary trained</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ITE!$L$20:$P$20</c:f>
              <c:strCache>
                <c:ptCount val="5"/>
                <c:pt idx="0">
                  <c:v>2020/2021</c:v>
                </c:pt>
                <c:pt idx="1">
                  <c:v>2021/2022</c:v>
                </c:pt>
                <c:pt idx="2">
                  <c:v>2022/2023</c:v>
                </c:pt>
                <c:pt idx="3">
                  <c:v>2023/2024</c:v>
                </c:pt>
                <c:pt idx="4">
                  <c:v>2024/2025</c:v>
                </c:pt>
              </c:strCache>
            </c:strRef>
          </c:cat>
          <c:val>
            <c:numRef>
              <c:f>ITE!$L$22:$P$22</c:f>
              <c:numCache>
                <c:formatCode>General</c:formatCode>
                <c:ptCount val="5"/>
                <c:pt idx="0">
                  <c:v>604</c:v>
                </c:pt>
                <c:pt idx="1">
                  <c:v>504</c:v>
                </c:pt>
                <c:pt idx="2">
                  <c:v>378</c:v>
                </c:pt>
                <c:pt idx="3">
                  <c:v>369</c:v>
                </c:pt>
                <c:pt idx="4">
                  <c:v>335</c:v>
                </c:pt>
              </c:numCache>
            </c:numRef>
          </c:val>
          <c:extLst>
            <c:ext xmlns:c16="http://schemas.microsoft.com/office/drawing/2014/chart" uri="{C3380CC4-5D6E-409C-BE32-E72D297353CC}">
              <c16:uniqueId val="{00000001-27B1-41B7-A2FE-C70EBE7B823A}"/>
            </c:ext>
          </c:extLst>
        </c:ser>
        <c:dLbls>
          <c:showLegendKey val="0"/>
          <c:showVal val="1"/>
          <c:showCatName val="0"/>
          <c:showSerName val="0"/>
          <c:showPercent val="0"/>
          <c:showBubbleSize val="0"/>
        </c:dLbls>
        <c:gapWidth val="30"/>
        <c:overlap val="100"/>
        <c:axId val="1242499488"/>
        <c:axId val="1242499072"/>
      </c:barChart>
      <c:lineChart>
        <c:grouping val="standard"/>
        <c:varyColors val="0"/>
        <c:ser>
          <c:idx val="2"/>
          <c:order val="2"/>
          <c:tx>
            <c:strRef>
              <c:f>ITE!$K$23</c:f>
              <c:strCache>
                <c:ptCount val="1"/>
                <c:pt idx="0">
                  <c:v>Total passes received</c:v>
                </c:pt>
              </c:strCache>
            </c:strRef>
          </c:tx>
          <c:spPr>
            <a:ln w="28575" cap="rnd">
              <a:solidFill>
                <a:schemeClr val="accent1">
                  <a:lumMod val="75000"/>
                </a:schemeClr>
              </a:solidFill>
              <a:round/>
            </a:ln>
            <a:effectLst/>
          </c:spPr>
          <c:marker>
            <c:symbol val="circle"/>
            <c:size val="5"/>
            <c:spPr>
              <a:solidFill>
                <a:schemeClr val="accent1">
                  <a:lumMod val="75000"/>
                </a:schemeClr>
              </a:solidFill>
              <a:ln w="9525">
                <a:solidFill>
                  <a:schemeClr val="accent1">
                    <a:lumMod val="75000"/>
                  </a:schemeClr>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ITE!$L$20:$P$20</c:f>
              <c:strCache>
                <c:ptCount val="5"/>
                <c:pt idx="0">
                  <c:v>2020/2021</c:v>
                </c:pt>
                <c:pt idx="1">
                  <c:v>2021/2022</c:v>
                </c:pt>
                <c:pt idx="2">
                  <c:v>2022/2023</c:v>
                </c:pt>
                <c:pt idx="3">
                  <c:v>2023/2024</c:v>
                </c:pt>
                <c:pt idx="4">
                  <c:v>2024/2025</c:v>
                </c:pt>
              </c:strCache>
            </c:strRef>
          </c:cat>
          <c:val>
            <c:numRef>
              <c:f>ITE!$L$23:$P$23</c:f>
              <c:numCache>
                <c:formatCode>#,##0</c:formatCode>
                <c:ptCount val="5"/>
                <c:pt idx="0">
                  <c:v>1231</c:v>
                </c:pt>
                <c:pt idx="1">
                  <c:v>1131</c:v>
                </c:pt>
                <c:pt idx="2">
                  <c:v>1054</c:v>
                </c:pt>
                <c:pt idx="3">
                  <c:v>1005</c:v>
                </c:pt>
                <c:pt idx="4" formatCode="General">
                  <c:v>911</c:v>
                </c:pt>
              </c:numCache>
            </c:numRef>
          </c:val>
          <c:smooth val="0"/>
          <c:extLst>
            <c:ext xmlns:c16="http://schemas.microsoft.com/office/drawing/2014/chart" uri="{C3380CC4-5D6E-409C-BE32-E72D297353CC}">
              <c16:uniqueId val="{00000002-27B1-41B7-A2FE-C70EBE7B823A}"/>
            </c:ext>
          </c:extLst>
        </c:ser>
        <c:dLbls>
          <c:showLegendKey val="0"/>
          <c:showVal val="1"/>
          <c:showCatName val="0"/>
          <c:showSerName val="0"/>
          <c:showPercent val="0"/>
          <c:showBubbleSize val="0"/>
        </c:dLbls>
        <c:marker val="1"/>
        <c:smooth val="0"/>
        <c:axId val="1242499488"/>
        <c:axId val="1242499072"/>
      </c:lineChart>
      <c:catAx>
        <c:axId val="124249948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42499072"/>
        <c:crosses val="autoZero"/>
        <c:auto val="1"/>
        <c:lblAlgn val="ctr"/>
        <c:lblOffset val="100"/>
        <c:noMultiLvlLbl val="0"/>
      </c:catAx>
      <c:valAx>
        <c:axId val="1242499072"/>
        <c:scaling>
          <c:orientation val="minMax"/>
        </c:scaling>
        <c:delete val="1"/>
        <c:axPos val="l"/>
        <c:numFmt formatCode="General" sourceLinked="1"/>
        <c:majorTickMark val="none"/>
        <c:minorTickMark val="none"/>
        <c:tickLblPos val="nextTo"/>
        <c:crossAx val="1242499488"/>
        <c:crosses val="autoZero"/>
        <c:crossBetween val="between"/>
      </c:valAx>
      <c:spPr>
        <a:noFill/>
        <a:ln>
          <a:noFill/>
        </a:ln>
        <a:effectLst/>
      </c:spPr>
    </c:plotArea>
    <c:legend>
      <c:legendPos val="b"/>
      <c:layout>
        <c:manualLayout>
          <c:xMode val="edge"/>
          <c:yMode val="edge"/>
          <c:x val="2.2893806740311235E-2"/>
          <c:y val="0.87502290839125785"/>
          <c:w val="0.96312561835176536"/>
          <c:h val="0.12497709160874211"/>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7077825238908757"/>
          <c:y val="6.0985786686743376E-3"/>
          <c:w val="0.50947630532314903"/>
          <c:h val="0.98642883381807556"/>
        </c:manualLayout>
      </c:layout>
      <c:doughnutChart>
        <c:varyColors val="1"/>
        <c:ser>
          <c:idx val="0"/>
          <c:order val="0"/>
          <c:tx>
            <c:strRef>
              <c:f>ITE!$S$17</c:f>
              <c:strCache>
                <c:ptCount val="1"/>
                <c:pt idx="0">
                  <c:v>Female</c:v>
                </c:pt>
              </c:strCache>
            </c:strRef>
          </c:tx>
          <c:spPr>
            <a:solidFill>
              <a:schemeClr val="accent1">
                <a:lumMod val="75000"/>
              </a:schemeClr>
            </a:solidFill>
          </c:spPr>
          <c:dPt>
            <c:idx val="0"/>
            <c:bubble3D val="0"/>
            <c:spPr>
              <a:solidFill>
                <a:schemeClr val="accent1">
                  <a:lumMod val="75000"/>
                </a:schemeClr>
              </a:solidFill>
              <a:ln w="19050">
                <a:solidFill>
                  <a:schemeClr val="bg1"/>
                </a:solidFill>
              </a:ln>
              <a:effectLst/>
            </c:spPr>
            <c:extLst>
              <c:ext xmlns:c16="http://schemas.microsoft.com/office/drawing/2014/chart" uri="{C3380CC4-5D6E-409C-BE32-E72D297353CC}">
                <c16:uniqueId val="{00000001-7B5A-4BCD-A0E6-FF130FC46A0A}"/>
              </c:ext>
            </c:extLst>
          </c:dPt>
          <c:dPt>
            <c:idx val="1"/>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3-7B5A-4BCD-A0E6-FF130FC46A0A}"/>
              </c:ext>
            </c:extLst>
          </c:dPt>
          <c:dLbls>
            <c:dLbl>
              <c:idx val="0"/>
              <c:layout>
                <c:manualLayout>
                  <c:x val="-1.6756433273488927E-2"/>
                  <c:y val="1.5300579649745561E-2"/>
                </c:manualLayout>
              </c:layout>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B5A-4BCD-A0E6-FF130FC46A0A}"/>
                </c:ext>
              </c:extLst>
            </c:dLbl>
            <c:dLbl>
              <c:idx val="1"/>
              <c:layout>
                <c:manualLayout>
                  <c:x val="7.1813285457809697E-3"/>
                  <c:y val="-1.89290064913754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B5A-4BCD-A0E6-FF130FC46A0A}"/>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extLst>
          </c:dLbls>
          <c:cat>
            <c:strRef>
              <c:f>ITE!$T$16:$U$16</c:f>
              <c:strCache>
                <c:ptCount val="2"/>
                <c:pt idx="0">
                  <c:v>Passed</c:v>
                </c:pt>
                <c:pt idx="1">
                  <c:v>Failed, withdrawn or deferred</c:v>
                </c:pt>
              </c:strCache>
            </c:strRef>
          </c:cat>
          <c:val>
            <c:numRef>
              <c:f>ITE!$T$17:$U$17</c:f>
              <c:numCache>
                <c:formatCode>0.0%</c:formatCode>
                <c:ptCount val="2"/>
                <c:pt idx="0">
                  <c:v>0.81599999999999995</c:v>
                </c:pt>
                <c:pt idx="1">
                  <c:v>0.184</c:v>
                </c:pt>
              </c:numCache>
            </c:numRef>
          </c:val>
          <c:extLst>
            <c:ext xmlns:c16="http://schemas.microsoft.com/office/drawing/2014/chart" uri="{C3380CC4-5D6E-409C-BE32-E72D297353CC}">
              <c16:uniqueId val="{00000004-7B5A-4BCD-A0E6-FF130FC46A0A}"/>
            </c:ext>
          </c:extLst>
        </c:ser>
        <c:dLbls>
          <c:showLegendKey val="0"/>
          <c:showVal val="1"/>
          <c:showCatName val="0"/>
          <c:showSerName val="0"/>
          <c:showPercent val="0"/>
          <c:showBubbleSize val="0"/>
          <c:showLeaderLines val="0"/>
        </c:dLbls>
        <c:firstSliceAng val="0"/>
        <c:holeSize val="50"/>
      </c:doughnutChart>
      <c:spPr>
        <a:noFill/>
        <a:ln>
          <a:noFill/>
        </a:ln>
        <a:effectLst/>
      </c:spPr>
    </c:plotArea>
    <c:legend>
      <c:legendPos val="b"/>
      <c:layout>
        <c:manualLayout>
          <c:xMode val="edge"/>
          <c:yMode val="edge"/>
          <c:x val="8.2303584492350854E-2"/>
          <c:y val="0.22730955732263869"/>
          <c:w val="0.25879477484604124"/>
          <c:h val="0.56649212713138075"/>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1742646414563915E-5"/>
          <c:y val="4.7138636867855348E-2"/>
          <c:w val="0.99990828109727092"/>
          <c:h val="0.84080638946299091"/>
        </c:manualLayout>
      </c:layout>
      <c:barChart>
        <c:barDir val="col"/>
        <c:grouping val="clustered"/>
        <c:varyColors val="0"/>
        <c:ser>
          <c:idx val="0"/>
          <c:order val="0"/>
          <c:tx>
            <c:strRef>
              <c:f>ITE!$A$17</c:f>
              <c:strCache>
                <c:ptCount val="1"/>
                <c:pt idx="0">
                  <c:v>OU Passes</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ITE!$B$15:$E$15</c:f>
              <c:strCache>
                <c:ptCount val="4"/>
                <c:pt idx="0">
                  <c:v>Under 30</c:v>
                </c:pt>
                <c:pt idx="1">
                  <c:v>30 to 39</c:v>
                </c:pt>
                <c:pt idx="2">
                  <c:v>40 to 49</c:v>
                </c:pt>
                <c:pt idx="3">
                  <c:v>50+</c:v>
                </c:pt>
              </c:strCache>
            </c:strRef>
          </c:cat>
          <c:val>
            <c:numRef>
              <c:f>ITE!$B$17:$E$17</c:f>
              <c:numCache>
                <c:formatCode>0.0%</c:formatCode>
                <c:ptCount val="4"/>
                <c:pt idx="0">
                  <c:v>0.377</c:v>
                </c:pt>
                <c:pt idx="1">
                  <c:v>0.38500000000000001</c:v>
                </c:pt>
                <c:pt idx="2">
                  <c:v>0.18</c:v>
                </c:pt>
                <c:pt idx="3">
                  <c:v>5.7000000000000002E-2</c:v>
                </c:pt>
              </c:numCache>
            </c:numRef>
          </c:val>
          <c:extLst>
            <c:ext xmlns:c16="http://schemas.microsoft.com/office/drawing/2014/chart" uri="{C3380CC4-5D6E-409C-BE32-E72D297353CC}">
              <c16:uniqueId val="{00000000-CA2F-4D0C-85BD-3651AF04E545}"/>
            </c:ext>
          </c:extLst>
        </c:ser>
        <c:dLbls>
          <c:dLblPos val="outEnd"/>
          <c:showLegendKey val="0"/>
          <c:showVal val="1"/>
          <c:showCatName val="0"/>
          <c:showSerName val="0"/>
          <c:showPercent val="0"/>
          <c:showBubbleSize val="0"/>
        </c:dLbls>
        <c:gapWidth val="50"/>
        <c:axId val="1247084736"/>
        <c:axId val="1247085152"/>
      </c:barChart>
      <c:catAx>
        <c:axId val="124708473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47085152"/>
        <c:crosses val="autoZero"/>
        <c:auto val="1"/>
        <c:lblAlgn val="ctr"/>
        <c:lblOffset val="100"/>
        <c:noMultiLvlLbl val="0"/>
      </c:catAx>
      <c:valAx>
        <c:axId val="1247085152"/>
        <c:scaling>
          <c:orientation val="minMax"/>
        </c:scaling>
        <c:delete val="1"/>
        <c:axPos val="l"/>
        <c:numFmt formatCode="0.0%" sourceLinked="1"/>
        <c:majorTickMark val="none"/>
        <c:minorTickMark val="none"/>
        <c:tickLblPos val="nextTo"/>
        <c:crossAx val="12470847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37457285551564E-2"/>
          <c:y val="0.11472173302180487"/>
          <c:w val="0.98625427144484357"/>
          <c:h val="0.69979811253342017"/>
        </c:manualLayout>
      </c:layout>
      <c:barChart>
        <c:barDir val="col"/>
        <c:grouping val="stacked"/>
        <c:varyColors val="0"/>
        <c:ser>
          <c:idx val="0"/>
          <c:order val="0"/>
          <c:tx>
            <c:strRef>
              <c:f>ITE!$A$14</c:f>
              <c:strCache>
                <c:ptCount val="1"/>
                <c:pt idx="0">
                  <c:v>Primary trained</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ITE!$B$13:$E$13</c:f>
              <c:strCache>
                <c:ptCount val="4"/>
                <c:pt idx="0">
                  <c:v>2021/2022</c:v>
                </c:pt>
                <c:pt idx="1">
                  <c:v>2022/2023</c:v>
                </c:pt>
                <c:pt idx="2">
                  <c:v>2023/2024</c:v>
                </c:pt>
                <c:pt idx="3">
                  <c:v>2024/2025</c:v>
                </c:pt>
              </c:strCache>
            </c:strRef>
          </c:cat>
          <c:val>
            <c:numRef>
              <c:f>ITE!$B$14:$E$14</c:f>
              <c:numCache>
                <c:formatCode>General</c:formatCode>
                <c:ptCount val="4"/>
                <c:pt idx="0">
                  <c:v>76</c:v>
                </c:pt>
                <c:pt idx="1">
                  <c:v>95</c:v>
                </c:pt>
                <c:pt idx="2">
                  <c:v>87</c:v>
                </c:pt>
                <c:pt idx="3">
                  <c:v>79</c:v>
                </c:pt>
              </c:numCache>
            </c:numRef>
          </c:val>
          <c:extLst>
            <c:ext xmlns:c16="http://schemas.microsoft.com/office/drawing/2014/chart" uri="{C3380CC4-5D6E-409C-BE32-E72D297353CC}">
              <c16:uniqueId val="{00000000-969C-49CF-BCD1-C70E103BD445}"/>
            </c:ext>
          </c:extLst>
        </c:ser>
        <c:ser>
          <c:idx val="1"/>
          <c:order val="1"/>
          <c:tx>
            <c:strRef>
              <c:f>ITE!$A$15</c:f>
              <c:strCache>
                <c:ptCount val="1"/>
                <c:pt idx="0">
                  <c:v>Secondary trained</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ITE!$B$13:$E$13</c:f>
              <c:strCache>
                <c:ptCount val="4"/>
                <c:pt idx="0">
                  <c:v>2021/2022</c:v>
                </c:pt>
                <c:pt idx="1">
                  <c:v>2022/2023</c:v>
                </c:pt>
                <c:pt idx="2">
                  <c:v>2023/2024</c:v>
                </c:pt>
                <c:pt idx="3">
                  <c:v>2024/2025</c:v>
                </c:pt>
              </c:strCache>
            </c:strRef>
          </c:cat>
          <c:val>
            <c:numRef>
              <c:f>ITE!$B$15:$E$15</c:f>
              <c:numCache>
                <c:formatCode>General</c:formatCode>
                <c:ptCount val="4"/>
                <c:pt idx="0">
                  <c:v>29</c:v>
                </c:pt>
                <c:pt idx="1">
                  <c:v>35</c:v>
                </c:pt>
                <c:pt idx="2">
                  <c:v>34</c:v>
                </c:pt>
                <c:pt idx="3">
                  <c:v>43</c:v>
                </c:pt>
              </c:numCache>
            </c:numRef>
          </c:val>
          <c:extLst>
            <c:ext xmlns:c16="http://schemas.microsoft.com/office/drawing/2014/chart" uri="{C3380CC4-5D6E-409C-BE32-E72D297353CC}">
              <c16:uniqueId val="{00000001-969C-49CF-BCD1-C70E103BD445}"/>
            </c:ext>
          </c:extLst>
        </c:ser>
        <c:dLbls>
          <c:showLegendKey val="0"/>
          <c:showVal val="0"/>
          <c:showCatName val="0"/>
          <c:showSerName val="0"/>
          <c:showPercent val="0"/>
          <c:showBubbleSize val="0"/>
        </c:dLbls>
        <c:gapWidth val="50"/>
        <c:overlap val="100"/>
        <c:axId val="1242499488"/>
        <c:axId val="1242499072"/>
      </c:barChart>
      <c:lineChart>
        <c:grouping val="standard"/>
        <c:varyColors val="0"/>
        <c:ser>
          <c:idx val="2"/>
          <c:order val="2"/>
          <c:tx>
            <c:strRef>
              <c:f>ITE!$A$16</c:f>
              <c:strCache>
                <c:ptCount val="1"/>
                <c:pt idx="0">
                  <c:v>Total passes received</c:v>
                </c:pt>
              </c:strCache>
            </c:strRef>
          </c:tx>
          <c:spPr>
            <a:ln w="28575" cap="rnd">
              <a:solidFill>
                <a:schemeClr val="accent1">
                  <a:lumMod val="75000"/>
                </a:schemeClr>
              </a:solidFill>
              <a:round/>
            </a:ln>
            <a:effectLst/>
          </c:spPr>
          <c:marker>
            <c:symbol val="circle"/>
            <c:size val="5"/>
            <c:spPr>
              <a:solidFill>
                <a:schemeClr val="accent1">
                  <a:lumMod val="75000"/>
                </a:schemeClr>
              </a:solidFill>
              <a:ln w="9525">
                <a:solidFill>
                  <a:schemeClr val="accent1">
                    <a:lumMod val="75000"/>
                  </a:schemeClr>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ITE!$B$13:$E$13</c:f>
              <c:strCache>
                <c:ptCount val="4"/>
                <c:pt idx="0">
                  <c:v>2021/2022</c:v>
                </c:pt>
                <c:pt idx="1">
                  <c:v>2022/2023</c:v>
                </c:pt>
                <c:pt idx="2">
                  <c:v>2023/2024</c:v>
                </c:pt>
                <c:pt idx="3">
                  <c:v>2024/2025</c:v>
                </c:pt>
              </c:strCache>
            </c:strRef>
          </c:cat>
          <c:val>
            <c:numRef>
              <c:f>ITE!$B$16:$E$16</c:f>
              <c:numCache>
                <c:formatCode>General</c:formatCode>
                <c:ptCount val="4"/>
                <c:pt idx="0">
                  <c:v>105</c:v>
                </c:pt>
                <c:pt idx="1">
                  <c:v>130</c:v>
                </c:pt>
                <c:pt idx="2">
                  <c:v>121</c:v>
                </c:pt>
                <c:pt idx="3">
                  <c:v>122</c:v>
                </c:pt>
              </c:numCache>
            </c:numRef>
          </c:val>
          <c:smooth val="0"/>
          <c:extLst>
            <c:ext xmlns:c16="http://schemas.microsoft.com/office/drawing/2014/chart" uri="{C3380CC4-5D6E-409C-BE32-E72D297353CC}">
              <c16:uniqueId val="{00000002-969C-49CF-BCD1-C70E103BD445}"/>
            </c:ext>
          </c:extLst>
        </c:ser>
        <c:dLbls>
          <c:showLegendKey val="0"/>
          <c:showVal val="0"/>
          <c:showCatName val="0"/>
          <c:showSerName val="0"/>
          <c:showPercent val="0"/>
          <c:showBubbleSize val="0"/>
        </c:dLbls>
        <c:marker val="1"/>
        <c:smooth val="0"/>
        <c:axId val="1242499488"/>
        <c:axId val="1242499072"/>
      </c:lineChart>
      <c:catAx>
        <c:axId val="124249948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42499072"/>
        <c:crosses val="autoZero"/>
        <c:auto val="1"/>
        <c:lblAlgn val="ctr"/>
        <c:lblOffset val="100"/>
        <c:noMultiLvlLbl val="0"/>
      </c:catAx>
      <c:valAx>
        <c:axId val="1242499072"/>
        <c:scaling>
          <c:orientation val="minMax"/>
        </c:scaling>
        <c:delete val="1"/>
        <c:axPos val="l"/>
        <c:numFmt formatCode="General" sourceLinked="1"/>
        <c:majorTickMark val="none"/>
        <c:minorTickMark val="none"/>
        <c:tickLblPos val="nextTo"/>
        <c:crossAx val="1242499488"/>
        <c:crosses val="autoZero"/>
        <c:crossBetween val="between"/>
      </c:valAx>
      <c:spPr>
        <a:noFill/>
        <a:ln>
          <a:noFill/>
        </a:ln>
        <a:effectLst/>
      </c:spPr>
    </c:plotArea>
    <c:legend>
      <c:legendPos val="b"/>
      <c:layout>
        <c:manualLayout>
          <c:xMode val="edge"/>
          <c:yMode val="edge"/>
          <c:x val="1.4458146208168411E-2"/>
          <c:y val="0.92039425877842262"/>
          <c:w val="0.97032801175872585"/>
          <c:h val="7.9605741221577389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1973771227963656E-3"/>
          <c:y val="0"/>
          <c:w val="0.51534939742843244"/>
          <c:h val="0.87254444289393918"/>
        </c:manualLayout>
      </c:layout>
      <c:doughnutChart>
        <c:varyColors val="1"/>
        <c:ser>
          <c:idx val="0"/>
          <c:order val="0"/>
          <c:tx>
            <c:strRef>
              <c:f>ITE!$J$17</c:f>
              <c:strCache>
                <c:ptCount val="1"/>
                <c:pt idx="0">
                  <c:v>Female</c:v>
                </c:pt>
              </c:strCache>
            </c:strRef>
          </c:tx>
          <c:spPr>
            <a:ln w="19050"/>
          </c:spPr>
          <c:dPt>
            <c:idx val="0"/>
            <c:bubble3D val="0"/>
            <c:spPr>
              <a:solidFill>
                <a:schemeClr val="accent1">
                  <a:lumMod val="75000"/>
                </a:schemeClr>
              </a:solidFill>
              <a:ln w="19050">
                <a:solidFill>
                  <a:schemeClr val="bg1"/>
                </a:solidFill>
              </a:ln>
              <a:effectLst/>
            </c:spPr>
            <c:extLst>
              <c:ext xmlns:c16="http://schemas.microsoft.com/office/drawing/2014/chart" uri="{C3380CC4-5D6E-409C-BE32-E72D297353CC}">
                <c16:uniqueId val="{00000001-DD19-4718-B6AD-F227154C786B}"/>
              </c:ext>
            </c:extLst>
          </c:dPt>
          <c:dPt>
            <c:idx val="1"/>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3-DD19-4718-B6AD-F227154C786B}"/>
              </c:ext>
            </c:extLst>
          </c:dPt>
          <c:dLbls>
            <c:dLbl>
              <c:idx val="0"/>
              <c:layout>
                <c:manualLayout>
                  <c:x val="-0.11019907228379371"/>
                  <c:y val="3.0621924382217388E-2"/>
                </c:manualLayout>
              </c:layout>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D19-4718-B6AD-F227154C786B}"/>
                </c:ext>
              </c:extLst>
            </c:dLbl>
            <c:dLbl>
              <c:idx val="1"/>
              <c:layout>
                <c:manualLayout>
                  <c:x val="8.1879006906201719E-3"/>
                  <c:y val="-9.259296725834524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D19-4718-B6AD-F227154C786B}"/>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extLst>
          </c:dLbls>
          <c:cat>
            <c:strRef>
              <c:f>ITE!$K$16:$L$16</c:f>
              <c:strCache>
                <c:ptCount val="2"/>
                <c:pt idx="0">
                  <c:v>Passed</c:v>
                </c:pt>
                <c:pt idx="1">
                  <c:v>Failed, withdrawn or deferred</c:v>
                </c:pt>
              </c:strCache>
            </c:strRef>
          </c:cat>
          <c:val>
            <c:numRef>
              <c:f>ITE!$K$17:$L$17</c:f>
              <c:numCache>
                <c:formatCode>0.0%</c:formatCode>
                <c:ptCount val="2"/>
                <c:pt idx="0">
                  <c:v>0.81499999999999995</c:v>
                </c:pt>
                <c:pt idx="1">
                  <c:v>0.185</c:v>
                </c:pt>
              </c:numCache>
            </c:numRef>
          </c:val>
          <c:extLst>
            <c:ext xmlns:c16="http://schemas.microsoft.com/office/drawing/2014/chart" uri="{C3380CC4-5D6E-409C-BE32-E72D297353CC}">
              <c16:uniqueId val="{00000004-DD19-4718-B6AD-F227154C786B}"/>
            </c:ext>
          </c:extLst>
        </c:ser>
        <c:dLbls>
          <c:showLegendKey val="0"/>
          <c:showVal val="0"/>
          <c:showCatName val="0"/>
          <c:showSerName val="0"/>
          <c:showPercent val="0"/>
          <c:showBubbleSize val="0"/>
          <c:showLeaderLines val="0"/>
        </c:dLbls>
        <c:firstSliceAng val="0"/>
        <c:holeSize val="50"/>
      </c:doughnutChart>
      <c:spPr>
        <a:noFill/>
        <a:ln>
          <a:noFill/>
        </a:ln>
        <a:effectLst/>
      </c:spPr>
    </c:plotArea>
    <c:legend>
      <c:legendPos val="b"/>
      <c:layout>
        <c:manualLayout>
          <c:xMode val="edge"/>
          <c:yMode val="edge"/>
          <c:x val="5.7713418092998419E-4"/>
          <c:y val="0.88117584972992757"/>
          <c:w val="0.49444626940070152"/>
          <c:h val="0.11765993267683374"/>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1.286179233765409E-4"/>
          <c:w val="0.56929291607616272"/>
          <c:h val="0.88020245265001484"/>
        </c:manualLayout>
      </c:layout>
      <c:doughnutChart>
        <c:varyColors val="1"/>
        <c:ser>
          <c:idx val="0"/>
          <c:order val="0"/>
          <c:tx>
            <c:strRef>
              <c:f>ITE!$O$17</c:f>
              <c:strCache>
                <c:ptCount val="1"/>
                <c:pt idx="0">
                  <c:v>Male</c:v>
                </c:pt>
              </c:strCache>
            </c:strRef>
          </c:tx>
          <c:dPt>
            <c:idx val="0"/>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1-1D47-4454-B70F-83C96D8E6001}"/>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1D47-4454-B70F-83C96D8E6001}"/>
              </c:ext>
            </c:extLst>
          </c:dPt>
          <c:dLbls>
            <c:dLbl>
              <c:idx val="0"/>
              <c:layout>
                <c:manualLayout>
                  <c:x val="-0.14105738196249554"/>
                  <c:y val="0.21722261783471811"/>
                </c:manualLayout>
              </c:layout>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D47-4454-B70F-83C96D8E6001}"/>
                </c:ext>
              </c:extLst>
            </c:dLbl>
            <c:dLbl>
              <c:idx val="1"/>
              <c:layout>
                <c:manualLayout>
                  <c:x val="8.8160863726559707E-2"/>
                  <c:y val="-0.188259602123422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D47-4454-B70F-83C96D8E600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ITE!$P$16:$Q$16</c:f>
              <c:strCache>
                <c:ptCount val="2"/>
                <c:pt idx="0">
                  <c:v>Passed</c:v>
                </c:pt>
                <c:pt idx="1">
                  <c:v>Failed, withdrawn or deferred</c:v>
                </c:pt>
              </c:strCache>
            </c:strRef>
          </c:cat>
          <c:val>
            <c:numRef>
              <c:f>ITE!$P$17:$Q$17</c:f>
              <c:numCache>
                <c:formatCode>0.0%</c:formatCode>
                <c:ptCount val="2"/>
                <c:pt idx="0">
                  <c:v>0.56799999999999995</c:v>
                </c:pt>
                <c:pt idx="1">
                  <c:v>0.432</c:v>
                </c:pt>
              </c:numCache>
            </c:numRef>
          </c:val>
          <c:extLst>
            <c:ext xmlns:c16="http://schemas.microsoft.com/office/drawing/2014/chart" uri="{C3380CC4-5D6E-409C-BE32-E72D297353CC}">
              <c16:uniqueId val="{00000004-1D47-4454-B70F-83C96D8E6001}"/>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b"/>
      <c:layout>
        <c:manualLayout>
          <c:xMode val="edge"/>
          <c:yMode val="edge"/>
          <c:x val="0"/>
          <c:y val="0.86634901511739182"/>
          <c:w val="0.46031358844257314"/>
          <c:h val="0.1298778778126905"/>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4065956418927507E-2"/>
          <c:y val="0"/>
          <c:w val="0.97509955306721852"/>
          <c:h val="0.85092054933896033"/>
        </c:manualLayout>
      </c:layout>
      <c:barChart>
        <c:barDir val="col"/>
        <c:grouping val="stacked"/>
        <c:varyColors val="0"/>
        <c:ser>
          <c:idx val="0"/>
          <c:order val="0"/>
          <c:tx>
            <c:strRef>
              <c:f>NQT!$C$16</c:f>
              <c:strCache>
                <c:ptCount val="1"/>
                <c:pt idx="0">
                  <c:v>Yes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NQT!$B$17:$B$18</c:f>
              <c:strCache>
                <c:ptCount val="2"/>
                <c:pt idx="0">
                  <c:v>Ability to speak Welsh</c:v>
                </c:pt>
                <c:pt idx="1">
                  <c:v>Ability to work through the medium of Welsh</c:v>
                </c:pt>
              </c:strCache>
            </c:strRef>
          </c:cat>
          <c:val>
            <c:numRef>
              <c:f>NQT!$C$17:$C$18</c:f>
              <c:numCache>
                <c:formatCode>0.0%</c:formatCode>
                <c:ptCount val="2"/>
                <c:pt idx="0">
                  <c:v>0.33200000000000002</c:v>
                </c:pt>
                <c:pt idx="1">
                  <c:v>0.26500000000000001</c:v>
                </c:pt>
              </c:numCache>
            </c:numRef>
          </c:val>
          <c:extLst>
            <c:ext xmlns:c16="http://schemas.microsoft.com/office/drawing/2014/chart" uri="{C3380CC4-5D6E-409C-BE32-E72D297353CC}">
              <c16:uniqueId val="{00000000-38FD-49E7-9C73-A6307A208EF9}"/>
            </c:ext>
          </c:extLst>
        </c:ser>
        <c:ser>
          <c:idx val="1"/>
          <c:order val="1"/>
          <c:tx>
            <c:strRef>
              <c:f>NQT!$D$16</c:f>
              <c:strCache>
                <c:ptCount val="1"/>
                <c:pt idx="0">
                  <c:v>No</c:v>
                </c:pt>
              </c:strCache>
            </c:strRef>
          </c:tx>
          <c:spPr>
            <a:solidFill>
              <a:schemeClr val="accent3">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NQT!$B$17:$B$18</c:f>
              <c:strCache>
                <c:ptCount val="2"/>
                <c:pt idx="0">
                  <c:v>Ability to speak Welsh</c:v>
                </c:pt>
                <c:pt idx="1">
                  <c:v>Ability to work through the medium of Welsh</c:v>
                </c:pt>
              </c:strCache>
            </c:strRef>
          </c:cat>
          <c:val>
            <c:numRef>
              <c:f>NQT!$D$17:$D$18</c:f>
              <c:numCache>
                <c:formatCode>0.0%</c:formatCode>
                <c:ptCount val="2"/>
                <c:pt idx="0">
                  <c:v>0.66800000000000004</c:v>
                </c:pt>
                <c:pt idx="1">
                  <c:v>0.73499999999999999</c:v>
                </c:pt>
              </c:numCache>
            </c:numRef>
          </c:val>
          <c:extLst>
            <c:ext xmlns:c16="http://schemas.microsoft.com/office/drawing/2014/chart" uri="{C3380CC4-5D6E-409C-BE32-E72D297353CC}">
              <c16:uniqueId val="{00000001-38FD-49E7-9C73-A6307A208EF9}"/>
            </c:ext>
          </c:extLst>
        </c:ser>
        <c:dLbls>
          <c:dLblPos val="ctr"/>
          <c:showLegendKey val="0"/>
          <c:showVal val="1"/>
          <c:showCatName val="0"/>
          <c:showSerName val="0"/>
          <c:showPercent val="0"/>
          <c:showBubbleSize val="0"/>
        </c:dLbls>
        <c:gapWidth val="50"/>
        <c:overlap val="100"/>
        <c:axId val="1244820880"/>
        <c:axId val="1280502192"/>
      </c:barChart>
      <c:catAx>
        <c:axId val="1244820880"/>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80502192"/>
        <c:crosses val="autoZero"/>
        <c:auto val="1"/>
        <c:lblAlgn val="ctr"/>
        <c:lblOffset val="100"/>
        <c:noMultiLvlLbl val="0"/>
      </c:catAx>
      <c:valAx>
        <c:axId val="1280502192"/>
        <c:scaling>
          <c:orientation val="minMax"/>
        </c:scaling>
        <c:delete val="1"/>
        <c:axPos val="l"/>
        <c:numFmt formatCode="0.0%" sourceLinked="1"/>
        <c:majorTickMark val="none"/>
        <c:minorTickMark val="none"/>
        <c:tickLblPos val="nextTo"/>
        <c:crossAx val="1244820880"/>
        <c:crosses val="autoZero"/>
        <c:crossBetween val="between"/>
      </c:valAx>
      <c:spPr>
        <a:noFill/>
        <a:ln>
          <a:noFill/>
        </a:ln>
        <a:effectLst/>
      </c:spPr>
    </c:plotArea>
    <c:legend>
      <c:legendPos val="b"/>
      <c:layout>
        <c:manualLayout>
          <c:xMode val="edge"/>
          <c:yMode val="edge"/>
          <c:x val="0.27413693208713047"/>
          <c:y val="0.93504967971576836"/>
          <c:w val="0.47043066575590298"/>
          <c:h val="6.375029421093785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512631233595801E-2"/>
          <c:y val="5.3361928838501014E-4"/>
          <c:w val="0.97968405511811019"/>
          <c:h val="0.84929725508614728"/>
        </c:manualLayout>
      </c:layout>
      <c:barChart>
        <c:barDir val="col"/>
        <c:grouping val="stacked"/>
        <c:varyColors val="0"/>
        <c:ser>
          <c:idx val="0"/>
          <c:order val="0"/>
          <c:tx>
            <c:strRef>
              <c:f>NQT!$C$16</c:f>
              <c:strCache>
                <c:ptCount val="1"/>
                <c:pt idx="0">
                  <c:v>Yes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NQT!$B$20:$B$21</c:f>
              <c:strCache>
                <c:ptCount val="2"/>
                <c:pt idx="0">
                  <c:v>Ability to speak Welsh</c:v>
                </c:pt>
                <c:pt idx="1">
                  <c:v>Ability to work through the medium of Welsh</c:v>
                </c:pt>
              </c:strCache>
            </c:strRef>
          </c:cat>
          <c:val>
            <c:numRef>
              <c:f>NQT!$C$20:$C$21</c:f>
              <c:numCache>
                <c:formatCode>0.0%</c:formatCode>
                <c:ptCount val="2"/>
                <c:pt idx="0">
                  <c:v>0.16400000000000001</c:v>
                </c:pt>
                <c:pt idx="1">
                  <c:v>9.9000000000000005E-2</c:v>
                </c:pt>
              </c:numCache>
            </c:numRef>
          </c:val>
          <c:extLst>
            <c:ext xmlns:c16="http://schemas.microsoft.com/office/drawing/2014/chart" uri="{C3380CC4-5D6E-409C-BE32-E72D297353CC}">
              <c16:uniqueId val="{00000000-24BF-4D7A-BCB8-84C69DD9D9C6}"/>
            </c:ext>
          </c:extLst>
        </c:ser>
        <c:ser>
          <c:idx val="1"/>
          <c:order val="1"/>
          <c:tx>
            <c:strRef>
              <c:f>NQT!$D$16</c:f>
              <c:strCache>
                <c:ptCount val="1"/>
                <c:pt idx="0">
                  <c:v>No</c:v>
                </c:pt>
              </c:strCache>
            </c:strRef>
          </c:tx>
          <c:spPr>
            <a:solidFill>
              <a:schemeClr val="accent3">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NQT!$B$20:$B$21</c:f>
              <c:strCache>
                <c:ptCount val="2"/>
                <c:pt idx="0">
                  <c:v>Ability to speak Welsh</c:v>
                </c:pt>
                <c:pt idx="1">
                  <c:v>Ability to work through the medium of Welsh</c:v>
                </c:pt>
              </c:strCache>
            </c:strRef>
          </c:cat>
          <c:val>
            <c:numRef>
              <c:f>NQT!$D$20:$D$21</c:f>
              <c:numCache>
                <c:formatCode>0.0%</c:formatCode>
                <c:ptCount val="2"/>
                <c:pt idx="0">
                  <c:v>0.83599999999999997</c:v>
                </c:pt>
                <c:pt idx="1">
                  <c:v>0.90100000000000002</c:v>
                </c:pt>
              </c:numCache>
            </c:numRef>
          </c:val>
          <c:extLst>
            <c:ext xmlns:c16="http://schemas.microsoft.com/office/drawing/2014/chart" uri="{C3380CC4-5D6E-409C-BE32-E72D297353CC}">
              <c16:uniqueId val="{00000001-24BF-4D7A-BCB8-84C69DD9D9C6}"/>
            </c:ext>
          </c:extLst>
        </c:ser>
        <c:dLbls>
          <c:dLblPos val="ctr"/>
          <c:showLegendKey val="0"/>
          <c:showVal val="1"/>
          <c:showCatName val="0"/>
          <c:showSerName val="0"/>
          <c:showPercent val="0"/>
          <c:showBubbleSize val="0"/>
        </c:dLbls>
        <c:gapWidth val="50"/>
        <c:overlap val="100"/>
        <c:axId val="1244820880"/>
        <c:axId val="1280502192"/>
      </c:barChart>
      <c:catAx>
        <c:axId val="1244820880"/>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80502192"/>
        <c:crosses val="autoZero"/>
        <c:auto val="1"/>
        <c:lblAlgn val="ctr"/>
        <c:lblOffset val="100"/>
        <c:noMultiLvlLbl val="0"/>
      </c:catAx>
      <c:valAx>
        <c:axId val="1280502192"/>
        <c:scaling>
          <c:orientation val="minMax"/>
        </c:scaling>
        <c:delete val="1"/>
        <c:axPos val="l"/>
        <c:numFmt formatCode="0.0%" sourceLinked="1"/>
        <c:majorTickMark val="none"/>
        <c:minorTickMark val="none"/>
        <c:tickLblPos val="nextTo"/>
        <c:crossAx val="1244820880"/>
        <c:crosses val="autoZero"/>
        <c:crossBetween val="between"/>
      </c:valAx>
      <c:spPr>
        <a:noFill/>
        <a:ln>
          <a:noFill/>
        </a:ln>
        <a:effectLst/>
      </c:spPr>
    </c:plotArea>
    <c:legend>
      <c:legendPos val="b"/>
      <c:layout>
        <c:manualLayout>
          <c:xMode val="edge"/>
          <c:yMode val="edge"/>
          <c:x val="0.28611294471528764"/>
          <c:y val="0.93553470981086584"/>
          <c:w val="0.41281042771431592"/>
          <c:h val="6.4465290189134217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b="1" u="sng" dirty="0">
                <a:solidFill>
                  <a:schemeClr val="tx1"/>
                </a:solidFill>
              </a:rPr>
              <a:t>Qualified</a:t>
            </a:r>
            <a:r>
              <a:rPr lang="en-GB" b="1" u="sng" baseline="0" dirty="0">
                <a:solidFill>
                  <a:schemeClr val="tx1"/>
                </a:solidFill>
              </a:rPr>
              <a:t> y</a:t>
            </a:r>
            <a:r>
              <a:rPr lang="en-GB" b="1" u="sng" dirty="0">
                <a:solidFill>
                  <a:schemeClr val="tx1"/>
                </a:solidFill>
              </a:rPr>
              <a:t>outh</a:t>
            </a:r>
            <a:r>
              <a:rPr lang="en-GB" b="1" u="sng" baseline="0" dirty="0">
                <a:solidFill>
                  <a:schemeClr val="tx1"/>
                </a:solidFill>
              </a:rPr>
              <a:t> sector</a:t>
            </a:r>
            <a:endParaRPr lang="en-GB" b="1" u="sng" dirty="0">
              <a:solidFill>
                <a:schemeClr val="tx1"/>
              </a:solidFill>
            </a:endParaRPr>
          </a:p>
        </c:rich>
      </c:tx>
      <c:layout>
        <c:manualLayout>
          <c:xMode val="edge"/>
          <c:yMode val="edge"/>
          <c:x val="0.35908333333333342"/>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cy-GB"/>
        </a:p>
      </c:txPr>
    </c:title>
    <c:autoTitleDeleted val="0"/>
    <c:plotArea>
      <c:layout>
        <c:manualLayout>
          <c:layoutTarget val="inner"/>
          <c:xMode val="edge"/>
          <c:yMode val="edge"/>
          <c:x val="0"/>
          <c:y val="7.4656677589614029E-2"/>
          <c:w val="1"/>
          <c:h val="0.73341733997048297"/>
        </c:manualLayout>
      </c:layout>
      <c:lineChart>
        <c:grouping val="standard"/>
        <c:varyColors val="0"/>
        <c:ser>
          <c:idx val="0"/>
          <c:order val="0"/>
          <c:tx>
            <c:strRef>
              <c:f>Sheet1!$A$16</c:f>
              <c:strCache>
                <c:ptCount val="1"/>
                <c:pt idx="0">
                  <c:v>YW</c:v>
                </c:pt>
              </c:strCache>
            </c:strRef>
          </c:tx>
          <c:spPr>
            <a:ln w="28575" cap="rnd">
              <a:solidFill>
                <a:srgbClr val="FF6D62"/>
              </a:solidFill>
              <a:round/>
            </a:ln>
            <a:effectLst/>
          </c:spPr>
          <c:marker>
            <c:symbol val="circle"/>
            <c:size val="5"/>
            <c:spPr>
              <a:solidFill>
                <a:srgbClr val="FF6D62"/>
              </a:solidFill>
              <a:ln w="9525">
                <a:solidFill>
                  <a:srgbClr val="FF6D6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Sheet1!$B$15:$F$15</c:f>
              <c:numCache>
                <c:formatCode>General</c:formatCode>
                <c:ptCount val="5"/>
                <c:pt idx="0">
                  <c:v>2021</c:v>
                </c:pt>
                <c:pt idx="1">
                  <c:v>2022</c:v>
                </c:pt>
                <c:pt idx="2">
                  <c:v>2023</c:v>
                </c:pt>
                <c:pt idx="3">
                  <c:v>2024</c:v>
                </c:pt>
                <c:pt idx="4">
                  <c:v>2025</c:v>
                </c:pt>
              </c:numCache>
            </c:numRef>
          </c:cat>
          <c:val>
            <c:numRef>
              <c:f>Sheet1!$B$16:$F$16</c:f>
              <c:numCache>
                <c:formatCode>#,##0</c:formatCode>
                <c:ptCount val="5"/>
                <c:pt idx="0">
                  <c:v>433</c:v>
                </c:pt>
                <c:pt idx="1">
                  <c:v>425</c:v>
                </c:pt>
                <c:pt idx="2">
                  <c:v>447</c:v>
                </c:pt>
                <c:pt idx="3">
                  <c:v>423</c:v>
                </c:pt>
                <c:pt idx="4">
                  <c:v>468</c:v>
                </c:pt>
              </c:numCache>
            </c:numRef>
          </c:val>
          <c:smooth val="0"/>
          <c:extLst>
            <c:ext xmlns:c16="http://schemas.microsoft.com/office/drawing/2014/chart" uri="{C3380CC4-5D6E-409C-BE32-E72D297353CC}">
              <c16:uniqueId val="{00000000-692C-44C5-8A4C-5AFA9AD438C3}"/>
            </c:ext>
          </c:extLst>
        </c:ser>
        <c:ser>
          <c:idx val="1"/>
          <c:order val="1"/>
          <c:tx>
            <c:strRef>
              <c:f>Sheet1!$A$17</c:f>
              <c:strCache>
                <c:ptCount val="1"/>
                <c:pt idx="0">
                  <c:v>YSW</c:v>
                </c:pt>
              </c:strCache>
            </c:strRef>
          </c:tx>
          <c:spPr>
            <a:ln w="28575" cap="rnd">
              <a:solidFill>
                <a:srgbClr val="750A00"/>
              </a:solidFill>
              <a:round/>
            </a:ln>
            <a:effectLst/>
          </c:spPr>
          <c:marker>
            <c:symbol val="circle"/>
            <c:size val="5"/>
            <c:spPr>
              <a:solidFill>
                <a:srgbClr val="750A00"/>
              </a:solidFill>
              <a:ln w="9525">
                <a:solidFill>
                  <a:srgbClr val="750A00"/>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Sheet1!$B$15:$F$15</c:f>
              <c:numCache>
                <c:formatCode>General</c:formatCode>
                <c:ptCount val="5"/>
                <c:pt idx="0">
                  <c:v>2021</c:v>
                </c:pt>
                <c:pt idx="1">
                  <c:v>2022</c:v>
                </c:pt>
                <c:pt idx="2">
                  <c:v>2023</c:v>
                </c:pt>
                <c:pt idx="3">
                  <c:v>2024</c:v>
                </c:pt>
                <c:pt idx="4">
                  <c:v>2025</c:v>
                </c:pt>
              </c:numCache>
            </c:numRef>
          </c:cat>
          <c:val>
            <c:numRef>
              <c:f>Sheet1!$B$17:$F$17</c:f>
              <c:numCache>
                <c:formatCode>#,##0</c:formatCode>
                <c:ptCount val="5"/>
                <c:pt idx="0">
                  <c:v>704</c:v>
                </c:pt>
                <c:pt idx="1">
                  <c:v>676</c:v>
                </c:pt>
                <c:pt idx="2">
                  <c:v>687</c:v>
                </c:pt>
                <c:pt idx="3">
                  <c:v>699</c:v>
                </c:pt>
                <c:pt idx="4">
                  <c:v>699</c:v>
                </c:pt>
              </c:numCache>
            </c:numRef>
          </c:val>
          <c:smooth val="0"/>
          <c:extLst>
            <c:ext xmlns:c16="http://schemas.microsoft.com/office/drawing/2014/chart" uri="{C3380CC4-5D6E-409C-BE32-E72D297353CC}">
              <c16:uniqueId val="{00000001-692C-44C5-8A4C-5AFA9AD438C3}"/>
            </c:ext>
          </c:extLst>
        </c:ser>
        <c:dLbls>
          <c:dLblPos val="t"/>
          <c:showLegendKey val="0"/>
          <c:showVal val="1"/>
          <c:showCatName val="0"/>
          <c:showSerName val="0"/>
          <c:showPercent val="0"/>
          <c:showBubbleSize val="0"/>
        </c:dLbls>
        <c:marker val="1"/>
        <c:smooth val="0"/>
        <c:axId val="312339296"/>
        <c:axId val="312344704"/>
      </c:lineChart>
      <c:catAx>
        <c:axId val="31233929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crossAx val="312344704"/>
        <c:crosses val="autoZero"/>
        <c:auto val="1"/>
        <c:lblAlgn val="ctr"/>
        <c:lblOffset val="100"/>
        <c:noMultiLvlLbl val="0"/>
      </c:catAx>
      <c:valAx>
        <c:axId val="312344704"/>
        <c:scaling>
          <c:orientation val="minMax"/>
          <c:min val="300"/>
        </c:scaling>
        <c:delete val="1"/>
        <c:axPos val="l"/>
        <c:numFmt formatCode="#,##0" sourceLinked="1"/>
        <c:majorTickMark val="out"/>
        <c:minorTickMark val="none"/>
        <c:tickLblPos val="nextTo"/>
        <c:crossAx val="312339296"/>
        <c:crosses val="autoZero"/>
        <c:crossBetween val="between"/>
      </c:valAx>
      <c:spPr>
        <a:noFill/>
        <a:ln>
          <a:noFill/>
        </a:ln>
        <a:effectLst/>
      </c:spPr>
    </c:plotArea>
    <c:legend>
      <c:legendPos val="b"/>
      <c:layout>
        <c:manualLayout>
          <c:xMode val="edge"/>
          <c:yMode val="edge"/>
          <c:x val="0.40177263779527561"/>
          <c:y val="0.92084757125552485"/>
          <c:w val="0.19228789370078739"/>
          <c:h val="7.064412487272198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458333333333333E-2"/>
          <c:y val="0"/>
          <c:w val="0.9770833333333333"/>
          <c:h val="0.87964507342600318"/>
        </c:manualLayout>
      </c:layout>
      <c:lineChart>
        <c:grouping val="standard"/>
        <c:varyColors val="0"/>
        <c:ser>
          <c:idx val="0"/>
          <c:order val="0"/>
          <c:tx>
            <c:strRef>
              <c:f>NQT!$A$2</c:f>
              <c:strCache>
                <c:ptCount val="1"/>
                <c:pt idx="0">
                  <c:v>Number of NQTs</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Lbl>
              <c:idx val="5"/>
              <c:layout>
                <c:manualLayout>
                  <c:x val="-2.9330790682414773E-2"/>
                  <c:y val="-8.020815106445028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B83-4DA5-BDA7-0AA4181F3A07}"/>
                </c:ext>
              </c:extLst>
            </c:dLbl>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NQT!$B$1:$K$1</c:f>
              <c:numCache>
                <c:formatCode>General</c:formatCode>
                <c:ptCount val="10"/>
                <c:pt idx="0">
                  <c:v>2016</c:v>
                </c:pt>
                <c:pt idx="1">
                  <c:v>2017</c:v>
                </c:pt>
                <c:pt idx="2">
                  <c:v>2018</c:v>
                </c:pt>
                <c:pt idx="3">
                  <c:v>2019</c:v>
                </c:pt>
                <c:pt idx="4">
                  <c:v>2020</c:v>
                </c:pt>
                <c:pt idx="5">
                  <c:v>2021</c:v>
                </c:pt>
                <c:pt idx="6">
                  <c:v>2022</c:v>
                </c:pt>
                <c:pt idx="7">
                  <c:v>2023</c:v>
                </c:pt>
                <c:pt idx="8">
                  <c:v>2024</c:v>
                </c:pt>
                <c:pt idx="9">
                  <c:v>2025</c:v>
                </c:pt>
              </c:numCache>
            </c:numRef>
          </c:cat>
          <c:val>
            <c:numRef>
              <c:f>NQT!$B$2:$K$2</c:f>
              <c:numCache>
                <c:formatCode>#,##0</c:formatCode>
                <c:ptCount val="10"/>
                <c:pt idx="0">
                  <c:v>1228</c:v>
                </c:pt>
                <c:pt idx="1">
                  <c:v>1149</c:v>
                </c:pt>
                <c:pt idx="2">
                  <c:v>1207</c:v>
                </c:pt>
                <c:pt idx="3">
                  <c:v>1165</c:v>
                </c:pt>
                <c:pt idx="4">
                  <c:v>1160</c:v>
                </c:pt>
                <c:pt idx="5">
                  <c:v>1186</c:v>
                </c:pt>
                <c:pt idx="6">
                  <c:v>1475</c:v>
                </c:pt>
                <c:pt idx="7">
                  <c:v>1366</c:v>
                </c:pt>
                <c:pt idx="8">
                  <c:v>1258</c:v>
                </c:pt>
                <c:pt idx="9">
                  <c:v>1155</c:v>
                </c:pt>
              </c:numCache>
            </c:numRef>
          </c:val>
          <c:smooth val="0"/>
          <c:extLst>
            <c:ext xmlns:c16="http://schemas.microsoft.com/office/drawing/2014/chart" uri="{C3380CC4-5D6E-409C-BE32-E72D297353CC}">
              <c16:uniqueId val="{00000000-2B83-4DA5-BDA7-0AA4181F3A07}"/>
            </c:ext>
          </c:extLst>
        </c:ser>
        <c:dLbls>
          <c:dLblPos val="t"/>
          <c:showLegendKey val="0"/>
          <c:showVal val="1"/>
          <c:showCatName val="0"/>
          <c:showSerName val="0"/>
          <c:showPercent val="0"/>
          <c:showBubbleSize val="0"/>
        </c:dLbls>
        <c:marker val="1"/>
        <c:smooth val="0"/>
        <c:axId val="1267063856"/>
        <c:axId val="1267056784"/>
      </c:lineChart>
      <c:catAx>
        <c:axId val="1267063856"/>
        <c:scaling>
          <c:orientation val="minMax"/>
        </c:scaling>
        <c:delete val="0"/>
        <c:axPos val="b"/>
        <c:numFmt formatCode="General" sourceLinked="1"/>
        <c:majorTickMark val="out"/>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67056784"/>
        <c:crosses val="autoZero"/>
        <c:auto val="1"/>
        <c:lblAlgn val="ctr"/>
        <c:lblOffset val="100"/>
        <c:noMultiLvlLbl val="0"/>
      </c:catAx>
      <c:valAx>
        <c:axId val="1267056784"/>
        <c:scaling>
          <c:orientation val="minMax"/>
          <c:max val="1600"/>
          <c:min val="1000"/>
        </c:scaling>
        <c:delete val="1"/>
        <c:axPos val="l"/>
        <c:numFmt formatCode="#,##0" sourceLinked="1"/>
        <c:majorTickMark val="out"/>
        <c:minorTickMark val="none"/>
        <c:tickLblPos val="nextTo"/>
        <c:crossAx val="126706385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140936626486025E-3"/>
          <c:y val="3.5381507371611692E-2"/>
          <c:w val="0.99285906337351393"/>
          <c:h val="0.85310607648089354"/>
        </c:manualLayout>
      </c:layout>
      <c:barChart>
        <c:barDir val="col"/>
        <c:grouping val="clustered"/>
        <c:varyColors val="0"/>
        <c:ser>
          <c:idx val="0"/>
          <c:order val="0"/>
          <c:tx>
            <c:strRef>
              <c:f>NQT!$I$22</c:f>
              <c:strCache>
                <c:ptCount val="1"/>
                <c:pt idx="0">
                  <c:v>Supply NQTs</c:v>
                </c:pt>
              </c:strCache>
            </c:strRef>
          </c:tx>
          <c:spPr>
            <a:solidFill>
              <a:schemeClr val="accent3">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NQT!$J$21:$N$21</c:f>
              <c:numCache>
                <c:formatCode>General</c:formatCode>
                <c:ptCount val="5"/>
                <c:pt idx="0">
                  <c:v>2021</c:v>
                </c:pt>
                <c:pt idx="1">
                  <c:v>2022</c:v>
                </c:pt>
                <c:pt idx="2">
                  <c:v>2023</c:v>
                </c:pt>
                <c:pt idx="3">
                  <c:v>2024</c:v>
                </c:pt>
                <c:pt idx="4">
                  <c:v>2025</c:v>
                </c:pt>
              </c:numCache>
            </c:numRef>
          </c:cat>
          <c:val>
            <c:numRef>
              <c:f>NQT!$J$22:$N$22</c:f>
              <c:numCache>
                <c:formatCode>0.0%</c:formatCode>
                <c:ptCount val="5"/>
                <c:pt idx="0">
                  <c:v>0.33100000000000002</c:v>
                </c:pt>
                <c:pt idx="1">
                  <c:v>0.214</c:v>
                </c:pt>
                <c:pt idx="2">
                  <c:v>0.28199999999999997</c:v>
                </c:pt>
                <c:pt idx="3">
                  <c:v>0.36199999999999999</c:v>
                </c:pt>
                <c:pt idx="4">
                  <c:v>0.35399999999999998</c:v>
                </c:pt>
              </c:numCache>
            </c:numRef>
          </c:val>
          <c:extLst>
            <c:ext xmlns:c16="http://schemas.microsoft.com/office/drawing/2014/chart" uri="{C3380CC4-5D6E-409C-BE32-E72D297353CC}">
              <c16:uniqueId val="{00000000-35FF-4ED0-9C09-75BB332F02F6}"/>
            </c:ext>
          </c:extLst>
        </c:ser>
        <c:ser>
          <c:idx val="2"/>
          <c:order val="1"/>
          <c:tx>
            <c:strRef>
              <c:f>NQT!$I$23</c:f>
              <c:strCache>
                <c:ptCount val="1"/>
                <c:pt idx="0">
                  <c:v>All supply school teachers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NQT!$J$21:$N$21</c:f>
              <c:numCache>
                <c:formatCode>General</c:formatCode>
                <c:ptCount val="5"/>
                <c:pt idx="0">
                  <c:v>2021</c:v>
                </c:pt>
                <c:pt idx="1">
                  <c:v>2022</c:v>
                </c:pt>
                <c:pt idx="2">
                  <c:v>2023</c:v>
                </c:pt>
                <c:pt idx="3">
                  <c:v>2024</c:v>
                </c:pt>
                <c:pt idx="4">
                  <c:v>2025</c:v>
                </c:pt>
              </c:numCache>
            </c:numRef>
          </c:cat>
          <c:val>
            <c:numRef>
              <c:f>NQT!$J$23:$N$23</c:f>
              <c:numCache>
                <c:formatCode>0.0%</c:formatCode>
                <c:ptCount val="5"/>
                <c:pt idx="0">
                  <c:v>0.121</c:v>
                </c:pt>
                <c:pt idx="1">
                  <c:v>0.115</c:v>
                </c:pt>
                <c:pt idx="2">
                  <c:v>0.108</c:v>
                </c:pt>
                <c:pt idx="3">
                  <c:v>0.113</c:v>
                </c:pt>
                <c:pt idx="4">
                  <c:v>0.114</c:v>
                </c:pt>
              </c:numCache>
            </c:numRef>
          </c:val>
          <c:extLst>
            <c:ext xmlns:c16="http://schemas.microsoft.com/office/drawing/2014/chart" uri="{C3380CC4-5D6E-409C-BE32-E72D297353CC}">
              <c16:uniqueId val="{00000002-35FF-4ED0-9C09-75BB332F02F6}"/>
            </c:ext>
          </c:extLst>
        </c:ser>
        <c:ser>
          <c:idx val="1"/>
          <c:order val="2"/>
          <c:tx>
            <c:strRef>
              <c:f>NQT!$I$24</c:f>
              <c:strCache>
                <c:ptCount val="1"/>
                <c:pt idx="0">
                  <c:v>NQTs employed full time*</c:v>
                </c:pt>
              </c:strCache>
            </c:strRef>
          </c:tx>
          <c:spPr>
            <a:solidFill>
              <a:schemeClr val="accent3">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NQT!$J$21:$N$21</c:f>
              <c:numCache>
                <c:formatCode>General</c:formatCode>
                <c:ptCount val="5"/>
                <c:pt idx="0">
                  <c:v>2021</c:v>
                </c:pt>
                <c:pt idx="1">
                  <c:v>2022</c:v>
                </c:pt>
                <c:pt idx="2">
                  <c:v>2023</c:v>
                </c:pt>
                <c:pt idx="3">
                  <c:v>2024</c:v>
                </c:pt>
                <c:pt idx="4">
                  <c:v>2025</c:v>
                </c:pt>
              </c:numCache>
            </c:numRef>
          </c:cat>
          <c:val>
            <c:numRef>
              <c:f>NQT!$J$24:$N$24</c:f>
              <c:numCache>
                <c:formatCode>0.0%</c:formatCode>
                <c:ptCount val="5"/>
                <c:pt idx="0">
                  <c:v>0.51300000000000001</c:v>
                </c:pt>
                <c:pt idx="1">
                  <c:v>0.63300000000000001</c:v>
                </c:pt>
                <c:pt idx="2">
                  <c:v>0.54300000000000004</c:v>
                </c:pt>
                <c:pt idx="3">
                  <c:v>0.503</c:v>
                </c:pt>
                <c:pt idx="4">
                  <c:v>0.48099999999999998</c:v>
                </c:pt>
              </c:numCache>
            </c:numRef>
          </c:val>
          <c:extLst>
            <c:ext xmlns:c16="http://schemas.microsoft.com/office/drawing/2014/chart" uri="{C3380CC4-5D6E-409C-BE32-E72D297353CC}">
              <c16:uniqueId val="{00000001-35FF-4ED0-9C09-75BB332F02F6}"/>
            </c:ext>
          </c:extLst>
        </c:ser>
        <c:ser>
          <c:idx val="3"/>
          <c:order val="3"/>
          <c:tx>
            <c:strRef>
              <c:f>NQT!$I$25</c:f>
              <c:strCache>
                <c:ptCount val="1"/>
                <c:pt idx="0">
                  <c:v>All school teachers employed full time*</c:v>
                </c:pt>
              </c:strCache>
            </c:strRef>
          </c:tx>
          <c:spPr>
            <a:solidFill>
              <a:schemeClr val="accent3">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NQT!$J$21:$N$21</c:f>
              <c:numCache>
                <c:formatCode>General</c:formatCode>
                <c:ptCount val="5"/>
                <c:pt idx="0">
                  <c:v>2021</c:v>
                </c:pt>
                <c:pt idx="1">
                  <c:v>2022</c:v>
                </c:pt>
                <c:pt idx="2">
                  <c:v>2023</c:v>
                </c:pt>
                <c:pt idx="3">
                  <c:v>2024</c:v>
                </c:pt>
                <c:pt idx="4">
                  <c:v>2025</c:v>
                </c:pt>
              </c:numCache>
            </c:numRef>
          </c:cat>
          <c:val>
            <c:numRef>
              <c:f>NQT!$J$25:$N$25</c:f>
              <c:numCache>
                <c:formatCode>0.0%</c:formatCode>
                <c:ptCount val="5"/>
                <c:pt idx="0">
                  <c:v>0.76800000000000002</c:v>
                </c:pt>
                <c:pt idx="1">
                  <c:v>0.76600000000000001</c:v>
                </c:pt>
                <c:pt idx="2">
                  <c:v>0.76900000000000002</c:v>
                </c:pt>
                <c:pt idx="3">
                  <c:v>0.76</c:v>
                </c:pt>
                <c:pt idx="4">
                  <c:v>0.747</c:v>
                </c:pt>
              </c:numCache>
            </c:numRef>
          </c:val>
          <c:extLst>
            <c:ext xmlns:c16="http://schemas.microsoft.com/office/drawing/2014/chart" uri="{C3380CC4-5D6E-409C-BE32-E72D297353CC}">
              <c16:uniqueId val="{00000003-35FF-4ED0-9C09-75BB332F02F6}"/>
            </c:ext>
          </c:extLst>
        </c:ser>
        <c:dLbls>
          <c:dLblPos val="outEnd"/>
          <c:showLegendKey val="0"/>
          <c:showVal val="1"/>
          <c:showCatName val="0"/>
          <c:showSerName val="0"/>
          <c:showPercent val="0"/>
          <c:showBubbleSize val="0"/>
        </c:dLbls>
        <c:gapWidth val="50"/>
        <c:overlap val="-10"/>
        <c:axId val="1390425536"/>
        <c:axId val="1390427200"/>
      </c:barChart>
      <c:catAx>
        <c:axId val="1390425536"/>
        <c:scaling>
          <c:orientation val="minMax"/>
        </c:scaling>
        <c:delete val="0"/>
        <c:axPos val="b"/>
        <c:majorGridlines>
          <c:spPr>
            <a:ln w="9525" cap="flat" cmpd="sng" algn="ctr">
              <a:solidFill>
                <a:sysClr val="window" lastClr="FFFFFF">
                  <a:lumMod val="75000"/>
                </a:sysClr>
              </a:solidFill>
              <a:round/>
            </a:ln>
            <a:effectLst/>
          </c:spPr>
        </c:majorGridlines>
        <c:numFmt formatCode="General" sourceLinked="1"/>
        <c:majorTickMark val="none"/>
        <c:minorTickMark val="none"/>
        <c:tickLblPos val="nextTo"/>
        <c:spPr>
          <a:noFill/>
          <a:ln w="9525" cap="flat" cmpd="sng" algn="ctr">
            <a:solidFill>
              <a:sysClr val="window" lastClr="FFFFFF">
                <a:lumMod val="75000"/>
                <a:alpha val="96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390427200"/>
        <c:crosses val="autoZero"/>
        <c:auto val="1"/>
        <c:lblAlgn val="ctr"/>
        <c:lblOffset val="100"/>
        <c:noMultiLvlLbl val="0"/>
      </c:catAx>
      <c:valAx>
        <c:axId val="1390427200"/>
        <c:scaling>
          <c:orientation val="minMax"/>
        </c:scaling>
        <c:delete val="1"/>
        <c:axPos val="l"/>
        <c:numFmt formatCode="0.0%" sourceLinked="1"/>
        <c:majorTickMark val="out"/>
        <c:minorTickMark val="none"/>
        <c:tickLblPos val="nextTo"/>
        <c:crossAx val="1390425536"/>
        <c:crosses val="autoZero"/>
        <c:crossBetween val="between"/>
      </c:valAx>
      <c:spPr>
        <a:noFill/>
        <a:ln>
          <a:noFill/>
        </a:ln>
        <a:effectLst/>
      </c:spPr>
    </c:plotArea>
    <c:legend>
      <c:legendPos val="b"/>
      <c:layout>
        <c:manualLayout>
          <c:xMode val="edge"/>
          <c:yMode val="edge"/>
          <c:x val="2.4752817236585914E-2"/>
          <c:y val="0.95112800645274731"/>
          <c:w val="0.94957261233370049"/>
          <c:h val="4.7948328239492875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
          <c:w val="1"/>
          <c:h val="0.84308911151648358"/>
        </c:manualLayout>
      </c:layout>
      <c:lineChart>
        <c:grouping val="standard"/>
        <c:varyColors val="0"/>
        <c:ser>
          <c:idx val="0"/>
          <c:order val="0"/>
          <c:tx>
            <c:strRef>
              <c:f>Supply!$A$8</c:f>
              <c:strCache>
                <c:ptCount val="1"/>
                <c:pt idx="0">
                  <c:v>Supply TEA</c:v>
                </c:pt>
              </c:strCache>
            </c:strRef>
          </c:tx>
          <c:spPr>
            <a:ln w="28575" cap="rnd">
              <a:solidFill>
                <a:schemeClr val="bg2">
                  <a:lumMod val="40000"/>
                  <a:lumOff val="60000"/>
                </a:schemeClr>
              </a:solidFill>
              <a:round/>
            </a:ln>
            <a:effectLst/>
          </c:spPr>
          <c:marker>
            <c:symbol val="circle"/>
            <c:size val="5"/>
            <c:spPr>
              <a:solidFill>
                <a:schemeClr val="bg2">
                  <a:lumMod val="40000"/>
                  <a:lumOff val="60000"/>
                </a:schemeClr>
              </a:solidFill>
              <a:ln w="9525">
                <a:solidFill>
                  <a:schemeClr val="bg2">
                    <a:lumMod val="40000"/>
                    <a:lumOff val="60000"/>
                  </a:schemeClr>
                </a:solidFill>
              </a:ln>
              <a:effectLst/>
            </c:spPr>
          </c:marker>
          <c:dLbls>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Supply!$B$7:$K$7</c:f>
              <c:numCache>
                <c:formatCode>General</c:formatCode>
                <c:ptCount val="10"/>
                <c:pt idx="0">
                  <c:v>2016</c:v>
                </c:pt>
                <c:pt idx="1">
                  <c:v>2017</c:v>
                </c:pt>
                <c:pt idx="2">
                  <c:v>2018</c:v>
                </c:pt>
                <c:pt idx="3">
                  <c:v>2019</c:v>
                </c:pt>
                <c:pt idx="4">
                  <c:v>2020</c:v>
                </c:pt>
                <c:pt idx="5">
                  <c:v>2021</c:v>
                </c:pt>
                <c:pt idx="6">
                  <c:v>2022</c:v>
                </c:pt>
                <c:pt idx="7">
                  <c:v>2023</c:v>
                </c:pt>
                <c:pt idx="8">
                  <c:v>2024</c:v>
                </c:pt>
                <c:pt idx="9">
                  <c:v>2025</c:v>
                </c:pt>
              </c:numCache>
            </c:numRef>
          </c:cat>
          <c:val>
            <c:numRef>
              <c:f>Supply!$B$8:$K$8</c:f>
              <c:numCache>
                <c:formatCode>0.0%</c:formatCode>
                <c:ptCount val="10"/>
                <c:pt idx="0">
                  <c:v>0.129</c:v>
                </c:pt>
                <c:pt idx="1">
                  <c:v>0.13100000000000001</c:v>
                </c:pt>
                <c:pt idx="2">
                  <c:v>0.13100000000000001</c:v>
                </c:pt>
                <c:pt idx="3">
                  <c:v>0.13400000000000001</c:v>
                </c:pt>
                <c:pt idx="4">
                  <c:v>0.13200000000000001</c:v>
                </c:pt>
                <c:pt idx="5">
                  <c:v>0.121</c:v>
                </c:pt>
                <c:pt idx="6">
                  <c:v>0.115</c:v>
                </c:pt>
                <c:pt idx="7">
                  <c:v>0.108</c:v>
                </c:pt>
                <c:pt idx="8">
                  <c:v>0.113</c:v>
                </c:pt>
                <c:pt idx="9">
                  <c:v>0.114</c:v>
                </c:pt>
              </c:numCache>
            </c:numRef>
          </c:val>
          <c:smooth val="0"/>
          <c:extLst>
            <c:ext xmlns:c16="http://schemas.microsoft.com/office/drawing/2014/chart" uri="{C3380CC4-5D6E-409C-BE32-E72D297353CC}">
              <c16:uniqueId val="{00000000-D941-445D-829C-A0D2C9562291}"/>
            </c:ext>
          </c:extLst>
        </c:ser>
        <c:dLbls>
          <c:dLblPos val="t"/>
          <c:showLegendKey val="0"/>
          <c:showVal val="1"/>
          <c:showCatName val="0"/>
          <c:showSerName val="0"/>
          <c:showPercent val="0"/>
          <c:showBubbleSize val="0"/>
        </c:dLbls>
        <c:marker val="1"/>
        <c:smooth val="0"/>
        <c:axId val="1267063856"/>
        <c:axId val="1267056784"/>
      </c:lineChart>
      <c:catAx>
        <c:axId val="1267063856"/>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67056784"/>
        <c:crosses val="autoZero"/>
        <c:auto val="1"/>
        <c:lblAlgn val="ctr"/>
        <c:lblOffset val="100"/>
        <c:noMultiLvlLbl val="0"/>
      </c:catAx>
      <c:valAx>
        <c:axId val="1267056784"/>
        <c:scaling>
          <c:orientation val="minMax"/>
          <c:min val="8.0000000000000016E-2"/>
        </c:scaling>
        <c:delete val="1"/>
        <c:axPos val="l"/>
        <c:numFmt formatCode="0.0%" sourceLinked="1"/>
        <c:majorTickMark val="out"/>
        <c:minorTickMark val="none"/>
        <c:tickLblPos val="nextTo"/>
        <c:crossAx val="126706385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3958747656488914E-2"/>
          <c:y val="2.4567505928328768E-2"/>
          <c:w val="0.96937877296587927"/>
          <c:h val="0.81737375980292282"/>
        </c:manualLayout>
      </c:layout>
      <c:barChart>
        <c:barDir val="col"/>
        <c:grouping val="percentStacked"/>
        <c:varyColors val="0"/>
        <c:ser>
          <c:idx val="0"/>
          <c:order val="0"/>
          <c:tx>
            <c:strRef>
              <c:f>Supply!$B$11</c:f>
              <c:strCache>
                <c:ptCount val="1"/>
                <c:pt idx="0">
                  <c:v>Female</c:v>
                </c:pt>
              </c:strCache>
            </c:strRef>
          </c:tx>
          <c:spPr>
            <a:solidFill>
              <a:schemeClr val="bg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Supply!$A$12:$A$13</c:f>
              <c:strCache>
                <c:ptCount val="2"/>
                <c:pt idx="0">
                  <c:v>Supply school teachers</c:v>
                </c:pt>
                <c:pt idx="1">
                  <c:v>All school teachers</c:v>
                </c:pt>
              </c:strCache>
            </c:strRef>
          </c:cat>
          <c:val>
            <c:numRef>
              <c:f>Supply!$B$12:$B$13</c:f>
              <c:numCache>
                <c:formatCode>0.0%</c:formatCode>
                <c:ptCount val="2"/>
                <c:pt idx="0">
                  <c:v>0.78700000000000003</c:v>
                </c:pt>
                <c:pt idx="1">
                  <c:v>0.75800000000000001</c:v>
                </c:pt>
              </c:numCache>
            </c:numRef>
          </c:val>
          <c:extLst>
            <c:ext xmlns:c16="http://schemas.microsoft.com/office/drawing/2014/chart" uri="{C3380CC4-5D6E-409C-BE32-E72D297353CC}">
              <c16:uniqueId val="{00000000-53F3-46E9-BD36-4B19BA0529D3}"/>
            </c:ext>
          </c:extLst>
        </c:ser>
        <c:ser>
          <c:idx val="1"/>
          <c:order val="1"/>
          <c:tx>
            <c:strRef>
              <c:f>Supply!$C$11</c:f>
              <c:strCache>
                <c:ptCount val="1"/>
                <c:pt idx="0">
                  <c:v>Male</c:v>
                </c:pt>
              </c:strCache>
            </c:strRef>
          </c:tx>
          <c:spPr>
            <a:solidFill>
              <a:schemeClr val="bg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Supply!$A$12:$A$13</c:f>
              <c:strCache>
                <c:ptCount val="2"/>
                <c:pt idx="0">
                  <c:v>Supply school teachers</c:v>
                </c:pt>
                <c:pt idx="1">
                  <c:v>All school teachers</c:v>
                </c:pt>
              </c:strCache>
            </c:strRef>
          </c:cat>
          <c:val>
            <c:numRef>
              <c:f>Supply!$C$12:$C$13</c:f>
              <c:numCache>
                <c:formatCode>0.0%</c:formatCode>
                <c:ptCount val="2"/>
                <c:pt idx="0">
                  <c:v>0.21199999999999999</c:v>
                </c:pt>
                <c:pt idx="1">
                  <c:v>0.24199999999999999</c:v>
                </c:pt>
              </c:numCache>
            </c:numRef>
          </c:val>
          <c:extLst>
            <c:ext xmlns:c16="http://schemas.microsoft.com/office/drawing/2014/chart" uri="{C3380CC4-5D6E-409C-BE32-E72D297353CC}">
              <c16:uniqueId val="{00000001-53F3-46E9-BD36-4B19BA0529D3}"/>
            </c:ext>
          </c:extLst>
        </c:ser>
        <c:dLbls>
          <c:dLblPos val="ctr"/>
          <c:showLegendKey val="0"/>
          <c:showVal val="1"/>
          <c:showCatName val="0"/>
          <c:showSerName val="0"/>
          <c:showPercent val="0"/>
          <c:showBubbleSize val="0"/>
        </c:dLbls>
        <c:gapWidth val="35"/>
        <c:overlap val="100"/>
        <c:axId val="1209984848"/>
        <c:axId val="1209996496"/>
      </c:barChart>
      <c:catAx>
        <c:axId val="1209984848"/>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09996496"/>
        <c:crosses val="autoZero"/>
        <c:auto val="1"/>
        <c:lblAlgn val="ctr"/>
        <c:lblOffset val="100"/>
        <c:noMultiLvlLbl val="0"/>
      </c:catAx>
      <c:valAx>
        <c:axId val="1209996496"/>
        <c:scaling>
          <c:orientation val="minMax"/>
        </c:scaling>
        <c:delete val="1"/>
        <c:axPos val="l"/>
        <c:numFmt formatCode="0%" sourceLinked="1"/>
        <c:majorTickMark val="none"/>
        <c:minorTickMark val="none"/>
        <c:tickLblPos val="nextTo"/>
        <c:crossAx val="1209984848"/>
        <c:crosses val="autoZero"/>
        <c:crossBetween val="between"/>
      </c:valAx>
      <c:spPr>
        <a:noFill/>
        <a:ln>
          <a:noFill/>
        </a:ln>
        <a:effectLst/>
      </c:spPr>
    </c:plotArea>
    <c:legend>
      <c:legendPos val="b"/>
      <c:layout>
        <c:manualLayout>
          <c:xMode val="edge"/>
          <c:yMode val="edge"/>
          <c:x val="0.30093658032077919"/>
          <c:y val="0.91507471045719702"/>
          <c:w val="0.38464604276258324"/>
          <c:h val="7.9137775842761451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
          <c:w val="0.99676514850708609"/>
          <c:h val="0.9273778922147532"/>
        </c:manualLayout>
      </c:layout>
      <c:barChart>
        <c:barDir val="bar"/>
        <c:grouping val="stacked"/>
        <c:varyColors val="0"/>
        <c:ser>
          <c:idx val="0"/>
          <c:order val="0"/>
          <c:tx>
            <c:strRef>
              <c:f>Supply!$A$25</c:f>
              <c:strCache>
                <c:ptCount val="1"/>
                <c:pt idx="0">
                  <c:v>Under 30</c:v>
                </c:pt>
              </c:strCache>
            </c:strRef>
          </c:tx>
          <c:spPr>
            <a:solidFill>
              <a:schemeClr val="bg2">
                <a:lumMod val="5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Supply!$B$25:$F$25</c:f>
              <c:numCache>
                <c:formatCode>0.0%</c:formatCode>
                <c:ptCount val="5"/>
                <c:pt idx="0">
                  <c:v>0.219</c:v>
                </c:pt>
                <c:pt idx="1">
                  <c:v>0.22600000000000001</c:v>
                </c:pt>
                <c:pt idx="2">
                  <c:v>0.22700000000000001</c:v>
                </c:pt>
                <c:pt idx="3">
                  <c:v>0.254</c:v>
                </c:pt>
                <c:pt idx="4">
                  <c:v>0.26600000000000001</c:v>
                </c:pt>
              </c:numCache>
            </c:numRef>
          </c:val>
          <c:extLst>
            <c:ext xmlns:c16="http://schemas.microsoft.com/office/drawing/2014/chart" uri="{C3380CC4-5D6E-409C-BE32-E72D297353CC}">
              <c16:uniqueId val="{00000000-6603-468F-A1D3-177BC44B7EBE}"/>
            </c:ext>
          </c:extLst>
        </c:ser>
        <c:ser>
          <c:idx val="1"/>
          <c:order val="1"/>
          <c:tx>
            <c:strRef>
              <c:f>Supply!$A$26</c:f>
              <c:strCache>
                <c:ptCount val="1"/>
                <c:pt idx="0">
                  <c:v>30 to 39</c:v>
                </c:pt>
              </c:strCache>
            </c:strRef>
          </c:tx>
          <c:spPr>
            <a:solidFill>
              <a:schemeClr val="bg2"/>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Supply!$B$26:$F$26</c:f>
              <c:numCache>
                <c:formatCode>0.0%</c:formatCode>
                <c:ptCount val="5"/>
                <c:pt idx="0">
                  <c:v>0.19500000000000001</c:v>
                </c:pt>
                <c:pt idx="1">
                  <c:v>0.191</c:v>
                </c:pt>
                <c:pt idx="2">
                  <c:v>0.193</c:v>
                </c:pt>
                <c:pt idx="3">
                  <c:v>0.193</c:v>
                </c:pt>
                <c:pt idx="4">
                  <c:v>0.20200000000000001</c:v>
                </c:pt>
              </c:numCache>
            </c:numRef>
          </c:val>
          <c:extLst>
            <c:ext xmlns:c16="http://schemas.microsoft.com/office/drawing/2014/chart" uri="{C3380CC4-5D6E-409C-BE32-E72D297353CC}">
              <c16:uniqueId val="{00000001-6603-468F-A1D3-177BC44B7EBE}"/>
            </c:ext>
          </c:extLst>
        </c:ser>
        <c:ser>
          <c:idx val="2"/>
          <c:order val="2"/>
          <c:tx>
            <c:strRef>
              <c:f>Supply!$A$27</c:f>
              <c:strCache>
                <c:ptCount val="1"/>
                <c:pt idx="0">
                  <c:v>40 to 49</c:v>
                </c:pt>
              </c:strCache>
            </c:strRef>
          </c:tx>
          <c:spPr>
            <a:solidFill>
              <a:schemeClr val="bg2">
                <a:lumMod val="60000"/>
                <a:lumOff val="4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Supply!$B$27:$F$27</c:f>
              <c:numCache>
                <c:formatCode>0.0%</c:formatCode>
                <c:ptCount val="5"/>
                <c:pt idx="0">
                  <c:v>0.19900000000000001</c:v>
                </c:pt>
                <c:pt idx="1">
                  <c:v>0.19600000000000001</c:v>
                </c:pt>
                <c:pt idx="2">
                  <c:v>0.188</c:v>
                </c:pt>
                <c:pt idx="3">
                  <c:v>0.17699999999999999</c:v>
                </c:pt>
                <c:pt idx="4">
                  <c:v>0.17599999999999999</c:v>
                </c:pt>
              </c:numCache>
            </c:numRef>
          </c:val>
          <c:extLst>
            <c:ext xmlns:c16="http://schemas.microsoft.com/office/drawing/2014/chart" uri="{C3380CC4-5D6E-409C-BE32-E72D297353CC}">
              <c16:uniqueId val="{00000002-6603-468F-A1D3-177BC44B7EBE}"/>
            </c:ext>
          </c:extLst>
        </c:ser>
        <c:ser>
          <c:idx val="3"/>
          <c:order val="3"/>
          <c:tx>
            <c:strRef>
              <c:f>Supply!$A$28</c:f>
              <c:strCache>
                <c:ptCount val="1"/>
                <c:pt idx="0">
                  <c:v>50 to 59</c:v>
                </c:pt>
              </c:strCache>
            </c:strRef>
          </c:tx>
          <c:spPr>
            <a:solidFill>
              <a:schemeClr val="bg2">
                <a:lumMod val="40000"/>
                <a:lumOff val="6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Supply!$B$28:$F$28</c:f>
              <c:numCache>
                <c:formatCode>0.0%</c:formatCode>
                <c:ptCount val="5"/>
                <c:pt idx="0">
                  <c:v>0.217</c:v>
                </c:pt>
                <c:pt idx="1">
                  <c:v>0.224</c:v>
                </c:pt>
                <c:pt idx="2">
                  <c:v>0.222</c:v>
                </c:pt>
                <c:pt idx="3">
                  <c:v>0.21299999999999999</c:v>
                </c:pt>
                <c:pt idx="4">
                  <c:v>0.2</c:v>
                </c:pt>
              </c:numCache>
            </c:numRef>
          </c:val>
          <c:extLst>
            <c:ext xmlns:c16="http://schemas.microsoft.com/office/drawing/2014/chart" uri="{C3380CC4-5D6E-409C-BE32-E72D297353CC}">
              <c16:uniqueId val="{00000003-6603-468F-A1D3-177BC44B7EBE}"/>
            </c:ext>
          </c:extLst>
        </c:ser>
        <c:ser>
          <c:idx val="4"/>
          <c:order val="4"/>
          <c:tx>
            <c:strRef>
              <c:f>Supply!$A$29</c:f>
              <c:strCache>
                <c:ptCount val="1"/>
                <c:pt idx="0">
                  <c:v>60+</c:v>
                </c:pt>
              </c:strCache>
            </c:strRef>
          </c:tx>
          <c:spPr>
            <a:solidFill>
              <a:schemeClr val="bg2">
                <a:lumMod val="20000"/>
                <a:lumOff val="8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Supply!$B$29:$F$29</c:f>
              <c:numCache>
                <c:formatCode>0.0%</c:formatCode>
                <c:ptCount val="5"/>
                <c:pt idx="0">
                  <c:v>0.16900000000000001</c:v>
                </c:pt>
                <c:pt idx="1">
                  <c:v>0.16300000000000001</c:v>
                </c:pt>
                <c:pt idx="2">
                  <c:v>0.17100000000000001</c:v>
                </c:pt>
                <c:pt idx="3">
                  <c:v>0.16300000000000001</c:v>
                </c:pt>
                <c:pt idx="4">
                  <c:v>0.156</c:v>
                </c:pt>
              </c:numCache>
            </c:numRef>
          </c:val>
          <c:extLst>
            <c:ext xmlns:c16="http://schemas.microsoft.com/office/drawing/2014/chart" uri="{C3380CC4-5D6E-409C-BE32-E72D297353CC}">
              <c16:uniqueId val="{00000004-6603-468F-A1D3-177BC44B7EBE}"/>
            </c:ext>
          </c:extLst>
        </c:ser>
        <c:dLbls>
          <c:dLblPos val="ctr"/>
          <c:showLegendKey val="0"/>
          <c:showVal val="1"/>
          <c:showCatName val="0"/>
          <c:showSerName val="0"/>
          <c:showPercent val="0"/>
          <c:showBubbleSize val="0"/>
        </c:dLbls>
        <c:gapWidth val="30"/>
        <c:overlap val="100"/>
        <c:axId val="1252168832"/>
        <c:axId val="1252167584"/>
      </c:barChart>
      <c:catAx>
        <c:axId val="1252168832"/>
        <c:scaling>
          <c:orientation val="maxMin"/>
        </c:scaling>
        <c:delete val="0"/>
        <c:axPos val="l"/>
        <c:numFmt formatCode="General" sourceLinked="1"/>
        <c:majorTickMark val="out"/>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52167584"/>
        <c:crosses val="autoZero"/>
        <c:auto val="1"/>
        <c:lblAlgn val="ctr"/>
        <c:lblOffset val="100"/>
        <c:noMultiLvlLbl val="0"/>
      </c:catAx>
      <c:valAx>
        <c:axId val="1252167584"/>
        <c:scaling>
          <c:orientation val="minMax"/>
          <c:max val="1.01"/>
        </c:scaling>
        <c:delete val="1"/>
        <c:axPos val="t"/>
        <c:numFmt formatCode="0.0%" sourceLinked="1"/>
        <c:majorTickMark val="out"/>
        <c:minorTickMark val="none"/>
        <c:tickLblPos val="nextTo"/>
        <c:crossAx val="1252168832"/>
        <c:crosses val="autoZero"/>
        <c:crossBetween val="between"/>
      </c:valAx>
      <c:spPr>
        <a:noFill/>
        <a:ln>
          <a:noFill/>
        </a:ln>
        <a:effectLst/>
      </c:spPr>
    </c:plotArea>
    <c:legend>
      <c:legendPos val="b"/>
      <c:layout>
        <c:manualLayout>
          <c:xMode val="edge"/>
          <c:yMode val="edge"/>
          <c:x val="8.074056637455175E-2"/>
          <c:y val="0.9348688847383545"/>
          <c:w val="0.89999976627207334"/>
          <c:h val="6.2694496675868489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7628202903770075E-2"/>
          <c:y val="0.10783967627377081"/>
          <c:w val="0.96474359419245981"/>
          <c:h val="0.69097395543243334"/>
        </c:manualLayout>
      </c:layout>
      <c:barChart>
        <c:barDir val="col"/>
        <c:grouping val="clustered"/>
        <c:varyColors val="0"/>
        <c:ser>
          <c:idx val="1"/>
          <c:order val="1"/>
          <c:tx>
            <c:strRef>
              <c:f>Supply!$A$49</c:f>
              <c:strCache>
                <c:ptCount val="1"/>
                <c:pt idx="0">
                  <c:v>Ability to work in Welsh</c:v>
                </c:pt>
              </c:strCache>
            </c:strRef>
          </c:tx>
          <c:spPr>
            <a:solidFill>
              <a:schemeClr val="bg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Supply!$B$47:$K$47</c:f>
              <c:strCache>
                <c:ptCount val="5"/>
                <c:pt idx="0">
                  <c:v>2021</c:v>
                </c:pt>
                <c:pt idx="1">
                  <c:v>2022</c:v>
                </c:pt>
                <c:pt idx="2">
                  <c:v>2023</c:v>
                </c:pt>
                <c:pt idx="3">
                  <c:v>2024</c:v>
                </c:pt>
                <c:pt idx="4">
                  <c:v>2025</c:v>
                </c:pt>
              </c:strCache>
              <c:extLst/>
            </c:strRef>
          </c:cat>
          <c:val>
            <c:numRef>
              <c:f>Supply!$B$49:$K$49</c:f>
              <c:numCache>
                <c:formatCode>0.0%</c:formatCode>
                <c:ptCount val="5"/>
                <c:pt idx="0">
                  <c:v>0.20599999999999999</c:v>
                </c:pt>
                <c:pt idx="1">
                  <c:v>0.19700000000000001</c:v>
                </c:pt>
                <c:pt idx="2">
                  <c:v>0.191</c:v>
                </c:pt>
                <c:pt idx="3">
                  <c:v>0.19400000000000001</c:v>
                </c:pt>
                <c:pt idx="4">
                  <c:v>0.185</c:v>
                </c:pt>
              </c:numCache>
              <c:extLst/>
            </c:numRef>
          </c:val>
          <c:extLst>
            <c:ext xmlns:c16="http://schemas.microsoft.com/office/drawing/2014/chart" uri="{C3380CC4-5D6E-409C-BE32-E72D297353CC}">
              <c16:uniqueId val="{00000000-B11E-434A-B24F-7518A7B0A60E}"/>
            </c:ext>
          </c:extLst>
        </c:ser>
        <c:dLbls>
          <c:showLegendKey val="0"/>
          <c:showVal val="1"/>
          <c:showCatName val="0"/>
          <c:showSerName val="0"/>
          <c:showPercent val="0"/>
          <c:showBubbleSize val="0"/>
        </c:dLbls>
        <c:gapWidth val="30"/>
        <c:axId val="1378598256"/>
        <c:axId val="1378601584"/>
      </c:barChart>
      <c:lineChart>
        <c:grouping val="standard"/>
        <c:varyColors val="0"/>
        <c:ser>
          <c:idx val="0"/>
          <c:order val="0"/>
          <c:tx>
            <c:strRef>
              <c:f>Supply!$A$48</c:f>
              <c:strCache>
                <c:ptCount val="1"/>
                <c:pt idx="0">
                  <c:v>Ability to speak Welsh</c:v>
                </c:pt>
              </c:strCache>
            </c:strRef>
          </c:tx>
          <c:spPr>
            <a:ln w="28575" cap="rnd">
              <a:solidFill>
                <a:schemeClr val="bg2"/>
              </a:solidFill>
              <a:round/>
            </a:ln>
            <a:effectLst/>
          </c:spPr>
          <c:marker>
            <c:symbol val="circle"/>
            <c:size val="5"/>
            <c:spPr>
              <a:solidFill>
                <a:schemeClr val="bg2"/>
              </a:solidFill>
              <a:ln w="9525">
                <a:solidFill>
                  <a:schemeClr val="bg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Supply!$B$47:$K$47</c:f>
              <c:strCache>
                <c:ptCount val="5"/>
                <c:pt idx="0">
                  <c:v>2021</c:v>
                </c:pt>
                <c:pt idx="1">
                  <c:v>2022</c:v>
                </c:pt>
                <c:pt idx="2">
                  <c:v>2023</c:v>
                </c:pt>
                <c:pt idx="3">
                  <c:v>2024</c:v>
                </c:pt>
                <c:pt idx="4">
                  <c:v>2025</c:v>
                </c:pt>
              </c:strCache>
              <c:extLst/>
            </c:strRef>
          </c:cat>
          <c:val>
            <c:numRef>
              <c:f>Supply!$B$48:$K$48</c:f>
              <c:numCache>
                <c:formatCode>0.0%</c:formatCode>
                <c:ptCount val="5"/>
                <c:pt idx="0">
                  <c:v>0.26700000000000002</c:v>
                </c:pt>
                <c:pt idx="1">
                  <c:v>0.26100000000000001</c:v>
                </c:pt>
                <c:pt idx="2">
                  <c:v>0.254</c:v>
                </c:pt>
                <c:pt idx="3">
                  <c:v>0.251</c:v>
                </c:pt>
                <c:pt idx="4">
                  <c:v>0.247</c:v>
                </c:pt>
              </c:numCache>
              <c:extLst/>
            </c:numRef>
          </c:val>
          <c:smooth val="0"/>
          <c:extLst>
            <c:ext xmlns:c16="http://schemas.microsoft.com/office/drawing/2014/chart" uri="{C3380CC4-5D6E-409C-BE32-E72D297353CC}">
              <c16:uniqueId val="{00000001-B11E-434A-B24F-7518A7B0A60E}"/>
            </c:ext>
          </c:extLst>
        </c:ser>
        <c:dLbls>
          <c:showLegendKey val="0"/>
          <c:showVal val="1"/>
          <c:showCatName val="0"/>
          <c:showSerName val="0"/>
          <c:showPercent val="0"/>
          <c:showBubbleSize val="0"/>
        </c:dLbls>
        <c:marker val="1"/>
        <c:smooth val="0"/>
        <c:axId val="1378598256"/>
        <c:axId val="1378601584"/>
      </c:lineChart>
      <c:catAx>
        <c:axId val="1378598256"/>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378601584"/>
        <c:crosses val="autoZero"/>
        <c:auto val="1"/>
        <c:lblAlgn val="ctr"/>
        <c:lblOffset val="100"/>
        <c:noMultiLvlLbl val="0"/>
      </c:catAx>
      <c:valAx>
        <c:axId val="1378601584"/>
        <c:scaling>
          <c:orientation val="minMax"/>
        </c:scaling>
        <c:delete val="1"/>
        <c:axPos val="l"/>
        <c:numFmt formatCode="0.0%" sourceLinked="1"/>
        <c:majorTickMark val="none"/>
        <c:minorTickMark val="none"/>
        <c:tickLblPos val="nextTo"/>
        <c:crossAx val="1378598256"/>
        <c:crosses val="autoZero"/>
        <c:crossBetween val="between"/>
      </c:valAx>
      <c:spPr>
        <a:noFill/>
        <a:ln>
          <a:noFill/>
        </a:ln>
        <a:effectLst/>
      </c:spPr>
    </c:plotArea>
    <c:legend>
      <c:legendPos val="b"/>
      <c:layout>
        <c:manualLayout>
          <c:xMode val="edge"/>
          <c:yMode val="edge"/>
          <c:x val="1.4986056430446197E-2"/>
          <c:y val="0.9012891565678135"/>
          <c:w val="0.97321725678107318"/>
          <c:h val="9.575158039001086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399665155385407E-4"/>
          <c:y val="3.9118588046596174E-3"/>
          <c:w val="0.99909600334844617"/>
          <c:h val="0.7518709368191977"/>
        </c:manualLayout>
      </c:layout>
      <c:barChart>
        <c:barDir val="col"/>
        <c:grouping val="clustered"/>
        <c:varyColors val="0"/>
        <c:ser>
          <c:idx val="0"/>
          <c:order val="0"/>
          <c:tx>
            <c:strRef>
              <c:f>Supply!$A$78</c:f>
              <c:strCache>
                <c:ptCount val="1"/>
                <c:pt idx="0">
                  <c:v>White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Supply!$B$78</c:f>
              <c:numCache>
                <c:formatCode>0.0%</c:formatCode>
                <c:ptCount val="1"/>
                <c:pt idx="0">
                  <c:v>0.112833684983029</c:v>
                </c:pt>
              </c:numCache>
            </c:numRef>
          </c:val>
          <c:extLst>
            <c:ext xmlns:c16="http://schemas.microsoft.com/office/drawing/2014/chart" uri="{C3380CC4-5D6E-409C-BE32-E72D297353CC}">
              <c16:uniqueId val="{00000000-D2D1-4180-BEFC-CF459A696A3C}"/>
            </c:ext>
          </c:extLst>
        </c:ser>
        <c:ser>
          <c:idx val="1"/>
          <c:order val="1"/>
          <c:tx>
            <c:strRef>
              <c:f>Supply!$A$79</c:f>
              <c:strCache>
                <c:ptCount val="1"/>
                <c:pt idx="0">
                  <c:v>Mixed or multiple ethnic groups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Supply!$B$79</c:f>
              <c:numCache>
                <c:formatCode>0.0%</c:formatCode>
                <c:ptCount val="1"/>
                <c:pt idx="0">
                  <c:v>0.20399999999999999</c:v>
                </c:pt>
              </c:numCache>
            </c:numRef>
          </c:val>
          <c:extLst>
            <c:ext xmlns:c16="http://schemas.microsoft.com/office/drawing/2014/chart" uri="{C3380CC4-5D6E-409C-BE32-E72D297353CC}">
              <c16:uniqueId val="{00000001-D2D1-4180-BEFC-CF459A696A3C}"/>
            </c:ext>
          </c:extLst>
        </c:ser>
        <c:ser>
          <c:idx val="2"/>
          <c:order val="2"/>
          <c:tx>
            <c:strRef>
              <c:f>Supply!$A$80</c:f>
              <c:strCache>
                <c:ptCount val="1"/>
                <c:pt idx="0">
                  <c:v>Asian or Asian British</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Supply!$B$80</c:f>
              <c:numCache>
                <c:formatCode>0.0%</c:formatCode>
                <c:ptCount val="1"/>
                <c:pt idx="0">
                  <c:v>0.350993377483444</c:v>
                </c:pt>
              </c:numCache>
            </c:numRef>
          </c:val>
          <c:extLst>
            <c:ext xmlns:c16="http://schemas.microsoft.com/office/drawing/2014/chart" uri="{C3380CC4-5D6E-409C-BE32-E72D297353CC}">
              <c16:uniqueId val="{00000002-D2D1-4180-BEFC-CF459A696A3C}"/>
            </c:ext>
          </c:extLst>
        </c:ser>
        <c:ser>
          <c:idx val="3"/>
          <c:order val="3"/>
          <c:tx>
            <c:strRef>
              <c:f>Supply!$A$81</c:f>
              <c:strCache>
                <c:ptCount val="1"/>
                <c:pt idx="0">
                  <c:v>Black, African, Caribbean or Black British</c:v>
                </c:pt>
              </c:strCache>
            </c:strRef>
          </c:tx>
          <c:spPr>
            <a:solidFill>
              <a:schemeClr val="bg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Supply!$B$81</c:f>
              <c:numCache>
                <c:formatCode>0.0%</c:formatCode>
                <c:ptCount val="1"/>
                <c:pt idx="0">
                  <c:v>0.38532110091743099</c:v>
                </c:pt>
              </c:numCache>
            </c:numRef>
          </c:val>
          <c:extLst>
            <c:ext xmlns:c16="http://schemas.microsoft.com/office/drawing/2014/chart" uri="{C3380CC4-5D6E-409C-BE32-E72D297353CC}">
              <c16:uniqueId val="{00000003-D2D1-4180-BEFC-CF459A696A3C}"/>
            </c:ext>
          </c:extLst>
        </c:ser>
        <c:ser>
          <c:idx val="4"/>
          <c:order val="4"/>
          <c:tx>
            <c:strRef>
              <c:f>Supply!$A$82</c:f>
              <c:strCache>
                <c:ptCount val="1"/>
                <c:pt idx="0">
                  <c:v>Other ethnic group</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Supply!$B$82</c:f>
              <c:numCache>
                <c:formatCode>0.0%</c:formatCode>
                <c:ptCount val="1"/>
                <c:pt idx="0">
                  <c:v>0.32432432432432401</c:v>
                </c:pt>
              </c:numCache>
            </c:numRef>
          </c:val>
          <c:extLst>
            <c:ext xmlns:c16="http://schemas.microsoft.com/office/drawing/2014/chart" uri="{C3380CC4-5D6E-409C-BE32-E72D297353CC}">
              <c16:uniqueId val="{00000004-D2D1-4180-BEFC-CF459A696A3C}"/>
            </c:ext>
          </c:extLst>
        </c:ser>
        <c:ser>
          <c:idx val="5"/>
          <c:order val="5"/>
          <c:tx>
            <c:strRef>
              <c:f>Supply!$A$83</c:f>
              <c:strCache>
                <c:ptCount val="1"/>
                <c:pt idx="0">
                  <c:v>Does not wish to record ethnic group</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Supply!$B$83</c:f>
              <c:numCache>
                <c:formatCode>0.0%</c:formatCode>
                <c:ptCount val="1"/>
                <c:pt idx="0">
                  <c:v>0.14823529411764699</c:v>
                </c:pt>
              </c:numCache>
            </c:numRef>
          </c:val>
          <c:extLst>
            <c:ext xmlns:c16="http://schemas.microsoft.com/office/drawing/2014/chart" uri="{C3380CC4-5D6E-409C-BE32-E72D297353CC}">
              <c16:uniqueId val="{00000005-D2D1-4180-BEFC-CF459A696A3C}"/>
            </c:ext>
          </c:extLst>
        </c:ser>
        <c:ser>
          <c:idx val="6"/>
          <c:order val="6"/>
          <c:tx>
            <c:strRef>
              <c:f>Supply!$A$84</c:f>
              <c:strCache>
                <c:ptCount val="1"/>
                <c:pt idx="0">
                  <c:v>Unknown</c:v>
                </c:pt>
              </c:strCache>
            </c:strRef>
          </c:tx>
          <c:spPr>
            <a:solidFill>
              <a:schemeClr val="accent6"/>
            </a:solidFill>
            <a:ln>
              <a:noFill/>
            </a:ln>
            <a:effectLst/>
          </c:spPr>
          <c:invertIfNegative val="0"/>
          <c:dLbls>
            <c:dLbl>
              <c:idx val="0"/>
              <c:layout>
                <c:manualLayout>
                  <c:x val="-2.046845689915127E-3"/>
                  <c:y val="1.47034968838008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E6E-4D41-985C-2437CB05A31C}"/>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Supply!$B$77</c:f>
              <c:strCache>
                <c:ptCount val="1"/>
                <c:pt idx="0">
                  <c:v>Supply TEA</c:v>
                </c:pt>
              </c:strCache>
            </c:strRef>
          </c:cat>
          <c:val>
            <c:numRef>
              <c:f>Supply!$B$84</c:f>
              <c:numCache>
                <c:formatCode>0.0%</c:formatCode>
                <c:ptCount val="1"/>
                <c:pt idx="0">
                  <c:v>3.2074126870990698E-2</c:v>
                </c:pt>
              </c:numCache>
            </c:numRef>
          </c:val>
          <c:extLst>
            <c:ext xmlns:c16="http://schemas.microsoft.com/office/drawing/2014/chart" uri="{C3380CC4-5D6E-409C-BE32-E72D297353CC}">
              <c16:uniqueId val="{00000006-D2D1-4180-BEFC-CF459A696A3C}"/>
            </c:ext>
          </c:extLst>
        </c:ser>
        <c:dLbls>
          <c:dLblPos val="outEnd"/>
          <c:showLegendKey val="0"/>
          <c:showVal val="1"/>
          <c:showCatName val="0"/>
          <c:showSerName val="0"/>
          <c:showPercent val="0"/>
          <c:showBubbleSize val="0"/>
        </c:dLbls>
        <c:gapWidth val="100"/>
        <c:overlap val="-20"/>
        <c:axId val="1536968432"/>
        <c:axId val="1536967184"/>
      </c:barChart>
      <c:catAx>
        <c:axId val="1536968432"/>
        <c:scaling>
          <c:orientation val="minMax"/>
        </c:scaling>
        <c:delete val="1"/>
        <c:axPos val="b"/>
        <c:numFmt formatCode="General" sourceLinked="1"/>
        <c:majorTickMark val="none"/>
        <c:minorTickMark val="none"/>
        <c:tickLblPos val="nextTo"/>
        <c:crossAx val="1536967184"/>
        <c:crosses val="autoZero"/>
        <c:auto val="1"/>
        <c:lblAlgn val="ctr"/>
        <c:lblOffset val="100"/>
        <c:noMultiLvlLbl val="0"/>
      </c:catAx>
      <c:valAx>
        <c:axId val="1536967184"/>
        <c:scaling>
          <c:orientation val="minMax"/>
        </c:scaling>
        <c:delete val="1"/>
        <c:axPos val="l"/>
        <c:numFmt formatCode="0.0%" sourceLinked="1"/>
        <c:majorTickMark val="none"/>
        <c:minorTickMark val="none"/>
        <c:tickLblPos val="nextTo"/>
        <c:crossAx val="1536968432"/>
        <c:crosses val="autoZero"/>
        <c:crossBetween val="between"/>
      </c:valAx>
      <c:spPr>
        <a:noFill/>
        <a:ln>
          <a:noFill/>
        </a:ln>
        <a:effectLst/>
      </c:spPr>
    </c:plotArea>
    <c:legend>
      <c:legendPos val="b"/>
      <c:layout>
        <c:manualLayout>
          <c:xMode val="edge"/>
          <c:yMode val="edge"/>
          <c:x val="0"/>
          <c:y val="0.76087472401243605"/>
          <c:w val="0.9989116260674018"/>
          <c:h val="0.23030775381689295"/>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7628202903770075E-2"/>
          <c:y val="0.10095632180926098"/>
          <c:w val="0.96474359419245981"/>
          <c:h val="0.69771734512872563"/>
        </c:manualLayout>
      </c:layout>
      <c:barChart>
        <c:barDir val="col"/>
        <c:grouping val="clustered"/>
        <c:varyColors val="0"/>
        <c:ser>
          <c:idx val="1"/>
          <c:order val="1"/>
          <c:tx>
            <c:strRef>
              <c:f>Supply!$A$49</c:f>
              <c:strCache>
                <c:ptCount val="1"/>
                <c:pt idx="0">
                  <c:v>Ability to work in Welsh</c:v>
                </c:pt>
              </c:strCache>
            </c:strRef>
          </c:tx>
          <c:spPr>
            <a:solidFill>
              <a:schemeClr val="bg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Supply!$B$47:$K$47</c:f>
              <c:strCache>
                <c:ptCount val="5"/>
                <c:pt idx="0">
                  <c:v>2021</c:v>
                </c:pt>
                <c:pt idx="1">
                  <c:v>2022</c:v>
                </c:pt>
                <c:pt idx="2">
                  <c:v>2023</c:v>
                </c:pt>
                <c:pt idx="3">
                  <c:v>2024</c:v>
                </c:pt>
                <c:pt idx="4">
                  <c:v>2025</c:v>
                </c:pt>
              </c:strCache>
              <c:extLst/>
            </c:strRef>
          </c:cat>
          <c:val>
            <c:numRef>
              <c:f>Supply!$B$49:$K$49</c:f>
              <c:numCache>
                <c:formatCode>0.0%</c:formatCode>
                <c:ptCount val="5"/>
                <c:pt idx="0">
                  <c:v>0.27100000000000002</c:v>
                </c:pt>
                <c:pt idx="1">
                  <c:v>0.26600000000000001</c:v>
                </c:pt>
                <c:pt idx="2">
                  <c:v>0.26500000000000001</c:v>
                </c:pt>
                <c:pt idx="3">
                  <c:v>0.26500000000000001</c:v>
                </c:pt>
                <c:pt idx="4">
                  <c:v>0.26878579935348501</c:v>
                </c:pt>
              </c:numCache>
              <c:extLst/>
            </c:numRef>
          </c:val>
          <c:extLst>
            <c:ext xmlns:c16="http://schemas.microsoft.com/office/drawing/2014/chart" uri="{C3380CC4-5D6E-409C-BE32-E72D297353CC}">
              <c16:uniqueId val="{00000000-A985-4E36-A6D7-A57E5F1CA5FE}"/>
            </c:ext>
          </c:extLst>
        </c:ser>
        <c:dLbls>
          <c:showLegendKey val="0"/>
          <c:showVal val="1"/>
          <c:showCatName val="0"/>
          <c:showSerName val="0"/>
          <c:showPercent val="0"/>
          <c:showBubbleSize val="0"/>
        </c:dLbls>
        <c:gapWidth val="30"/>
        <c:axId val="1378598256"/>
        <c:axId val="1378601584"/>
      </c:barChart>
      <c:lineChart>
        <c:grouping val="standard"/>
        <c:varyColors val="0"/>
        <c:ser>
          <c:idx val="0"/>
          <c:order val="0"/>
          <c:tx>
            <c:strRef>
              <c:f>Supply!$A$48</c:f>
              <c:strCache>
                <c:ptCount val="1"/>
                <c:pt idx="0">
                  <c:v>Ability to speak Welsh</c:v>
                </c:pt>
              </c:strCache>
            </c:strRef>
          </c:tx>
          <c:spPr>
            <a:ln w="28575" cap="rnd">
              <a:solidFill>
                <a:schemeClr val="bg2"/>
              </a:solidFill>
              <a:round/>
            </a:ln>
            <a:effectLst/>
          </c:spPr>
          <c:marker>
            <c:symbol val="circle"/>
            <c:size val="5"/>
            <c:spPr>
              <a:solidFill>
                <a:schemeClr val="bg2"/>
              </a:solidFill>
              <a:ln w="9525">
                <a:solidFill>
                  <a:schemeClr val="bg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Supply!$B$47:$K$47</c:f>
              <c:strCache>
                <c:ptCount val="5"/>
                <c:pt idx="0">
                  <c:v>2021</c:v>
                </c:pt>
                <c:pt idx="1">
                  <c:v>2022</c:v>
                </c:pt>
                <c:pt idx="2">
                  <c:v>2023</c:v>
                </c:pt>
                <c:pt idx="3">
                  <c:v>2024</c:v>
                </c:pt>
                <c:pt idx="4">
                  <c:v>2025</c:v>
                </c:pt>
              </c:strCache>
              <c:extLst/>
            </c:strRef>
          </c:cat>
          <c:val>
            <c:numRef>
              <c:f>Supply!$B$48:$K$48</c:f>
              <c:numCache>
                <c:formatCode>0.0%</c:formatCode>
                <c:ptCount val="5"/>
                <c:pt idx="0">
                  <c:v>0.33500000000000002</c:v>
                </c:pt>
                <c:pt idx="1">
                  <c:v>0.33200000000000002</c:v>
                </c:pt>
                <c:pt idx="2">
                  <c:v>0.33200000000000002</c:v>
                </c:pt>
                <c:pt idx="3">
                  <c:v>0.33</c:v>
                </c:pt>
                <c:pt idx="4">
                  <c:v>0.334202914988941</c:v>
                </c:pt>
              </c:numCache>
              <c:extLst/>
            </c:numRef>
          </c:val>
          <c:smooth val="0"/>
          <c:extLst>
            <c:ext xmlns:c16="http://schemas.microsoft.com/office/drawing/2014/chart" uri="{C3380CC4-5D6E-409C-BE32-E72D297353CC}">
              <c16:uniqueId val="{00000001-A985-4E36-A6D7-A57E5F1CA5FE}"/>
            </c:ext>
          </c:extLst>
        </c:ser>
        <c:dLbls>
          <c:showLegendKey val="0"/>
          <c:showVal val="1"/>
          <c:showCatName val="0"/>
          <c:showSerName val="0"/>
          <c:showPercent val="0"/>
          <c:showBubbleSize val="0"/>
        </c:dLbls>
        <c:marker val="1"/>
        <c:smooth val="0"/>
        <c:axId val="1378598256"/>
        <c:axId val="1378601584"/>
      </c:lineChart>
      <c:catAx>
        <c:axId val="1378598256"/>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378601584"/>
        <c:crosses val="autoZero"/>
        <c:auto val="1"/>
        <c:lblAlgn val="ctr"/>
        <c:lblOffset val="100"/>
        <c:noMultiLvlLbl val="0"/>
      </c:catAx>
      <c:valAx>
        <c:axId val="1378601584"/>
        <c:scaling>
          <c:orientation val="minMax"/>
        </c:scaling>
        <c:delete val="1"/>
        <c:axPos val="l"/>
        <c:numFmt formatCode="0.0%" sourceLinked="1"/>
        <c:majorTickMark val="none"/>
        <c:minorTickMark val="none"/>
        <c:tickLblPos val="nextTo"/>
        <c:crossAx val="1378598256"/>
        <c:crosses val="autoZero"/>
        <c:crossBetween val="between"/>
      </c:valAx>
      <c:spPr>
        <a:noFill/>
        <a:ln>
          <a:noFill/>
        </a:ln>
        <a:effectLst/>
      </c:spPr>
    </c:plotArea>
    <c:legend>
      <c:legendPos val="b"/>
      <c:layout>
        <c:manualLayout>
          <c:xMode val="edge"/>
          <c:yMode val="edge"/>
          <c:x val="2.5143536745406824E-2"/>
          <c:y val="0.90121023838323566"/>
          <c:w val="0.94554594659098534"/>
          <c:h val="9.5824483005749611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11327084845488429"/>
          <c:w val="1"/>
          <c:h val="0.73702373570905899"/>
        </c:manualLayout>
      </c:layout>
      <c:lineChart>
        <c:grouping val="standard"/>
        <c:varyColors val="0"/>
        <c:ser>
          <c:idx val="1"/>
          <c:order val="1"/>
          <c:tx>
            <c:strRef>
              <c:f>Supply!$A$9</c:f>
              <c:strCache>
                <c:ptCount val="1"/>
                <c:pt idx="0">
                  <c:v>Supply SLSW</c:v>
                </c:pt>
              </c:strCache>
            </c:strRef>
          </c:tx>
          <c:spPr>
            <a:ln w="28575" cap="rnd">
              <a:solidFill>
                <a:srgbClr val="62FFA8"/>
              </a:solidFill>
              <a:round/>
            </a:ln>
            <a:effectLst/>
          </c:spPr>
          <c:marker>
            <c:symbol val="circle"/>
            <c:size val="5"/>
            <c:spPr>
              <a:solidFill>
                <a:srgbClr val="62FFA8"/>
              </a:solidFill>
              <a:ln w="9525">
                <a:solidFill>
                  <a:srgbClr val="62FFA8"/>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Supply!$B$7:$K$7</c:f>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f>Supply!$B$9:$K$9</c:f>
              <c:numCache>
                <c:formatCode>0.0%</c:formatCode>
                <c:ptCount val="9"/>
                <c:pt idx="0">
                  <c:v>0.14199999999999999</c:v>
                </c:pt>
                <c:pt idx="1">
                  <c:v>0.17599999999999999</c:v>
                </c:pt>
                <c:pt idx="2">
                  <c:v>0.20499999999999999</c:v>
                </c:pt>
                <c:pt idx="3">
                  <c:v>0.219</c:v>
                </c:pt>
                <c:pt idx="4">
                  <c:v>0.21</c:v>
                </c:pt>
                <c:pt idx="5">
                  <c:v>0.21299999999999999</c:v>
                </c:pt>
                <c:pt idx="6">
                  <c:v>0.22600000000000001</c:v>
                </c:pt>
                <c:pt idx="7">
                  <c:v>0.23799999999999999</c:v>
                </c:pt>
                <c:pt idx="8">
                  <c:v>0.26</c:v>
                </c:pt>
              </c:numCache>
            </c:numRef>
          </c:val>
          <c:smooth val="0"/>
          <c:extLst>
            <c:ext xmlns:c16="http://schemas.microsoft.com/office/drawing/2014/chart" uri="{C3380CC4-5D6E-409C-BE32-E72D297353CC}">
              <c16:uniqueId val="{00000001-178A-4D0A-A14E-01E468A734B3}"/>
            </c:ext>
          </c:extLst>
        </c:ser>
        <c:dLbls>
          <c:dLblPos val="t"/>
          <c:showLegendKey val="0"/>
          <c:showVal val="1"/>
          <c:showCatName val="0"/>
          <c:showSerName val="0"/>
          <c:showPercent val="0"/>
          <c:showBubbleSize val="0"/>
        </c:dLbls>
        <c:marker val="1"/>
        <c:smooth val="0"/>
        <c:axId val="1267063856"/>
        <c:axId val="1267056784"/>
        <c:extLst>
          <c:ext xmlns:c15="http://schemas.microsoft.com/office/drawing/2012/chart" uri="{02D57815-91ED-43cb-92C2-25804820EDAC}">
            <c15:filteredLineSeries>
              <c15:ser>
                <c:idx val="0"/>
                <c:order val="0"/>
                <c:tx>
                  <c:strRef>
                    <c:extLst>
                      <c:ext uri="{02D57815-91ED-43cb-92C2-25804820EDAC}">
                        <c15:formulaRef>
                          <c15:sqref>Supply!$A$8</c15:sqref>
                        </c15:formulaRef>
                      </c:ext>
                    </c:extLst>
                    <c:strCache>
                      <c:ptCount val="1"/>
                      <c:pt idx="0">
                        <c:v>Supply TEA</c:v>
                      </c:pt>
                    </c:strCache>
                  </c:strRef>
                </c:tx>
                <c:spPr>
                  <a:ln w="28575" cap="rnd">
                    <a:solidFill>
                      <a:schemeClr val="bg2">
                        <a:lumMod val="40000"/>
                        <a:lumOff val="60000"/>
                      </a:schemeClr>
                    </a:solidFill>
                    <a:round/>
                  </a:ln>
                  <a:effectLst/>
                </c:spPr>
                <c:marker>
                  <c:symbol val="circle"/>
                  <c:size val="5"/>
                  <c:spPr>
                    <a:solidFill>
                      <a:schemeClr val="bg2">
                        <a:lumMod val="40000"/>
                        <a:lumOff val="60000"/>
                      </a:schemeClr>
                    </a:solidFill>
                    <a:ln w="9525">
                      <a:solidFill>
                        <a:schemeClr val="bg2">
                          <a:lumMod val="40000"/>
                          <a:lumOff val="60000"/>
                        </a:schemeClr>
                      </a:solidFill>
                    </a:ln>
                    <a:effectLst/>
                  </c:spPr>
                </c:marker>
                <c:dLbls>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dLblPos val="b"/>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Supply!$B$7:$K$7</c15:sqref>
                        </c15:formulaRef>
                      </c:ext>
                    </c:extLst>
                    <c:numCache>
                      <c:formatCode>General</c:formatCode>
                      <c:ptCount val="9"/>
                      <c:pt idx="0">
                        <c:v>2017</c:v>
                      </c:pt>
                      <c:pt idx="1">
                        <c:v>2018</c:v>
                      </c:pt>
                      <c:pt idx="2">
                        <c:v>2019</c:v>
                      </c:pt>
                      <c:pt idx="3">
                        <c:v>2020</c:v>
                      </c:pt>
                      <c:pt idx="4">
                        <c:v>2021</c:v>
                      </c:pt>
                      <c:pt idx="5">
                        <c:v>2022</c:v>
                      </c:pt>
                      <c:pt idx="6">
                        <c:v>2023</c:v>
                      </c:pt>
                      <c:pt idx="7">
                        <c:v>2024</c:v>
                      </c:pt>
                      <c:pt idx="8">
                        <c:v>2025</c:v>
                      </c:pt>
                    </c:numCache>
                  </c:numRef>
                </c:cat>
                <c:val>
                  <c:numRef>
                    <c:extLst>
                      <c:ext uri="{02D57815-91ED-43cb-92C2-25804820EDAC}">
                        <c15:formulaRef>
                          <c15:sqref>Supply!$B$8:$K$8</c15:sqref>
                        </c15:formulaRef>
                      </c:ext>
                    </c:extLst>
                    <c:numCache>
                      <c:formatCode>0.0%</c:formatCode>
                      <c:ptCount val="9"/>
                      <c:pt idx="0">
                        <c:v>0.13100000000000001</c:v>
                      </c:pt>
                      <c:pt idx="1">
                        <c:v>0.13100000000000001</c:v>
                      </c:pt>
                      <c:pt idx="2">
                        <c:v>0.13400000000000001</c:v>
                      </c:pt>
                      <c:pt idx="3">
                        <c:v>0.13200000000000001</c:v>
                      </c:pt>
                      <c:pt idx="4">
                        <c:v>0.121</c:v>
                      </c:pt>
                      <c:pt idx="5">
                        <c:v>0.115</c:v>
                      </c:pt>
                      <c:pt idx="6">
                        <c:v>0.108</c:v>
                      </c:pt>
                      <c:pt idx="7">
                        <c:v>0.113</c:v>
                      </c:pt>
                      <c:pt idx="8">
                        <c:v>0.114</c:v>
                      </c:pt>
                    </c:numCache>
                  </c:numRef>
                </c:val>
                <c:smooth val="0"/>
                <c:extLst>
                  <c:ext xmlns:c16="http://schemas.microsoft.com/office/drawing/2014/chart" uri="{C3380CC4-5D6E-409C-BE32-E72D297353CC}">
                    <c16:uniqueId val="{00000000-D941-445D-829C-A0D2C9562291}"/>
                  </c:ext>
                </c:extLst>
              </c15:ser>
            </c15:filteredLineSeries>
          </c:ext>
        </c:extLst>
      </c:lineChart>
      <c:catAx>
        <c:axId val="1267063856"/>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67056784"/>
        <c:crosses val="autoZero"/>
        <c:auto val="1"/>
        <c:lblAlgn val="ctr"/>
        <c:lblOffset val="100"/>
        <c:noMultiLvlLbl val="0"/>
      </c:catAx>
      <c:valAx>
        <c:axId val="1267056784"/>
        <c:scaling>
          <c:orientation val="minMax"/>
          <c:min val="0.1"/>
        </c:scaling>
        <c:delete val="1"/>
        <c:axPos val="l"/>
        <c:numFmt formatCode="0.0%" sourceLinked="1"/>
        <c:majorTickMark val="out"/>
        <c:minorTickMark val="none"/>
        <c:tickLblPos val="nextTo"/>
        <c:crossAx val="126706385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3958749938323746E-2"/>
          <c:y val="0.13820229928534022"/>
          <c:w val="0.96937877296587927"/>
          <c:h val="0.7138120834938827"/>
        </c:manualLayout>
      </c:layout>
      <c:barChart>
        <c:barDir val="col"/>
        <c:grouping val="percentStacked"/>
        <c:varyColors val="0"/>
        <c:ser>
          <c:idx val="0"/>
          <c:order val="0"/>
          <c:tx>
            <c:strRef>
              <c:f>Supply!$B$11</c:f>
              <c:strCache>
                <c:ptCount val="1"/>
                <c:pt idx="0">
                  <c:v>Female</c:v>
                </c:pt>
              </c:strCache>
            </c:strRef>
          </c:tx>
          <c:spPr>
            <a:solidFill>
              <a:srgbClr val="00753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Supply!$A$15:$A$16</c:f>
              <c:strCache>
                <c:ptCount val="2"/>
                <c:pt idx="0">
                  <c:v>Supply school learning support workers</c:v>
                </c:pt>
                <c:pt idx="1">
                  <c:v>All school learning support workers</c:v>
                </c:pt>
              </c:strCache>
            </c:strRef>
          </c:cat>
          <c:val>
            <c:numRef>
              <c:f>Supply!$B$15:$B$16</c:f>
              <c:numCache>
                <c:formatCode>0.0%</c:formatCode>
                <c:ptCount val="2"/>
                <c:pt idx="0">
                  <c:v>0.80900000000000005</c:v>
                </c:pt>
                <c:pt idx="1">
                  <c:v>0.85499999999999998</c:v>
                </c:pt>
              </c:numCache>
            </c:numRef>
          </c:val>
          <c:extLst>
            <c:ext xmlns:c16="http://schemas.microsoft.com/office/drawing/2014/chart" uri="{C3380CC4-5D6E-409C-BE32-E72D297353CC}">
              <c16:uniqueId val="{00000000-53F3-46E9-BD36-4B19BA0529D3}"/>
            </c:ext>
          </c:extLst>
        </c:ser>
        <c:ser>
          <c:idx val="1"/>
          <c:order val="1"/>
          <c:tx>
            <c:strRef>
              <c:f>Supply!$C$11</c:f>
              <c:strCache>
                <c:ptCount val="1"/>
                <c:pt idx="0">
                  <c:v>Male</c:v>
                </c:pt>
              </c:strCache>
            </c:strRef>
          </c:tx>
          <c:spPr>
            <a:solidFill>
              <a:srgbClr val="B0FFD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Supply!$A$15:$A$16</c:f>
              <c:strCache>
                <c:ptCount val="2"/>
                <c:pt idx="0">
                  <c:v>Supply school learning support workers</c:v>
                </c:pt>
                <c:pt idx="1">
                  <c:v>All school learning support workers</c:v>
                </c:pt>
              </c:strCache>
            </c:strRef>
          </c:cat>
          <c:val>
            <c:numRef>
              <c:f>Supply!$C$15:$C$16</c:f>
              <c:numCache>
                <c:formatCode>0.0%</c:formatCode>
                <c:ptCount val="2"/>
                <c:pt idx="0">
                  <c:v>0.19</c:v>
                </c:pt>
                <c:pt idx="1">
                  <c:v>0.14499999999999999</c:v>
                </c:pt>
              </c:numCache>
            </c:numRef>
          </c:val>
          <c:extLst>
            <c:ext xmlns:c16="http://schemas.microsoft.com/office/drawing/2014/chart" uri="{C3380CC4-5D6E-409C-BE32-E72D297353CC}">
              <c16:uniqueId val="{00000001-53F3-46E9-BD36-4B19BA0529D3}"/>
            </c:ext>
          </c:extLst>
        </c:ser>
        <c:dLbls>
          <c:dLblPos val="ctr"/>
          <c:showLegendKey val="0"/>
          <c:showVal val="1"/>
          <c:showCatName val="0"/>
          <c:showSerName val="0"/>
          <c:showPercent val="0"/>
          <c:showBubbleSize val="0"/>
        </c:dLbls>
        <c:gapWidth val="35"/>
        <c:overlap val="100"/>
        <c:axId val="1209984848"/>
        <c:axId val="1209996496"/>
      </c:barChart>
      <c:catAx>
        <c:axId val="1209984848"/>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09996496"/>
        <c:crosses val="autoZero"/>
        <c:auto val="1"/>
        <c:lblAlgn val="ctr"/>
        <c:lblOffset val="100"/>
        <c:noMultiLvlLbl val="0"/>
      </c:catAx>
      <c:valAx>
        <c:axId val="1209996496"/>
        <c:scaling>
          <c:orientation val="minMax"/>
        </c:scaling>
        <c:delete val="1"/>
        <c:axPos val="l"/>
        <c:numFmt formatCode="0%" sourceLinked="1"/>
        <c:majorTickMark val="none"/>
        <c:minorTickMark val="none"/>
        <c:tickLblPos val="nextTo"/>
        <c:crossAx val="1209984848"/>
        <c:crosses val="autoZero"/>
        <c:crossBetween val="between"/>
      </c:valAx>
      <c:spPr>
        <a:noFill/>
        <a:ln>
          <a:noFill/>
        </a:ln>
        <a:effectLst/>
      </c:spPr>
    </c:plotArea>
    <c:legend>
      <c:legendPos val="b"/>
      <c:layout>
        <c:manualLayout>
          <c:xMode val="edge"/>
          <c:yMode val="edge"/>
          <c:x val="0.30510033517457785"/>
          <c:y val="0.9317548808538092"/>
          <c:w val="0.38464604276258324"/>
          <c:h val="6.5784424383667217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b="1" u="sng" dirty="0">
                <a:solidFill>
                  <a:schemeClr val="tx1"/>
                </a:solidFill>
              </a:rPr>
              <a:t>Independent</a:t>
            </a:r>
            <a:r>
              <a:rPr lang="en-GB" b="1" u="sng" baseline="0" dirty="0">
                <a:solidFill>
                  <a:schemeClr val="tx1"/>
                </a:solidFill>
              </a:rPr>
              <a:t> sector</a:t>
            </a:r>
            <a:endParaRPr lang="en-GB" b="1" u="sng" dirty="0">
              <a:solidFill>
                <a:schemeClr val="tx1"/>
              </a:solidFill>
            </a:endParaRPr>
          </a:p>
        </c:rich>
      </c:tx>
      <c:layout>
        <c:manualLayout>
          <c:xMode val="edge"/>
          <c:yMode val="edge"/>
          <c:x val="0.3768541666666666"/>
          <c:y val="2.8167925253286923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cy-GB"/>
        </a:p>
      </c:txPr>
    </c:title>
    <c:autoTitleDeleted val="0"/>
    <c:plotArea>
      <c:layout>
        <c:manualLayout>
          <c:layoutTarget val="inner"/>
          <c:xMode val="edge"/>
          <c:yMode val="edge"/>
          <c:x val="0"/>
          <c:y val="7.657309202791604E-2"/>
          <c:w val="1"/>
          <c:h val="0.73252151236961249"/>
        </c:manualLayout>
      </c:layout>
      <c:lineChart>
        <c:grouping val="standard"/>
        <c:varyColors val="0"/>
        <c:ser>
          <c:idx val="0"/>
          <c:order val="0"/>
          <c:tx>
            <c:strRef>
              <c:f>Sheet1!$A$20</c:f>
              <c:strCache>
                <c:ptCount val="1"/>
                <c:pt idx="0">
                  <c:v>ITEA</c:v>
                </c:pt>
              </c:strCache>
            </c:strRef>
          </c:tx>
          <c:spPr>
            <a:ln w="28575" cap="rnd">
              <a:solidFill>
                <a:srgbClr val="00391A"/>
              </a:solidFill>
              <a:round/>
            </a:ln>
            <a:effectLst/>
          </c:spPr>
          <c:marker>
            <c:symbol val="circle"/>
            <c:size val="5"/>
            <c:spPr>
              <a:solidFill>
                <a:srgbClr val="00391A"/>
              </a:solidFill>
              <a:ln w="9525">
                <a:solidFill>
                  <a:srgbClr val="00391A"/>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Sheet1!$E$19:$F$19</c:f>
              <c:numCache>
                <c:formatCode>General</c:formatCode>
                <c:ptCount val="2"/>
                <c:pt idx="0">
                  <c:v>2024</c:v>
                </c:pt>
                <c:pt idx="1">
                  <c:v>2025</c:v>
                </c:pt>
              </c:numCache>
              <c:extLst/>
            </c:numRef>
          </c:cat>
          <c:val>
            <c:numRef>
              <c:f>Sheet1!$E$20:$F$20</c:f>
              <c:numCache>
                <c:formatCode>#,##0</c:formatCode>
                <c:ptCount val="2"/>
                <c:pt idx="0">
                  <c:v>1817</c:v>
                </c:pt>
                <c:pt idx="1">
                  <c:v>1988</c:v>
                </c:pt>
              </c:numCache>
              <c:extLst/>
            </c:numRef>
          </c:val>
          <c:smooth val="0"/>
          <c:extLst>
            <c:ext xmlns:c16="http://schemas.microsoft.com/office/drawing/2014/chart" uri="{C3380CC4-5D6E-409C-BE32-E72D297353CC}">
              <c16:uniqueId val="{00000000-0291-4784-AC5F-394546F321B3}"/>
            </c:ext>
          </c:extLst>
        </c:ser>
        <c:ser>
          <c:idx val="1"/>
          <c:order val="1"/>
          <c:tx>
            <c:strRef>
              <c:f>Sheet1!$A$21</c:f>
              <c:strCache>
                <c:ptCount val="1"/>
                <c:pt idx="0">
                  <c:v>ITSW</c:v>
                </c:pt>
              </c:strCache>
            </c:strRef>
          </c:tx>
          <c:spPr>
            <a:ln w="28575" cap="rnd">
              <a:solidFill>
                <a:srgbClr val="007534"/>
              </a:solidFill>
              <a:round/>
            </a:ln>
            <a:effectLst/>
          </c:spPr>
          <c:marker>
            <c:symbol val="circle"/>
            <c:size val="5"/>
            <c:spPr>
              <a:solidFill>
                <a:srgbClr val="007534"/>
              </a:solidFill>
              <a:ln w="9525">
                <a:solidFill>
                  <a:srgbClr val="007534"/>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Sheet1!$E$19:$F$19</c:f>
              <c:numCache>
                <c:formatCode>General</c:formatCode>
                <c:ptCount val="2"/>
                <c:pt idx="0">
                  <c:v>2024</c:v>
                </c:pt>
                <c:pt idx="1">
                  <c:v>2025</c:v>
                </c:pt>
              </c:numCache>
              <c:extLst/>
            </c:numRef>
          </c:cat>
          <c:val>
            <c:numRef>
              <c:f>Sheet1!$E$21:$F$21</c:f>
              <c:numCache>
                <c:formatCode>#,##0</c:formatCode>
                <c:ptCount val="2"/>
                <c:pt idx="0">
                  <c:v>1117</c:v>
                </c:pt>
                <c:pt idx="1">
                  <c:v>1378</c:v>
                </c:pt>
              </c:numCache>
              <c:extLst/>
            </c:numRef>
          </c:val>
          <c:smooth val="0"/>
          <c:extLst>
            <c:ext xmlns:c16="http://schemas.microsoft.com/office/drawing/2014/chart" uri="{C3380CC4-5D6E-409C-BE32-E72D297353CC}">
              <c16:uniqueId val="{00000001-0291-4784-AC5F-394546F321B3}"/>
            </c:ext>
          </c:extLst>
        </c:ser>
        <c:ser>
          <c:idx val="2"/>
          <c:order val="2"/>
          <c:tx>
            <c:strRef>
              <c:f>Sheet1!$A$22</c:f>
              <c:strCache>
                <c:ptCount val="1"/>
                <c:pt idx="0">
                  <c:v>ISTEA</c:v>
                </c:pt>
              </c:strCache>
            </c:strRef>
          </c:tx>
          <c:spPr>
            <a:ln w="28575" cap="rnd">
              <a:solidFill>
                <a:srgbClr val="B0FFD3"/>
              </a:solidFill>
              <a:round/>
            </a:ln>
            <a:effectLst/>
          </c:spPr>
          <c:marker>
            <c:symbol val="circle"/>
            <c:size val="5"/>
            <c:spPr>
              <a:solidFill>
                <a:srgbClr val="B0FFD3"/>
              </a:solidFill>
              <a:ln w="9525">
                <a:solidFill>
                  <a:srgbClr val="B0FFD3"/>
                </a:solidFill>
              </a:ln>
              <a:effectLst/>
            </c:spPr>
          </c:marker>
          <c:dLbls>
            <c:dLbl>
              <c:idx val="1"/>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291-4784-AC5F-394546F321B3}"/>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l"/>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Sheet1!$E$19:$F$19</c:f>
              <c:numCache>
                <c:formatCode>General</c:formatCode>
                <c:ptCount val="2"/>
                <c:pt idx="0">
                  <c:v>2024</c:v>
                </c:pt>
                <c:pt idx="1">
                  <c:v>2025</c:v>
                </c:pt>
              </c:numCache>
              <c:extLst/>
            </c:numRef>
          </c:cat>
          <c:val>
            <c:numRef>
              <c:f>Sheet1!$E$22:$F$22</c:f>
              <c:numCache>
                <c:formatCode>#,##0</c:formatCode>
                <c:ptCount val="2"/>
                <c:pt idx="0">
                  <c:v>84</c:v>
                </c:pt>
                <c:pt idx="1">
                  <c:v>97</c:v>
                </c:pt>
              </c:numCache>
              <c:extLst/>
            </c:numRef>
          </c:val>
          <c:smooth val="0"/>
          <c:extLst>
            <c:ext xmlns:c16="http://schemas.microsoft.com/office/drawing/2014/chart" uri="{C3380CC4-5D6E-409C-BE32-E72D297353CC}">
              <c16:uniqueId val="{00000003-0291-4784-AC5F-394546F321B3}"/>
            </c:ext>
          </c:extLst>
        </c:ser>
        <c:ser>
          <c:idx val="3"/>
          <c:order val="3"/>
          <c:tx>
            <c:strRef>
              <c:f>Sheet1!$A$23</c:f>
              <c:strCache>
                <c:ptCount val="1"/>
                <c:pt idx="0">
                  <c:v>ISSW</c:v>
                </c:pt>
              </c:strCache>
            </c:strRef>
          </c:tx>
          <c:spPr>
            <a:ln w="28575" cap="rnd">
              <a:solidFill>
                <a:srgbClr val="13FF7D"/>
              </a:solidFill>
              <a:round/>
            </a:ln>
            <a:effectLst/>
          </c:spPr>
          <c:marker>
            <c:symbol val="circle"/>
            <c:size val="5"/>
            <c:spPr>
              <a:solidFill>
                <a:srgbClr val="13FF7D"/>
              </a:solidFill>
              <a:ln w="9525">
                <a:solidFill>
                  <a:srgbClr val="13FF7D"/>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Sheet1!$E$19:$F$19</c:f>
              <c:numCache>
                <c:formatCode>General</c:formatCode>
                <c:ptCount val="2"/>
                <c:pt idx="0">
                  <c:v>2024</c:v>
                </c:pt>
                <c:pt idx="1">
                  <c:v>2025</c:v>
                </c:pt>
              </c:numCache>
              <c:extLst/>
            </c:numRef>
          </c:cat>
          <c:val>
            <c:numRef>
              <c:f>Sheet1!$E$23:$F$23</c:f>
              <c:numCache>
                <c:formatCode>#,##0</c:formatCode>
                <c:ptCount val="2"/>
                <c:pt idx="0">
                  <c:v>292</c:v>
                </c:pt>
                <c:pt idx="1">
                  <c:v>285</c:v>
                </c:pt>
              </c:numCache>
              <c:extLst/>
            </c:numRef>
          </c:val>
          <c:smooth val="0"/>
          <c:extLst>
            <c:ext xmlns:c16="http://schemas.microsoft.com/office/drawing/2014/chart" uri="{C3380CC4-5D6E-409C-BE32-E72D297353CC}">
              <c16:uniqueId val="{00000004-0291-4784-AC5F-394546F321B3}"/>
            </c:ext>
          </c:extLst>
        </c:ser>
        <c:dLbls>
          <c:dLblPos val="t"/>
          <c:showLegendKey val="0"/>
          <c:showVal val="1"/>
          <c:showCatName val="0"/>
          <c:showSerName val="0"/>
          <c:showPercent val="0"/>
          <c:showBubbleSize val="0"/>
        </c:dLbls>
        <c:marker val="1"/>
        <c:smooth val="0"/>
        <c:axId val="1900976976"/>
        <c:axId val="1900986128"/>
      </c:lineChart>
      <c:catAx>
        <c:axId val="19009769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crossAx val="1900986128"/>
        <c:crosses val="autoZero"/>
        <c:auto val="1"/>
        <c:lblAlgn val="ctr"/>
        <c:lblOffset val="100"/>
        <c:noMultiLvlLbl val="0"/>
      </c:catAx>
      <c:valAx>
        <c:axId val="1900986128"/>
        <c:scaling>
          <c:orientation val="minMax"/>
        </c:scaling>
        <c:delete val="1"/>
        <c:axPos val="l"/>
        <c:numFmt formatCode="#,##0" sourceLinked="1"/>
        <c:majorTickMark val="out"/>
        <c:minorTickMark val="none"/>
        <c:tickLblPos val="nextTo"/>
        <c:crossAx val="1900976976"/>
        <c:crosses val="autoZero"/>
        <c:crossBetween val="between"/>
      </c:valAx>
      <c:spPr>
        <a:noFill/>
        <a:ln>
          <a:noFill/>
        </a:ln>
        <a:effectLst/>
      </c:spPr>
    </c:plotArea>
    <c:legend>
      <c:legendPos val="b"/>
      <c:layout>
        <c:manualLayout>
          <c:xMode val="edge"/>
          <c:yMode val="edge"/>
          <c:x val="0.25457857611548557"/>
          <c:y val="0.90884915076168793"/>
          <c:w val="0.48667618110236222"/>
          <c:h val="8.304985064135235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6.2723609060509888E-2"/>
          <c:w val="0.93407587178857676"/>
          <c:h val="0.86824539910480814"/>
        </c:manualLayout>
      </c:layout>
      <c:barChart>
        <c:barDir val="bar"/>
        <c:grouping val="stacked"/>
        <c:varyColors val="0"/>
        <c:ser>
          <c:idx val="0"/>
          <c:order val="0"/>
          <c:tx>
            <c:strRef>
              <c:f>Supply!$A$32</c:f>
              <c:strCache>
                <c:ptCount val="1"/>
                <c:pt idx="0">
                  <c:v>Under 30</c:v>
                </c:pt>
              </c:strCache>
            </c:strRef>
          </c:tx>
          <c:spPr>
            <a:solidFill>
              <a:schemeClr val="bg2">
                <a:lumMod val="5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Supply!$B$32:$F$32</c:f>
              <c:numCache>
                <c:formatCode>0.0%</c:formatCode>
                <c:ptCount val="5"/>
                <c:pt idx="0">
                  <c:v>0.44500000000000001</c:v>
                </c:pt>
                <c:pt idx="1">
                  <c:v>0.47299999999999998</c:v>
                </c:pt>
                <c:pt idx="2">
                  <c:v>0.48499999999999999</c:v>
                </c:pt>
                <c:pt idx="3">
                  <c:v>0.47700000000000004</c:v>
                </c:pt>
                <c:pt idx="4">
                  <c:v>0.498</c:v>
                </c:pt>
              </c:numCache>
            </c:numRef>
          </c:val>
          <c:extLst>
            <c:ext xmlns:c16="http://schemas.microsoft.com/office/drawing/2014/chart" uri="{C3380CC4-5D6E-409C-BE32-E72D297353CC}">
              <c16:uniqueId val="{00000000-D266-411E-AE5D-97A8B95F0F89}"/>
            </c:ext>
          </c:extLst>
        </c:ser>
        <c:ser>
          <c:idx val="1"/>
          <c:order val="1"/>
          <c:tx>
            <c:strRef>
              <c:f>Supply!$A$33</c:f>
              <c:strCache>
                <c:ptCount val="1"/>
                <c:pt idx="0">
                  <c:v>30 to 39</c:v>
                </c:pt>
              </c:strCache>
            </c:strRef>
          </c:tx>
          <c:spPr>
            <a:solidFill>
              <a:schemeClr val="bg2"/>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Supply!$B$33:$F$33</c:f>
              <c:numCache>
                <c:formatCode>0.0%</c:formatCode>
                <c:ptCount val="5"/>
                <c:pt idx="0">
                  <c:v>0.20800000000000002</c:v>
                </c:pt>
                <c:pt idx="1">
                  <c:v>0.21199999999999999</c:v>
                </c:pt>
                <c:pt idx="2">
                  <c:v>0.218</c:v>
                </c:pt>
                <c:pt idx="3">
                  <c:v>0.215</c:v>
                </c:pt>
                <c:pt idx="4">
                  <c:v>0.20499999999999999</c:v>
                </c:pt>
              </c:numCache>
            </c:numRef>
          </c:val>
          <c:extLst>
            <c:ext xmlns:c16="http://schemas.microsoft.com/office/drawing/2014/chart" uri="{C3380CC4-5D6E-409C-BE32-E72D297353CC}">
              <c16:uniqueId val="{00000001-D266-411E-AE5D-97A8B95F0F89}"/>
            </c:ext>
          </c:extLst>
        </c:ser>
        <c:ser>
          <c:idx val="2"/>
          <c:order val="2"/>
          <c:tx>
            <c:strRef>
              <c:f>Supply!$A$34</c:f>
              <c:strCache>
                <c:ptCount val="1"/>
                <c:pt idx="0">
                  <c:v>40 to 49</c:v>
                </c:pt>
              </c:strCache>
            </c:strRef>
          </c:tx>
          <c:spPr>
            <a:solidFill>
              <a:schemeClr val="bg2">
                <a:lumMod val="60000"/>
                <a:lumOff val="4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Supply!$B$34:$F$34</c:f>
              <c:numCache>
                <c:formatCode>0.0%</c:formatCode>
                <c:ptCount val="5"/>
                <c:pt idx="0">
                  <c:v>0.16300000000000001</c:v>
                </c:pt>
                <c:pt idx="1">
                  <c:v>0.151</c:v>
                </c:pt>
                <c:pt idx="2">
                  <c:v>0.14400000000000002</c:v>
                </c:pt>
                <c:pt idx="3">
                  <c:v>0.14599999999999999</c:v>
                </c:pt>
                <c:pt idx="4">
                  <c:v>0.14400000000000002</c:v>
                </c:pt>
              </c:numCache>
            </c:numRef>
          </c:val>
          <c:extLst>
            <c:ext xmlns:c16="http://schemas.microsoft.com/office/drawing/2014/chart" uri="{C3380CC4-5D6E-409C-BE32-E72D297353CC}">
              <c16:uniqueId val="{00000002-D266-411E-AE5D-97A8B95F0F89}"/>
            </c:ext>
          </c:extLst>
        </c:ser>
        <c:ser>
          <c:idx val="3"/>
          <c:order val="3"/>
          <c:tx>
            <c:strRef>
              <c:f>Supply!$A$35</c:f>
              <c:strCache>
                <c:ptCount val="1"/>
                <c:pt idx="0">
                  <c:v>50 to 59</c:v>
                </c:pt>
              </c:strCache>
            </c:strRef>
          </c:tx>
          <c:spPr>
            <a:solidFill>
              <a:schemeClr val="bg2">
                <a:lumMod val="40000"/>
                <a:lumOff val="60000"/>
              </a:schemeClr>
            </a:solidFill>
            <a:ln w="127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Supply!$B$35:$F$35</c:f>
              <c:numCache>
                <c:formatCode>0.0%</c:formatCode>
                <c:ptCount val="5"/>
                <c:pt idx="0">
                  <c:v>0.126</c:v>
                </c:pt>
                <c:pt idx="1">
                  <c:v>0.113</c:v>
                </c:pt>
                <c:pt idx="2">
                  <c:v>0.10199999999999999</c:v>
                </c:pt>
                <c:pt idx="3">
                  <c:v>0.106</c:v>
                </c:pt>
                <c:pt idx="4">
                  <c:v>9.8000000000000004E-2</c:v>
                </c:pt>
              </c:numCache>
            </c:numRef>
          </c:val>
          <c:extLst>
            <c:ext xmlns:c16="http://schemas.microsoft.com/office/drawing/2014/chart" uri="{C3380CC4-5D6E-409C-BE32-E72D297353CC}">
              <c16:uniqueId val="{00000003-D266-411E-AE5D-97A8B95F0F89}"/>
            </c:ext>
          </c:extLst>
        </c:ser>
        <c:ser>
          <c:idx val="4"/>
          <c:order val="4"/>
          <c:tx>
            <c:strRef>
              <c:f>Supply!$A$36</c:f>
              <c:strCache>
                <c:ptCount val="1"/>
                <c:pt idx="0">
                  <c:v>60+</c:v>
                </c:pt>
              </c:strCache>
            </c:strRef>
          </c:tx>
          <c:spPr>
            <a:solidFill>
              <a:schemeClr val="bg2">
                <a:lumMod val="20000"/>
                <a:lumOff val="80000"/>
              </a:schemeClr>
            </a:solidFill>
            <a:ln w="12700">
              <a:solidFill>
                <a:schemeClr val="bg1"/>
              </a:solidFill>
            </a:ln>
            <a:effectLst/>
          </c:spPr>
          <c:invertIfNegative val="0"/>
          <c:dLbls>
            <c:dLbl>
              <c:idx val="0"/>
              <c:layout>
                <c:manualLayout>
                  <c:x val="6.3888888888888884E-2"/>
                  <c:y val="-8.4875562720133283E-1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266-411E-AE5D-97A8B95F0F89}"/>
                </c:ext>
              </c:extLst>
            </c:dLbl>
            <c:dLbl>
              <c:idx val="1"/>
              <c:layout>
                <c:manualLayout>
                  <c:x val="6.1111111111111213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266-411E-AE5D-97A8B95F0F89}"/>
                </c:ext>
              </c:extLst>
            </c:dLbl>
            <c:dLbl>
              <c:idx val="2"/>
              <c:layout>
                <c:manualLayout>
                  <c:x val="5.833333333333323E-2"/>
                  <c:y val="-8.4875562720133283E-1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266-411E-AE5D-97A8B95F0F89}"/>
                </c:ext>
              </c:extLst>
            </c:dLbl>
            <c:dLbl>
              <c:idx val="3"/>
              <c:layout>
                <c:manualLayout>
                  <c:x val="6.1111111111111109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266-411E-AE5D-97A8B95F0F89}"/>
                </c:ext>
              </c:extLst>
            </c:dLbl>
            <c:dLbl>
              <c:idx val="4"/>
              <c:layout>
                <c:manualLayout>
                  <c:x val="6.1111111111111109E-2"/>
                  <c:y val="4.629629629629619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266-411E-AE5D-97A8B95F0F8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Supply!$B$24:$F$24</c:f>
              <c:numCache>
                <c:formatCode>General</c:formatCode>
                <c:ptCount val="5"/>
                <c:pt idx="0">
                  <c:v>2021</c:v>
                </c:pt>
                <c:pt idx="1">
                  <c:v>2022</c:v>
                </c:pt>
                <c:pt idx="2">
                  <c:v>2023</c:v>
                </c:pt>
                <c:pt idx="3">
                  <c:v>2024</c:v>
                </c:pt>
                <c:pt idx="4">
                  <c:v>2025</c:v>
                </c:pt>
              </c:numCache>
            </c:numRef>
          </c:cat>
          <c:val>
            <c:numRef>
              <c:f>Supply!$B$36:$F$36</c:f>
              <c:numCache>
                <c:formatCode>0.0%</c:formatCode>
                <c:ptCount val="5"/>
                <c:pt idx="0">
                  <c:v>5.7999999999999996E-2</c:v>
                </c:pt>
                <c:pt idx="1">
                  <c:v>5.2999999999999999E-2</c:v>
                </c:pt>
                <c:pt idx="2">
                  <c:v>5.0999999999999997E-2</c:v>
                </c:pt>
                <c:pt idx="3">
                  <c:v>5.7000000000000002E-2</c:v>
                </c:pt>
                <c:pt idx="4">
                  <c:v>5.5999999999999994E-2</c:v>
                </c:pt>
              </c:numCache>
            </c:numRef>
          </c:val>
          <c:extLst>
            <c:ext xmlns:c16="http://schemas.microsoft.com/office/drawing/2014/chart" uri="{C3380CC4-5D6E-409C-BE32-E72D297353CC}">
              <c16:uniqueId val="{00000009-D266-411E-AE5D-97A8B95F0F89}"/>
            </c:ext>
          </c:extLst>
        </c:ser>
        <c:dLbls>
          <c:dLblPos val="ctr"/>
          <c:showLegendKey val="0"/>
          <c:showVal val="1"/>
          <c:showCatName val="0"/>
          <c:showSerName val="0"/>
          <c:showPercent val="0"/>
          <c:showBubbleSize val="0"/>
        </c:dLbls>
        <c:gapWidth val="30"/>
        <c:overlap val="100"/>
        <c:axId val="1252168832"/>
        <c:axId val="1252167584"/>
      </c:barChart>
      <c:catAx>
        <c:axId val="1252168832"/>
        <c:scaling>
          <c:orientation val="maxMin"/>
        </c:scaling>
        <c:delete val="0"/>
        <c:axPos val="l"/>
        <c:numFmt formatCode="General" sourceLinked="1"/>
        <c:majorTickMark val="out"/>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52167584"/>
        <c:crosses val="autoZero"/>
        <c:auto val="1"/>
        <c:lblAlgn val="ctr"/>
        <c:lblOffset val="100"/>
        <c:noMultiLvlLbl val="0"/>
      </c:catAx>
      <c:valAx>
        <c:axId val="1252167584"/>
        <c:scaling>
          <c:orientation val="minMax"/>
          <c:max val="1.01"/>
        </c:scaling>
        <c:delete val="1"/>
        <c:axPos val="t"/>
        <c:numFmt formatCode="0.0%" sourceLinked="1"/>
        <c:majorTickMark val="out"/>
        <c:minorTickMark val="none"/>
        <c:tickLblPos val="nextTo"/>
        <c:crossAx val="1252168832"/>
        <c:crosses val="autoZero"/>
        <c:crossBetween val="between"/>
      </c:valAx>
      <c:spPr>
        <a:noFill/>
        <a:ln>
          <a:noFill/>
        </a:ln>
        <a:effectLst/>
      </c:spPr>
    </c:plotArea>
    <c:legend>
      <c:legendPos val="b"/>
      <c:layout>
        <c:manualLayout>
          <c:xMode val="edge"/>
          <c:yMode val="edge"/>
          <c:x val="7.3307572693805986E-2"/>
          <c:y val="0.90943206575002067"/>
          <c:w val="0.89137756244548116"/>
          <c:h val="9.0567934249979276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7628202903770075E-2"/>
          <c:y val="0.1238723305865097"/>
          <c:w val="0.96474359419245981"/>
          <c:h val="0.67461798116083904"/>
        </c:manualLayout>
      </c:layout>
      <c:barChart>
        <c:barDir val="col"/>
        <c:grouping val="clustered"/>
        <c:varyColors val="0"/>
        <c:ser>
          <c:idx val="1"/>
          <c:order val="1"/>
          <c:tx>
            <c:strRef>
              <c:f>Supply!$A$59</c:f>
              <c:strCache>
                <c:ptCount val="1"/>
                <c:pt idx="0">
                  <c:v>Ability to work in Welsh</c:v>
                </c:pt>
              </c:strCache>
            </c:strRef>
          </c:tx>
          <c:spPr>
            <a:solidFill>
              <a:schemeClr val="bg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Supply!$B$57:$K$57</c:f>
              <c:strCache>
                <c:ptCount val="5"/>
                <c:pt idx="0">
                  <c:v>2021</c:v>
                </c:pt>
                <c:pt idx="1">
                  <c:v>2022</c:v>
                </c:pt>
                <c:pt idx="2">
                  <c:v>2023</c:v>
                </c:pt>
                <c:pt idx="3">
                  <c:v>2024</c:v>
                </c:pt>
                <c:pt idx="4">
                  <c:v>2025</c:v>
                </c:pt>
              </c:strCache>
            </c:strRef>
          </c:cat>
          <c:val>
            <c:numRef>
              <c:f>Supply!$B$59:$K$59</c:f>
              <c:numCache>
                <c:formatCode>0.0%</c:formatCode>
                <c:ptCount val="5"/>
                <c:pt idx="0">
                  <c:v>0.13700000000000001</c:v>
                </c:pt>
                <c:pt idx="1">
                  <c:v>0.13900000000000001</c:v>
                </c:pt>
                <c:pt idx="2">
                  <c:v>0.122</c:v>
                </c:pt>
                <c:pt idx="3">
                  <c:v>0.13100000000000001</c:v>
                </c:pt>
                <c:pt idx="4">
                  <c:v>0.13700000000000001</c:v>
                </c:pt>
              </c:numCache>
            </c:numRef>
          </c:val>
          <c:extLst>
            <c:ext xmlns:c16="http://schemas.microsoft.com/office/drawing/2014/chart" uri="{C3380CC4-5D6E-409C-BE32-E72D297353CC}">
              <c16:uniqueId val="{00000000-D074-4013-99D0-39F253100A42}"/>
            </c:ext>
          </c:extLst>
        </c:ser>
        <c:dLbls>
          <c:showLegendKey val="0"/>
          <c:showVal val="1"/>
          <c:showCatName val="0"/>
          <c:showSerName val="0"/>
          <c:showPercent val="0"/>
          <c:showBubbleSize val="0"/>
        </c:dLbls>
        <c:gapWidth val="30"/>
        <c:axId val="1378598256"/>
        <c:axId val="1378601584"/>
      </c:barChart>
      <c:lineChart>
        <c:grouping val="standard"/>
        <c:varyColors val="0"/>
        <c:ser>
          <c:idx val="0"/>
          <c:order val="0"/>
          <c:tx>
            <c:strRef>
              <c:f>Supply!$A$58</c:f>
              <c:strCache>
                <c:ptCount val="1"/>
                <c:pt idx="0">
                  <c:v>Ability to speak Welsh</c:v>
                </c:pt>
              </c:strCache>
            </c:strRef>
          </c:tx>
          <c:spPr>
            <a:ln w="28575" cap="rnd">
              <a:solidFill>
                <a:schemeClr val="bg2"/>
              </a:solidFill>
              <a:round/>
            </a:ln>
            <a:effectLst/>
          </c:spPr>
          <c:marker>
            <c:symbol val="circle"/>
            <c:size val="5"/>
            <c:spPr>
              <a:solidFill>
                <a:schemeClr val="bg2"/>
              </a:solidFill>
              <a:ln w="9525">
                <a:solidFill>
                  <a:schemeClr val="bg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Supply!$B$57:$K$57</c:f>
              <c:strCache>
                <c:ptCount val="5"/>
                <c:pt idx="0">
                  <c:v>2021</c:v>
                </c:pt>
                <c:pt idx="1">
                  <c:v>2022</c:v>
                </c:pt>
                <c:pt idx="2">
                  <c:v>2023</c:v>
                </c:pt>
                <c:pt idx="3">
                  <c:v>2024</c:v>
                </c:pt>
                <c:pt idx="4">
                  <c:v>2025</c:v>
                </c:pt>
              </c:strCache>
            </c:strRef>
          </c:cat>
          <c:val>
            <c:numRef>
              <c:f>Supply!$B$58:$K$58</c:f>
              <c:numCache>
                <c:formatCode>0.0%</c:formatCode>
                <c:ptCount val="5"/>
                <c:pt idx="0">
                  <c:v>0.17699999999999999</c:v>
                </c:pt>
                <c:pt idx="1">
                  <c:v>0.17799999999999999</c:v>
                </c:pt>
                <c:pt idx="2">
                  <c:v>0.16700000000000001</c:v>
                </c:pt>
                <c:pt idx="3">
                  <c:v>0.16800000000000001</c:v>
                </c:pt>
                <c:pt idx="4">
                  <c:v>0.17699999999999999</c:v>
                </c:pt>
              </c:numCache>
            </c:numRef>
          </c:val>
          <c:smooth val="0"/>
          <c:extLst>
            <c:ext xmlns:c16="http://schemas.microsoft.com/office/drawing/2014/chart" uri="{C3380CC4-5D6E-409C-BE32-E72D297353CC}">
              <c16:uniqueId val="{00000001-D074-4013-99D0-39F253100A42}"/>
            </c:ext>
          </c:extLst>
        </c:ser>
        <c:dLbls>
          <c:showLegendKey val="0"/>
          <c:showVal val="1"/>
          <c:showCatName val="0"/>
          <c:showSerName val="0"/>
          <c:showPercent val="0"/>
          <c:showBubbleSize val="0"/>
        </c:dLbls>
        <c:marker val="1"/>
        <c:smooth val="0"/>
        <c:axId val="1378598256"/>
        <c:axId val="1378601584"/>
      </c:lineChart>
      <c:catAx>
        <c:axId val="1378598256"/>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378601584"/>
        <c:crosses val="autoZero"/>
        <c:auto val="1"/>
        <c:lblAlgn val="ctr"/>
        <c:lblOffset val="100"/>
        <c:noMultiLvlLbl val="0"/>
      </c:catAx>
      <c:valAx>
        <c:axId val="1378601584"/>
        <c:scaling>
          <c:orientation val="minMax"/>
        </c:scaling>
        <c:delete val="1"/>
        <c:axPos val="l"/>
        <c:numFmt formatCode="0.0%" sourceLinked="1"/>
        <c:majorTickMark val="none"/>
        <c:minorTickMark val="none"/>
        <c:tickLblPos val="nextTo"/>
        <c:crossAx val="1378598256"/>
        <c:crosses val="autoZero"/>
        <c:crossBetween val="between"/>
      </c:valAx>
      <c:spPr>
        <a:noFill/>
        <a:ln>
          <a:noFill/>
        </a:ln>
        <a:effectLst/>
      </c:spPr>
    </c:plotArea>
    <c:legend>
      <c:legendPos val="b"/>
      <c:layout>
        <c:manualLayout>
          <c:xMode val="edge"/>
          <c:yMode val="edge"/>
          <c:x val="2.0854658792650916E-3"/>
          <c:y val="0.90040091669604172"/>
          <c:w val="0.96282067661939774"/>
          <c:h val="9.959908330395828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1.0899627384554156E-2"/>
          <c:w val="0.9970981035712071"/>
          <c:h val="0.72177709088265896"/>
        </c:manualLayout>
      </c:layout>
      <c:barChart>
        <c:barDir val="col"/>
        <c:grouping val="clustered"/>
        <c:varyColors val="0"/>
        <c:ser>
          <c:idx val="0"/>
          <c:order val="0"/>
          <c:tx>
            <c:strRef>
              <c:f>Supply!$A$78</c:f>
              <c:strCache>
                <c:ptCount val="1"/>
                <c:pt idx="0">
                  <c:v>White</c:v>
                </c:pt>
              </c:strCache>
            </c:strRef>
          </c:tx>
          <c:spPr>
            <a:solidFill>
              <a:srgbClr val="750A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Supply!$E$78</c:f>
              <c:numCache>
                <c:formatCode>0.0%</c:formatCode>
                <c:ptCount val="1"/>
                <c:pt idx="0">
                  <c:v>0.27549106157581099</c:v>
                </c:pt>
              </c:numCache>
            </c:numRef>
          </c:val>
          <c:extLst>
            <c:ext xmlns:c16="http://schemas.microsoft.com/office/drawing/2014/chart" uri="{C3380CC4-5D6E-409C-BE32-E72D297353CC}">
              <c16:uniqueId val="{00000000-8954-4AC9-BCDD-F7FAA6F54BE5}"/>
            </c:ext>
          </c:extLst>
        </c:ser>
        <c:ser>
          <c:idx val="1"/>
          <c:order val="1"/>
          <c:tx>
            <c:strRef>
              <c:f>Supply!$A$79</c:f>
              <c:strCache>
                <c:ptCount val="1"/>
                <c:pt idx="0">
                  <c:v>Mixed or multiple ethnic groups</c:v>
                </c:pt>
              </c:strCache>
            </c:strRef>
          </c:tx>
          <c:spPr>
            <a:solidFill>
              <a:srgbClr val="295D7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Supply!$E$79</c:f>
              <c:numCache>
                <c:formatCode>0.0%</c:formatCode>
                <c:ptCount val="1"/>
                <c:pt idx="0">
                  <c:v>0.38319327731092401</c:v>
                </c:pt>
              </c:numCache>
            </c:numRef>
          </c:val>
          <c:extLst>
            <c:ext xmlns:c16="http://schemas.microsoft.com/office/drawing/2014/chart" uri="{C3380CC4-5D6E-409C-BE32-E72D297353CC}">
              <c16:uniqueId val="{00000001-8954-4AC9-BCDD-F7FAA6F54BE5}"/>
            </c:ext>
          </c:extLst>
        </c:ser>
        <c:ser>
          <c:idx val="2"/>
          <c:order val="2"/>
          <c:tx>
            <c:strRef>
              <c:f>Supply!$A$80</c:f>
              <c:strCache>
                <c:ptCount val="1"/>
                <c:pt idx="0">
                  <c:v>Asian or Asian British</c:v>
                </c:pt>
              </c:strCache>
            </c:strRef>
          </c:tx>
          <c:spPr>
            <a:solidFill>
              <a:srgbClr val="C211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Supply!$E$80</c:f>
              <c:numCache>
                <c:formatCode>0.0%</c:formatCode>
                <c:ptCount val="1"/>
                <c:pt idx="0">
                  <c:v>0.44456886898096298</c:v>
                </c:pt>
              </c:numCache>
            </c:numRef>
          </c:val>
          <c:extLst>
            <c:ext xmlns:c16="http://schemas.microsoft.com/office/drawing/2014/chart" uri="{C3380CC4-5D6E-409C-BE32-E72D297353CC}">
              <c16:uniqueId val="{00000002-8954-4AC9-BCDD-F7FAA6F54BE5}"/>
            </c:ext>
          </c:extLst>
        </c:ser>
        <c:ser>
          <c:idx val="3"/>
          <c:order val="3"/>
          <c:tx>
            <c:strRef>
              <c:f>Supply!$A$81</c:f>
              <c:strCache>
                <c:ptCount val="1"/>
                <c:pt idx="0">
                  <c:v>Black, African, Caribbean or Black British</c:v>
                </c:pt>
              </c:strCache>
            </c:strRef>
          </c:tx>
          <c:spPr>
            <a:solidFill>
              <a:schemeClr val="accent4"/>
            </a:solidFill>
            <a:ln>
              <a:noFill/>
            </a:ln>
            <a:effectLst/>
          </c:spPr>
          <c:invertIfNegative val="0"/>
          <c:dPt>
            <c:idx val="0"/>
            <c:invertIfNegative val="0"/>
            <c:bubble3D val="0"/>
            <c:spPr>
              <a:solidFill>
                <a:srgbClr val="007534"/>
              </a:solidFill>
              <a:ln>
                <a:noFill/>
              </a:ln>
              <a:effectLst/>
            </c:spPr>
            <c:extLst>
              <c:ext xmlns:c16="http://schemas.microsoft.com/office/drawing/2014/chart" uri="{C3380CC4-5D6E-409C-BE32-E72D297353CC}">
                <c16:uniqueId val="{00000008-8954-4AC9-BCDD-F7FAA6F54BE5}"/>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Supply!$E$81</c:f>
              <c:numCache>
                <c:formatCode>0.0%</c:formatCode>
                <c:ptCount val="1"/>
                <c:pt idx="0">
                  <c:v>0.58672875436554095</c:v>
                </c:pt>
              </c:numCache>
            </c:numRef>
          </c:val>
          <c:extLst>
            <c:ext xmlns:c16="http://schemas.microsoft.com/office/drawing/2014/chart" uri="{C3380CC4-5D6E-409C-BE32-E72D297353CC}">
              <c16:uniqueId val="{00000003-8954-4AC9-BCDD-F7FAA6F54BE5}"/>
            </c:ext>
          </c:extLst>
        </c:ser>
        <c:ser>
          <c:idx val="4"/>
          <c:order val="4"/>
          <c:tx>
            <c:strRef>
              <c:f>Supply!$A$82</c:f>
              <c:strCache>
                <c:ptCount val="1"/>
                <c:pt idx="0">
                  <c:v>Other ethnic group</c:v>
                </c:pt>
              </c:strCache>
            </c:strRef>
          </c:tx>
          <c:spPr>
            <a:solidFill>
              <a:srgbClr val="11A6A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Supply!$E$82</c:f>
              <c:numCache>
                <c:formatCode>0.0%</c:formatCode>
                <c:ptCount val="1"/>
                <c:pt idx="0">
                  <c:v>0.43863636363636399</c:v>
                </c:pt>
              </c:numCache>
            </c:numRef>
          </c:val>
          <c:extLst>
            <c:ext xmlns:c16="http://schemas.microsoft.com/office/drawing/2014/chart" uri="{C3380CC4-5D6E-409C-BE32-E72D297353CC}">
              <c16:uniqueId val="{00000004-8954-4AC9-BCDD-F7FAA6F54BE5}"/>
            </c:ext>
          </c:extLst>
        </c:ser>
        <c:ser>
          <c:idx val="5"/>
          <c:order val="5"/>
          <c:tx>
            <c:strRef>
              <c:f>Supply!$A$83</c:f>
              <c:strCache>
                <c:ptCount val="1"/>
                <c:pt idx="0">
                  <c:v>Does not wish to record ethnic group</c:v>
                </c:pt>
              </c:strCache>
            </c:strRef>
          </c:tx>
          <c:spPr>
            <a:solidFill>
              <a:srgbClr val="A8117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Supply!$E$83</c:f>
              <c:numCache>
                <c:formatCode>0.0%</c:formatCode>
                <c:ptCount val="1"/>
                <c:pt idx="0">
                  <c:v>0.28621908127208501</c:v>
                </c:pt>
              </c:numCache>
            </c:numRef>
          </c:val>
          <c:extLst>
            <c:ext xmlns:c16="http://schemas.microsoft.com/office/drawing/2014/chart" uri="{C3380CC4-5D6E-409C-BE32-E72D297353CC}">
              <c16:uniqueId val="{00000005-8954-4AC9-BCDD-F7FAA6F54BE5}"/>
            </c:ext>
          </c:extLst>
        </c:ser>
        <c:ser>
          <c:idx val="6"/>
          <c:order val="6"/>
          <c:tx>
            <c:strRef>
              <c:f>Supply!$A$84</c:f>
              <c:strCache>
                <c:ptCount val="1"/>
                <c:pt idx="0">
                  <c:v>Unknown</c:v>
                </c:pt>
              </c:strCache>
            </c:strRef>
          </c:tx>
          <c:spPr>
            <a:solidFill>
              <a:srgbClr val="00C25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Supply!$E$77</c:f>
              <c:strCache>
                <c:ptCount val="1"/>
                <c:pt idx="0">
                  <c:v>Supply SLSW</c:v>
                </c:pt>
              </c:strCache>
            </c:strRef>
          </c:cat>
          <c:val>
            <c:numRef>
              <c:f>Supply!$E$84</c:f>
              <c:numCache>
                <c:formatCode>0.0%</c:formatCode>
                <c:ptCount val="1"/>
                <c:pt idx="0">
                  <c:v>1.1681809753384001E-2</c:v>
                </c:pt>
              </c:numCache>
            </c:numRef>
          </c:val>
          <c:extLst>
            <c:ext xmlns:c16="http://schemas.microsoft.com/office/drawing/2014/chart" uri="{C3380CC4-5D6E-409C-BE32-E72D297353CC}">
              <c16:uniqueId val="{00000006-8954-4AC9-BCDD-F7FAA6F54BE5}"/>
            </c:ext>
          </c:extLst>
        </c:ser>
        <c:dLbls>
          <c:dLblPos val="outEnd"/>
          <c:showLegendKey val="0"/>
          <c:showVal val="1"/>
          <c:showCatName val="0"/>
          <c:showSerName val="0"/>
          <c:showPercent val="0"/>
          <c:showBubbleSize val="0"/>
        </c:dLbls>
        <c:gapWidth val="100"/>
        <c:overlap val="-20"/>
        <c:axId val="1536968432"/>
        <c:axId val="1536967184"/>
      </c:barChart>
      <c:catAx>
        <c:axId val="1536968432"/>
        <c:scaling>
          <c:orientation val="minMax"/>
        </c:scaling>
        <c:delete val="1"/>
        <c:axPos val="b"/>
        <c:numFmt formatCode="General" sourceLinked="1"/>
        <c:majorTickMark val="none"/>
        <c:minorTickMark val="none"/>
        <c:tickLblPos val="nextTo"/>
        <c:crossAx val="1536967184"/>
        <c:crosses val="autoZero"/>
        <c:auto val="1"/>
        <c:lblAlgn val="ctr"/>
        <c:lblOffset val="100"/>
        <c:noMultiLvlLbl val="0"/>
      </c:catAx>
      <c:valAx>
        <c:axId val="1536967184"/>
        <c:scaling>
          <c:orientation val="minMax"/>
        </c:scaling>
        <c:delete val="1"/>
        <c:axPos val="l"/>
        <c:numFmt formatCode="0.0%" sourceLinked="1"/>
        <c:majorTickMark val="none"/>
        <c:minorTickMark val="none"/>
        <c:tickLblPos val="nextTo"/>
        <c:crossAx val="1536968432"/>
        <c:crosses val="autoZero"/>
        <c:crossBetween val="between"/>
      </c:valAx>
      <c:spPr>
        <a:noFill/>
        <a:ln>
          <a:noFill/>
        </a:ln>
        <a:effectLst/>
      </c:spPr>
    </c:plotArea>
    <c:legend>
      <c:legendPos val="b"/>
      <c:layout>
        <c:manualLayout>
          <c:xMode val="edge"/>
          <c:yMode val="edge"/>
          <c:x val="3.9539723287027193E-2"/>
          <c:y val="0.73704014750226376"/>
          <c:w val="0.92306665705142299"/>
          <c:h val="0.25653086876752684"/>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7628202903770075E-2"/>
          <c:y val="0.13919848440971394"/>
          <c:w val="0.96474359419245981"/>
          <c:h val="0.66752873106606614"/>
        </c:manualLayout>
      </c:layout>
      <c:barChart>
        <c:barDir val="col"/>
        <c:grouping val="clustered"/>
        <c:varyColors val="0"/>
        <c:ser>
          <c:idx val="1"/>
          <c:order val="1"/>
          <c:tx>
            <c:strRef>
              <c:f>Supply!$A$59</c:f>
              <c:strCache>
                <c:ptCount val="1"/>
                <c:pt idx="0">
                  <c:v>Ability to work in Welsh</c:v>
                </c:pt>
              </c:strCache>
            </c:strRef>
          </c:tx>
          <c:spPr>
            <a:solidFill>
              <a:schemeClr val="bg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Supply!$B$57:$K$57</c:f>
              <c:strCache>
                <c:ptCount val="5"/>
                <c:pt idx="0">
                  <c:v>2021</c:v>
                </c:pt>
                <c:pt idx="1">
                  <c:v>2022</c:v>
                </c:pt>
                <c:pt idx="2">
                  <c:v>2023</c:v>
                </c:pt>
                <c:pt idx="3">
                  <c:v>2024</c:v>
                </c:pt>
                <c:pt idx="4">
                  <c:v>2025</c:v>
                </c:pt>
              </c:strCache>
            </c:strRef>
          </c:cat>
          <c:val>
            <c:numRef>
              <c:f>Supply!$B$59:$K$59</c:f>
              <c:numCache>
                <c:formatCode>0.0%</c:formatCode>
                <c:ptCount val="5"/>
                <c:pt idx="0">
                  <c:v>0.16700000000000001</c:v>
                </c:pt>
                <c:pt idx="1">
                  <c:v>0.16600000000000001</c:v>
                </c:pt>
                <c:pt idx="2">
                  <c:v>0.16300000000000001</c:v>
                </c:pt>
                <c:pt idx="3">
                  <c:v>0.17499999999999999</c:v>
                </c:pt>
                <c:pt idx="4">
                  <c:v>0.17899999999999999</c:v>
                </c:pt>
              </c:numCache>
            </c:numRef>
          </c:val>
          <c:extLst>
            <c:ext xmlns:c16="http://schemas.microsoft.com/office/drawing/2014/chart" uri="{C3380CC4-5D6E-409C-BE32-E72D297353CC}">
              <c16:uniqueId val="{00000000-7F04-4005-867D-7CDF33F6DD8C}"/>
            </c:ext>
          </c:extLst>
        </c:ser>
        <c:dLbls>
          <c:showLegendKey val="0"/>
          <c:showVal val="1"/>
          <c:showCatName val="0"/>
          <c:showSerName val="0"/>
          <c:showPercent val="0"/>
          <c:showBubbleSize val="0"/>
        </c:dLbls>
        <c:gapWidth val="30"/>
        <c:axId val="1378598256"/>
        <c:axId val="1378601584"/>
      </c:barChart>
      <c:lineChart>
        <c:grouping val="standard"/>
        <c:varyColors val="0"/>
        <c:ser>
          <c:idx val="0"/>
          <c:order val="0"/>
          <c:tx>
            <c:strRef>
              <c:f>Supply!$A$58</c:f>
              <c:strCache>
                <c:ptCount val="1"/>
                <c:pt idx="0">
                  <c:v>Ability to speak Welsh</c:v>
                </c:pt>
              </c:strCache>
            </c:strRef>
          </c:tx>
          <c:spPr>
            <a:ln w="28575" cap="rnd">
              <a:solidFill>
                <a:schemeClr val="bg2"/>
              </a:solidFill>
              <a:round/>
            </a:ln>
            <a:effectLst/>
          </c:spPr>
          <c:marker>
            <c:symbol val="circle"/>
            <c:size val="5"/>
            <c:spPr>
              <a:solidFill>
                <a:schemeClr val="bg2"/>
              </a:solidFill>
              <a:ln w="9525">
                <a:solidFill>
                  <a:schemeClr val="bg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Supply!$B$57:$K$57</c:f>
              <c:strCache>
                <c:ptCount val="5"/>
                <c:pt idx="0">
                  <c:v>2021</c:v>
                </c:pt>
                <c:pt idx="1">
                  <c:v>2022</c:v>
                </c:pt>
                <c:pt idx="2">
                  <c:v>2023</c:v>
                </c:pt>
                <c:pt idx="3">
                  <c:v>2024</c:v>
                </c:pt>
                <c:pt idx="4">
                  <c:v>2025</c:v>
                </c:pt>
              </c:strCache>
            </c:strRef>
          </c:cat>
          <c:val>
            <c:numRef>
              <c:f>Supply!$B$58:$K$58</c:f>
              <c:numCache>
                <c:formatCode>0.0%</c:formatCode>
                <c:ptCount val="5"/>
                <c:pt idx="0">
                  <c:v>0.19700000000000001</c:v>
                </c:pt>
                <c:pt idx="1">
                  <c:v>0.19900000000000001</c:v>
                </c:pt>
                <c:pt idx="2">
                  <c:v>0.19900000000000001</c:v>
                </c:pt>
                <c:pt idx="3">
                  <c:v>0.20300000000000001</c:v>
                </c:pt>
                <c:pt idx="4">
                  <c:v>0.21</c:v>
                </c:pt>
              </c:numCache>
            </c:numRef>
          </c:val>
          <c:smooth val="0"/>
          <c:extLst>
            <c:ext xmlns:c16="http://schemas.microsoft.com/office/drawing/2014/chart" uri="{C3380CC4-5D6E-409C-BE32-E72D297353CC}">
              <c16:uniqueId val="{00000001-7F04-4005-867D-7CDF33F6DD8C}"/>
            </c:ext>
          </c:extLst>
        </c:ser>
        <c:dLbls>
          <c:showLegendKey val="0"/>
          <c:showVal val="1"/>
          <c:showCatName val="0"/>
          <c:showSerName val="0"/>
          <c:showPercent val="0"/>
          <c:showBubbleSize val="0"/>
        </c:dLbls>
        <c:marker val="1"/>
        <c:smooth val="0"/>
        <c:axId val="1378598256"/>
        <c:axId val="1378601584"/>
      </c:lineChart>
      <c:catAx>
        <c:axId val="1378598256"/>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378601584"/>
        <c:crosses val="autoZero"/>
        <c:auto val="1"/>
        <c:lblAlgn val="ctr"/>
        <c:lblOffset val="100"/>
        <c:noMultiLvlLbl val="0"/>
      </c:catAx>
      <c:valAx>
        <c:axId val="1378601584"/>
        <c:scaling>
          <c:orientation val="minMax"/>
        </c:scaling>
        <c:delete val="1"/>
        <c:axPos val="l"/>
        <c:numFmt formatCode="0.0%" sourceLinked="1"/>
        <c:majorTickMark val="none"/>
        <c:minorTickMark val="none"/>
        <c:tickLblPos val="nextTo"/>
        <c:crossAx val="1378598256"/>
        <c:crosses val="autoZero"/>
        <c:crossBetween val="between"/>
      </c:valAx>
      <c:spPr>
        <a:noFill/>
        <a:ln>
          <a:noFill/>
        </a:ln>
        <a:effectLst/>
      </c:spPr>
    </c:plotArea>
    <c:legend>
      <c:legendPos val="b"/>
      <c:layout>
        <c:manualLayout>
          <c:xMode val="edge"/>
          <c:yMode val="edge"/>
          <c:x val="5.9253608923884515E-3"/>
          <c:y val="0.9163010594798493"/>
          <c:w val="0.97564748889899999"/>
          <c:h val="8.3125275847095809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070368459520189"/>
          <c:y val="0.16922999352073095"/>
          <c:w val="0.46333532857878196"/>
          <c:h val="0.7041630964263782"/>
        </c:manualLayout>
      </c:layout>
      <c:doughnutChart>
        <c:varyColors val="1"/>
        <c:ser>
          <c:idx val="0"/>
          <c:order val="0"/>
          <c:tx>
            <c:strRef>
              <c:f>'School Teachers'!$A$27</c:f>
              <c:strCache>
                <c:ptCount val="1"/>
                <c:pt idx="0">
                  <c:v>Total</c:v>
                </c:pt>
              </c:strCache>
            </c:strRef>
          </c:tx>
          <c:spPr>
            <a:ln w="19050">
              <a:solidFill>
                <a:schemeClr val="bg1"/>
              </a:solidFill>
            </a:ln>
          </c:spPr>
          <c:dPt>
            <c:idx val="0"/>
            <c:bubble3D val="0"/>
            <c:spPr>
              <a:solidFill>
                <a:schemeClr val="tx2"/>
              </a:solidFill>
              <a:ln w="19050">
                <a:solidFill>
                  <a:schemeClr val="bg1"/>
                </a:solidFill>
              </a:ln>
              <a:effectLst/>
            </c:spPr>
            <c:extLst>
              <c:ext xmlns:c16="http://schemas.microsoft.com/office/drawing/2014/chart" uri="{C3380CC4-5D6E-409C-BE32-E72D297353CC}">
                <c16:uniqueId val="{00000001-901B-4813-9FB9-503B19FEE3E2}"/>
              </c:ext>
            </c:extLst>
          </c:dPt>
          <c:dPt>
            <c:idx val="1"/>
            <c:bubble3D val="0"/>
            <c:spPr>
              <a:solidFill>
                <a:schemeClr val="tx2">
                  <a:lumMod val="20000"/>
                  <a:lumOff val="80000"/>
                </a:schemeClr>
              </a:solidFill>
              <a:ln w="19050">
                <a:solidFill>
                  <a:schemeClr val="bg1"/>
                </a:solidFill>
              </a:ln>
              <a:effectLst/>
            </c:spPr>
            <c:extLst>
              <c:ext xmlns:c16="http://schemas.microsoft.com/office/drawing/2014/chart" uri="{C3380CC4-5D6E-409C-BE32-E72D297353CC}">
                <c16:uniqueId val="{00000003-901B-4813-9FB9-503B19FEE3E2}"/>
              </c:ext>
            </c:extLst>
          </c:dPt>
          <c:dPt>
            <c:idx val="2"/>
            <c:bubble3D val="0"/>
            <c:spPr>
              <a:solidFill>
                <a:schemeClr val="bg1">
                  <a:lumMod val="75000"/>
                </a:schemeClr>
              </a:solidFill>
              <a:ln w="19050">
                <a:solidFill>
                  <a:schemeClr val="bg1"/>
                </a:solidFill>
              </a:ln>
              <a:effectLst/>
            </c:spPr>
            <c:extLst>
              <c:ext xmlns:c16="http://schemas.microsoft.com/office/drawing/2014/chart" uri="{C3380CC4-5D6E-409C-BE32-E72D297353CC}">
                <c16:uniqueId val="{00000005-901B-4813-9FB9-503B19FEE3E2}"/>
              </c:ext>
            </c:extLst>
          </c:dPt>
          <c:dLbls>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extLst>
                <c:ext xmlns:c16="http://schemas.microsoft.com/office/drawing/2014/chart" uri="{C3380CC4-5D6E-409C-BE32-E72D297353CC}">
                  <c16:uniqueId val="{00000001-901B-4813-9FB9-503B19FEE3E2}"/>
                </c:ext>
              </c:extLst>
            </c:dLbl>
            <c:dLbl>
              <c:idx val="2"/>
              <c:layout>
                <c:manualLayout>
                  <c:x val="2.7777154194594642E-3"/>
                  <c:y val="-0.1227558813104185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01B-4813-9FB9-503B19FEE3E2}"/>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extLst>
          </c:dLbls>
          <c:cat>
            <c:strRef>
              <c:f>'School Teachers'!$B$17:$D$17</c:f>
              <c:strCache>
                <c:ptCount val="3"/>
                <c:pt idx="0">
                  <c:v>Female</c:v>
                </c:pt>
                <c:pt idx="1">
                  <c:v>Male</c:v>
                </c:pt>
                <c:pt idx="2">
                  <c:v>Not specified</c:v>
                </c:pt>
              </c:strCache>
            </c:strRef>
          </c:cat>
          <c:val>
            <c:numRef>
              <c:f>'School Teachers'!$B$27:$D$27</c:f>
              <c:numCache>
                <c:formatCode>0.0%</c:formatCode>
                <c:ptCount val="3"/>
                <c:pt idx="0">
                  <c:v>0.75809561617421883</c:v>
                </c:pt>
                <c:pt idx="1">
                  <c:v>0.2415357568195996</c:v>
                </c:pt>
                <c:pt idx="2">
                  <c:v>3.6862700618159132E-4</c:v>
                </c:pt>
              </c:numCache>
            </c:numRef>
          </c:val>
          <c:extLst>
            <c:ext xmlns:c16="http://schemas.microsoft.com/office/drawing/2014/chart" uri="{C3380CC4-5D6E-409C-BE32-E72D297353CC}">
              <c16:uniqueId val="{00000006-901B-4813-9FB9-503B19FEE3E2}"/>
            </c:ext>
          </c:extLst>
        </c:ser>
        <c:dLbls>
          <c:showLegendKey val="0"/>
          <c:showVal val="1"/>
          <c:showCatName val="0"/>
          <c:showSerName val="0"/>
          <c:showPercent val="0"/>
          <c:showBubbleSize val="0"/>
          <c:showLeaderLines val="0"/>
        </c:dLbls>
        <c:firstSliceAng val="0"/>
        <c:holeSize val="50"/>
      </c:doughnutChart>
      <c:spPr>
        <a:noFill/>
        <a:ln>
          <a:noFill/>
        </a:ln>
        <a:effectLst/>
      </c:spPr>
    </c:plotArea>
    <c:legend>
      <c:legendPos val="b"/>
      <c:layout>
        <c:manualLayout>
          <c:xMode val="edge"/>
          <c:yMode val="edge"/>
          <c:x val="0.25419413771325799"/>
          <c:y val="0.87028328233852703"/>
          <c:w val="0.48878521434820649"/>
          <c:h val="7.9586015164991905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10849492480105705"/>
          <c:w val="1"/>
          <c:h val="0.70138409339106422"/>
        </c:manualLayout>
      </c:layout>
      <c:barChart>
        <c:barDir val="col"/>
        <c:grouping val="percentStacked"/>
        <c:varyColors val="0"/>
        <c:ser>
          <c:idx val="0"/>
          <c:order val="0"/>
          <c:tx>
            <c:strRef>
              <c:f>'School Teachers'!$B$17</c:f>
              <c:strCache>
                <c:ptCount val="1"/>
                <c:pt idx="0">
                  <c:v>Female</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'School Teachers'!$A$18:$A$26</c:f>
              <c:strCache>
                <c:ptCount val="9"/>
                <c:pt idx="0">
                  <c:v>Nursery</c:v>
                </c:pt>
                <c:pt idx="1">
                  <c:v>Primary</c:v>
                </c:pt>
                <c:pt idx="2">
                  <c:v>Middle</c:v>
                </c:pt>
                <c:pt idx="3">
                  <c:v>Secondary</c:v>
                </c:pt>
                <c:pt idx="4">
                  <c:v>Special</c:v>
                </c:pt>
                <c:pt idx="5">
                  <c:v>Pupil referral unit</c:v>
                </c:pt>
                <c:pt idx="6">
                  <c:v>Supply</c:v>
                </c:pt>
                <c:pt idx="7">
                  <c:v>Others in service</c:v>
                </c:pt>
                <c:pt idx="8">
                  <c:v>Others out of service</c:v>
                </c:pt>
              </c:strCache>
            </c:strRef>
          </c:cat>
          <c:val>
            <c:numRef>
              <c:f>'School Teachers'!$B$18:$B$26</c:f>
              <c:numCache>
                <c:formatCode>0.0%</c:formatCode>
                <c:ptCount val="9"/>
                <c:pt idx="0">
                  <c:v>0.89655172413793105</c:v>
                </c:pt>
                <c:pt idx="1">
                  <c:v>0.8368104947052315</c:v>
                </c:pt>
                <c:pt idx="2">
                  <c:v>0.71252204585537915</c:v>
                </c:pt>
                <c:pt idx="3">
                  <c:v>0.66939306627009942</c:v>
                </c:pt>
                <c:pt idx="4">
                  <c:v>0.76156217882836585</c:v>
                </c:pt>
                <c:pt idx="5">
                  <c:v>0.67555555555555558</c:v>
                </c:pt>
                <c:pt idx="6">
                  <c:v>0.78736632678438201</c:v>
                </c:pt>
                <c:pt idx="7">
                  <c:v>0.81195335276967928</c:v>
                </c:pt>
                <c:pt idx="8">
                  <c:v>0.73257467994310099</c:v>
                </c:pt>
              </c:numCache>
            </c:numRef>
          </c:val>
          <c:extLst>
            <c:ext xmlns:c16="http://schemas.microsoft.com/office/drawing/2014/chart" uri="{C3380CC4-5D6E-409C-BE32-E72D297353CC}">
              <c16:uniqueId val="{00000000-F9AD-4808-A18A-5C1E7C435326}"/>
            </c:ext>
          </c:extLst>
        </c:ser>
        <c:ser>
          <c:idx val="1"/>
          <c:order val="1"/>
          <c:tx>
            <c:strRef>
              <c:f>'School Teachers'!$C$17</c:f>
              <c:strCache>
                <c:ptCount val="1"/>
                <c:pt idx="0">
                  <c:v>Male</c:v>
                </c:pt>
              </c:strCache>
            </c:strRef>
          </c:tx>
          <c:spPr>
            <a:solidFill>
              <a:schemeClr val="tx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'School Teachers'!$A$18:$A$26</c:f>
              <c:strCache>
                <c:ptCount val="9"/>
                <c:pt idx="0">
                  <c:v>Nursery</c:v>
                </c:pt>
                <c:pt idx="1">
                  <c:v>Primary</c:v>
                </c:pt>
                <c:pt idx="2">
                  <c:v>Middle</c:v>
                </c:pt>
                <c:pt idx="3">
                  <c:v>Secondary</c:v>
                </c:pt>
                <c:pt idx="4">
                  <c:v>Special</c:v>
                </c:pt>
                <c:pt idx="5">
                  <c:v>Pupil referral unit</c:v>
                </c:pt>
                <c:pt idx="6">
                  <c:v>Supply</c:v>
                </c:pt>
                <c:pt idx="7">
                  <c:v>Others in service</c:v>
                </c:pt>
                <c:pt idx="8">
                  <c:v>Others out of service</c:v>
                </c:pt>
              </c:strCache>
            </c:strRef>
          </c:cat>
          <c:val>
            <c:numRef>
              <c:f>'School Teachers'!$C$18:$C$26</c:f>
              <c:numCache>
                <c:formatCode>0.0%</c:formatCode>
                <c:ptCount val="9"/>
                <c:pt idx="0">
                  <c:v>0.10344827586206896</c:v>
                </c:pt>
                <c:pt idx="1">
                  <c:v>0.16311047889995259</c:v>
                </c:pt>
                <c:pt idx="2">
                  <c:v>0.28689006466784245</c:v>
                </c:pt>
                <c:pt idx="3">
                  <c:v>0.33042104284784829</c:v>
                </c:pt>
                <c:pt idx="4">
                  <c:v>0.23843782117163412</c:v>
                </c:pt>
                <c:pt idx="5">
                  <c:v>0.32444444444444442</c:v>
                </c:pt>
                <c:pt idx="6">
                  <c:v>0.21238497886097985</c:v>
                </c:pt>
                <c:pt idx="7">
                  <c:v>0.18804664723032069</c:v>
                </c:pt>
                <c:pt idx="8">
                  <c:v>0.26552868658131817</c:v>
                </c:pt>
              </c:numCache>
            </c:numRef>
          </c:val>
          <c:extLst>
            <c:ext xmlns:c16="http://schemas.microsoft.com/office/drawing/2014/chart" uri="{C3380CC4-5D6E-409C-BE32-E72D297353CC}">
              <c16:uniqueId val="{00000001-F9AD-4808-A18A-5C1E7C435326}"/>
            </c:ext>
          </c:extLst>
        </c:ser>
        <c:dLbls>
          <c:dLblPos val="ctr"/>
          <c:showLegendKey val="0"/>
          <c:showVal val="1"/>
          <c:showCatName val="0"/>
          <c:showSerName val="0"/>
          <c:showPercent val="0"/>
          <c:showBubbleSize val="0"/>
        </c:dLbls>
        <c:gapWidth val="40"/>
        <c:overlap val="100"/>
        <c:axId val="1266202128"/>
        <c:axId val="1266200880"/>
      </c:barChart>
      <c:catAx>
        <c:axId val="1266202128"/>
        <c:scaling>
          <c:orientation val="minMax"/>
        </c:scaling>
        <c:delete val="0"/>
        <c:axPos val="b"/>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66200880"/>
        <c:crosses val="autoZero"/>
        <c:auto val="1"/>
        <c:lblAlgn val="ctr"/>
        <c:lblOffset val="100"/>
        <c:noMultiLvlLbl val="0"/>
      </c:catAx>
      <c:valAx>
        <c:axId val="1266200880"/>
        <c:scaling>
          <c:orientation val="minMax"/>
        </c:scaling>
        <c:delete val="1"/>
        <c:axPos val="l"/>
        <c:numFmt formatCode="0%" sourceLinked="1"/>
        <c:majorTickMark val="none"/>
        <c:minorTickMark val="none"/>
        <c:tickLblPos val="nextTo"/>
        <c:crossAx val="1266202128"/>
        <c:crosses val="autoZero"/>
        <c:crossBetween val="between"/>
      </c:valAx>
      <c:spPr>
        <a:noFill/>
        <a:ln>
          <a:noFill/>
        </a:ln>
        <a:effectLst/>
      </c:spPr>
    </c:plotArea>
    <c:legend>
      <c:legendPos val="b"/>
      <c:layout>
        <c:manualLayout>
          <c:xMode val="edge"/>
          <c:yMode val="edge"/>
          <c:x val="0.38543717191601051"/>
          <c:y val="0.91851548892584201"/>
          <c:w val="0.21662549212598425"/>
          <c:h val="8.1484511074157967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3333319663169338E-3"/>
          <c:y val="0"/>
          <c:w val="0.98895573331331077"/>
          <c:h val="0.74190288713910768"/>
        </c:manualLayout>
      </c:layout>
      <c:barChart>
        <c:barDir val="col"/>
        <c:grouping val="clustered"/>
        <c:varyColors val="0"/>
        <c:ser>
          <c:idx val="1"/>
          <c:order val="1"/>
          <c:tx>
            <c:strRef>
              <c:f>'School Teachers'!$C$47</c:f>
              <c:strCache>
                <c:ptCount val="1"/>
                <c:pt idx="0">
                  <c:v>Ability to work in Welsh</c:v>
                </c:pt>
              </c:strCache>
            </c:strRef>
          </c:tx>
          <c:spPr>
            <a:solidFill>
              <a:schemeClr val="tx2">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'School Teachers'!$A$48:$A$56</c:f>
              <c:strCache>
                <c:ptCount val="9"/>
                <c:pt idx="0">
                  <c:v>Nursery</c:v>
                </c:pt>
                <c:pt idx="1">
                  <c:v>Primary</c:v>
                </c:pt>
                <c:pt idx="2">
                  <c:v>Middle</c:v>
                </c:pt>
                <c:pt idx="3">
                  <c:v>Secondary</c:v>
                </c:pt>
                <c:pt idx="4">
                  <c:v>Special</c:v>
                </c:pt>
                <c:pt idx="5">
                  <c:v>Pupil referral unit</c:v>
                </c:pt>
                <c:pt idx="6">
                  <c:v>Supply</c:v>
                </c:pt>
                <c:pt idx="7">
                  <c:v>Others in service</c:v>
                </c:pt>
                <c:pt idx="8">
                  <c:v>Others out of service</c:v>
                </c:pt>
              </c:strCache>
            </c:strRef>
          </c:cat>
          <c:val>
            <c:numRef>
              <c:f>'School Teachers'!$C$48:$C$56</c:f>
              <c:numCache>
                <c:formatCode>0.0%</c:formatCode>
                <c:ptCount val="9"/>
                <c:pt idx="0">
                  <c:v>0.2413793103448276</c:v>
                </c:pt>
                <c:pt idx="1">
                  <c:v>0.29650703334913864</c:v>
                </c:pt>
                <c:pt idx="2">
                  <c:v>0.46796002351557908</c:v>
                </c:pt>
                <c:pt idx="3">
                  <c:v>0.25569290826284968</c:v>
                </c:pt>
                <c:pt idx="4">
                  <c:v>0.13257965056526208</c:v>
                </c:pt>
                <c:pt idx="5">
                  <c:v>0.16444444444444445</c:v>
                </c:pt>
                <c:pt idx="6">
                  <c:v>0.18453121114150708</c:v>
                </c:pt>
                <c:pt idx="7">
                  <c:v>0.29154518950437319</c:v>
                </c:pt>
                <c:pt idx="8">
                  <c:v>0.25225225225225223</c:v>
                </c:pt>
              </c:numCache>
            </c:numRef>
          </c:val>
          <c:extLst>
            <c:ext xmlns:c16="http://schemas.microsoft.com/office/drawing/2014/chart" uri="{C3380CC4-5D6E-409C-BE32-E72D297353CC}">
              <c16:uniqueId val="{00000000-33FF-43DE-B4D1-113F68A73230}"/>
            </c:ext>
          </c:extLst>
        </c:ser>
        <c:dLbls>
          <c:showLegendKey val="0"/>
          <c:showVal val="1"/>
          <c:showCatName val="0"/>
          <c:showSerName val="0"/>
          <c:showPercent val="0"/>
          <c:showBubbleSize val="0"/>
        </c:dLbls>
        <c:gapWidth val="50"/>
        <c:axId val="1266203376"/>
        <c:axId val="1266202544"/>
      </c:barChart>
      <c:lineChart>
        <c:grouping val="standard"/>
        <c:varyColors val="0"/>
        <c:ser>
          <c:idx val="0"/>
          <c:order val="0"/>
          <c:tx>
            <c:strRef>
              <c:f>'School Teachers'!$B$47</c:f>
              <c:strCache>
                <c:ptCount val="1"/>
                <c:pt idx="0">
                  <c:v>Ability to speak Welsh</c:v>
                </c:pt>
              </c:strCache>
            </c:strRef>
          </c:tx>
          <c:spPr>
            <a:ln w="28575" cap="rnd">
              <a:noFill/>
              <a:round/>
            </a:ln>
            <a:effectLst/>
          </c:spPr>
          <c:marker>
            <c:symbol val="circle"/>
            <c:size val="5"/>
            <c:spPr>
              <a:solidFill>
                <a:schemeClr val="tx2">
                  <a:lumMod val="40000"/>
                  <a:lumOff val="60000"/>
                </a:schemeClr>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'School Teachers'!$A$48:$A$56</c:f>
              <c:strCache>
                <c:ptCount val="9"/>
                <c:pt idx="0">
                  <c:v>Nursery</c:v>
                </c:pt>
                <c:pt idx="1">
                  <c:v>Primary</c:v>
                </c:pt>
                <c:pt idx="2">
                  <c:v>Middle</c:v>
                </c:pt>
                <c:pt idx="3">
                  <c:v>Secondary</c:v>
                </c:pt>
                <c:pt idx="4">
                  <c:v>Special</c:v>
                </c:pt>
                <c:pt idx="5">
                  <c:v>Pupil referral unit</c:v>
                </c:pt>
                <c:pt idx="6">
                  <c:v>Supply</c:v>
                </c:pt>
                <c:pt idx="7">
                  <c:v>Others in service</c:v>
                </c:pt>
                <c:pt idx="8">
                  <c:v>Others out of service</c:v>
                </c:pt>
              </c:strCache>
            </c:strRef>
          </c:cat>
          <c:val>
            <c:numRef>
              <c:f>'School Teachers'!$B$48:$B$56</c:f>
              <c:numCache>
                <c:formatCode>0.0%</c:formatCode>
                <c:ptCount val="9"/>
                <c:pt idx="0">
                  <c:v>0.41379310344827586</c:v>
                </c:pt>
                <c:pt idx="1">
                  <c:v>0.3717401612138454</c:v>
                </c:pt>
                <c:pt idx="2">
                  <c:v>0.51263962375073491</c:v>
                </c:pt>
                <c:pt idx="3">
                  <c:v>0.31331908169904266</c:v>
                </c:pt>
                <c:pt idx="4">
                  <c:v>0.19732785200411099</c:v>
                </c:pt>
                <c:pt idx="5">
                  <c:v>0.25777777777777777</c:v>
                </c:pt>
                <c:pt idx="6">
                  <c:v>0.2472021885103208</c:v>
                </c:pt>
                <c:pt idx="7">
                  <c:v>0.38775510204081631</c:v>
                </c:pt>
                <c:pt idx="8">
                  <c:v>0.31223328591749644</c:v>
                </c:pt>
              </c:numCache>
            </c:numRef>
          </c:val>
          <c:smooth val="0"/>
          <c:extLst>
            <c:ext xmlns:c16="http://schemas.microsoft.com/office/drawing/2014/chart" uri="{C3380CC4-5D6E-409C-BE32-E72D297353CC}">
              <c16:uniqueId val="{00000001-33FF-43DE-B4D1-113F68A73230}"/>
            </c:ext>
          </c:extLst>
        </c:ser>
        <c:dLbls>
          <c:showLegendKey val="0"/>
          <c:showVal val="1"/>
          <c:showCatName val="0"/>
          <c:showSerName val="0"/>
          <c:showPercent val="0"/>
          <c:showBubbleSize val="0"/>
        </c:dLbls>
        <c:marker val="1"/>
        <c:smooth val="0"/>
        <c:axId val="1266203376"/>
        <c:axId val="1266202544"/>
      </c:lineChart>
      <c:catAx>
        <c:axId val="1266203376"/>
        <c:scaling>
          <c:orientation val="minMax"/>
        </c:scaling>
        <c:delete val="0"/>
        <c:axPos val="b"/>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66202544"/>
        <c:crosses val="autoZero"/>
        <c:auto val="1"/>
        <c:lblAlgn val="ctr"/>
        <c:lblOffset val="100"/>
        <c:noMultiLvlLbl val="0"/>
      </c:catAx>
      <c:valAx>
        <c:axId val="1266202544"/>
        <c:scaling>
          <c:orientation val="minMax"/>
        </c:scaling>
        <c:delete val="1"/>
        <c:axPos val="l"/>
        <c:numFmt formatCode="0.0%" sourceLinked="1"/>
        <c:majorTickMark val="none"/>
        <c:minorTickMark val="none"/>
        <c:tickLblPos val="nextTo"/>
        <c:crossAx val="1266203376"/>
        <c:crosses val="autoZero"/>
        <c:crossBetween val="between"/>
      </c:valAx>
      <c:spPr>
        <a:noFill/>
        <a:ln>
          <a:noFill/>
        </a:ln>
        <a:effectLst/>
      </c:spPr>
    </c:plotArea>
    <c:legend>
      <c:legendPos val="b"/>
      <c:layout>
        <c:manualLayout>
          <c:xMode val="edge"/>
          <c:yMode val="edge"/>
          <c:x val="0.15972339899550539"/>
          <c:y val="0.90609686128862532"/>
          <c:w val="0.68055303796702138"/>
          <c:h val="9.3903138711374651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3.8997400206490784E-2"/>
          <c:w val="1"/>
          <c:h val="0.62309213717953515"/>
        </c:manualLayout>
      </c:layout>
      <c:barChart>
        <c:barDir val="col"/>
        <c:grouping val="clustered"/>
        <c:varyColors val="0"/>
        <c:ser>
          <c:idx val="0"/>
          <c:order val="0"/>
          <c:tx>
            <c:strRef>
              <c:f>'School Teachers'!$A$62</c:f>
              <c:strCache>
                <c:ptCount val="1"/>
                <c:pt idx="0">
                  <c:v>TEA</c:v>
                </c:pt>
              </c:strCache>
            </c:strRef>
          </c:tx>
          <c:spPr>
            <a:solidFill>
              <a:schemeClr val="accent1"/>
            </a:solidFill>
            <a:ln>
              <a:noFill/>
            </a:ln>
            <a:effectLst/>
          </c:spPr>
          <c:invertIfNegative val="0"/>
          <c:dPt>
            <c:idx val="0"/>
            <c:invertIfNegative val="0"/>
            <c:bubble3D val="0"/>
            <c:spPr>
              <a:solidFill>
                <a:schemeClr val="tx2">
                  <a:lumMod val="50000"/>
                </a:schemeClr>
              </a:solidFill>
              <a:ln>
                <a:noFill/>
              </a:ln>
              <a:effectLst/>
            </c:spPr>
            <c:extLst>
              <c:ext xmlns:c16="http://schemas.microsoft.com/office/drawing/2014/chart" uri="{C3380CC4-5D6E-409C-BE32-E72D297353CC}">
                <c16:uniqueId val="{00000001-346E-417C-8B3A-18DA1BD7B0F0}"/>
              </c:ext>
            </c:extLst>
          </c:dPt>
          <c:dPt>
            <c:idx val="1"/>
            <c:invertIfNegative val="0"/>
            <c:bubble3D val="0"/>
            <c:spPr>
              <a:solidFill>
                <a:schemeClr val="tx2"/>
              </a:solidFill>
              <a:ln>
                <a:noFill/>
              </a:ln>
              <a:effectLst/>
            </c:spPr>
            <c:extLst>
              <c:ext xmlns:c16="http://schemas.microsoft.com/office/drawing/2014/chart" uri="{C3380CC4-5D6E-409C-BE32-E72D297353CC}">
                <c16:uniqueId val="{00000003-346E-417C-8B3A-18DA1BD7B0F0}"/>
              </c:ext>
            </c:extLst>
          </c:dPt>
          <c:dPt>
            <c:idx val="2"/>
            <c:invertIfNegative val="0"/>
            <c:bubble3D val="0"/>
            <c:spPr>
              <a:solidFill>
                <a:schemeClr val="tx2">
                  <a:lumMod val="20000"/>
                  <a:lumOff val="80000"/>
                </a:schemeClr>
              </a:solidFill>
              <a:ln>
                <a:noFill/>
              </a:ln>
              <a:effectLst/>
            </c:spPr>
            <c:extLst>
              <c:ext xmlns:c16="http://schemas.microsoft.com/office/drawing/2014/chart" uri="{C3380CC4-5D6E-409C-BE32-E72D297353CC}">
                <c16:uniqueId val="{00000005-346E-417C-8B3A-18DA1BD7B0F0}"/>
              </c:ext>
            </c:extLst>
          </c:dPt>
          <c:dPt>
            <c:idx val="3"/>
            <c:invertIfNegative val="0"/>
            <c:bubble3D val="0"/>
            <c:spPr>
              <a:solidFill>
                <a:schemeClr val="tx2">
                  <a:lumMod val="50000"/>
                </a:schemeClr>
              </a:solidFill>
              <a:ln>
                <a:noFill/>
              </a:ln>
              <a:effectLst/>
            </c:spPr>
            <c:extLst>
              <c:ext xmlns:c16="http://schemas.microsoft.com/office/drawing/2014/chart" uri="{C3380CC4-5D6E-409C-BE32-E72D297353CC}">
                <c16:uniqueId val="{00000007-346E-417C-8B3A-18DA1BD7B0F0}"/>
              </c:ext>
            </c:extLst>
          </c:dPt>
          <c:dPt>
            <c:idx val="4"/>
            <c:invertIfNegative val="0"/>
            <c:bubble3D val="0"/>
            <c:spPr>
              <a:solidFill>
                <a:schemeClr val="tx2"/>
              </a:solidFill>
              <a:ln>
                <a:noFill/>
              </a:ln>
              <a:effectLst/>
            </c:spPr>
            <c:extLst>
              <c:ext xmlns:c16="http://schemas.microsoft.com/office/drawing/2014/chart" uri="{C3380CC4-5D6E-409C-BE32-E72D297353CC}">
                <c16:uniqueId val="{00000009-346E-417C-8B3A-18DA1BD7B0F0}"/>
              </c:ext>
            </c:extLst>
          </c:dPt>
          <c:dPt>
            <c:idx val="5"/>
            <c:invertIfNegative val="0"/>
            <c:bubble3D val="0"/>
            <c:spPr>
              <a:solidFill>
                <a:schemeClr val="tx2">
                  <a:lumMod val="20000"/>
                  <a:lumOff val="80000"/>
                </a:schemeClr>
              </a:solidFill>
              <a:ln>
                <a:noFill/>
              </a:ln>
              <a:effectLst/>
            </c:spPr>
            <c:extLst>
              <c:ext xmlns:c16="http://schemas.microsoft.com/office/drawing/2014/chart" uri="{C3380CC4-5D6E-409C-BE32-E72D297353CC}">
                <c16:uniqueId val="{0000000B-346E-417C-8B3A-18DA1BD7B0F0}"/>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'School Teachers'!$B$60:$G$61</c:f>
              <c:multiLvlStrCache>
                <c:ptCount val="6"/>
                <c:lvl>
                  <c:pt idx="0">
                    <c:v>Yes</c:v>
                  </c:pt>
                  <c:pt idx="1">
                    <c:v>No</c:v>
                  </c:pt>
                  <c:pt idx="2">
                    <c:v>Unknown</c:v>
                  </c:pt>
                  <c:pt idx="3">
                    <c:v>Yes</c:v>
                  </c:pt>
                  <c:pt idx="4">
                    <c:v>No</c:v>
                  </c:pt>
                  <c:pt idx="5">
                    <c:v>Unknown</c:v>
                  </c:pt>
                </c:lvl>
                <c:lvl>
                  <c:pt idx="0">
                    <c:v>Ability to speak Welsh</c:v>
                  </c:pt>
                  <c:pt idx="3">
                    <c:v>Ability to work in Welsh</c:v>
                  </c:pt>
                </c:lvl>
              </c:multiLvlStrCache>
            </c:multiLvlStrRef>
          </c:cat>
          <c:val>
            <c:numRef>
              <c:f>'School Teachers'!$B$62:$G$62</c:f>
              <c:numCache>
                <c:formatCode>0.0%</c:formatCode>
                <c:ptCount val="6"/>
                <c:pt idx="0">
                  <c:v>0.334202914988941</c:v>
                </c:pt>
                <c:pt idx="1">
                  <c:v>0.643310837633982</c:v>
                </c:pt>
                <c:pt idx="2">
                  <c:v>2.24862473770771E-2</c:v>
                </c:pt>
                <c:pt idx="3">
                  <c:v>0.26878579935348501</c:v>
                </c:pt>
                <c:pt idx="4">
                  <c:v>0.70824590256904696</c:v>
                </c:pt>
                <c:pt idx="5">
                  <c:v>2.2968298077468401E-2</c:v>
                </c:pt>
              </c:numCache>
            </c:numRef>
          </c:val>
          <c:extLst>
            <c:ext xmlns:c16="http://schemas.microsoft.com/office/drawing/2014/chart" uri="{C3380CC4-5D6E-409C-BE32-E72D297353CC}">
              <c16:uniqueId val="{0000000C-346E-417C-8B3A-18DA1BD7B0F0}"/>
            </c:ext>
          </c:extLst>
        </c:ser>
        <c:dLbls>
          <c:dLblPos val="outEnd"/>
          <c:showLegendKey val="0"/>
          <c:showVal val="1"/>
          <c:showCatName val="0"/>
          <c:showSerName val="0"/>
          <c:showPercent val="0"/>
          <c:showBubbleSize val="0"/>
        </c:dLbls>
        <c:gapWidth val="50"/>
        <c:overlap val="-27"/>
        <c:axId val="1897401392"/>
        <c:axId val="1897396400"/>
      </c:barChart>
      <c:catAx>
        <c:axId val="1897401392"/>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897396400"/>
        <c:crosses val="autoZero"/>
        <c:auto val="1"/>
        <c:lblAlgn val="ctr"/>
        <c:lblOffset val="100"/>
        <c:noMultiLvlLbl val="0"/>
      </c:catAx>
      <c:valAx>
        <c:axId val="1897396400"/>
        <c:scaling>
          <c:orientation val="minMax"/>
        </c:scaling>
        <c:delete val="1"/>
        <c:axPos val="l"/>
        <c:numFmt formatCode="0.0%" sourceLinked="1"/>
        <c:majorTickMark val="none"/>
        <c:minorTickMark val="none"/>
        <c:tickLblPos val="nextTo"/>
        <c:crossAx val="18974013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716399546885904E-3"/>
          <c:y val="5.1643192488262914E-2"/>
          <c:w val="0.98981763115899246"/>
          <c:h val="0.70328574555536638"/>
        </c:manualLayout>
      </c:layout>
      <c:barChart>
        <c:barDir val="col"/>
        <c:grouping val="percentStacked"/>
        <c:varyColors val="0"/>
        <c:ser>
          <c:idx val="0"/>
          <c:order val="0"/>
          <c:tx>
            <c:strRef>
              <c:f>Leadership!$B$1</c:f>
              <c:strCache>
                <c:ptCount val="1"/>
                <c:pt idx="0">
                  <c:v>Female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Leadership!$A$2:$A$5</c:f>
              <c:strCache>
                <c:ptCount val="4"/>
                <c:pt idx="0">
                  <c:v>Headteachers</c:v>
                </c:pt>
                <c:pt idx="1">
                  <c:v>Deputy headteachers</c:v>
                </c:pt>
                <c:pt idx="2">
                  <c:v>Assistant headteachers</c:v>
                </c:pt>
                <c:pt idx="3">
                  <c:v>All school teachers</c:v>
                </c:pt>
              </c:strCache>
            </c:strRef>
          </c:cat>
          <c:val>
            <c:numRef>
              <c:f>Leadership!$B$2:$B$5</c:f>
              <c:numCache>
                <c:formatCode>0.0%</c:formatCode>
                <c:ptCount val="4"/>
                <c:pt idx="0">
                  <c:v>0.61699999999999999</c:v>
                </c:pt>
                <c:pt idx="1">
                  <c:v>0.69499999999999995</c:v>
                </c:pt>
                <c:pt idx="2">
                  <c:v>0.65400000000000003</c:v>
                </c:pt>
                <c:pt idx="3">
                  <c:v>0.75800000000000001</c:v>
                </c:pt>
              </c:numCache>
            </c:numRef>
          </c:val>
          <c:extLst>
            <c:ext xmlns:c16="http://schemas.microsoft.com/office/drawing/2014/chart" uri="{C3380CC4-5D6E-409C-BE32-E72D297353CC}">
              <c16:uniqueId val="{00000000-D23D-4370-A681-3C1DDCFBA2DA}"/>
            </c:ext>
          </c:extLst>
        </c:ser>
        <c:ser>
          <c:idx val="1"/>
          <c:order val="1"/>
          <c:tx>
            <c:strRef>
              <c:f>Leadership!$C$1</c:f>
              <c:strCache>
                <c:ptCount val="1"/>
                <c:pt idx="0">
                  <c:v>Male</c:v>
                </c:pt>
              </c:strCache>
            </c:strRef>
          </c:tx>
          <c:spPr>
            <a:solidFill>
              <a:schemeClr val="accent4">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Leadership!$A$2:$A$5</c:f>
              <c:strCache>
                <c:ptCount val="4"/>
                <c:pt idx="0">
                  <c:v>Headteachers</c:v>
                </c:pt>
                <c:pt idx="1">
                  <c:v>Deputy headteachers</c:v>
                </c:pt>
                <c:pt idx="2">
                  <c:v>Assistant headteachers</c:v>
                </c:pt>
                <c:pt idx="3">
                  <c:v>All school teachers</c:v>
                </c:pt>
              </c:strCache>
            </c:strRef>
          </c:cat>
          <c:val>
            <c:numRef>
              <c:f>Leadership!$C$2:$C$5</c:f>
              <c:numCache>
                <c:formatCode>0.0%</c:formatCode>
                <c:ptCount val="4"/>
                <c:pt idx="0">
                  <c:v>0.38300000000000001</c:v>
                </c:pt>
                <c:pt idx="1">
                  <c:v>0.30499999999999999</c:v>
                </c:pt>
                <c:pt idx="2">
                  <c:v>0.34599999999999997</c:v>
                </c:pt>
                <c:pt idx="3">
                  <c:v>0.24199999999999999</c:v>
                </c:pt>
              </c:numCache>
            </c:numRef>
          </c:val>
          <c:extLst>
            <c:ext xmlns:c16="http://schemas.microsoft.com/office/drawing/2014/chart" uri="{C3380CC4-5D6E-409C-BE32-E72D297353CC}">
              <c16:uniqueId val="{00000001-D23D-4370-A681-3C1DDCFBA2DA}"/>
            </c:ext>
          </c:extLst>
        </c:ser>
        <c:dLbls>
          <c:dLblPos val="ctr"/>
          <c:showLegendKey val="0"/>
          <c:showVal val="1"/>
          <c:showCatName val="0"/>
          <c:showSerName val="0"/>
          <c:showPercent val="0"/>
          <c:showBubbleSize val="0"/>
        </c:dLbls>
        <c:gapWidth val="35"/>
        <c:overlap val="100"/>
        <c:axId val="1209997328"/>
        <c:axId val="1209992752"/>
      </c:barChart>
      <c:catAx>
        <c:axId val="1209997328"/>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09992752"/>
        <c:crosses val="autoZero"/>
        <c:auto val="1"/>
        <c:lblAlgn val="ctr"/>
        <c:lblOffset val="100"/>
        <c:noMultiLvlLbl val="0"/>
      </c:catAx>
      <c:valAx>
        <c:axId val="1209992752"/>
        <c:scaling>
          <c:orientation val="minMax"/>
        </c:scaling>
        <c:delete val="1"/>
        <c:axPos val="l"/>
        <c:numFmt formatCode="0%" sourceLinked="1"/>
        <c:majorTickMark val="none"/>
        <c:minorTickMark val="none"/>
        <c:tickLblPos val="nextTo"/>
        <c:crossAx val="1209997328"/>
        <c:crosses val="autoZero"/>
        <c:crossBetween val="between"/>
      </c:valAx>
      <c:spPr>
        <a:noFill/>
        <a:ln>
          <a:noFill/>
        </a:ln>
        <a:effectLst/>
      </c:spPr>
    </c:plotArea>
    <c:legend>
      <c:legendPos val="b"/>
      <c:layout>
        <c:manualLayout>
          <c:xMode val="edge"/>
          <c:yMode val="edge"/>
          <c:x val="0.37319305609623488"/>
          <c:y val="0.89275457583084883"/>
          <c:w val="0.25361388780753025"/>
          <c:h val="0.107245424169151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7461808221000079E-3"/>
          <c:y val="4.158681478912004E-2"/>
          <c:w val="0.98850763835580002"/>
          <c:h val="0.71129377041306652"/>
        </c:manualLayout>
      </c:layout>
      <c:barChart>
        <c:barDir val="col"/>
        <c:grouping val="clustered"/>
        <c:varyColors val="0"/>
        <c:ser>
          <c:idx val="3"/>
          <c:order val="3"/>
          <c:tx>
            <c:strRef>
              <c:f>Leadership!$E$17:$E$18</c:f>
              <c:strCache>
                <c:ptCount val="2"/>
                <c:pt idx="1">
                  <c:v>Ability to work in Welsh</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Leadership!$A$19:$A$22</c:f>
              <c:strCache>
                <c:ptCount val="4"/>
                <c:pt idx="0">
                  <c:v>Headteachers</c:v>
                </c:pt>
                <c:pt idx="1">
                  <c:v>Deputy headteachers</c:v>
                </c:pt>
                <c:pt idx="2">
                  <c:v>Assistant headteachers</c:v>
                </c:pt>
                <c:pt idx="3">
                  <c:v>All school teachers</c:v>
                </c:pt>
              </c:strCache>
            </c:strRef>
          </c:cat>
          <c:val>
            <c:numRef>
              <c:f>Leadership!$E$19:$E$22</c:f>
              <c:numCache>
                <c:formatCode>0.0%</c:formatCode>
                <c:ptCount val="4"/>
                <c:pt idx="0">
                  <c:v>0.34300000000000003</c:v>
                </c:pt>
                <c:pt idx="1">
                  <c:v>0.255</c:v>
                </c:pt>
                <c:pt idx="2">
                  <c:v>0.29299999999999998</c:v>
                </c:pt>
                <c:pt idx="3">
                  <c:v>0.26878579935348501</c:v>
                </c:pt>
              </c:numCache>
            </c:numRef>
          </c:val>
          <c:extLst>
            <c:ext xmlns:c16="http://schemas.microsoft.com/office/drawing/2014/chart" uri="{C3380CC4-5D6E-409C-BE32-E72D297353CC}">
              <c16:uniqueId val="{00000000-AC85-4AFE-9A08-07A4674D52E6}"/>
            </c:ext>
          </c:extLst>
        </c:ser>
        <c:dLbls>
          <c:showLegendKey val="0"/>
          <c:showVal val="1"/>
          <c:showCatName val="0"/>
          <c:showSerName val="0"/>
          <c:showPercent val="0"/>
          <c:showBubbleSize val="0"/>
        </c:dLbls>
        <c:gapWidth val="35"/>
        <c:axId val="1210017296"/>
        <c:axId val="1210017712"/>
        <c:extLst>
          <c:ext xmlns:c15="http://schemas.microsoft.com/office/drawing/2012/chart" uri="{02D57815-91ED-43cb-92C2-25804820EDAC}">
            <c15:filteredBarSeries>
              <c15:ser>
                <c:idx val="1"/>
                <c:order val="1"/>
                <c:tx>
                  <c:strRef>
                    <c:extLst>
                      <c:ext uri="{02D57815-91ED-43cb-92C2-25804820EDAC}">
                        <c15:formulaRef>
                          <c15:sqref>Leadership!$C$17:$C$18</c15:sqref>
                        </c15:formulaRef>
                      </c:ext>
                    </c:extLst>
                    <c:strCache>
                      <c:ptCount val="2"/>
                      <c:pt idx="1">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Leadership!$A$19:$A$22</c15:sqref>
                        </c15:formulaRef>
                      </c:ext>
                    </c:extLst>
                    <c:strCache>
                      <c:ptCount val="4"/>
                      <c:pt idx="0">
                        <c:v>Headteachers</c:v>
                      </c:pt>
                      <c:pt idx="1">
                        <c:v>Deputy headteachers</c:v>
                      </c:pt>
                      <c:pt idx="2">
                        <c:v>Assistant headteachers</c:v>
                      </c:pt>
                      <c:pt idx="3">
                        <c:v>All school teachers</c:v>
                      </c:pt>
                    </c:strCache>
                  </c:strRef>
                </c:cat>
                <c:val>
                  <c:numRef>
                    <c:extLst>
                      <c:ext uri="{02D57815-91ED-43cb-92C2-25804820EDAC}">
                        <c15:formulaRef>
                          <c15:sqref>Leadership!$C$19:$C$22</c15:sqref>
                        </c15:formulaRef>
                      </c:ext>
                    </c:extLst>
                    <c:numCache>
                      <c:formatCode>0.0%</c:formatCode>
                      <c:ptCount val="4"/>
                      <c:pt idx="0">
                        <c:v>0.54</c:v>
                      </c:pt>
                      <c:pt idx="1">
                        <c:v>0.621</c:v>
                      </c:pt>
                      <c:pt idx="2">
                        <c:v>0.59499999999999997</c:v>
                      </c:pt>
                      <c:pt idx="3">
                        <c:v>0.643310837633982</c:v>
                      </c:pt>
                    </c:numCache>
                  </c:numRef>
                </c:val>
                <c:extLst>
                  <c:ext xmlns:c16="http://schemas.microsoft.com/office/drawing/2014/chart" uri="{C3380CC4-5D6E-409C-BE32-E72D297353CC}">
                    <c16:uniqueId val="{00000002-AC85-4AFE-9A08-07A4674D52E6}"/>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Leadership!$D$17:$D$18</c15:sqref>
                        </c15:formulaRef>
                      </c:ext>
                    </c:extLst>
                    <c:strCache>
                      <c:ptCount val="2"/>
                      <c:pt idx="1">
                        <c:v>Unknown</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Leadership!$A$19:$A$22</c15:sqref>
                        </c15:formulaRef>
                      </c:ext>
                    </c:extLst>
                    <c:strCache>
                      <c:ptCount val="4"/>
                      <c:pt idx="0">
                        <c:v>Headteachers</c:v>
                      </c:pt>
                      <c:pt idx="1">
                        <c:v>Deputy headteachers</c:v>
                      </c:pt>
                      <c:pt idx="2">
                        <c:v>Assistant headteachers</c:v>
                      </c:pt>
                      <c:pt idx="3">
                        <c:v>All school teachers</c:v>
                      </c:pt>
                    </c:strCache>
                  </c:strRef>
                </c:cat>
                <c:val>
                  <c:numRef>
                    <c:extLst xmlns:c15="http://schemas.microsoft.com/office/drawing/2012/chart">
                      <c:ext xmlns:c15="http://schemas.microsoft.com/office/drawing/2012/chart" uri="{02D57815-91ED-43cb-92C2-25804820EDAC}">
                        <c15:formulaRef>
                          <c15:sqref>Leadership!$D$19:$D$22</c15:sqref>
                        </c15:formulaRef>
                      </c:ext>
                    </c:extLst>
                    <c:numCache>
                      <c:formatCode>0.0%</c:formatCode>
                      <c:ptCount val="4"/>
                      <c:pt idx="0">
                        <c:v>5.2999999999999999E-2</c:v>
                      </c:pt>
                      <c:pt idx="1">
                        <c:v>4.8000000000000001E-2</c:v>
                      </c:pt>
                      <c:pt idx="2">
                        <c:v>4.5999999999999999E-2</c:v>
                      </c:pt>
                      <c:pt idx="3">
                        <c:v>2.24862473770771E-2</c:v>
                      </c:pt>
                    </c:numCache>
                  </c:numRef>
                </c:val>
                <c:extLst xmlns:c15="http://schemas.microsoft.com/office/drawing/2012/chart">
                  <c:ext xmlns:c16="http://schemas.microsoft.com/office/drawing/2014/chart" uri="{C3380CC4-5D6E-409C-BE32-E72D297353CC}">
                    <c16:uniqueId val="{00000003-AC85-4AFE-9A08-07A4674D52E6}"/>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Leadership!$F$17:$F$18</c15:sqref>
                        </c15:formulaRef>
                      </c:ext>
                    </c:extLst>
                    <c:strCache>
                      <c:ptCount val="2"/>
                      <c:pt idx="1">
                        <c:v>No</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Leadership!$A$19:$A$22</c15:sqref>
                        </c15:formulaRef>
                      </c:ext>
                    </c:extLst>
                    <c:strCache>
                      <c:ptCount val="4"/>
                      <c:pt idx="0">
                        <c:v>Headteachers</c:v>
                      </c:pt>
                      <c:pt idx="1">
                        <c:v>Deputy headteachers</c:v>
                      </c:pt>
                      <c:pt idx="2">
                        <c:v>Assistant headteachers</c:v>
                      </c:pt>
                      <c:pt idx="3">
                        <c:v>All school teachers</c:v>
                      </c:pt>
                    </c:strCache>
                  </c:strRef>
                </c:cat>
                <c:val>
                  <c:numRef>
                    <c:extLst xmlns:c15="http://schemas.microsoft.com/office/drawing/2012/chart">
                      <c:ext xmlns:c15="http://schemas.microsoft.com/office/drawing/2012/chart" uri="{02D57815-91ED-43cb-92C2-25804820EDAC}">
                        <c15:formulaRef>
                          <c15:sqref>Leadership!$F$19:$F$22</c15:sqref>
                        </c15:formulaRef>
                      </c:ext>
                    </c:extLst>
                    <c:numCache>
                      <c:formatCode>0.0%</c:formatCode>
                      <c:ptCount val="4"/>
                      <c:pt idx="0">
                        <c:v>0.60299999999999998</c:v>
                      </c:pt>
                      <c:pt idx="1">
                        <c:v>0.69699999999999995</c:v>
                      </c:pt>
                      <c:pt idx="2">
                        <c:v>0.66100000000000003</c:v>
                      </c:pt>
                      <c:pt idx="3">
                        <c:v>0.70824590256904696</c:v>
                      </c:pt>
                    </c:numCache>
                  </c:numRef>
                </c:val>
                <c:extLst xmlns:c15="http://schemas.microsoft.com/office/drawing/2012/chart">
                  <c:ext xmlns:c16="http://schemas.microsoft.com/office/drawing/2014/chart" uri="{C3380CC4-5D6E-409C-BE32-E72D297353CC}">
                    <c16:uniqueId val="{00000004-AC85-4AFE-9A08-07A4674D52E6}"/>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Leadership!$G$17:$G$18</c15:sqref>
                        </c15:formulaRef>
                      </c:ext>
                    </c:extLst>
                    <c:strCache>
                      <c:ptCount val="2"/>
                      <c:pt idx="1">
                        <c:v>Unknown</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Leadership!$A$19:$A$22</c15:sqref>
                        </c15:formulaRef>
                      </c:ext>
                    </c:extLst>
                    <c:strCache>
                      <c:ptCount val="4"/>
                      <c:pt idx="0">
                        <c:v>Headteachers</c:v>
                      </c:pt>
                      <c:pt idx="1">
                        <c:v>Deputy headteachers</c:v>
                      </c:pt>
                      <c:pt idx="2">
                        <c:v>Assistant headteachers</c:v>
                      </c:pt>
                      <c:pt idx="3">
                        <c:v>All school teachers</c:v>
                      </c:pt>
                    </c:strCache>
                  </c:strRef>
                </c:cat>
                <c:val>
                  <c:numRef>
                    <c:extLst xmlns:c15="http://schemas.microsoft.com/office/drawing/2012/chart">
                      <c:ext xmlns:c15="http://schemas.microsoft.com/office/drawing/2012/chart" uri="{02D57815-91ED-43cb-92C2-25804820EDAC}">
                        <c15:formulaRef>
                          <c15:sqref>Leadership!$G$19:$G$22</c15:sqref>
                        </c15:formulaRef>
                      </c:ext>
                    </c:extLst>
                    <c:numCache>
                      <c:formatCode>0.0%</c:formatCode>
                      <c:ptCount val="4"/>
                      <c:pt idx="0">
                        <c:v>5.3999999999999999E-2</c:v>
                      </c:pt>
                      <c:pt idx="1">
                        <c:v>4.9000000000000002E-2</c:v>
                      </c:pt>
                      <c:pt idx="2">
                        <c:v>4.5999999999999999E-2</c:v>
                      </c:pt>
                      <c:pt idx="3">
                        <c:v>2.2968298077468401E-2</c:v>
                      </c:pt>
                    </c:numCache>
                  </c:numRef>
                </c:val>
                <c:extLst xmlns:c15="http://schemas.microsoft.com/office/drawing/2012/chart">
                  <c:ext xmlns:c16="http://schemas.microsoft.com/office/drawing/2014/chart" uri="{C3380CC4-5D6E-409C-BE32-E72D297353CC}">
                    <c16:uniqueId val="{00000005-AC85-4AFE-9A08-07A4674D52E6}"/>
                  </c:ext>
                </c:extLst>
              </c15:ser>
            </c15:filteredBarSeries>
          </c:ext>
        </c:extLst>
      </c:barChart>
      <c:lineChart>
        <c:grouping val="standard"/>
        <c:varyColors val="0"/>
        <c:ser>
          <c:idx val="0"/>
          <c:order val="0"/>
          <c:tx>
            <c:strRef>
              <c:f>Leadership!$B$17:$B$18</c:f>
              <c:strCache>
                <c:ptCount val="2"/>
                <c:pt idx="1">
                  <c:v>Ability to speak Welsh</c:v>
                </c:pt>
              </c:strCache>
            </c:strRef>
          </c:tx>
          <c:spPr>
            <a:ln w="28575" cap="rnd">
              <a:noFill/>
              <a:round/>
            </a:ln>
            <a:effectLst/>
          </c:spPr>
          <c:marker>
            <c:symbol val="circle"/>
            <c:size val="5"/>
            <c:spPr>
              <a:solidFill>
                <a:schemeClr val="accent4">
                  <a:lumMod val="50000"/>
                </a:schemeClr>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Leadership!$A$19:$A$22</c:f>
              <c:strCache>
                <c:ptCount val="4"/>
                <c:pt idx="0">
                  <c:v>Headteachers</c:v>
                </c:pt>
                <c:pt idx="1">
                  <c:v>Deputy headteachers</c:v>
                </c:pt>
                <c:pt idx="2">
                  <c:v>Assistant headteachers</c:v>
                </c:pt>
                <c:pt idx="3">
                  <c:v>All school teachers</c:v>
                </c:pt>
              </c:strCache>
            </c:strRef>
          </c:cat>
          <c:val>
            <c:numRef>
              <c:f>Leadership!$B$19:$B$22</c:f>
              <c:numCache>
                <c:formatCode>0.0%</c:formatCode>
                <c:ptCount val="4"/>
                <c:pt idx="0">
                  <c:v>0.40699999999999997</c:v>
                </c:pt>
                <c:pt idx="1">
                  <c:v>0.33100000000000002</c:v>
                </c:pt>
                <c:pt idx="2">
                  <c:v>0.35899999999999999</c:v>
                </c:pt>
                <c:pt idx="3">
                  <c:v>0.334202914988941</c:v>
                </c:pt>
              </c:numCache>
            </c:numRef>
          </c:val>
          <c:smooth val="0"/>
          <c:extLst>
            <c:ext xmlns:c16="http://schemas.microsoft.com/office/drawing/2014/chart" uri="{C3380CC4-5D6E-409C-BE32-E72D297353CC}">
              <c16:uniqueId val="{00000001-AC85-4AFE-9A08-07A4674D52E6}"/>
            </c:ext>
          </c:extLst>
        </c:ser>
        <c:dLbls>
          <c:showLegendKey val="0"/>
          <c:showVal val="1"/>
          <c:showCatName val="0"/>
          <c:showSerName val="0"/>
          <c:showPercent val="0"/>
          <c:showBubbleSize val="0"/>
        </c:dLbls>
        <c:marker val="1"/>
        <c:smooth val="0"/>
        <c:axId val="1210017296"/>
        <c:axId val="1210017712"/>
      </c:lineChart>
      <c:catAx>
        <c:axId val="1210017296"/>
        <c:scaling>
          <c:orientation val="minMax"/>
        </c:scaling>
        <c:delete val="0"/>
        <c:axPos val="b"/>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210017712"/>
        <c:crosses val="autoZero"/>
        <c:auto val="1"/>
        <c:lblAlgn val="ctr"/>
        <c:lblOffset val="100"/>
        <c:noMultiLvlLbl val="0"/>
      </c:catAx>
      <c:valAx>
        <c:axId val="1210017712"/>
        <c:scaling>
          <c:orientation val="minMax"/>
        </c:scaling>
        <c:delete val="1"/>
        <c:axPos val="l"/>
        <c:numFmt formatCode="0.0%" sourceLinked="1"/>
        <c:majorTickMark val="none"/>
        <c:minorTickMark val="none"/>
        <c:tickLblPos val="nextTo"/>
        <c:crossAx val="1210017296"/>
        <c:crosses val="autoZero"/>
        <c:crossBetween val="between"/>
      </c:valAx>
      <c:spPr>
        <a:noFill/>
        <a:ln>
          <a:noFill/>
        </a:ln>
        <a:effectLst/>
      </c:spPr>
    </c:plotArea>
    <c:legend>
      <c:legendPos val="b"/>
      <c:layout>
        <c:manualLayout>
          <c:xMode val="edge"/>
          <c:yMode val="edge"/>
          <c:x val="0.13711524036686298"/>
          <c:y val="0.88111228803886299"/>
          <c:w val="0.72576932922515103"/>
          <c:h val="0.11888771196113704"/>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2245822034598261E-2"/>
          <c:y val="8.2841081540797057E-2"/>
          <c:w val="0.89835263566409207"/>
          <c:h val="0.86078911516764922"/>
        </c:manualLayout>
      </c:layout>
      <c:barChart>
        <c:barDir val="bar"/>
        <c:grouping val="percentStacked"/>
        <c:varyColors val="0"/>
        <c:ser>
          <c:idx val="0"/>
          <c:order val="0"/>
          <c:tx>
            <c:strRef>
              <c:f>Gender!$B$19</c:f>
              <c:strCache>
                <c:ptCount val="1"/>
                <c:pt idx="0">
                  <c:v>Female</c:v>
                </c:pt>
              </c:strCache>
            </c:strRef>
          </c:tx>
          <c:spPr>
            <a:solidFill>
              <a:schemeClr val="accent1">
                <a:lumMod val="50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Gender!$A$20:$A$32</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Gender!$B$20:$B$32</c:f>
              <c:numCache>
                <c:formatCode>0.0%</c:formatCode>
                <c:ptCount val="13"/>
                <c:pt idx="0">
                  <c:v>0.75809561617421894</c:v>
                </c:pt>
                <c:pt idx="1">
                  <c:v>0.85418528123433701</c:v>
                </c:pt>
                <c:pt idx="2">
                  <c:v>0.54847645429362901</c:v>
                </c:pt>
                <c:pt idx="3">
                  <c:v>0.59350333940497901</c:v>
                </c:pt>
                <c:pt idx="4">
                  <c:v>0.66152042212233697</c:v>
                </c:pt>
                <c:pt idx="5">
                  <c:v>0.79225352112676095</c:v>
                </c:pt>
                <c:pt idx="6">
                  <c:v>0.62317571511967296</c:v>
                </c:pt>
                <c:pt idx="7">
                  <c:v>0.70726495726495697</c:v>
                </c:pt>
                <c:pt idx="8">
                  <c:v>0.70100143061516396</c:v>
                </c:pt>
                <c:pt idx="9">
                  <c:v>0.646881287726358</c:v>
                </c:pt>
                <c:pt idx="10">
                  <c:v>0.71044992743105995</c:v>
                </c:pt>
                <c:pt idx="11">
                  <c:v>0.75257731958762897</c:v>
                </c:pt>
                <c:pt idx="12">
                  <c:v>0.75087719298245603</c:v>
                </c:pt>
              </c:numCache>
            </c:numRef>
          </c:val>
          <c:extLst>
            <c:ext xmlns:c16="http://schemas.microsoft.com/office/drawing/2014/chart" uri="{C3380CC4-5D6E-409C-BE32-E72D297353CC}">
              <c16:uniqueId val="{00000000-1A62-48FE-A89B-2BF321FC23C5}"/>
            </c:ext>
          </c:extLst>
        </c:ser>
        <c:ser>
          <c:idx val="1"/>
          <c:order val="1"/>
          <c:tx>
            <c:strRef>
              <c:f>Gender!$C$19</c:f>
              <c:strCache>
                <c:ptCount val="1"/>
                <c:pt idx="0">
                  <c:v>Male</c:v>
                </c:pt>
              </c:strCache>
            </c:strRef>
          </c:tx>
          <c:spPr>
            <a:solidFill>
              <a:schemeClr val="accent1">
                <a:lumMod val="60000"/>
                <a:lumOff val="40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Gender!$A$20:$A$32</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Gender!$C$20:$C$32</c:f>
              <c:numCache>
                <c:formatCode>0.0%</c:formatCode>
                <c:ptCount val="13"/>
                <c:pt idx="0">
                  <c:v>0.24153575681959999</c:v>
                </c:pt>
                <c:pt idx="1">
                  <c:v>0.144725085536209</c:v>
                </c:pt>
                <c:pt idx="2">
                  <c:v>0.34626038781163399</c:v>
                </c:pt>
                <c:pt idx="3">
                  <c:v>0.40573770491803302</c:v>
                </c:pt>
                <c:pt idx="4">
                  <c:v>0.33613445378151302</c:v>
                </c:pt>
                <c:pt idx="5">
                  <c:v>0.183098591549296</c:v>
                </c:pt>
                <c:pt idx="6">
                  <c:v>0.37653239929947502</c:v>
                </c:pt>
                <c:pt idx="7">
                  <c:v>0.29059829059829101</c:v>
                </c:pt>
                <c:pt idx="8">
                  <c:v>0.29756795422031501</c:v>
                </c:pt>
                <c:pt idx="9">
                  <c:v>0.353118712273642</c:v>
                </c:pt>
                <c:pt idx="10">
                  <c:v>0.28737300435413599</c:v>
                </c:pt>
                <c:pt idx="11">
                  <c:v>0.23711340206185599</c:v>
                </c:pt>
                <c:pt idx="12">
                  <c:v>0.24210526315789499</c:v>
                </c:pt>
              </c:numCache>
            </c:numRef>
          </c:val>
          <c:extLst>
            <c:ext xmlns:c16="http://schemas.microsoft.com/office/drawing/2014/chart" uri="{C3380CC4-5D6E-409C-BE32-E72D297353CC}">
              <c16:uniqueId val="{00000001-1A62-48FE-A89B-2BF321FC23C5}"/>
            </c:ext>
          </c:extLst>
        </c:ser>
        <c:ser>
          <c:idx val="2"/>
          <c:order val="2"/>
          <c:tx>
            <c:strRef>
              <c:f>Gender!$D$19</c:f>
              <c:strCache>
                <c:ptCount val="1"/>
                <c:pt idx="0">
                  <c:v>Not specified</c:v>
                </c:pt>
              </c:strCache>
            </c:strRef>
          </c:tx>
          <c:spPr>
            <a:solidFill>
              <a:schemeClr val="accent1">
                <a:lumMod val="20000"/>
                <a:lumOff val="80000"/>
              </a:schemeClr>
            </a:solidFill>
            <a:ln w="12700">
              <a:solidFill>
                <a:sysClr val="window" lastClr="FFFFFF"/>
              </a:solidFill>
            </a:ln>
            <a:effectLst/>
          </c:spPr>
          <c:invertIfNegative val="0"/>
          <c:dLbls>
            <c:dLbl>
              <c:idx val="0"/>
              <c:layout>
                <c:manualLayout>
                  <c:x val="1.79248554448892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A62-48FE-A89B-2BF321FC23C5}"/>
                </c:ext>
              </c:extLst>
            </c:dLbl>
            <c:dLbl>
              <c:idx val="1"/>
              <c:layout>
                <c:manualLayout>
                  <c:x val="2.0682525513333768E-2"/>
                  <c:y val="-1.2974608313905725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A62-48FE-A89B-2BF321FC23C5}"/>
                </c:ext>
              </c:extLst>
            </c:dLbl>
            <c:dLbl>
              <c:idx val="3"/>
              <c:layout>
                <c:manualLayout>
                  <c:x val="2.06825255133337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A62-48FE-A89B-2BF321FC23C5}"/>
                </c:ext>
              </c:extLst>
            </c:dLbl>
            <c:dLbl>
              <c:idx val="4"/>
              <c:layout>
                <c:manualLayout>
                  <c:x val="2.0682525513333768E-2"/>
                  <c:y val="5.18984332556229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A62-48FE-A89B-2BF321FC23C5}"/>
                </c:ext>
              </c:extLst>
            </c:dLbl>
            <c:dLbl>
              <c:idx val="5"/>
              <c:layout>
                <c:manualLayout>
                  <c:x val="3.171320578711178E-2"/>
                  <c:y val="5.18984332556229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A62-48FE-A89B-2BF321FC23C5}"/>
                </c:ext>
              </c:extLst>
            </c:dLbl>
            <c:dLbl>
              <c:idx val="6"/>
              <c:layout>
                <c:manualLayout>
                  <c:x val="2.068252551333356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A62-48FE-A89B-2BF321FC23C5}"/>
                </c:ext>
              </c:extLst>
            </c:dLbl>
            <c:dLbl>
              <c:idx val="7"/>
              <c:layout>
                <c:manualLayout>
                  <c:x val="2.06825255133337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A62-48FE-A89B-2BF321FC23C5}"/>
                </c:ext>
              </c:extLst>
            </c:dLbl>
            <c:dLbl>
              <c:idx val="8"/>
              <c:layout>
                <c:manualLayout>
                  <c:x val="2.0682525513333768E-2"/>
                  <c:y val="1.037968665112458E-1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A62-48FE-A89B-2BF321FC23C5}"/>
                </c:ext>
              </c:extLst>
            </c:dLbl>
            <c:dLbl>
              <c:idx val="9"/>
              <c:layout>
                <c:manualLayout>
                  <c:x val="2.06825255133337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A62-48FE-A89B-2BF321FC23C5}"/>
                </c:ext>
              </c:extLst>
            </c:dLbl>
            <c:dLbl>
              <c:idx val="10"/>
              <c:layout>
                <c:manualLayout>
                  <c:x val="1.9303690479111516E-2"/>
                  <c:y val="2.2290207354653916E-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A62-48FE-A89B-2BF321FC23C5}"/>
                </c:ext>
              </c:extLst>
            </c:dLbl>
            <c:dLbl>
              <c:idx val="11"/>
              <c:layout>
                <c:manualLayout>
                  <c:x val="2.4819030616000524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1A62-48FE-A89B-2BF321FC23C5}"/>
                </c:ext>
              </c:extLst>
            </c:dLbl>
            <c:dLbl>
              <c:idx val="12"/>
              <c:layout>
                <c:manualLayout>
                  <c:x val="2.3440195581778071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A62-48FE-A89B-2BF321FC23C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Gender!$A$20:$A$32</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Gender!$D$20:$D$32</c:f>
              <c:numCache>
                <c:formatCode>0.0%</c:formatCode>
                <c:ptCount val="13"/>
                <c:pt idx="0">
                  <c:v>3.68627006181591E-4</c:v>
                </c:pt>
                <c:pt idx="1">
                  <c:v>1.08963322945497E-3</c:v>
                </c:pt>
                <c:pt idx="2">
                  <c:v>0.105263157894737</c:v>
                </c:pt>
                <c:pt idx="3">
                  <c:v>7.5895567698846405E-4</c:v>
                </c:pt>
                <c:pt idx="4">
                  <c:v>2.3451240961500901E-3</c:v>
                </c:pt>
                <c:pt idx="5">
                  <c:v>2.4647887323943699E-2</c:v>
                </c:pt>
                <c:pt idx="6">
                  <c:v>2.9188558085230601E-4</c:v>
                </c:pt>
                <c:pt idx="7">
                  <c:v>2.13675213675214E-3</c:v>
                </c:pt>
                <c:pt idx="8">
                  <c:v>1.43061516452074E-3</c:v>
                </c:pt>
                <c:pt idx="9">
                  <c:v>0</c:v>
                </c:pt>
                <c:pt idx="10">
                  <c:v>2.1770682148040598E-3</c:v>
                </c:pt>
                <c:pt idx="11">
                  <c:v>1.03092783505155E-2</c:v>
                </c:pt>
                <c:pt idx="12">
                  <c:v>7.0175438596491203E-3</c:v>
                </c:pt>
              </c:numCache>
            </c:numRef>
          </c:val>
          <c:extLst>
            <c:ext xmlns:c16="http://schemas.microsoft.com/office/drawing/2014/chart" uri="{C3380CC4-5D6E-409C-BE32-E72D297353CC}">
              <c16:uniqueId val="{0000000E-1A62-48FE-A89B-2BF321FC23C5}"/>
            </c:ext>
          </c:extLst>
        </c:ser>
        <c:dLbls>
          <c:showLegendKey val="0"/>
          <c:showVal val="1"/>
          <c:showCatName val="0"/>
          <c:showSerName val="0"/>
          <c:showPercent val="0"/>
          <c:showBubbleSize val="0"/>
        </c:dLbls>
        <c:gapWidth val="35"/>
        <c:overlap val="100"/>
        <c:axId val="1957271440"/>
        <c:axId val="1957273520"/>
      </c:barChart>
      <c:catAx>
        <c:axId val="1957271440"/>
        <c:scaling>
          <c:orientation val="maxMin"/>
        </c:scaling>
        <c:delete val="0"/>
        <c:axPos val="l"/>
        <c:numFmt formatCode="General" sourceLinked="1"/>
        <c:majorTickMark val="none"/>
        <c:minorTickMark val="none"/>
        <c:tickLblPos val="nextTo"/>
        <c:spPr>
          <a:noFill/>
          <a:ln w="9525" cap="flat" cmpd="sng" algn="ctr">
            <a:solidFill>
              <a:srgbClr val="E7E6E6"/>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957273520"/>
        <c:crosses val="autoZero"/>
        <c:auto val="1"/>
        <c:lblAlgn val="ctr"/>
        <c:lblOffset val="100"/>
        <c:noMultiLvlLbl val="0"/>
      </c:catAx>
      <c:valAx>
        <c:axId val="1957273520"/>
        <c:scaling>
          <c:orientation val="minMax"/>
          <c:max val="1"/>
        </c:scaling>
        <c:delete val="1"/>
        <c:axPos val="t"/>
        <c:numFmt formatCode="0%" sourceLinked="1"/>
        <c:majorTickMark val="none"/>
        <c:minorTickMark val="none"/>
        <c:tickLblPos val="nextTo"/>
        <c:crossAx val="1957271440"/>
        <c:crosses val="autoZero"/>
        <c:crossBetween val="between"/>
      </c:valAx>
      <c:spPr>
        <a:noFill/>
        <a:ln>
          <a:noFill/>
        </a:ln>
        <a:effectLst/>
      </c:spPr>
    </c:plotArea>
    <c:legend>
      <c:legendPos val="b"/>
      <c:layout>
        <c:manualLayout>
          <c:xMode val="edge"/>
          <c:yMode val="edge"/>
          <c:x val="0.37201905938476537"/>
          <c:y val="0.94195744161329431"/>
          <c:w val="0.25596189365218236"/>
          <c:h val="5.8042585441151068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2076461080475808E-2"/>
          <c:y val="3.5112844942229694E-2"/>
          <c:w val="0.97181572828597185"/>
          <c:h val="0.845241184692063"/>
        </c:manualLayout>
      </c:layout>
      <c:barChart>
        <c:barDir val="col"/>
        <c:grouping val="percentStacked"/>
        <c:varyColors val="0"/>
        <c:ser>
          <c:idx val="0"/>
          <c:order val="0"/>
          <c:tx>
            <c:strRef>
              <c:f>Leadership!$Q$8</c:f>
              <c:strCache>
                <c:ptCount val="1"/>
                <c:pt idx="0">
                  <c:v>Held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Leadership!$R$7:$T$7</c:f>
              <c:strCache>
                <c:ptCount val="3"/>
                <c:pt idx="0">
                  <c:v>Headteacher</c:v>
                </c:pt>
                <c:pt idx="1">
                  <c:v>Deputy headteacher</c:v>
                </c:pt>
                <c:pt idx="2">
                  <c:v>Assistant headteacher</c:v>
                </c:pt>
              </c:strCache>
            </c:strRef>
          </c:cat>
          <c:val>
            <c:numRef>
              <c:f>Leadership!$R$8:$T$8</c:f>
              <c:numCache>
                <c:formatCode>0.0%</c:formatCode>
                <c:ptCount val="3"/>
                <c:pt idx="0">
                  <c:v>0.88400000000000001</c:v>
                </c:pt>
                <c:pt idx="1">
                  <c:v>0.374</c:v>
                </c:pt>
                <c:pt idx="2">
                  <c:v>0.14399999999999999</c:v>
                </c:pt>
              </c:numCache>
            </c:numRef>
          </c:val>
          <c:extLst>
            <c:ext xmlns:c16="http://schemas.microsoft.com/office/drawing/2014/chart" uri="{C3380CC4-5D6E-409C-BE32-E72D297353CC}">
              <c16:uniqueId val="{00000000-C912-4FF0-938E-83C3FD7F11F2}"/>
            </c:ext>
          </c:extLst>
        </c:ser>
        <c:ser>
          <c:idx val="1"/>
          <c:order val="1"/>
          <c:tx>
            <c:strRef>
              <c:f>Leadership!$Q$9</c:f>
              <c:strCache>
                <c:ptCount val="1"/>
                <c:pt idx="0">
                  <c:v>Not held</c:v>
                </c:pt>
              </c:strCache>
            </c:strRef>
          </c:tx>
          <c:spPr>
            <a:solidFill>
              <a:schemeClr val="accent4">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Leadership!$R$7:$T$7</c:f>
              <c:strCache>
                <c:ptCount val="3"/>
                <c:pt idx="0">
                  <c:v>Headteacher</c:v>
                </c:pt>
                <c:pt idx="1">
                  <c:v>Deputy headteacher</c:v>
                </c:pt>
                <c:pt idx="2">
                  <c:v>Assistant headteacher</c:v>
                </c:pt>
              </c:strCache>
            </c:strRef>
          </c:cat>
          <c:val>
            <c:numRef>
              <c:f>Leadership!$R$9:$T$9</c:f>
              <c:numCache>
                <c:formatCode>0.0%</c:formatCode>
                <c:ptCount val="3"/>
                <c:pt idx="0">
                  <c:v>0.11600000000000001</c:v>
                </c:pt>
                <c:pt idx="1">
                  <c:v>0.626</c:v>
                </c:pt>
                <c:pt idx="2">
                  <c:v>0.85599999999999998</c:v>
                </c:pt>
              </c:numCache>
            </c:numRef>
          </c:val>
          <c:extLst>
            <c:ext xmlns:c16="http://schemas.microsoft.com/office/drawing/2014/chart" uri="{C3380CC4-5D6E-409C-BE32-E72D297353CC}">
              <c16:uniqueId val="{00000001-C912-4FF0-938E-83C3FD7F11F2}"/>
            </c:ext>
          </c:extLst>
        </c:ser>
        <c:dLbls>
          <c:dLblPos val="ctr"/>
          <c:showLegendKey val="0"/>
          <c:showVal val="1"/>
          <c:showCatName val="0"/>
          <c:showSerName val="0"/>
          <c:showPercent val="0"/>
          <c:showBubbleSize val="0"/>
        </c:dLbls>
        <c:gapWidth val="50"/>
        <c:overlap val="100"/>
        <c:axId val="784815616"/>
        <c:axId val="784810208"/>
      </c:barChart>
      <c:catAx>
        <c:axId val="784815616"/>
        <c:scaling>
          <c:orientation val="minMax"/>
        </c:scaling>
        <c:delete val="0"/>
        <c:axPos val="b"/>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784810208"/>
        <c:crosses val="autoZero"/>
        <c:auto val="1"/>
        <c:lblAlgn val="ctr"/>
        <c:lblOffset val="100"/>
        <c:noMultiLvlLbl val="0"/>
      </c:catAx>
      <c:valAx>
        <c:axId val="784810208"/>
        <c:scaling>
          <c:orientation val="minMax"/>
        </c:scaling>
        <c:delete val="1"/>
        <c:axPos val="l"/>
        <c:numFmt formatCode="0%" sourceLinked="1"/>
        <c:majorTickMark val="none"/>
        <c:minorTickMark val="none"/>
        <c:tickLblPos val="nextTo"/>
        <c:crossAx val="784815616"/>
        <c:crosses val="autoZero"/>
        <c:crossBetween val="between"/>
      </c:valAx>
      <c:spPr>
        <a:noFill/>
        <a:ln>
          <a:noFill/>
        </a:ln>
        <a:effectLst/>
      </c:spPr>
    </c:plotArea>
    <c:legend>
      <c:legendPos val="b"/>
      <c:layout>
        <c:manualLayout>
          <c:xMode val="edge"/>
          <c:yMode val="edge"/>
          <c:x val="0.29620936426691424"/>
          <c:y val="0.948575110348295"/>
          <c:w val="0.41560476011353142"/>
          <c:h val="5.1424889651705004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0.12807417641389424"/>
          <c:w val="1"/>
          <c:h val="0.78420485721434108"/>
        </c:manualLayout>
      </c:layout>
      <c:barChart>
        <c:barDir val="col"/>
        <c:grouping val="clustered"/>
        <c:varyColors val="0"/>
        <c:ser>
          <c:idx val="0"/>
          <c:order val="0"/>
          <c:tx>
            <c:strRef>
              <c:f>Sheet6!$K$16</c:f>
              <c:strCache>
                <c:ptCount val="1"/>
                <c:pt idx="0">
                  <c:v>De-registered</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Sheet6!$J$17:$J$25</c:f>
              <c:strCache>
                <c:ptCount val="9"/>
                <c:pt idx="0">
                  <c:v>SLSW</c:v>
                </c:pt>
                <c:pt idx="1">
                  <c:v>FSW</c:v>
                </c:pt>
                <c:pt idx="2">
                  <c:v>TEA</c:v>
                </c:pt>
                <c:pt idx="3">
                  <c:v>YSW</c:v>
                </c:pt>
                <c:pt idx="4">
                  <c:v>ITSW</c:v>
                </c:pt>
                <c:pt idx="5">
                  <c:v>WBL</c:v>
                </c:pt>
                <c:pt idx="6">
                  <c:v>ITEA</c:v>
                </c:pt>
                <c:pt idx="7">
                  <c:v>ISSW</c:v>
                </c:pt>
                <c:pt idx="8">
                  <c:v>YW</c:v>
                </c:pt>
              </c:strCache>
            </c:strRef>
          </c:cat>
          <c:val>
            <c:numRef>
              <c:f>Sheet6!$K$17:$K$25</c:f>
              <c:numCache>
                <c:formatCode>0.0%</c:formatCode>
                <c:ptCount val="9"/>
                <c:pt idx="0">
                  <c:v>0.62470065001710595</c:v>
                </c:pt>
                <c:pt idx="1">
                  <c:v>0.20971604515908299</c:v>
                </c:pt>
                <c:pt idx="2">
                  <c:v>0.108108108108108</c:v>
                </c:pt>
                <c:pt idx="3">
                  <c:v>2.56585699623674E-2</c:v>
                </c:pt>
                <c:pt idx="4">
                  <c:v>1.50530277112556E-2</c:v>
                </c:pt>
                <c:pt idx="5">
                  <c:v>1.0263427984946999E-2</c:v>
                </c:pt>
                <c:pt idx="6">
                  <c:v>5.1317139924734901E-3</c:v>
                </c:pt>
                <c:pt idx="7">
                  <c:v>6.8422853232979802E-4</c:v>
                </c:pt>
                <c:pt idx="8">
                  <c:v>6.8422853232979802E-4</c:v>
                </c:pt>
              </c:numCache>
            </c:numRef>
          </c:val>
          <c:extLst>
            <c:ext xmlns:c16="http://schemas.microsoft.com/office/drawing/2014/chart" uri="{C3380CC4-5D6E-409C-BE32-E72D297353CC}">
              <c16:uniqueId val="{00000000-3D77-4907-BD57-82B75028B31E}"/>
            </c:ext>
          </c:extLst>
        </c:ser>
        <c:dLbls>
          <c:dLblPos val="outEnd"/>
          <c:showLegendKey val="0"/>
          <c:showVal val="1"/>
          <c:showCatName val="0"/>
          <c:showSerName val="0"/>
          <c:showPercent val="0"/>
          <c:showBubbleSize val="0"/>
        </c:dLbls>
        <c:gapWidth val="30"/>
        <c:overlap val="-27"/>
        <c:axId val="1367769120"/>
        <c:axId val="1367777440"/>
      </c:barChart>
      <c:catAx>
        <c:axId val="13677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367777440"/>
        <c:crosses val="autoZero"/>
        <c:auto val="1"/>
        <c:lblAlgn val="ctr"/>
        <c:lblOffset val="100"/>
        <c:noMultiLvlLbl val="0"/>
      </c:catAx>
      <c:valAx>
        <c:axId val="1367777440"/>
        <c:scaling>
          <c:orientation val="minMax"/>
        </c:scaling>
        <c:delete val="1"/>
        <c:axPos val="l"/>
        <c:numFmt formatCode="0.0%" sourceLinked="1"/>
        <c:majorTickMark val="none"/>
        <c:minorTickMark val="none"/>
        <c:tickLblPos val="nextTo"/>
        <c:crossAx val="13677691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a:solidFill>
            <a:sysClr val="windowText" lastClr="000000"/>
          </a:solidFill>
        </a:defRPr>
      </a:pPr>
      <a:endParaRPr lang="cy-GB"/>
    </a:p>
  </c:txPr>
  <c:externalData r:id="rId4">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805861073174801"/>
          <c:y val="1.9039117060226148E-2"/>
          <c:w val="0.84033336039180673"/>
          <c:h val="0.9619217658795477"/>
        </c:manualLayout>
      </c:layout>
      <c:barChart>
        <c:barDir val="bar"/>
        <c:grouping val="clustered"/>
        <c:varyColors val="0"/>
        <c:ser>
          <c:idx val="0"/>
          <c:order val="0"/>
          <c:tx>
            <c:strRef>
              <c:f>'% of unknowns (2)'!$B$4</c:f>
              <c:strCache>
                <c:ptCount val="1"/>
                <c:pt idx="0">
                  <c:v>Ethnic Group</c:v>
                </c:pt>
              </c:strCache>
            </c:strRef>
          </c:tx>
          <c:spPr>
            <a:solidFill>
              <a:srgbClr val="FF5340"/>
            </a:solidFill>
            <a:ln>
              <a:noFill/>
            </a:ln>
            <a:effectLst/>
          </c:spPr>
          <c:invertIfNegative val="0"/>
          <c:dPt>
            <c:idx val="0"/>
            <c:invertIfNegative val="0"/>
            <c:bubble3D val="0"/>
            <c:spPr>
              <a:solidFill>
                <a:srgbClr val="FF5340"/>
              </a:solidFill>
              <a:ln>
                <a:noFill/>
              </a:ln>
              <a:effectLst/>
            </c:spPr>
            <c:extLst>
              <c:ext xmlns:c16="http://schemas.microsoft.com/office/drawing/2014/chart" uri="{C3380CC4-5D6E-409C-BE32-E72D297353CC}">
                <c16:uniqueId val="{00000001-1CA7-4ECE-9FA7-EA877CF3560A}"/>
              </c:ext>
            </c:extLst>
          </c:dPt>
          <c:dPt>
            <c:idx val="1"/>
            <c:invertIfNegative val="0"/>
            <c:bubble3D val="0"/>
            <c:spPr>
              <a:solidFill>
                <a:srgbClr val="FF5340"/>
              </a:solidFill>
              <a:ln>
                <a:noFill/>
              </a:ln>
              <a:effectLst/>
            </c:spPr>
            <c:extLst>
              <c:ext xmlns:c16="http://schemas.microsoft.com/office/drawing/2014/chart" uri="{C3380CC4-5D6E-409C-BE32-E72D297353CC}">
                <c16:uniqueId val="{00000003-1CA7-4ECE-9FA7-EA877CF3560A}"/>
              </c:ext>
            </c:extLst>
          </c:dPt>
          <c:dPt>
            <c:idx val="2"/>
            <c:invertIfNegative val="0"/>
            <c:bubble3D val="0"/>
            <c:spPr>
              <a:solidFill>
                <a:srgbClr val="FF5340"/>
              </a:solidFill>
              <a:ln>
                <a:noFill/>
              </a:ln>
              <a:effectLst/>
            </c:spPr>
            <c:extLst>
              <c:ext xmlns:c16="http://schemas.microsoft.com/office/drawing/2014/chart" uri="{C3380CC4-5D6E-409C-BE32-E72D297353CC}">
                <c16:uniqueId val="{00000005-1CA7-4ECE-9FA7-EA877CF3560A}"/>
              </c:ext>
            </c:extLst>
          </c:dPt>
          <c:dPt>
            <c:idx val="3"/>
            <c:invertIfNegative val="0"/>
            <c:bubble3D val="0"/>
            <c:spPr>
              <a:solidFill>
                <a:srgbClr val="FF5340"/>
              </a:solidFill>
              <a:ln>
                <a:noFill/>
              </a:ln>
              <a:effectLst/>
            </c:spPr>
            <c:extLst>
              <c:ext xmlns:c16="http://schemas.microsoft.com/office/drawing/2014/chart" uri="{C3380CC4-5D6E-409C-BE32-E72D297353CC}">
                <c16:uniqueId val="{00000007-1CA7-4ECE-9FA7-EA877CF3560A}"/>
              </c:ext>
            </c:extLst>
          </c:dPt>
          <c:dPt>
            <c:idx val="4"/>
            <c:invertIfNegative val="0"/>
            <c:bubble3D val="0"/>
            <c:spPr>
              <a:solidFill>
                <a:srgbClr val="FF5340"/>
              </a:solidFill>
              <a:ln>
                <a:noFill/>
              </a:ln>
              <a:effectLst/>
            </c:spPr>
            <c:extLst>
              <c:ext xmlns:c16="http://schemas.microsoft.com/office/drawing/2014/chart" uri="{C3380CC4-5D6E-409C-BE32-E72D297353CC}">
                <c16:uniqueId val="{00000009-1CA7-4ECE-9FA7-EA877CF3560A}"/>
              </c:ext>
            </c:extLst>
          </c:dPt>
          <c:dPt>
            <c:idx val="5"/>
            <c:invertIfNegative val="0"/>
            <c:bubble3D val="0"/>
            <c:spPr>
              <a:solidFill>
                <a:srgbClr val="FF5340"/>
              </a:solidFill>
              <a:ln>
                <a:noFill/>
              </a:ln>
              <a:effectLst/>
            </c:spPr>
            <c:extLst>
              <c:ext xmlns:c16="http://schemas.microsoft.com/office/drawing/2014/chart" uri="{C3380CC4-5D6E-409C-BE32-E72D297353CC}">
                <c16:uniqueId val="{0000000B-1CA7-4ECE-9FA7-EA877CF3560A}"/>
              </c:ext>
            </c:extLst>
          </c:dPt>
          <c:dPt>
            <c:idx val="6"/>
            <c:invertIfNegative val="0"/>
            <c:bubble3D val="0"/>
            <c:spPr>
              <a:solidFill>
                <a:srgbClr val="FF5340"/>
              </a:solidFill>
              <a:ln>
                <a:noFill/>
              </a:ln>
              <a:effectLst/>
            </c:spPr>
            <c:extLst>
              <c:ext xmlns:c16="http://schemas.microsoft.com/office/drawing/2014/chart" uri="{C3380CC4-5D6E-409C-BE32-E72D297353CC}">
                <c16:uniqueId val="{0000000D-1CA7-4ECE-9FA7-EA877CF3560A}"/>
              </c:ext>
            </c:extLst>
          </c:dPt>
          <c:dPt>
            <c:idx val="7"/>
            <c:invertIfNegative val="0"/>
            <c:bubble3D val="0"/>
            <c:spPr>
              <a:solidFill>
                <a:srgbClr val="FF5340"/>
              </a:solidFill>
              <a:ln>
                <a:noFill/>
              </a:ln>
              <a:effectLst/>
            </c:spPr>
            <c:extLst>
              <c:ext xmlns:c16="http://schemas.microsoft.com/office/drawing/2014/chart" uri="{C3380CC4-5D6E-409C-BE32-E72D297353CC}">
                <c16:uniqueId val="{0000000F-1CA7-4ECE-9FA7-EA877CF3560A}"/>
              </c:ext>
            </c:extLst>
          </c:dPt>
          <c:dPt>
            <c:idx val="8"/>
            <c:invertIfNegative val="0"/>
            <c:bubble3D val="0"/>
            <c:spPr>
              <a:solidFill>
                <a:srgbClr val="FF5340"/>
              </a:solidFill>
              <a:ln>
                <a:noFill/>
              </a:ln>
              <a:effectLst/>
            </c:spPr>
            <c:extLst>
              <c:ext xmlns:c16="http://schemas.microsoft.com/office/drawing/2014/chart" uri="{C3380CC4-5D6E-409C-BE32-E72D297353CC}">
                <c16:uniqueId val="{00000011-1CA7-4ECE-9FA7-EA877CF3560A}"/>
              </c:ext>
            </c:extLst>
          </c:dPt>
          <c:dPt>
            <c:idx val="9"/>
            <c:invertIfNegative val="0"/>
            <c:bubble3D val="0"/>
            <c:spPr>
              <a:solidFill>
                <a:srgbClr val="FF5340"/>
              </a:solidFill>
              <a:ln>
                <a:noFill/>
              </a:ln>
              <a:effectLst/>
            </c:spPr>
            <c:extLst>
              <c:ext xmlns:c16="http://schemas.microsoft.com/office/drawing/2014/chart" uri="{C3380CC4-5D6E-409C-BE32-E72D297353CC}">
                <c16:uniqueId val="{00000013-1CA7-4ECE-9FA7-EA877CF3560A}"/>
              </c:ext>
            </c:extLst>
          </c:dPt>
          <c:dPt>
            <c:idx val="10"/>
            <c:invertIfNegative val="0"/>
            <c:bubble3D val="0"/>
            <c:spPr>
              <a:solidFill>
                <a:srgbClr val="FF5340"/>
              </a:solidFill>
              <a:ln>
                <a:noFill/>
              </a:ln>
              <a:effectLst/>
            </c:spPr>
            <c:extLst>
              <c:ext xmlns:c16="http://schemas.microsoft.com/office/drawing/2014/chart" uri="{C3380CC4-5D6E-409C-BE32-E72D297353CC}">
                <c16:uniqueId val="{00000015-1CA7-4ECE-9FA7-EA877CF3560A}"/>
              </c:ext>
            </c:extLst>
          </c:dPt>
          <c:dPt>
            <c:idx val="11"/>
            <c:invertIfNegative val="0"/>
            <c:bubble3D val="0"/>
            <c:spPr>
              <a:solidFill>
                <a:srgbClr val="FF5340"/>
              </a:solidFill>
              <a:ln>
                <a:noFill/>
              </a:ln>
              <a:effectLst/>
            </c:spPr>
            <c:extLst>
              <c:ext xmlns:c16="http://schemas.microsoft.com/office/drawing/2014/chart" uri="{C3380CC4-5D6E-409C-BE32-E72D297353CC}">
                <c16:uniqueId val="{00000017-1CA7-4ECE-9FA7-EA877CF3560A}"/>
              </c:ext>
            </c:extLst>
          </c:dPt>
          <c:dPt>
            <c:idx val="12"/>
            <c:invertIfNegative val="0"/>
            <c:bubble3D val="0"/>
            <c:spPr>
              <a:solidFill>
                <a:srgbClr val="FF5340"/>
              </a:solidFill>
              <a:ln>
                <a:noFill/>
              </a:ln>
              <a:effectLst/>
            </c:spPr>
            <c:extLst>
              <c:ext xmlns:c16="http://schemas.microsoft.com/office/drawing/2014/chart" uri="{C3380CC4-5D6E-409C-BE32-E72D297353CC}">
                <c16:uniqueId val="{00000019-1CA7-4ECE-9FA7-EA877CF3560A}"/>
              </c:ext>
            </c:extLst>
          </c:dPt>
          <c:dPt>
            <c:idx val="13"/>
            <c:invertIfNegative val="0"/>
            <c:bubble3D val="0"/>
            <c:spPr>
              <a:solidFill>
                <a:srgbClr val="FF5340"/>
              </a:solidFill>
              <a:ln>
                <a:noFill/>
              </a:ln>
              <a:effectLst/>
            </c:spPr>
            <c:extLst>
              <c:ext xmlns:c16="http://schemas.microsoft.com/office/drawing/2014/chart" uri="{C3380CC4-5D6E-409C-BE32-E72D297353CC}">
                <c16:uniqueId val="{0000001B-1CA7-4ECE-9FA7-EA877CF3560A}"/>
              </c:ext>
            </c:extLst>
          </c:dPt>
          <c:dPt>
            <c:idx val="14"/>
            <c:invertIfNegative val="0"/>
            <c:bubble3D val="0"/>
            <c:spPr>
              <a:solidFill>
                <a:srgbClr val="FF5340"/>
              </a:solidFill>
              <a:ln>
                <a:noFill/>
              </a:ln>
              <a:effectLst/>
            </c:spPr>
            <c:extLst>
              <c:ext xmlns:c16="http://schemas.microsoft.com/office/drawing/2014/chart" uri="{C3380CC4-5D6E-409C-BE32-E72D297353CC}">
                <c16:uniqueId val="{0000001D-1CA7-4ECE-9FA7-EA877CF3560A}"/>
              </c:ext>
            </c:extLst>
          </c:dPt>
          <c:dPt>
            <c:idx val="15"/>
            <c:invertIfNegative val="0"/>
            <c:bubble3D val="0"/>
            <c:spPr>
              <a:solidFill>
                <a:srgbClr val="FF5340"/>
              </a:solidFill>
              <a:ln>
                <a:noFill/>
              </a:ln>
              <a:effectLst/>
            </c:spPr>
            <c:extLst>
              <c:ext xmlns:c16="http://schemas.microsoft.com/office/drawing/2014/chart" uri="{C3380CC4-5D6E-409C-BE32-E72D297353CC}">
                <c16:uniqueId val="{0000001F-1CA7-4ECE-9FA7-EA877CF3560A}"/>
              </c:ext>
            </c:extLst>
          </c:dPt>
          <c:dPt>
            <c:idx val="16"/>
            <c:invertIfNegative val="0"/>
            <c:bubble3D val="0"/>
            <c:spPr>
              <a:solidFill>
                <a:srgbClr val="FF5340"/>
              </a:solidFill>
              <a:ln>
                <a:noFill/>
              </a:ln>
              <a:effectLst/>
            </c:spPr>
            <c:extLst>
              <c:ext xmlns:c16="http://schemas.microsoft.com/office/drawing/2014/chart" uri="{C3380CC4-5D6E-409C-BE32-E72D297353CC}">
                <c16:uniqueId val="{00000021-1CA7-4ECE-9FA7-EA877CF3560A}"/>
              </c:ext>
            </c:extLst>
          </c:dPt>
          <c:dPt>
            <c:idx val="17"/>
            <c:invertIfNegative val="0"/>
            <c:bubble3D val="0"/>
            <c:spPr>
              <a:solidFill>
                <a:srgbClr val="FF5340"/>
              </a:solidFill>
              <a:ln>
                <a:noFill/>
              </a:ln>
              <a:effectLst/>
            </c:spPr>
            <c:extLst>
              <c:ext xmlns:c16="http://schemas.microsoft.com/office/drawing/2014/chart" uri="{C3380CC4-5D6E-409C-BE32-E72D297353CC}">
                <c16:uniqueId val="{00000023-1CA7-4ECE-9FA7-EA877CF3560A}"/>
              </c:ext>
            </c:extLst>
          </c:dPt>
          <c:dPt>
            <c:idx val="18"/>
            <c:invertIfNegative val="0"/>
            <c:bubble3D val="0"/>
            <c:spPr>
              <a:solidFill>
                <a:srgbClr val="FF5340"/>
              </a:solidFill>
              <a:ln>
                <a:noFill/>
              </a:ln>
              <a:effectLst/>
            </c:spPr>
            <c:extLst>
              <c:ext xmlns:c16="http://schemas.microsoft.com/office/drawing/2014/chart" uri="{C3380CC4-5D6E-409C-BE32-E72D297353CC}">
                <c16:uniqueId val="{00000025-1CA7-4ECE-9FA7-EA877CF3560A}"/>
              </c:ext>
            </c:extLst>
          </c:dPt>
          <c:dPt>
            <c:idx val="19"/>
            <c:invertIfNegative val="0"/>
            <c:bubble3D val="0"/>
            <c:spPr>
              <a:solidFill>
                <a:srgbClr val="FF5340"/>
              </a:solidFill>
              <a:ln>
                <a:noFill/>
              </a:ln>
              <a:effectLst/>
            </c:spPr>
            <c:extLst>
              <c:ext xmlns:c16="http://schemas.microsoft.com/office/drawing/2014/chart" uri="{C3380CC4-5D6E-409C-BE32-E72D297353CC}">
                <c16:uniqueId val="{00000027-1CA7-4ECE-9FA7-EA877CF3560A}"/>
              </c:ext>
            </c:extLst>
          </c:dPt>
          <c:dPt>
            <c:idx val="20"/>
            <c:invertIfNegative val="0"/>
            <c:bubble3D val="0"/>
            <c:spPr>
              <a:solidFill>
                <a:srgbClr val="FF5340"/>
              </a:solidFill>
              <a:ln>
                <a:noFill/>
              </a:ln>
              <a:effectLst/>
            </c:spPr>
            <c:extLst>
              <c:ext xmlns:c16="http://schemas.microsoft.com/office/drawing/2014/chart" uri="{C3380CC4-5D6E-409C-BE32-E72D297353CC}">
                <c16:uniqueId val="{00000029-1CA7-4ECE-9FA7-EA877CF3560A}"/>
              </c:ext>
            </c:extLst>
          </c:dPt>
          <c:dPt>
            <c:idx val="21"/>
            <c:invertIfNegative val="0"/>
            <c:bubble3D val="0"/>
            <c:spPr>
              <a:solidFill>
                <a:srgbClr val="FF5340"/>
              </a:solidFill>
              <a:ln>
                <a:noFill/>
              </a:ln>
              <a:effectLst/>
            </c:spPr>
            <c:extLst>
              <c:ext xmlns:c16="http://schemas.microsoft.com/office/drawing/2014/chart" uri="{C3380CC4-5D6E-409C-BE32-E72D297353CC}">
                <c16:uniqueId val="{0000002B-1CA7-4ECE-9FA7-EA877CF3560A}"/>
              </c:ext>
            </c:extLst>
          </c:dPt>
          <c:dPt>
            <c:idx val="22"/>
            <c:invertIfNegative val="0"/>
            <c:bubble3D val="0"/>
            <c:spPr>
              <a:solidFill>
                <a:srgbClr val="FF5340"/>
              </a:solidFill>
              <a:ln>
                <a:noFill/>
              </a:ln>
              <a:effectLst/>
            </c:spPr>
            <c:extLst>
              <c:ext xmlns:c16="http://schemas.microsoft.com/office/drawing/2014/chart" uri="{C3380CC4-5D6E-409C-BE32-E72D297353CC}">
                <c16:uniqueId val="{0000002D-1CA7-4ECE-9FA7-EA877CF3560A}"/>
              </c:ext>
            </c:extLst>
          </c:dPt>
          <c:dPt>
            <c:idx val="23"/>
            <c:invertIfNegative val="0"/>
            <c:bubble3D val="0"/>
            <c:spPr>
              <a:solidFill>
                <a:srgbClr val="FF5340"/>
              </a:solidFill>
              <a:ln>
                <a:noFill/>
              </a:ln>
              <a:effectLst/>
            </c:spPr>
            <c:extLst>
              <c:ext xmlns:c16="http://schemas.microsoft.com/office/drawing/2014/chart" uri="{C3380CC4-5D6E-409C-BE32-E72D297353CC}">
                <c16:uniqueId val="{0000002F-1CA7-4ECE-9FA7-EA877CF3560A}"/>
              </c:ext>
            </c:extLst>
          </c:dPt>
          <c:dPt>
            <c:idx val="24"/>
            <c:invertIfNegative val="0"/>
            <c:bubble3D val="0"/>
            <c:spPr>
              <a:solidFill>
                <a:srgbClr val="FF5340"/>
              </a:solidFill>
              <a:ln>
                <a:noFill/>
              </a:ln>
              <a:effectLst/>
            </c:spPr>
            <c:extLst>
              <c:ext xmlns:c16="http://schemas.microsoft.com/office/drawing/2014/chart" uri="{C3380CC4-5D6E-409C-BE32-E72D297353CC}">
                <c16:uniqueId val="{00000031-1CA7-4ECE-9FA7-EA877CF3560A}"/>
              </c:ext>
            </c:extLst>
          </c:dPt>
          <c:dPt>
            <c:idx val="25"/>
            <c:invertIfNegative val="0"/>
            <c:bubble3D val="0"/>
            <c:spPr>
              <a:solidFill>
                <a:srgbClr val="FF5340"/>
              </a:solidFill>
              <a:ln>
                <a:noFill/>
              </a:ln>
              <a:effectLst/>
            </c:spPr>
            <c:extLst>
              <c:ext xmlns:c16="http://schemas.microsoft.com/office/drawing/2014/chart" uri="{C3380CC4-5D6E-409C-BE32-E72D297353CC}">
                <c16:uniqueId val="{00000033-1CA7-4ECE-9FA7-EA877CF3560A}"/>
              </c:ext>
            </c:extLst>
          </c:dPt>
          <c:dPt>
            <c:idx val="26"/>
            <c:invertIfNegative val="0"/>
            <c:bubble3D val="0"/>
            <c:spPr>
              <a:solidFill>
                <a:srgbClr val="FF5340"/>
              </a:solidFill>
              <a:ln>
                <a:noFill/>
              </a:ln>
              <a:effectLst/>
            </c:spPr>
            <c:extLst>
              <c:ext xmlns:c16="http://schemas.microsoft.com/office/drawing/2014/chart" uri="{C3380CC4-5D6E-409C-BE32-E72D297353CC}">
                <c16:uniqueId val="{00000035-1CA7-4ECE-9FA7-EA877CF3560A}"/>
              </c:ext>
            </c:extLst>
          </c:dPt>
          <c:dPt>
            <c:idx val="27"/>
            <c:invertIfNegative val="0"/>
            <c:bubble3D val="0"/>
            <c:spPr>
              <a:solidFill>
                <a:srgbClr val="FF5340"/>
              </a:solidFill>
              <a:ln>
                <a:noFill/>
              </a:ln>
              <a:effectLst/>
            </c:spPr>
            <c:extLst>
              <c:ext xmlns:c16="http://schemas.microsoft.com/office/drawing/2014/chart" uri="{C3380CC4-5D6E-409C-BE32-E72D297353CC}">
                <c16:uniqueId val="{00000037-1CA7-4ECE-9FA7-EA877CF3560A}"/>
              </c:ext>
            </c:extLst>
          </c:dPt>
          <c:dPt>
            <c:idx val="28"/>
            <c:invertIfNegative val="0"/>
            <c:bubble3D val="0"/>
            <c:spPr>
              <a:solidFill>
                <a:srgbClr val="FF5340"/>
              </a:solidFill>
              <a:ln>
                <a:noFill/>
              </a:ln>
              <a:effectLst/>
            </c:spPr>
            <c:extLst>
              <c:ext xmlns:c16="http://schemas.microsoft.com/office/drawing/2014/chart" uri="{C3380CC4-5D6E-409C-BE32-E72D297353CC}">
                <c16:uniqueId val="{00000039-1CA7-4ECE-9FA7-EA877CF3560A}"/>
              </c:ext>
            </c:extLst>
          </c:dPt>
          <c:dPt>
            <c:idx val="29"/>
            <c:invertIfNegative val="0"/>
            <c:bubble3D val="0"/>
            <c:spPr>
              <a:solidFill>
                <a:srgbClr val="FF5340"/>
              </a:solidFill>
              <a:ln>
                <a:noFill/>
              </a:ln>
              <a:effectLst/>
            </c:spPr>
            <c:extLst>
              <c:ext xmlns:c16="http://schemas.microsoft.com/office/drawing/2014/chart" uri="{C3380CC4-5D6E-409C-BE32-E72D297353CC}">
                <c16:uniqueId val="{0000003B-1CA7-4ECE-9FA7-EA877CF3560A}"/>
              </c:ext>
            </c:extLst>
          </c:dPt>
          <c:dPt>
            <c:idx val="30"/>
            <c:invertIfNegative val="0"/>
            <c:bubble3D val="0"/>
            <c:spPr>
              <a:solidFill>
                <a:srgbClr val="FF5340"/>
              </a:solidFill>
              <a:ln>
                <a:noFill/>
              </a:ln>
              <a:effectLst/>
            </c:spPr>
            <c:extLst>
              <c:ext xmlns:c16="http://schemas.microsoft.com/office/drawing/2014/chart" uri="{C3380CC4-5D6E-409C-BE32-E72D297353CC}">
                <c16:uniqueId val="{0000003D-1CA7-4ECE-9FA7-EA877CF3560A}"/>
              </c:ext>
            </c:extLst>
          </c:dPt>
          <c:dPt>
            <c:idx val="31"/>
            <c:invertIfNegative val="0"/>
            <c:bubble3D val="0"/>
            <c:spPr>
              <a:solidFill>
                <a:srgbClr val="FF5340"/>
              </a:solidFill>
              <a:ln>
                <a:noFill/>
              </a:ln>
              <a:effectLst/>
            </c:spPr>
            <c:extLst>
              <c:ext xmlns:c16="http://schemas.microsoft.com/office/drawing/2014/chart" uri="{C3380CC4-5D6E-409C-BE32-E72D297353CC}">
                <c16:uniqueId val="{0000003F-1CA7-4ECE-9FA7-EA877CF3560A}"/>
              </c:ext>
            </c:extLst>
          </c:dPt>
          <c:dPt>
            <c:idx val="32"/>
            <c:invertIfNegative val="0"/>
            <c:bubble3D val="0"/>
            <c:spPr>
              <a:solidFill>
                <a:srgbClr val="FF5340"/>
              </a:solidFill>
              <a:ln>
                <a:noFill/>
              </a:ln>
              <a:effectLst/>
            </c:spPr>
            <c:extLst>
              <c:ext xmlns:c16="http://schemas.microsoft.com/office/drawing/2014/chart" uri="{C3380CC4-5D6E-409C-BE32-E72D297353CC}">
                <c16:uniqueId val="{00000041-1CA7-4ECE-9FA7-EA877CF3560A}"/>
              </c:ext>
            </c:extLst>
          </c:dPt>
          <c:dPt>
            <c:idx val="33"/>
            <c:invertIfNegative val="0"/>
            <c:bubble3D val="0"/>
            <c:spPr>
              <a:solidFill>
                <a:srgbClr val="FF5340"/>
              </a:solidFill>
              <a:ln>
                <a:noFill/>
              </a:ln>
              <a:effectLst/>
            </c:spPr>
            <c:extLst>
              <c:ext xmlns:c16="http://schemas.microsoft.com/office/drawing/2014/chart" uri="{C3380CC4-5D6E-409C-BE32-E72D297353CC}">
                <c16:uniqueId val="{00000043-1CA7-4ECE-9FA7-EA877CF3560A}"/>
              </c:ext>
            </c:extLst>
          </c:dPt>
          <c:dPt>
            <c:idx val="34"/>
            <c:invertIfNegative val="0"/>
            <c:bubble3D val="0"/>
            <c:spPr>
              <a:solidFill>
                <a:srgbClr val="FF5340"/>
              </a:solidFill>
              <a:ln>
                <a:noFill/>
              </a:ln>
              <a:effectLst/>
            </c:spPr>
            <c:extLst>
              <c:ext xmlns:c16="http://schemas.microsoft.com/office/drawing/2014/chart" uri="{C3380CC4-5D6E-409C-BE32-E72D297353CC}">
                <c16:uniqueId val="{00000045-1CA7-4ECE-9FA7-EA877CF3560A}"/>
              </c:ext>
            </c:extLst>
          </c:dPt>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 of unknowns (2)'!$C$2:$AK$3</c:f>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f>'% of unknowns (2)'!$C$4:$AK$4</c:f>
              <c:numCache>
                <c:formatCode>0.0%</c:formatCode>
                <c:ptCount val="35"/>
                <c:pt idx="0">
                  <c:v>5.7000000000000002E-2</c:v>
                </c:pt>
                <c:pt idx="1">
                  <c:v>5.1999999999999998E-2</c:v>
                </c:pt>
                <c:pt idx="2">
                  <c:v>4.7E-2</c:v>
                </c:pt>
                <c:pt idx="3">
                  <c:v>4.3999999999999997E-2</c:v>
                </c:pt>
                <c:pt idx="4">
                  <c:v>0.04</c:v>
                </c:pt>
                <c:pt idx="5">
                  <c:v>0.311</c:v>
                </c:pt>
                <c:pt idx="6">
                  <c:v>0.25800000000000001</c:v>
                </c:pt>
                <c:pt idx="7">
                  <c:v>0.20399999999999999</c:v>
                </c:pt>
                <c:pt idx="8">
                  <c:v>0.13500000000000001</c:v>
                </c:pt>
                <c:pt idx="9">
                  <c:v>0.11799999999999999</c:v>
                </c:pt>
                <c:pt idx="10">
                  <c:v>0.20200000000000001</c:v>
                </c:pt>
                <c:pt idx="11">
                  <c:v>0.185</c:v>
                </c:pt>
                <c:pt idx="12">
                  <c:v>0.17100000000000001</c:v>
                </c:pt>
                <c:pt idx="13">
                  <c:v>0.13300000000000001</c:v>
                </c:pt>
                <c:pt idx="14">
                  <c:v>0.124</c:v>
                </c:pt>
                <c:pt idx="15">
                  <c:v>0.159</c:v>
                </c:pt>
                <c:pt idx="16">
                  <c:v>0.13400000000000001</c:v>
                </c:pt>
                <c:pt idx="17">
                  <c:v>0.106</c:v>
                </c:pt>
                <c:pt idx="18">
                  <c:v>7.6999999999999999E-2</c:v>
                </c:pt>
                <c:pt idx="19">
                  <c:v>7.0000000000000007E-2</c:v>
                </c:pt>
                <c:pt idx="20">
                  <c:v>0.19800000000000001</c:v>
                </c:pt>
                <c:pt idx="21">
                  <c:v>0.16800000000000001</c:v>
                </c:pt>
                <c:pt idx="22">
                  <c:v>0.13600000000000001</c:v>
                </c:pt>
                <c:pt idx="23">
                  <c:v>8.8999999999999996E-2</c:v>
                </c:pt>
                <c:pt idx="24">
                  <c:v>8.1000000000000003E-2</c:v>
                </c:pt>
                <c:pt idx="25">
                  <c:v>0.27700000000000002</c:v>
                </c:pt>
                <c:pt idx="26">
                  <c:v>0.25900000000000001</c:v>
                </c:pt>
                <c:pt idx="27">
                  <c:v>0.21</c:v>
                </c:pt>
                <c:pt idx="28">
                  <c:v>0.19600000000000001</c:v>
                </c:pt>
                <c:pt idx="29">
                  <c:v>0.13200000000000001</c:v>
                </c:pt>
                <c:pt idx="30">
                  <c:v>0.27</c:v>
                </c:pt>
                <c:pt idx="31">
                  <c:v>0.24099999999999999</c:v>
                </c:pt>
                <c:pt idx="32">
                  <c:v>0.20200000000000001</c:v>
                </c:pt>
                <c:pt idx="33">
                  <c:v>0.183</c:v>
                </c:pt>
                <c:pt idx="34">
                  <c:v>0.14199999999999999</c:v>
                </c:pt>
              </c:numCache>
            </c:numRef>
          </c:val>
          <c:extLst>
            <c:ext xmlns:c16="http://schemas.microsoft.com/office/drawing/2014/chart" uri="{C3380CC4-5D6E-409C-BE32-E72D297353CC}">
              <c16:uniqueId val="{00000046-1CA7-4ECE-9FA7-EA877CF3560A}"/>
            </c:ext>
          </c:extLst>
        </c:ser>
        <c:dLbls>
          <c:dLblPos val="outEnd"/>
          <c:showLegendKey val="0"/>
          <c:showVal val="1"/>
          <c:showCatName val="0"/>
          <c:showSerName val="0"/>
          <c:showPercent val="0"/>
          <c:showBubbleSize val="0"/>
        </c:dLbls>
        <c:gapWidth val="80"/>
        <c:overlap val="-7"/>
        <c:axId val="758906128"/>
        <c:axId val="758906544"/>
        <c:extLst>
          <c:ext xmlns:c15="http://schemas.microsoft.com/office/drawing/2012/chart" uri="{02D57815-91ED-43cb-92C2-25804820EDAC}">
            <c15:filteredBarSeries>
              <c15:ser>
                <c:idx val="1"/>
                <c:order val="1"/>
                <c:tx>
                  <c:strRef>
                    <c:extLst>
                      <c:ext uri="{02D57815-91ED-43cb-92C2-25804820EDAC}">
                        <c15:formulaRef>
                          <c15:sqref>'% of unknowns (2)'!$B$5</c15:sqref>
                        </c15:formulaRef>
                      </c:ext>
                    </c:extLst>
                    <c:strCache>
                      <c:ptCount val="1"/>
                      <c:pt idx="0">
                        <c:v>Nationality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c:ext uri="{02D57815-91ED-43cb-92C2-25804820EDAC}">
                        <c15:formulaRef>
                          <c15:sqref>'% of unknowns (2)'!$C$5:$AK$5</c15:sqref>
                        </c15:formulaRef>
                      </c:ext>
                    </c:extLst>
                    <c:numCache>
                      <c:formatCode>0.0%</c:formatCode>
                      <c:ptCount val="35"/>
                      <c:pt idx="0">
                        <c:v>5.3999999999999999E-2</c:v>
                      </c:pt>
                      <c:pt idx="1">
                        <c:v>4.9000000000000002E-2</c:v>
                      </c:pt>
                      <c:pt idx="2">
                        <c:v>4.4999999999999998E-2</c:v>
                      </c:pt>
                      <c:pt idx="3">
                        <c:v>4.1000000000000002E-2</c:v>
                      </c:pt>
                      <c:pt idx="4">
                        <c:v>3.7999999999999999E-2</c:v>
                      </c:pt>
                      <c:pt idx="5">
                        <c:v>0.311</c:v>
                      </c:pt>
                      <c:pt idx="6">
                        <c:v>0.25800000000000001</c:v>
                      </c:pt>
                      <c:pt idx="7">
                        <c:v>0.20300000000000001</c:v>
                      </c:pt>
                      <c:pt idx="8">
                        <c:v>0.13400000000000001</c:v>
                      </c:pt>
                      <c:pt idx="9">
                        <c:v>0.11700000000000001</c:v>
                      </c:pt>
                      <c:pt idx="10">
                        <c:v>0.20200000000000001</c:v>
                      </c:pt>
                      <c:pt idx="11">
                        <c:v>0.185</c:v>
                      </c:pt>
                      <c:pt idx="12">
                        <c:v>0.17100000000000001</c:v>
                      </c:pt>
                      <c:pt idx="13">
                        <c:v>0.13400000000000001</c:v>
                      </c:pt>
                      <c:pt idx="14">
                        <c:v>0.124</c:v>
                      </c:pt>
                      <c:pt idx="15">
                        <c:v>0.158</c:v>
                      </c:pt>
                      <c:pt idx="16">
                        <c:v>0.13400000000000001</c:v>
                      </c:pt>
                      <c:pt idx="17">
                        <c:v>0.106</c:v>
                      </c:pt>
                      <c:pt idx="18">
                        <c:v>7.5999999999999998E-2</c:v>
                      </c:pt>
                      <c:pt idx="19">
                        <c:v>7.0999999999999994E-2</c:v>
                      </c:pt>
                      <c:pt idx="20">
                        <c:v>0.2</c:v>
                      </c:pt>
                      <c:pt idx="21">
                        <c:v>0.16900000000000001</c:v>
                      </c:pt>
                      <c:pt idx="22">
                        <c:v>0.13700000000000001</c:v>
                      </c:pt>
                      <c:pt idx="23">
                        <c:v>0.09</c:v>
                      </c:pt>
                      <c:pt idx="24">
                        <c:v>8.1000000000000003E-2</c:v>
                      </c:pt>
                      <c:pt idx="25">
                        <c:v>0.27700000000000002</c:v>
                      </c:pt>
                      <c:pt idx="26">
                        <c:v>0.25900000000000001</c:v>
                      </c:pt>
                      <c:pt idx="27">
                        <c:v>0.21</c:v>
                      </c:pt>
                      <c:pt idx="28">
                        <c:v>0.19900000000000001</c:v>
                      </c:pt>
                      <c:pt idx="29">
                        <c:v>0.13500000000000001</c:v>
                      </c:pt>
                      <c:pt idx="30">
                        <c:v>0.27</c:v>
                      </c:pt>
                      <c:pt idx="31">
                        <c:v>0.24299999999999999</c:v>
                      </c:pt>
                      <c:pt idx="32">
                        <c:v>0.20399999999999999</c:v>
                      </c:pt>
                      <c:pt idx="33">
                        <c:v>0.187</c:v>
                      </c:pt>
                      <c:pt idx="34">
                        <c:v>0.14199999999999999</c:v>
                      </c:pt>
                    </c:numCache>
                  </c:numRef>
                </c:val>
                <c:extLst>
                  <c:ext xmlns:c16="http://schemas.microsoft.com/office/drawing/2014/chart" uri="{C3380CC4-5D6E-409C-BE32-E72D297353CC}">
                    <c16:uniqueId val="{00000047-1CA7-4ECE-9FA7-EA877CF3560A}"/>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 of unknowns (2)'!$B$6</c15:sqref>
                        </c15:formulaRef>
                      </c:ext>
                    </c:extLst>
                    <c:strCache>
                      <c:ptCount val="1"/>
                      <c:pt idx="0">
                        <c:v>Welsh speaker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(2)'!$C$6:$AK$6</c15:sqref>
                        </c15:formulaRef>
                      </c:ext>
                    </c:extLst>
                    <c:numCache>
                      <c:formatCode>0.0%</c:formatCode>
                      <c:ptCount val="35"/>
                      <c:pt idx="0">
                        <c:v>3.5000000000000003E-2</c:v>
                      </c:pt>
                      <c:pt idx="1">
                        <c:v>2.8000000000000001E-2</c:v>
                      </c:pt>
                      <c:pt idx="2">
                        <c:v>2.5000000000000001E-2</c:v>
                      </c:pt>
                      <c:pt idx="3">
                        <c:v>2.4E-2</c:v>
                      </c:pt>
                      <c:pt idx="4">
                        <c:v>2.1999999999999999E-2</c:v>
                      </c:pt>
                      <c:pt idx="5">
                        <c:v>0.311</c:v>
                      </c:pt>
                      <c:pt idx="6">
                        <c:v>0.222</c:v>
                      </c:pt>
                      <c:pt idx="7">
                        <c:v>0.15</c:v>
                      </c:pt>
                      <c:pt idx="8">
                        <c:v>9.8000000000000004E-2</c:v>
                      </c:pt>
                      <c:pt idx="9">
                        <c:v>8.5000000000000006E-2</c:v>
                      </c:pt>
                      <c:pt idx="10">
                        <c:v>0.192</c:v>
                      </c:pt>
                      <c:pt idx="11">
                        <c:v>0.156</c:v>
                      </c:pt>
                      <c:pt idx="12">
                        <c:v>0.14299999999999999</c:v>
                      </c:pt>
                      <c:pt idx="13">
                        <c:v>0.112</c:v>
                      </c:pt>
                      <c:pt idx="14">
                        <c:v>0.104</c:v>
                      </c:pt>
                      <c:pt idx="15">
                        <c:v>0.16200000000000001</c:v>
                      </c:pt>
                      <c:pt idx="16">
                        <c:v>0.114</c:v>
                      </c:pt>
                      <c:pt idx="17">
                        <c:v>8.6999999999999994E-2</c:v>
                      </c:pt>
                      <c:pt idx="18">
                        <c:v>6.4000000000000001E-2</c:v>
                      </c:pt>
                      <c:pt idx="19">
                        <c:v>6.2E-2</c:v>
                      </c:pt>
                      <c:pt idx="20">
                        <c:v>0.186</c:v>
                      </c:pt>
                      <c:pt idx="21">
                        <c:v>0.112</c:v>
                      </c:pt>
                      <c:pt idx="22">
                        <c:v>9.2999999999999999E-2</c:v>
                      </c:pt>
                      <c:pt idx="23">
                        <c:v>6.0999999999999999E-2</c:v>
                      </c:pt>
                      <c:pt idx="24">
                        <c:v>5.5E-2</c:v>
                      </c:pt>
                      <c:pt idx="25">
                        <c:v>0.26100000000000001</c:v>
                      </c:pt>
                      <c:pt idx="26">
                        <c:v>0.19500000000000001</c:v>
                      </c:pt>
                      <c:pt idx="27">
                        <c:v>0.14499999999999999</c:v>
                      </c:pt>
                      <c:pt idx="28">
                        <c:v>0.123</c:v>
                      </c:pt>
                      <c:pt idx="29">
                        <c:v>9.1999999999999998E-2</c:v>
                      </c:pt>
                      <c:pt idx="30">
                        <c:v>0.27300000000000002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48-1CA7-4ECE-9FA7-EA877CF3560A}"/>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 of unknowns (2)'!$B$7</c15:sqref>
                        </c15:formulaRef>
                      </c:ext>
                    </c:extLst>
                    <c:strCache>
                      <c:ptCount val="1"/>
                      <c:pt idx="0">
                        <c:v>Welsh medium working</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(2)'!$C$7:$AK$7</c15:sqref>
                        </c15:formulaRef>
                      </c:ext>
                    </c:extLst>
                    <c:numCache>
                      <c:formatCode>0.0%</c:formatCode>
                      <c:ptCount val="35"/>
                      <c:pt idx="0">
                        <c:v>3.5000000000000003E-2</c:v>
                      </c:pt>
                      <c:pt idx="1">
                        <c:v>2.8000000000000001E-2</c:v>
                      </c:pt>
                      <c:pt idx="2">
                        <c:v>2.5999999999999999E-2</c:v>
                      </c:pt>
                      <c:pt idx="3">
                        <c:v>2.4E-2</c:v>
                      </c:pt>
                      <c:pt idx="4">
                        <c:v>2.3E-2</c:v>
                      </c:pt>
                      <c:pt idx="5">
                        <c:v>0.314</c:v>
                      </c:pt>
                      <c:pt idx="6">
                        <c:v>0.224</c:v>
                      </c:pt>
                      <c:pt idx="7">
                        <c:v>0.151</c:v>
                      </c:pt>
                      <c:pt idx="8">
                        <c:v>9.9000000000000005E-2</c:v>
                      </c:pt>
                      <c:pt idx="9">
                        <c:v>8.5999999999999993E-2</c:v>
                      </c:pt>
                      <c:pt idx="10">
                        <c:v>0.192</c:v>
                      </c:pt>
                      <c:pt idx="11">
                        <c:v>0.156</c:v>
                      </c:pt>
                      <c:pt idx="12">
                        <c:v>0.14299999999999999</c:v>
                      </c:pt>
                      <c:pt idx="13">
                        <c:v>0.112</c:v>
                      </c:pt>
                      <c:pt idx="14">
                        <c:v>0.104</c:v>
                      </c:pt>
                      <c:pt idx="15">
                        <c:v>0.161</c:v>
                      </c:pt>
                      <c:pt idx="16">
                        <c:v>0.113</c:v>
                      </c:pt>
                      <c:pt idx="17">
                        <c:v>8.6999999999999994E-2</c:v>
                      </c:pt>
                      <c:pt idx="18">
                        <c:v>6.4000000000000001E-2</c:v>
                      </c:pt>
                      <c:pt idx="19">
                        <c:v>6.2E-2</c:v>
                      </c:pt>
                      <c:pt idx="20">
                        <c:v>0.188</c:v>
                      </c:pt>
                      <c:pt idx="21">
                        <c:v>0.113</c:v>
                      </c:pt>
                      <c:pt idx="22">
                        <c:v>0.09</c:v>
                      </c:pt>
                      <c:pt idx="23">
                        <c:v>6.0999999999999999E-2</c:v>
                      </c:pt>
                      <c:pt idx="24">
                        <c:v>5.5E-2</c:v>
                      </c:pt>
                      <c:pt idx="25">
                        <c:v>0.26600000000000001</c:v>
                      </c:pt>
                      <c:pt idx="26">
                        <c:v>0.19800000000000001</c:v>
                      </c:pt>
                      <c:pt idx="27">
                        <c:v>0.14799999999999999</c:v>
                      </c:pt>
                      <c:pt idx="28">
                        <c:v>0.125</c:v>
                      </c:pt>
                      <c:pt idx="29">
                        <c:v>9.4E-2</c:v>
                      </c:pt>
                      <c:pt idx="30">
                        <c:v>0.27400000000000002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49-1CA7-4ECE-9FA7-EA877CF3560A}"/>
                  </c:ext>
                </c:extLst>
              </c15:ser>
            </c15:filteredBarSeries>
          </c:ext>
        </c:extLst>
      </c:barChart>
      <c:catAx>
        <c:axId val="758906128"/>
        <c:scaling>
          <c:orientation val="maxMin"/>
        </c:scaling>
        <c:delete val="0"/>
        <c:axPos val="l"/>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crossAx val="758906544"/>
        <c:crosses val="autoZero"/>
        <c:auto val="0"/>
        <c:lblAlgn val="ctr"/>
        <c:lblOffset val="100"/>
        <c:noMultiLvlLbl val="0"/>
      </c:catAx>
      <c:valAx>
        <c:axId val="758906544"/>
        <c:scaling>
          <c:orientation val="minMax"/>
        </c:scaling>
        <c:delete val="1"/>
        <c:axPos val="t"/>
        <c:majorGridlines>
          <c:spPr>
            <a:ln w="9525" cap="flat" cmpd="sng" algn="ctr">
              <a:noFill/>
              <a:round/>
            </a:ln>
            <a:effectLst/>
          </c:spPr>
        </c:majorGridlines>
        <c:numFmt formatCode="0.0%" sourceLinked="1"/>
        <c:majorTickMark val="none"/>
        <c:minorTickMark val="none"/>
        <c:tickLblPos val="none"/>
        <c:crossAx val="758906128"/>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tx1"/>
          </a:solidFill>
        </a:defRPr>
      </a:pPr>
      <a:endParaRPr lang="cy-GB"/>
    </a:p>
  </c:txPr>
  <c:externalData r:id="rId4">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408210732258992"/>
          <c:y val="1.8914685625591461E-2"/>
          <c:w val="0.84277648499776325"/>
          <c:h val="0.96004928622515939"/>
        </c:manualLayout>
      </c:layout>
      <c:barChart>
        <c:barDir val="bar"/>
        <c:grouping val="clustered"/>
        <c:varyColors val="0"/>
        <c:ser>
          <c:idx val="1"/>
          <c:order val="1"/>
          <c:tx>
            <c:strRef>
              <c:f>'% of unknowns (2)'!$B$5</c:f>
              <c:strCache>
                <c:ptCount val="1"/>
                <c:pt idx="0">
                  <c:v>Nationality</c:v>
                </c:pt>
              </c:strCache>
            </c:strRef>
          </c:tx>
          <c:spPr>
            <a:solidFill>
              <a:srgbClr val="600A00"/>
            </a:solidFill>
            <a:ln>
              <a:noFill/>
            </a:ln>
            <a:effectLst/>
          </c:spPr>
          <c:invertIfNegative val="0"/>
          <c:dPt>
            <c:idx val="0"/>
            <c:invertIfNegative val="0"/>
            <c:bubble3D val="0"/>
            <c:spPr>
              <a:solidFill>
                <a:srgbClr val="600A00"/>
              </a:solidFill>
              <a:ln>
                <a:noFill/>
              </a:ln>
              <a:effectLst/>
            </c:spPr>
            <c:extLst>
              <c:ext xmlns:c16="http://schemas.microsoft.com/office/drawing/2014/chart" uri="{C3380CC4-5D6E-409C-BE32-E72D297353CC}">
                <c16:uniqueId val="{00000001-5163-405C-845D-06FF0BB3FA81}"/>
              </c:ext>
            </c:extLst>
          </c:dPt>
          <c:dPt>
            <c:idx val="1"/>
            <c:invertIfNegative val="0"/>
            <c:bubble3D val="0"/>
            <c:spPr>
              <a:solidFill>
                <a:srgbClr val="600A00"/>
              </a:solidFill>
              <a:ln>
                <a:noFill/>
              </a:ln>
              <a:effectLst/>
            </c:spPr>
            <c:extLst>
              <c:ext xmlns:c16="http://schemas.microsoft.com/office/drawing/2014/chart" uri="{C3380CC4-5D6E-409C-BE32-E72D297353CC}">
                <c16:uniqueId val="{00000003-5163-405C-845D-06FF0BB3FA81}"/>
              </c:ext>
            </c:extLst>
          </c:dPt>
          <c:dPt>
            <c:idx val="2"/>
            <c:invertIfNegative val="0"/>
            <c:bubble3D val="0"/>
            <c:spPr>
              <a:solidFill>
                <a:srgbClr val="600A00"/>
              </a:solidFill>
              <a:ln>
                <a:noFill/>
              </a:ln>
              <a:effectLst/>
            </c:spPr>
            <c:extLst>
              <c:ext xmlns:c16="http://schemas.microsoft.com/office/drawing/2014/chart" uri="{C3380CC4-5D6E-409C-BE32-E72D297353CC}">
                <c16:uniqueId val="{00000005-5163-405C-845D-06FF0BB3FA81}"/>
              </c:ext>
            </c:extLst>
          </c:dPt>
          <c:dPt>
            <c:idx val="3"/>
            <c:invertIfNegative val="0"/>
            <c:bubble3D val="0"/>
            <c:spPr>
              <a:solidFill>
                <a:srgbClr val="600A00"/>
              </a:solidFill>
              <a:ln>
                <a:noFill/>
              </a:ln>
              <a:effectLst/>
            </c:spPr>
            <c:extLst>
              <c:ext xmlns:c16="http://schemas.microsoft.com/office/drawing/2014/chart" uri="{C3380CC4-5D6E-409C-BE32-E72D297353CC}">
                <c16:uniqueId val="{00000007-5163-405C-845D-06FF0BB3FA81}"/>
              </c:ext>
            </c:extLst>
          </c:dPt>
          <c:dPt>
            <c:idx val="4"/>
            <c:invertIfNegative val="0"/>
            <c:bubble3D val="0"/>
            <c:spPr>
              <a:solidFill>
                <a:srgbClr val="600A00"/>
              </a:solidFill>
              <a:ln>
                <a:noFill/>
              </a:ln>
              <a:effectLst/>
            </c:spPr>
            <c:extLst>
              <c:ext xmlns:c16="http://schemas.microsoft.com/office/drawing/2014/chart" uri="{C3380CC4-5D6E-409C-BE32-E72D297353CC}">
                <c16:uniqueId val="{00000009-5163-405C-845D-06FF0BB3FA81}"/>
              </c:ext>
            </c:extLst>
          </c:dPt>
          <c:dPt>
            <c:idx val="5"/>
            <c:invertIfNegative val="0"/>
            <c:bubble3D val="0"/>
            <c:spPr>
              <a:solidFill>
                <a:srgbClr val="600A00"/>
              </a:solidFill>
              <a:ln>
                <a:noFill/>
              </a:ln>
              <a:effectLst/>
            </c:spPr>
            <c:extLst>
              <c:ext xmlns:c16="http://schemas.microsoft.com/office/drawing/2014/chart" uri="{C3380CC4-5D6E-409C-BE32-E72D297353CC}">
                <c16:uniqueId val="{0000000B-5163-405C-845D-06FF0BB3FA81}"/>
              </c:ext>
            </c:extLst>
          </c:dPt>
          <c:dPt>
            <c:idx val="6"/>
            <c:invertIfNegative val="0"/>
            <c:bubble3D val="0"/>
            <c:spPr>
              <a:solidFill>
                <a:srgbClr val="600A00"/>
              </a:solidFill>
              <a:ln>
                <a:noFill/>
              </a:ln>
              <a:effectLst/>
            </c:spPr>
            <c:extLst>
              <c:ext xmlns:c16="http://schemas.microsoft.com/office/drawing/2014/chart" uri="{C3380CC4-5D6E-409C-BE32-E72D297353CC}">
                <c16:uniqueId val="{0000000D-5163-405C-845D-06FF0BB3FA81}"/>
              </c:ext>
            </c:extLst>
          </c:dPt>
          <c:dPt>
            <c:idx val="7"/>
            <c:invertIfNegative val="0"/>
            <c:bubble3D val="0"/>
            <c:spPr>
              <a:solidFill>
                <a:srgbClr val="600A00"/>
              </a:solidFill>
              <a:ln>
                <a:noFill/>
              </a:ln>
              <a:effectLst/>
            </c:spPr>
            <c:extLst>
              <c:ext xmlns:c16="http://schemas.microsoft.com/office/drawing/2014/chart" uri="{C3380CC4-5D6E-409C-BE32-E72D297353CC}">
                <c16:uniqueId val="{0000000F-5163-405C-845D-06FF0BB3FA81}"/>
              </c:ext>
            </c:extLst>
          </c:dPt>
          <c:dPt>
            <c:idx val="8"/>
            <c:invertIfNegative val="0"/>
            <c:bubble3D val="0"/>
            <c:spPr>
              <a:solidFill>
                <a:srgbClr val="600A00"/>
              </a:solidFill>
              <a:ln>
                <a:noFill/>
              </a:ln>
              <a:effectLst/>
            </c:spPr>
            <c:extLst>
              <c:ext xmlns:c16="http://schemas.microsoft.com/office/drawing/2014/chart" uri="{C3380CC4-5D6E-409C-BE32-E72D297353CC}">
                <c16:uniqueId val="{00000011-5163-405C-845D-06FF0BB3FA81}"/>
              </c:ext>
            </c:extLst>
          </c:dPt>
          <c:dPt>
            <c:idx val="9"/>
            <c:invertIfNegative val="0"/>
            <c:bubble3D val="0"/>
            <c:spPr>
              <a:solidFill>
                <a:srgbClr val="600A00"/>
              </a:solidFill>
              <a:ln>
                <a:noFill/>
              </a:ln>
              <a:effectLst/>
            </c:spPr>
            <c:extLst>
              <c:ext xmlns:c16="http://schemas.microsoft.com/office/drawing/2014/chart" uri="{C3380CC4-5D6E-409C-BE32-E72D297353CC}">
                <c16:uniqueId val="{00000013-5163-405C-845D-06FF0BB3FA81}"/>
              </c:ext>
            </c:extLst>
          </c:dPt>
          <c:dPt>
            <c:idx val="10"/>
            <c:invertIfNegative val="0"/>
            <c:bubble3D val="0"/>
            <c:spPr>
              <a:solidFill>
                <a:srgbClr val="600A00"/>
              </a:solidFill>
              <a:ln>
                <a:noFill/>
              </a:ln>
              <a:effectLst/>
            </c:spPr>
            <c:extLst>
              <c:ext xmlns:c16="http://schemas.microsoft.com/office/drawing/2014/chart" uri="{C3380CC4-5D6E-409C-BE32-E72D297353CC}">
                <c16:uniqueId val="{00000015-5163-405C-845D-06FF0BB3FA81}"/>
              </c:ext>
            </c:extLst>
          </c:dPt>
          <c:dPt>
            <c:idx val="11"/>
            <c:invertIfNegative val="0"/>
            <c:bubble3D val="0"/>
            <c:spPr>
              <a:solidFill>
                <a:srgbClr val="600A00"/>
              </a:solidFill>
              <a:ln>
                <a:noFill/>
              </a:ln>
              <a:effectLst/>
            </c:spPr>
            <c:extLst>
              <c:ext xmlns:c16="http://schemas.microsoft.com/office/drawing/2014/chart" uri="{C3380CC4-5D6E-409C-BE32-E72D297353CC}">
                <c16:uniqueId val="{00000017-5163-405C-845D-06FF0BB3FA81}"/>
              </c:ext>
            </c:extLst>
          </c:dPt>
          <c:dPt>
            <c:idx val="12"/>
            <c:invertIfNegative val="0"/>
            <c:bubble3D val="0"/>
            <c:spPr>
              <a:solidFill>
                <a:srgbClr val="600A00"/>
              </a:solidFill>
              <a:ln>
                <a:noFill/>
              </a:ln>
              <a:effectLst/>
            </c:spPr>
            <c:extLst>
              <c:ext xmlns:c16="http://schemas.microsoft.com/office/drawing/2014/chart" uri="{C3380CC4-5D6E-409C-BE32-E72D297353CC}">
                <c16:uniqueId val="{00000019-5163-405C-845D-06FF0BB3FA81}"/>
              </c:ext>
            </c:extLst>
          </c:dPt>
          <c:dPt>
            <c:idx val="13"/>
            <c:invertIfNegative val="0"/>
            <c:bubble3D val="0"/>
            <c:spPr>
              <a:solidFill>
                <a:srgbClr val="600A00"/>
              </a:solidFill>
              <a:ln>
                <a:noFill/>
              </a:ln>
              <a:effectLst/>
            </c:spPr>
            <c:extLst>
              <c:ext xmlns:c16="http://schemas.microsoft.com/office/drawing/2014/chart" uri="{C3380CC4-5D6E-409C-BE32-E72D297353CC}">
                <c16:uniqueId val="{0000001B-5163-405C-845D-06FF0BB3FA81}"/>
              </c:ext>
            </c:extLst>
          </c:dPt>
          <c:dPt>
            <c:idx val="14"/>
            <c:invertIfNegative val="0"/>
            <c:bubble3D val="0"/>
            <c:spPr>
              <a:solidFill>
                <a:srgbClr val="600A00"/>
              </a:solidFill>
              <a:ln>
                <a:noFill/>
              </a:ln>
              <a:effectLst/>
            </c:spPr>
            <c:extLst>
              <c:ext xmlns:c16="http://schemas.microsoft.com/office/drawing/2014/chart" uri="{C3380CC4-5D6E-409C-BE32-E72D297353CC}">
                <c16:uniqueId val="{0000001D-5163-405C-845D-06FF0BB3FA81}"/>
              </c:ext>
            </c:extLst>
          </c:dPt>
          <c:dPt>
            <c:idx val="15"/>
            <c:invertIfNegative val="0"/>
            <c:bubble3D val="0"/>
            <c:spPr>
              <a:solidFill>
                <a:srgbClr val="600A00"/>
              </a:solidFill>
              <a:ln>
                <a:noFill/>
              </a:ln>
              <a:effectLst/>
            </c:spPr>
            <c:extLst>
              <c:ext xmlns:c16="http://schemas.microsoft.com/office/drawing/2014/chart" uri="{C3380CC4-5D6E-409C-BE32-E72D297353CC}">
                <c16:uniqueId val="{0000001F-5163-405C-845D-06FF0BB3FA81}"/>
              </c:ext>
            </c:extLst>
          </c:dPt>
          <c:dPt>
            <c:idx val="16"/>
            <c:invertIfNegative val="0"/>
            <c:bubble3D val="0"/>
            <c:spPr>
              <a:solidFill>
                <a:srgbClr val="600A00"/>
              </a:solidFill>
              <a:ln>
                <a:noFill/>
              </a:ln>
              <a:effectLst/>
            </c:spPr>
            <c:extLst>
              <c:ext xmlns:c16="http://schemas.microsoft.com/office/drawing/2014/chart" uri="{C3380CC4-5D6E-409C-BE32-E72D297353CC}">
                <c16:uniqueId val="{00000021-5163-405C-845D-06FF0BB3FA81}"/>
              </c:ext>
            </c:extLst>
          </c:dPt>
          <c:dPt>
            <c:idx val="17"/>
            <c:invertIfNegative val="0"/>
            <c:bubble3D val="0"/>
            <c:spPr>
              <a:solidFill>
                <a:srgbClr val="600A00"/>
              </a:solidFill>
              <a:ln>
                <a:noFill/>
              </a:ln>
              <a:effectLst/>
            </c:spPr>
            <c:extLst>
              <c:ext xmlns:c16="http://schemas.microsoft.com/office/drawing/2014/chart" uri="{C3380CC4-5D6E-409C-BE32-E72D297353CC}">
                <c16:uniqueId val="{00000023-5163-405C-845D-06FF0BB3FA81}"/>
              </c:ext>
            </c:extLst>
          </c:dPt>
          <c:dPt>
            <c:idx val="18"/>
            <c:invertIfNegative val="0"/>
            <c:bubble3D val="0"/>
            <c:spPr>
              <a:solidFill>
                <a:srgbClr val="600A00"/>
              </a:solidFill>
              <a:ln>
                <a:noFill/>
              </a:ln>
              <a:effectLst/>
            </c:spPr>
            <c:extLst>
              <c:ext xmlns:c16="http://schemas.microsoft.com/office/drawing/2014/chart" uri="{C3380CC4-5D6E-409C-BE32-E72D297353CC}">
                <c16:uniqueId val="{00000025-5163-405C-845D-06FF0BB3FA81}"/>
              </c:ext>
            </c:extLst>
          </c:dPt>
          <c:dPt>
            <c:idx val="19"/>
            <c:invertIfNegative val="0"/>
            <c:bubble3D val="0"/>
            <c:spPr>
              <a:solidFill>
                <a:srgbClr val="600A00"/>
              </a:solidFill>
              <a:ln>
                <a:noFill/>
              </a:ln>
              <a:effectLst/>
            </c:spPr>
            <c:extLst>
              <c:ext xmlns:c16="http://schemas.microsoft.com/office/drawing/2014/chart" uri="{C3380CC4-5D6E-409C-BE32-E72D297353CC}">
                <c16:uniqueId val="{00000027-5163-405C-845D-06FF0BB3FA81}"/>
              </c:ext>
            </c:extLst>
          </c:dPt>
          <c:dPt>
            <c:idx val="20"/>
            <c:invertIfNegative val="0"/>
            <c:bubble3D val="0"/>
            <c:spPr>
              <a:solidFill>
                <a:srgbClr val="600A00"/>
              </a:solidFill>
              <a:ln>
                <a:noFill/>
              </a:ln>
              <a:effectLst/>
            </c:spPr>
            <c:extLst>
              <c:ext xmlns:c16="http://schemas.microsoft.com/office/drawing/2014/chart" uri="{C3380CC4-5D6E-409C-BE32-E72D297353CC}">
                <c16:uniqueId val="{00000029-5163-405C-845D-06FF0BB3FA81}"/>
              </c:ext>
            </c:extLst>
          </c:dPt>
          <c:dPt>
            <c:idx val="21"/>
            <c:invertIfNegative val="0"/>
            <c:bubble3D val="0"/>
            <c:spPr>
              <a:solidFill>
                <a:srgbClr val="600A00"/>
              </a:solidFill>
              <a:ln>
                <a:noFill/>
              </a:ln>
              <a:effectLst/>
            </c:spPr>
            <c:extLst>
              <c:ext xmlns:c16="http://schemas.microsoft.com/office/drawing/2014/chart" uri="{C3380CC4-5D6E-409C-BE32-E72D297353CC}">
                <c16:uniqueId val="{0000002B-5163-405C-845D-06FF0BB3FA81}"/>
              </c:ext>
            </c:extLst>
          </c:dPt>
          <c:dPt>
            <c:idx val="22"/>
            <c:invertIfNegative val="0"/>
            <c:bubble3D val="0"/>
            <c:spPr>
              <a:solidFill>
                <a:srgbClr val="600A00"/>
              </a:solidFill>
              <a:ln>
                <a:noFill/>
              </a:ln>
              <a:effectLst/>
            </c:spPr>
            <c:extLst>
              <c:ext xmlns:c16="http://schemas.microsoft.com/office/drawing/2014/chart" uri="{C3380CC4-5D6E-409C-BE32-E72D297353CC}">
                <c16:uniqueId val="{0000002D-5163-405C-845D-06FF0BB3FA81}"/>
              </c:ext>
            </c:extLst>
          </c:dPt>
          <c:dPt>
            <c:idx val="23"/>
            <c:invertIfNegative val="0"/>
            <c:bubble3D val="0"/>
            <c:spPr>
              <a:solidFill>
                <a:srgbClr val="600A00"/>
              </a:solidFill>
              <a:ln>
                <a:noFill/>
              </a:ln>
              <a:effectLst/>
            </c:spPr>
            <c:extLst>
              <c:ext xmlns:c16="http://schemas.microsoft.com/office/drawing/2014/chart" uri="{C3380CC4-5D6E-409C-BE32-E72D297353CC}">
                <c16:uniqueId val="{0000002F-5163-405C-845D-06FF0BB3FA81}"/>
              </c:ext>
            </c:extLst>
          </c:dPt>
          <c:dPt>
            <c:idx val="24"/>
            <c:invertIfNegative val="0"/>
            <c:bubble3D val="0"/>
            <c:spPr>
              <a:solidFill>
                <a:srgbClr val="600A00"/>
              </a:solidFill>
              <a:ln>
                <a:noFill/>
              </a:ln>
              <a:effectLst/>
            </c:spPr>
            <c:extLst>
              <c:ext xmlns:c16="http://schemas.microsoft.com/office/drawing/2014/chart" uri="{C3380CC4-5D6E-409C-BE32-E72D297353CC}">
                <c16:uniqueId val="{00000031-5163-405C-845D-06FF0BB3FA81}"/>
              </c:ext>
            </c:extLst>
          </c:dPt>
          <c:dPt>
            <c:idx val="25"/>
            <c:invertIfNegative val="0"/>
            <c:bubble3D val="0"/>
            <c:spPr>
              <a:solidFill>
                <a:srgbClr val="600A00"/>
              </a:solidFill>
              <a:ln>
                <a:noFill/>
              </a:ln>
              <a:effectLst/>
            </c:spPr>
            <c:extLst>
              <c:ext xmlns:c16="http://schemas.microsoft.com/office/drawing/2014/chart" uri="{C3380CC4-5D6E-409C-BE32-E72D297353CC}">
                <c16:uniqueId val="{00000033-5163-405C-845D-06FF0BB3FA81}"/>
              </c:ext>
            </c:extLst>
          </c:dPt>
          <c:dPt>
            <c:idx val="26"/>
            <c:invertIfNegative val="0"/>
            <c:bubble3D val="0"/>
            <c:spPr>
              <a:solidFill>
                <a:srgbClr val="600A00"/>
              </a:solidFill>
              <a:ln>
                <a:noFill/>
              </a:ln>
              <a:effectLst/>
            </c:spPr>
            <c:extLst>
              <c:ext xmlns:c16="http://schemas.microsoft.com/office/drawing/2014/chart" uri="{C3380CC4-5D6E-409C-BE32-E72D297353CC}">
                <c16:uniqueId val="{00000035-5163-405C-845D-06FF0BB3FA81}"/>
              </c:ext>
            </c:extLst>
          </c:dPt>
          <c:dPt>
            <c:idx val="27"/>
            <c:invertIfNegative val="0"/>
            <c:bubble3D val="0"/>
            <c:spPr>
              <a:solidFill>
                <a:srgbClr val="600A00"/>
              </a:solidFill>
              <a:ln>
                <a:noFill/>
              </a:ln>
              <a:effectLst/>
            </c:spPr>
            <c:extLst>
              <c:ext xmlns:c16="http://schemas.microsoft.com/office/drawing/2014/chart" uri="{C3380CC4-5D6E-409C-BE32-E72D297353CC}">
                <c16:uniqueId val="{00000037-5163-405C-845D-06FF0BB3FA81}"/>
              </c:ext>
            </c:extLst>
          </c:dPt>
          <c:dPt>
            <c:idx val="28"/>
            <c:invertIfNegative val="0"/>
            <c:bubble3D val="0"/>
            <c:spPr>
              <a:solidFill>
                <a:srgbClr val="600A00"/>
              </a:solidFill>
              <a:ln>
                <a:noFill/>
              </a:ln>
              <a:effectLst/>
            </c:spPr>
            <c:extLst>
              <c:ext xmlns:c16="http://schemas.microsoft.com/office/drawing/2014/chart" uri="{C3380CC4-5D6E-409C-BE32-E72D297353CC}">
                <c16:uniqueId val="{00000039-5163-405C-845D-06FF0BB3FA81}"/>
              </c:ext>
            </c:extLst>
          </c:dPt>
          <c:dPt>
            <c:idx val="29"/>
            <c:invertIfNegative val="0"/>
            <c:bubble3D val="0"/>
            <c:spPr>
              <a:solidFill>
                <a:srgbClr val="600A00"/>
              </a:solidFill>
              <a:ln>
                <a:noFill/>
              </a:ln>
              <a:effectLst/>
            </c:spPr>
            <c:extLst>
              <c:ext xmlns:c16="http://schemas.microsoft.com/office/drawing/2014/chart" uri="{C3380CC4-5D6E-409C-BE32-E72D297353CC}">
                <c16:uniqueId val="{0000003B-5163-405C-845D-06FF0BB3FA81}"/>
              </c:ext>
            </c:extLst>
          </c:dPt>
          <c:dPt>
            <c:idx val="30"/>
            <c:invertIfNegative val="0"/>
            <c:bubble3D val="0"/>
            <c:spPr>
              <a:solidFill>
                <a:srgbClr val="600A00"/>
              </a:solidFill>
              <a:ln>
                <a:noFill/>
              </a:ln>
              <a:effectLst/>
            </c:spPr>
            <c:extLst>
              <c:ext xmlns:c16="http://schemas.microsoft.com/office/drawing/2014/chart" uri="{C3380CC4-5D6E-409C-BE32-E72D297353CC}">
                <c16:uniqueId val="{0000003D-5163-405C-845D-06FF0BB3FA81}"/>
              </c:ext>
            </c:extLst>
          </c:dPt>
          <c:dPt>
            <c:idx val="31"/>
            <c:invertIfNegative val="0"/>
            <c:bubble3D val="0"/>
            <c:spPr>
              <a:solidFill>
                <a:srgbClr val="600A00"/>
              </a:solidFill>
              <a:ln>
                <a:noFill/>
              </a:ln>
              <a:effectLst/>
            </c:spPr>
            <c:extLst>
              <c:ext xmlns:c16="http://schemas.microsoft.com/office/drawing/2014/chart" uri="{C3380CC4-5D6E-409C-BE32-E72D297353CC}">
                <c16:uniqueId val="{0000003F-5163-405C-845D-06FF0BB3FA81}"/>
              </c:ext>
            </c:extLst>
          </c:dPt>
          <c:dPt>
            <c:idx val="32"/>
            <c:invertIfNegative val="0"/>
            <c:bubble3D val="0"/>
            <c:spPr>
              <a:solidFill>
                <a:srgbClr val="600A00"/>
              </a:solidFill>
              <a:ln>
                <a:noFill/>
              </a:ln>
              <a:effectLst/>
            </c:spPr>
            <c:extLst>
              <c:ext xmlns:c16="http://schemas.microsoft.com/office/drawing/2014/chart" uri="{C3380CC4-5D6E-409C-BE32-E72D297353CC}">
                <c16:uniqueId val="{00000041-5163-405C-845D-06FF0BB3FA81}"/>
              </c:ext>
            </c:extLst>
          </c:dPt>
          <c:dPt>
            <c:idx val="33"/>
            <c:invertIfNegative val="0"/>
            <c:bubble3D val="0"/>
            <c:spPr>
              <a:solidFill>
                <a:srgbClr val="600A00"/>
              </a:solidFill>
              <a:ln>
                <a:noFill/>
              </a:ln>
              <a:effectLst/>
            </c:spPr>
            <c:extLst>
              <c:ext xmlns:c16="http://schemas.microsoft.com/office/drawing/2014/chart" uri="{C3380CC4-5D6E-409C-BE32-E72D297353CC}">
                <c16:uniqueId val="{00000043-5163-405C-845D-06FF0BB3FA81}"/>
              </c:ext>
            </c:extLst>
          </c:dPt>
          <c:dPt>
            <c:idx val="34"/>
            <c:invertIfNegative val="0"/>
            <c:bubble3D val="0"/>
            <c:spPr>
              <a:solidFill>
                <a:srgbClr val="600A00"/>
              </a:solidFill>
              <a:ln>
                <a:noFill/>
              </a:ln>
              <a:effectLst/>
            </c:spPr>
            <c:extLst>
              <c:ext xmlns:c16="http://schemas.microsoft.com/office/drawing/2014/chart" uri="{C3380CC4-5D6E-409C-BE32-E72D297353CC}">
                <c16:uniqueId val="{00000045-5163-405C-845D-06FF0BB3FA81}"/>
              </c:ext>
            </c:extLst>
          </c:dPt>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 of unknowns (2)'!$C$2:$AK$3</c:f>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f>'% of unknowns (2)'!$C$5:$AK$5</c:f>
              <c:numCache>
                <c:formatCode>0.0%</c:formatCode>
                <c:ptCount val="35"/>
                <c:pt idx="0">
                  <c:v>5.3999999999999999E-2</c:v>
                </c:pt>
                <c:pt idx="1">
                  <c:v>4.9000000000000002E-2</c:v>
                </c:pt>
                <c:pt idx="2">
                  <c:v>4.4999999999999998E-2</c:v>
                </c:pt>
                <c:pt idx="3">
                  <c:v>4.1000000000000002E-2</c:v>
                </c:pt>
                <c:pt idx="4">
                  <c:v>3.7999999999999999E-2</c:v>
                </c:pt>
                <c:pt idx="5">
                  <c:v>0.311</c:v>
                </c:pt>
                <c:pt idx="6">
                  <c:v>0.25800000000000001</c:v>
                </c:pt>
                <c:pt idx="7">
                  <c:v>0.20300000000000001</c:v>
                </c:pt>
                <c:pt idx="8">
                  <c:v>0.13400000000000001</c:v>
                </c:pt>
                <c:pt idx="9">
                  <c:v>0.11700000000000001</c:v>
                </c:pt>
                <c:pt idx="10">
                  <c:v>0.20200000000000001</c:v>
                </c:pt>
                <c:pt idx="11">
                  <c:v>0.185</c:v>
                </c:pt>
                <c:pt idx="12">
                  <c:v>0.17100000000000001</c:v>
                </c:pt>
                <c:pt idx="13">
                  <c:v>0.13400000000000001</c:v>
                </c:pt>
                <c:pt idx="14">
                  <c:v>0.124</c:v>
                </c:pt>
                <c:pt idx="15">
                  <c:v>0.158</c:v>
                </c:pt>
                <c:pt idx="16">
                  <c:v>0.13400000000000001</c:v>
                </c:pt>
                <c:pt idx="17">
                  <c:v>0.106</c:v>
                </c:pt>
                <c:pt idx="18">
                  <c:v>7.5999999999999998E-2</c:v>
                </c:pt>
                <c:pt idx="19">
                  <c:v>7.0999999999999994E-2</c:v>
                </c:pt>
                <c:pt idx="20">
                  <c:v>0.2</c:v>
                </c:pt>
                <c:pt idx="21">
                  <c:v>0.16900000000000001</c:v>
                </c:pt>
                <c:pt idx="22">
                  <c:v>0.13700000000000001</c:v>
                </c:pt>
                <c:pt idx="23">
                  <c:v>0.09</c:v>
                </c:pt>
                <c:pt idx="24">
                  <c:v>8.1000000000000003E-2</c:v>
                </c:pt>
                <c:pt idx="25">
                  <c:v>0.27700000000000002</c:v>
                </c:pt>
                <c:pt idx="26">
                  <c:v>0.25900000000000001</c:v>
                </c:pt>
                <c:pt idx="27">
                  <c:v>0.21</c:v>
                </c:pt>
                <c:pt idx="28">
                  <c:v>0.19900000000000001</c:v>
                </c:pt>
                <c:pt idx="29">
                  <c:v>0.13500000000000001</c:v>
                </c:pt>
                <c:pt idx="30">
                  <c:v>0.27</c:v>
                </c:pt>
                <c:pt idx="31">
                  <c:v>0.24299999999999999</c:v>
                </c:pt>
                <c:pt idx="32">
                  <c:v>0.20399999999999999</c:v>
                </c:pt>
                <c:pt idx="33">
                  <c:v>0.187</c:v>
                </c:pt>
                <c:pt idx="34">
                  <c:v>0.14199999999999999</c:v>
                </c:pt>
              </c:numCache>
            </c:numRef>
          </c:val>
          <c:extLst>
            <c:ext xmlns:c16="http://schemas.microsoft.com/office/drawing/2014/chart" uri="{C3380CC4-5D6E-409C-BE32-E72D297353CC}">
              <c16:uniqueId val="{00000046-5163-405C-845D-06FF0BB3FA81}"/>
            </c:ext>
          </c:extLst>
        </c:ser>
        <c:dLbls>
          <c:dLblPos val="outEnd"/>
          <c:showLegendKey val="0"/>
          <c:showVal val="1"/>
          <c:showCatName val="0"/>
          <c:showSerName val="0"/>
          <c:showPercent val="0"/>
          <c:showBubbleSize val="0"/>
        </c:dLbls>
        <c:gapWidth val="80"/>
        <c:axId val="1881491775"/>
        <c:axId val="1881480543"/>
        <c:extLst>
          <c:ext xmlns:c15="http://schemas.microsoft.com/office/drawing/2012/chart" uri="{02D57815-91ED-43cb-92C2-25804820EDAC}">
            <c15:filteredBarSeries>
              <c15:ser>
                <c:idx val="0"/>
                <c:order val="0"/>
                <c:tx>
                  <c:strRef>
                    <c:extLst>
                      <c:ext uri="{02D57815-91ED-43cb-92C2-25804820EDAC}">
                        <c15:formulaRef>
                          <c15:sqref>'% of unknowns (2)'!$B$4</c15:sqref>
                        </c15:formulaRef>
                      </c:ext>
                    </c:extLst>
                    <c:strCache>
                      <c:ptCount val="1"/>
                      <c:pt idx="0">
                        <c:v>Ethnic Group</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c:ext uri="{02D57815-91ED-43cb-92C2-25804820EDAC}">
                        <c15:formulaRef>
                          <c15:sqref>'% of unknowns (2)'!$C$4:$AK$4</c15:sqref>
                        </c15:formulaRef>
                      </c:ext>
                    </c:extLst>
                    <c:numCache>
                      <c:formatCode>0.0%</c:formatCode>
                      <c:ptCount val="35"/>
                      <c:pt idx="0">
                        <c:v>5.7000000000000002E-2</c:v>
                      </c:pt>
                      <c:pt idx="1">
                        <c:v>5.1999999999999998E-2</c:v>
                      </c:pt>
                      <c:pt idx="2">
                        <c:v>4.7E-2</c:v>
                      </c:pt>
                      <c:pt idx="3">
                        <c:v>4.3999999999999997E-2</c:v>
                      </c:pt>
                      <c:pt idx="4">
                        <c:v>0.04</c:v>
                      </c:pt>
                      <c:pt idx="5">
                        <c:v>0.311</c:v>
                      </c:pt>
                      <c:pt idx="6">
                        <c:v>0.25800000000000001</c:v>
                      </c:pt>
                      <c:pt idx="7">
                        <c:v>0.20399999999999999</c:v>
                      </c:pt>
                      <c:pt idx="8">
                        <c:v>0.13500000000000001</c:v>
                      </c:pt>
                      <c:pt idx="9">
                        <c:v>0.11799999999999999</c:v>
                      </c:pt>
                      <c:pt idx="10">
                        <c:v>0.20200000000000001</c:v>
                      </c:pt>
                      <c:pt idx="11">
                        <c:v>0.185</c:v>
                      </c:pt>
                      <c:pt idx="12">
                        <c:v>0.17100000000000001</c:v>
                      </c:pt>
                      <c:pt idx="13">
                        <c:v>0.13300000000000001</c:v>
                      </c:pt>
                      <c:pt idx="14">
                        <c:v>0.124</c:v>
                      </c:pt>
                      <c:pt idx="15">
                        <c:v>0.159</c:v>
                      </c:pt>
                      <c:pt idx="16">
                        <c:v>0.13400000000000001</c:v>
                      </c:pt>
                      <c:pt idx="17">
                        <c:v>0.106</c:v>
                      </c:pt>
                      <c:pt idx="18">
                        <c:v>7.6999999999999999E-2</c:v>
                      </c:pt>
                      <c:pt idx="19">
                        <c:v>7.0000000000000007E-2</c:v>
                      </c:pt>
                      <c:pt idx="20">
                        <c:v>0.19800000000000001</c:v>
                      </c:pt>
                      <c:pt idx="21">
                        <c:v>0.16800000000000001</c:v>
                      </c:pt>
                      <c:pt idx="22">
                        <c:v>0.13600000000000001</c:v>
                      </c:pt>
                      <c:pt idx="23">
                        <c:v>8.8999999999999996E-2</c:v>
                      </c:pt>
                      <c:pt idx="24">
                        <c:v>8.1000000000000003E-2</c:v>
                      </c:pt>
                      <c:pt idx="25">
                        <c:v>0.27700000000000002</c:v>
                      </c:pt>
                      <c:pt idx="26">
                        <c:v>0.25900000000000001</c:v>
                      </c:pt>
                      <c:pt idx="27">
                        <c:v>0.21</c:v>
                      </c:pt>
                      <c:pt idx="28">
                        <c:v>0.19600000000000001</c:v>
                      </c:pt>
                      <c:pt idx="29">
                        <c:v>0.13200000000000001</c:v>
                      </c:pt>
                      <c:pt idx="30">
                        <c:v>0.27</c:v>
                      </c:pt>
                      <c:pt idx="31">
                        <c:v>0.24099999999999999</c:v>
                      </c:pt>
                      <c:pt idx="32">
                        <c:v>0.20200000000000001</c:v>
                      </c:pt>
                      <c:pt idx="33">
                        <c:v>0.183</c:v>
                      </c:pt>
                      <c:pt idx="34">
                        <c:v>0.14199999999999999</c:v>
                      </c:pt>
                    </c:numCache>
                  </c:numRef>
                </c:val>
                <c:extLst>
                  <c:ext xmlns:c16="http://schemas.microsoft.com/office/drawing/2014/chart" uri="{C3380CC4-5D6E-409C-BE32-E72D297353CC}">
                    <c16:uniqueId val="{00000047-5163-405C-845D-06FF0BB3FA81}"/>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 of unknowns (2)'!$B$6</c15:sqref>
                        </c15:formulaRef>
                      </c:ext>
                    </c:extLst>
                    <c:strCache>
                      <c:ptCount val="1"/>
                      <c:pt idx="0">
                        <c:v>Welsh speaker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(2)'!$C$6:$AK$6</c15:sqref>
                        </c15:formulaRef>
                      </c:ext>
                    </c:extLst>
                    <c:numCache>
                      <c:formatCode>0.0%</c:formatCode>
                      <c:ptCount val="35"/>
                      <c:pt idx="0">
                        <c:v>3.5000000000000003E-2</c:v>
                      </c:pt>
                      <c:pt idx="1">
                        <c:v>2.8000000000000001E-2</c:v>
                      </c:pt>
                      <c:pt idx="2">
                        <c:v>2.5000000000000001E-2</c:v>
                      </c:pt>
                      <c:pt idx="3">
                        <c:v>2.4E-2</c:v>
                      </c:pt>
                      <c:pt idx="4">
                        <c:v>2.1999999999999999E-2</c:v>
                      </c:pt>
                      <c:pt idx="5">
                        <c:v>0.311</c:v>
                      </c:pt>
                      <c:pt idx="6">
                        <c:v>0.222</c:v>
                      </c:pt>
                      <c:pt idx="7">
                        <c:v>0.15</c:v>
                      </c:pt>
                      <c:pt idx="8">
                        <c:v>9.8000000000000004E-2</c:v>
                      </c:pt>
                      <c:pt idx="9">
                        <c:v>8.5000000000000006E-2</c:v>
                      </c:pt>
                      <c:pt idx="10">
                        <c:v>0.192</c:v>
                      </c:pt>
                      <c:pt idx="11">
                        <c:v>0.156</c:v>
                      </c:pt>
                      <c:pt idx="12">
                        <c:v>0.14299999999999999</c:v>
                      </c:pt>
                      <c:pt idx="13">
                        <c:v>0.112</c:v>
                      </c:pt>
                      <c:pt idx="14">
                        <c:v>0.104</c:v>
                      </c:pt>
                      <c:pt idx="15">
                        <c:v>0.16200000000000001</c:v>
                      </c:pt>
                      <c:pt idx="16">
                        <c:v>0.114</c:v>
                      </c:pt>
                      <c:pt idx="17">
                        <c:v>8.6999999999999994E-2</c:v>
                      </c:pt>
                      <c:pt idx="18">
                        <c:v>6.4000000000000001E-2</c:v>
                      </c:pt>
                      <c:pt idx="19">
                        <c:v>6.2E-2</c:v>
                      </c:pt>
                      <c:pt idx="20">
                        <c:v>0.186</c:v>
                      </c:pt>
                      <c:pt idx="21">
                        <c:v>0.112</c:v>
                      </c:pt>
                      <c:pt idx="22">
                        <c:v>9.2999999999999999E-2</c:v>
                      </c:pt>
                      <c:pt idx="23">
                        <c:v>6.0999999999999999E-2</c:v>
                      </c:pt>
                      <c:pt idx="24">
                        <c:v>5.5E-2</c:v>
                      </c:pt>
                      <c:pt idx="25">
                        <c:v>0.26100000000000001</c:v>
                      </c:pt>
                      <c:pt idx="26">
                        <c:v>0.19500000000000001</c:v>
                      </c:pt>
                      <c:pt idx="27">
                        <c:v>0.14499999999999999</c:v>
                      </c:pt>
                      <c:pt idx="28">
                        <c:v>0.123</c:v>
                      </c:pt>
                      <c:pt idx="29">
                        <c:v>9.1999999999999998E-2</c:v>
                      </c:pt>
                      <c:pt idx="30">
                        <c:v>0.27300000000000002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48-5163-405C-845D-06FF0BB3FA81}"/>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 of unknowns (2)'!$B$7</c15:sqref>
                        </c15:formulaRef>
                      </c:ext>
                    </c:extLst>
                    <c:strCache>
                      <c:ptCount val="1"/>
                      <c:pt idx="0">
                        <c:v>Welsh medium working</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(2)'!$C$7:$AK$7</c15:sqref>
                        </c15:formulaRef>
                      </c:ext>
                    </c:extLst>
                    <c:numCache>
                      <c:formatCode>0.0%</c:formatCode>
                      <c:ptCount val="35"/>
                      <c:pt idx="0">
                        <c:v>3.5000000000000003E-2</c:v>
                      </c:pt>
                      <c:pt idx="1">
                        <c:v>2.8000000000000001E-2</c:v>
                      </c:pt>
                      <c:pt idx="2">
                        <c:v>2.5999999999999999E-2</c:v>
                      </c:pt>
                      <c:pt idx="3">
                        <c:v>2.4E-2</c:v>
                      </c:pt>
                      <c:pt idx="4">
                        <c:v>2.3E-2</c:v>
                      </c:pt>
                      <c:pt idx="5">
                        <c:v>0.314</c:v>
                      </c:pt>
                      <c:pt idx="6">
                        <c:v>0.224</c:v>
                      </c:pt>
                      <c:pt idx="7">
                        <c:v>0.151</c:v>
                      </c:pt>
                      <c:pt idx="8">
                        <c:v>9.9000000000000005E-2</c:v>
                      </c:pt>
                      <c:pt idx="9">
                        <c:v>8.5999999999999993E-2</c:v>
                      </c:pt>
                      <c:pt idx="10">
                        <c:v>0.192</c:v>
                      </c:pt>
                      <c:pt idx="11">
                        <c:v>0.156</c:v>
                      </c:pt>
                      <c:pt idx="12">
                        <c:v>0.14299999999999999</c:v>
                      </c:pt>
                      <c:pt idx="13">
                        <c:v>0.112</c:v>
                      </c:pt>
                      <c:pt idx="14">
                        <c:v>0.104</c:v>
                      </c:pt>
                      <c:pt idx="15">
                        <c:v>0.161</c:v>
                      </c:pt>
                      <c:pt idx="16">
                        <c:v>0.113</c:v>
                      </c:pt>
                      <c:pt idx="17">
                        <c:v>8.6999999999999994E-2</c:v>
                      </c:pt>
                      <c:pt idx="18">
                        <c:v>6.4000000000000001E-2</c:v>
                      </c:pt>
                      <c:pt idx="19">
                        <c:v>6.2E-2</c:v>
                      </c:pt>
                      <c:pt idx="20">
                        <c:v>0.188</c:v>
                      </c:pt>
                      <c:pt idx="21">
                        <c:v>0.113</c:v>
                      </c:pt>
                      <c:pt idx="22">
                        <c:v>0.09</c:v>
                      </c:pt>
                      <c:pt idx="23">
                        <c:v>6.0999999999999999E-2</c:v>
                      </c:pt>
                      <c:pt idx="24">
                        <c:v>5.5E-2</c:v>
                      </c:pt>
                      <c:pt idx="25">
                        <c:v>0.26600000000000001</c:v>
                      </c:pt>
                      <c:pt idx="26">
                        <c:v>0.19800000000000001</c:v>
                      </c:pt>
                      <c:pt idx="27">
                        <c:v>0.14799999999999999</c:v>
                      </c:pt>
                      <c:pt idx="28">
                        <c:v>0.125</c:v>
                      </c:pt>
                      <c:pt idx="29">
                        <c:v>9.4E-2</c:v>
                      </c:pt>
                      <c:pt idx="30">
                        <c:v>0.27400000000000002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49-5163-405C-845D-06FF0BB3FA81}"/>
                  </c:ext>
                </c:extLst>
              </c15:ser>
            </c15:filteredBarSeries>
          </c:ext>
        </c:extLst>
      </c:barChart>
      <c:catAx>
        <c:axId val="1881491775"/>
        <c:scaling>
          <c:orientation val="maxMin"/>
        </c:scaling>
        <c:delete val="0"/>
        <c:axPos val="l"/>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crossAx val="1881480543"/>
        <c:crosses val="autoZero"/>
        <c:auto val="1"/>
        <c:lblAlgn val="ctr"/>
        <c:lblOffset val="100"/>
        <c:noMultiLvlLbl val="0"/>
      </c:catAx>
      <c:valAx>
        <c:axId val="1881480543"/>
        <c:scaling>
          <c:orientation val="minMax"/>
        </c:scaling>
        <c:delete val="0"/>
        <c:axPos val="t"/>
        <c:majorGridlines>
          <c:spPr>
            <a:ln w="9525" cap="flat" cmpd="sng" algn="ctr">
              <a:noFill/>
              <a:round/>
            </a:ln>
            <a:effectLst/>
          </c:spPr>
        </c:majorGridlines>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crossAx val="1881491775"/>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tx1"/>
          </a:solidFill>
        </a:defRPr>
      </a:pPr>
      <a:endParaRPr lang="cy-GB"/>
    </a:p>
  </c:txPr>
  <c:externalData r:id="rId4">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82159361855669"/>
          <c:y val="2.7314083250028872E-2"/>
          <c:w val="0.84178406381443305"/>
          <c:h val="0.9588670932790998"/>
        </c:manualLayout>
      </c:layout>
      <c:barChart>
        <c:barDir val="bar"/>
        <c:grouping val="clustered"/>
        <c:varyColors val="0"/>
        <c:ser>
          <c:idx val="2"/>
          <c:order val="2"/>
          <c:tx>
            <c:strRef>
              <c:f>'% of unknowns (2)'!$B$6</c:f>
              <c:strCache>
                <c:ptCount val="1"/>
                <c:pt idx="0">
                  <c:v>Welsh speaker </c:v>
                </c:pt>
              </c:strCache>
            </c:strRef>
          </c:tx>
          <c:spPr>
            <a:solidFill>
              <a:srgbClr val="FFC6BF"/>
            </a:solidFill>
            <a:ln>
              <a:noFill/>
            </a:ln>
            <a:effectLst/>
          </c:spPr>
          <c:invertIfNegative val="0"/>
          <c:dPt>
            <c:idx val="0"/>
            <c:invertIfNegative val="0"/>
            <c:bubble3D val="0"/>
            <c:spPr>
              <a:solidFill>
                <a:srgbClr val="FFC6BF"/>
              </a:solidFill>
              <a:ln>
                <a:noFill/>
              </a:ln>
              <a:effectLst/>
            </c:spPr>
            <c:extLst>
              <c:ext xmlns:c16="http://schemas.microsoft.com/office/drawing/2014/chart" uri="{C3380CC4-5D6E-409C-BE32-E72D297353CC}">
                <c16:uniqueId val="{00000001-3AFD-4989-8828-18FDC31C73EB}"/>
              </c:ext>
            </c:extLst>
          </c:dPt>
          <c:dPt>
            <c:idx val="1"/>
            <c:invertIfNegative val="0"/>
            <c:bubble3D val="0"/>
            <c:spPr>
              <a:solidFill>
                <a:srgbClr val="FFC6BF"/>
              </a:solidFill>
              <a:ln>
                <a:noFill/>
              </a:ln>
              <a:effectLst/>
            </c:spPr>
            <c:extLst>
              <c:ext xmlns:c16="http://schemas.microsoft.com/office/drawing/2014/chart" uri="{C3380CC4-5D6E-409C-BE32-E72D297353CC}">
                <c16:uniqueId val="{00000003-3AFD-4989-8828-18FDC31C73EB}"/>
              </c:ext>
            </c:extLst>
          </c:dPt>
          <c:dPt>
            <c:idx val="2"/>
            <c:invertIfNegative val="0"/>
            <c:bubble3D val="0"/>
            <c:spPr>
              <a:solidFill>
                <a:srgbClr val="FFC6BF"/>
              </a:solidFill>
              <a:ln>
                <a:noFill/>
              </a:ln>
              <a:effectLst/>
            </c:spPr>
            <c:extLst>
              <c:ext xmlns:c16="http://schemas.microsoft.com/office/drawing/2014/chart" uri="{C3380CC4-5D6E-409C-BE32-E72D297353CC}">
                <c16:uniqueId val="{00000005-3AFD-4989-8828-18FDC31C73EB}"/>
              </c:ext>
            </c:extLst>
          </c:dPt>
          <c:dPt>
            <c:idx val="3"/>
            <c:invertIfNegative val="0"/>
            <c:bubble3D val="0"/>
            <c:spPr>
              <a:solidFill>
                <a:srgbClr val="FFC6BF"/>
              </a:solidFill>
              <a:ln>
                <a:noFill/>
              </a:ln>
              <a:effectLst/>
            </c:spPr>
            <c:extLst>
              <c:ext xmlns:c16="http://schemas.microsoft.com/office/drawing/2014/chart" uri="{C3380CC4-5D6E-409C-BE32-E72D297353CC}">
                <c16:uniqueId val="{00000007-3AFD-4989-8828-18FDC31C73EB}"/>
              </c:ext>
            </c:extLst>
          </c:dPt>
          <c:dPt>
            <c:idx val="4"/>
            <c:invertIfNegative val="0"/>
            <c:bubble3D val="0"/>
            <c:spPr>
              <a:solidFill>
                <a:srgbClr val="FFC6BF"/>
              </a:solidFill>
              <a:ln>
                <a:noFill/>
              </a:ln>
              <a:effectLst/>
            </c:spPr>
            <c:extLst>
              <c:ext xmlns:c16="http://schemas.microsoft.com/office/drawing/2014/chart" uri="{C3380CC4-5D6E-409C-BE32-E72D297353CC}">
                <c16:uniqueId val="{00000009-3AFD-4989-8828-18FDC31C73EB}"/>
              </c:ext>
            </c:extLst>
          </c:dPt>
          <c:dPt>
            <c:idx val="5"/>
            <c:invertIfNegative val="0"/>
            <c:bubble3D val="0"/>
            <c:spPr>
              <a:solidFill>
                <a:srgbClr val="FFC6BF"/>
              </a:solidFill>
              <a:ln>
                <a:noFill/>
              </a:ln>
              <a:effectLst/>
            </c:spPr>
            <c:extLst>
              <c:ext xmlns:c16="http://schemas.microsoft.com/office/drawing/2014/chart" uri="{C3380CC4-5D6E-409C-BE32-E72D297353CC}">
                <c16:uniqueId val="{0000000B-3AFD-4989-8828-18FDC31C73EB}"/>
              </c:ext>
            </c:extLst>
          </c:dPt>
          <c:dPt>
            <c:idx val="6"/>
            <c:invertIfNegative val="0"/>
            <c:bubble3D val="0"/>
            <c:spPr>
              <a:solidFill>
                <a:srgbClr val="FFC6BF"/>
              </a:solidFill>
              <a:ln>
                <a:noFill/>
              </a:ln>
              <a:effectLst/>
            </c:spPr>
            <c:extLst>
              <c:ext xmlns:c16="http://schemas.microsoft.com/office/drawing/2014/chart" uri="{C3380CC4-5D6E-409C-BE32-E72D297353CC}">
                <c16:uniqueId val="{0000000D-3AFD-4989-8828-18FDC31C73EB}"/>
              </c:ext>
            </c:extLst>
          </c:dPt>
          <c:dPt>
            <c:idx val="7"/>
            <c:invertIfNegative val="0"/>
            <c:bubble3D val="0"/>
            <c:spPr>
              <a:solidFill>
                <a:srgbClr val="FFC6BF"/>
              </a:solidFill>
              <a:ln>
                <a:noFill/>
              </a:ln>
              <a:effectLst/>
            </c:spPr>
            <c:extLst>
              <c:ext xmlns:c16="http://schemas.microsoft.com/office/drawing/2014/chart" uri="{C3380CC4-5D6E-409C-BE32-E72D297353CC}">
                <c16:uniqueId val="{0000000F-3AFD-4989-8828-18FDC31C73EB}"/>
              </c:ext>
            </c:extLst>
          </c:dPt>
          <c:dPt>
            <c:idx val="8"/>
            <c:invertIfNegative val="0"/>
            <c:bubble3D val="0"/>
            <c:spPr>
              <a:solidFill>
                <a:srgbClr val="FFC6BF"/>
              </a:solidFill>
              <a:ln>
                <a:noFill/>
              </a:ln>
              <a:effectLst/>
            </c:spPr>
            <c:extLst>
              <c:ext xmlns:c16="http://schemas.microsoft.com/office/drawing/2014/chart" uri="{C3380CC4-5D6E-409C-BE32-E72D297353CC}">
                <c16:uniqueId val="{00000011-3AFD-4989-8828-18FDC31C73EB}"/>
              </c:ext>
            </c:extLst>
          </c:dPt>
          <c:dPt>
            <c:idx val="9"/>
            <c:invertIfNegative val="0"/>
            <c:bubble3D val="0"/>
            <c:spPr>
              <a:solidFill>
                <a:srgbClr val="FFC6BF"/>
              </a:solidFill>
              <a:ln>
                <a:noFill/>
              </a:ln>
              <a:effectLst/>
            </c:spPr>
            <c:extLst>
              <c:ext xmlns:c16="http://schemas.microsoft.com/office/drawing/2014/chart" uri="{C3380CC4-5D6E-409C-BE32-E72D297353CC}">
                <c16:uniqueId val="{00000013-3AFD-4989-8828-18FDC31C73EB}"/>
              </c:ext>
            </c:extLst>
          </c:dPt>
          <c:dPt>
            <c:idx val="10"/>
            <c:invertIfNegative val="0"/>
            <c:bubble3D val="0"/>
            <c:spPr>
              <a:solidFill>
                <a:srgbClr val="FFC6BF"/>
              </a:solidFill>
              <a:ln>
                <a:noFill/>
              </a:ln>
              <a:effectLst/>
            </c:spPr>
            <c:extLst>
              <c:ext xmlns:c16="http://schemas.microsoft.com/office/drawing/2014/chart" uri="{C3380CC4-5D6E-409C-BE32-E72D297353CC}">
                <c16:uniqueId val="{00000015-3AFD-4989-8828-18FDC31C73EB}"/>
              </c:ext>
            </c:extLst>
          </c:dPt>
          <c:dPt>
            <c:idx val="11"/>
            <c:invertIfNegative val="0"/>
            <c:bubble3D val="0"/>
            <c:spPr>
              <a:solidFill>
                <a:srgbClr val="FFC6BF"/>
              </a:solidFill>
              <a:ln>
                <a:noFill/>
              </a:ln>
              <a:effectLst/>
            </c:spPr>
            <c:extLst>
              <c:ext xmlns:c16="http://schemas.microsoft.com/office/drawing/2014/chart" uri="{C3380CC4-5D6E-409C-BE32-E72D297353CC}">
                <c16:uniqueId val="{00000017-3AFD-4989-8828-18FDC31C73EB}"/>
              </c:ext>
            </c:extLst>
          </c:dPt>
          <c:dPt>
            <c:idx val="12"/>
            <c:invertIfNegative val="0"/>
            <c:bubble3D val="0"/>
            <c:spPr>
              <a:solidFill>
                <a:srgbClr val="FFC6BF"/>
              </a:solidFill>
              <a:ln>
                <a:noFill/>
              </a:ln>
              <a:effectLst/>
            </c:spPr>
            <c:extLst>
              <c:ext xmlns:c16="http://schemas.microsoft.com/office/drawing/2014/chart" uri="{C3380CC4-5D6E-409C-BE32-E72D297353CC}">
                <c16:uniqueId val="{00000019-3AFD-4989-8828-18FDC31C73EB}"/>
              </c:ext>
            </c:extLst>
          </c:dPt>
          <c:dPt>
            <c:idx val="13"/>
            <c:invertIfNegative val="0"/>
            <c:bubble3D val="0"/>
            <c:spPr>
              <a:solidFill>
                <a:srgbClr val="FFC6BF"/>
              </a:solidFill>
              <a:ln>
                <a:noFill/>
              </a:ln>
              <a:effectLst/>
            </c:spPr>
            <c:extLst>
              <c:ext xmlns:c16="http://schemas.microsoft.com/office/drawing/2014/chart" uri="{C3380CC4-5D6E-409C-BE32-E72D297353CC}">
                <c16:uniqueId val="{0000001B-3AFD-4989-8828-18FDC31C73EB}"/>
              </c:ext>
            </c:extLst>
          </c:dPt>
          <c:dPt>
            <c:idx val="14"/>
            <c:invertIfNegative val="0"/>
            <c:bubble3D val="0"/>
            <c:spPr>
              <a:solidFill>
                <a:srgbClr val="FFC6BF"/>
              </a:solidFill>
              <a:ln>
                <a:noFill/>
              </a:ln>
              <a:effectLst/>
            </c:spPr>
            <c:extLst>
              <c:ext xmlns:c16="http://schemas.microsoft.com/office/drawing/2014/chart" uri="{C3380CC4-5D6E-409C-BE32-E72D297353CC}">
                <c16:uniqueId val="{0000001D-3AFD-4989-8828-18FDC31C73EB}"/>
              </c:ext>
            </c:extLst>
          </c:dPt>
          <c:dPt>
            <c:idx val="15"/>
            <c:invertIfNegative val="0"/>
            <c:bubble3D val="0"/>
            <c:spPr>
              <a:solidFill>
                <a:srgbClr val="FFC6BF"/>
              </a:solidFill>
              <a:ln>
                <a:noFill/>
              </a:ln>
              <a:effectLst/>
            </c:spPr>
            <c:extLst>
              <c:ext xmlns:c16="http://schemas.microsoft.com/office/drawing/2014/chart" uri="{C3380CC4-5D6E-409C-BE32-E72D297353CC}">
                <c16:uniqueId val="{0000001F-3AFD-4989-8828-18FDC31C73EB}"/>
              </c:ext>
            </c:extLst>
          </c:dPt>
          <c:dPt>
            <c:idx val="16"/>
            <c:invertIfNegative val="0"/>
            <c:bubble3D val="0"/>
            <c:spPr>
              <a:solidFill>
                <a:srgbClr val="FFC6BF"/>
              </a:solidFill>
              <a:ln>
                <a:noFill/>
              </a:ln>
              <a:effectLst/>
            </c:spPr>
            <c:extLst>
              <c:ext xmlns:c16="http://schemas.microsoft.com/office/drawing/2014/chart" uri="{C3380CC4-5D6E-409C-BE32-E72D297353CC}">
                <c16:uniqueId val="{00000021-3AFD-4989-8828-18FDC31C73EB}"/>
              </c:ext>
            </c:extLst>
          </c:dPt>
          <c:dPt>
            <c:idx val="17"/>
            <c:invertIfNegative val="0"/>
            <c:bubble3D val="0"/>
            <c:spPr>
              <a:solidFill>
                <a:srgbClr val="FFC6BF"/>
              </a:solidFill>
              <a:ln>
                <a:noFill/>
              </a:ln>
              <a:effectLst/>
            </c:spPr>
            <c:extLst>
              <c:ext xmlns:c16="http://schemas.microsoft.com/office/drawing/2014/chart" uri="{C3380CC4-5D6E-409C-BE32-E72D297353CC}">
                <c16:uniqueId val="{00000023-3AFD-4989-8828-18FDC31C73EB}"/>
              </c:ext>
            </c:extLst>
          </c:dPt>
          <c:dPt>
            <c:idx val="18"/>
            <c:invertIfNegative val="0"/>
            <c:bubble3D val="0"/>
            <c:spPr>
              <a:solidFill>
                <a:srgbClr val="FFC6BF"/>
              </a:solidFill>
              <a:ln>
                <a:noFill/>
              </a:ln>
              <a:effectLst/>
            </c:spPr>
            <c:extLst>
              <c:ext xmlns:c16="http://schemas.microsoft.com/office/drawing/2014/chart" uri="{C3380CC4-5D6E-409C-BE32-E72D297353CC}">
                <c16:uniqueId val="{00000025-3AFD-4989-8828-18FDC31C73EB}"/>
              </c:ext>
            </c:extLst>
          </c:dPt>
          <c:dPt>
            <c:idx val="19"/>
            <c:invertIfNegative val="0"/>
            <c:bubble3D val="0"/>
            <c:spPr>
              <a:solidFill>
                <a:srgbClr val="FFC6BF"/>
              </a:solidFill>
              <a:ln>
                <a:noFill/>
              </a:ln>
              <a:effectLst/>
            </c:spPr>
            <c:extLst>
              <c:ext xmlns:c16="http://schemas.microsoft.com/office/drawing/2014/chart" uri="{C3380CC4-5D6E-409C-BE32-E72D297353CC}">
                <c16:uniqueId val="{00000027-3AFD-4989-8828-18FDC31C73EB}"/>
              </c:ext>
            </c:extLst>
          </c:dPt>
          <c:dPt>
            <c:idx val="20"/>
            <c:invertIfNegative val="0"/>
            <c:bubble3D val="0"/>
            <c:spPr>
              <a:solidFill>
                <a:srgbClr val="FFC6BF"/>
              </a:solidFill>
              <a:ln>
                <a:noFill/>
              </a:ln>
              <a:effectLst/>
            </c:spPr>
            <c:extLst>
              <c:ext xmlns:c16="http://schemas.microsoft.com/office/drawing/2014/chart" uri="{C3380CC4-5D6E-409C-BE32-E72D297353CC}">
                <c16:uniqueId val="{00000029-3AFD-4989-8828-18FDC31C73EB}"/>
              </c:ext>
            </c:extLst>
          </c:dPt>
          <c:dPt>
            <c:idx val="21"/>
            <c:invertIfNegative val="0"/>
            <c:bubble3D val="0"/>
            <c:spPr>
              <a:solidFill>
                <a:srgbClr val="FFC6BF"/>
              </a:solidFill>
              <a:ln>
                <a:noFill/>
              </a:ln>
              <a:effectLst/>
            </c:spPr>
            <c:extLst>
              <c:ext xmlns:c16="http://schemas.microsoft.com/office/drawing/2014/chart" uri="{C3380CC4-5D6E-409C-BE32-E72D297353CC}">
                <c16:uniqueId val="{0000002B-3AFD-4989-8828-18FDC31C73EB}"/>
              </c:ext>
            </c:extLst>
          </c:dPt>
          <c:dPt>
            <c:idx val="22"/>
            <c:invertIfNegative val="0"/>
            <c:bubble3D val="0"/>
            <c:spPr>
              <a:solidFill>
                <a:srgbClr val="FFC6BF"/>
              </a:solidFill>
              <a:ln>
                <a:noFill/>
              </a:ln>
              <a:effectLst/>
            </c:spPr>
            <c:extLst>
              <c:ext xmlns:c16="http://schemas.microsoft.com/office/drawing/2014/chart" uri="{C3380CC4-5D6E-409C-BE32-E72D297353CC}">
                <c16:uniqueId val="{0000002D-3AFD-4989-8828-18FDC31C73EB}"/>
              </c:ext>
            </c:extLst>
          </c:dPt>
          <c:dPt>
            <c:idx val="23"/>
            <c:invertIfNegative val="0"/>
            <c:bubble3D val="0"/>
            <c:spPr>
              <a:solidFill>
                <a:srgbClr val="FFC6BF"/>
              </a:solidFill>
              <a:ln>
                <a:noFill/>
              </a:ln>
              <a:effectLst/>
            </c:spPr>
            <c:extLst>
              <c:ext xmlns:c16="http://schemas.microsoft.com/office/drawing/2014/chart" uri="{C3380CC4-5D6E-409C-BE32-E72D297353CC}">
                <c16:uniqueId val="{0000002F-3AFD-4989-8828-18FDC31C73EB}"/>
              </c:ext>
            </c:extLst>
          </c:dPt>
          <c:dPt>
            <c:idx val="24"/>
            <c:invertIfNegative val="0"/>
            <c:bubble3D val="0"/>
            <c:spPr>
              <a:solidFill>
                <a:srgbClr val="FFC6BF"/>
              </a:solidFill>
              <a:ln>
                <a:noFill/>
              </a:ln>
              <a:effectLst/>
            </c:spPr>
            <c:extLst>
              <c:ext xmlns:c16="http://schemas.microsoft.com/office/drawing/2014/chart" uri="{C3380CC4-5D6E-409C-BE32-E72D297353CC}">
                <c16:uniqueId val="{00000031-3AFD-4989-8828-18FDC31C73EB}"/>
              </c:ext>
            </c:extLst>
          </c:dPt>
          <c:dPt>
            <c:idx val="25"/>
            <c:invertIfNegative val="0"/>
            <c:bubble3D val="0"/>
            <c:spPr>
              <a:solidFill>
                <a:srgbClr val="FFC6BF"/>
              </a:solidFill>
              <a:ln>
                <a:noFill/>
              </a:ln>
              <a:effectLst/>
            </c:spPr>
            <c:extLst>
              <c:ext xmlns:c16="http://schemas.microsoft.com/office/drawing/2014/chart" uri="{C3380CC4-5D6E-409C-BE32-E72D297353CC}">
                <c16:uniqueId val="{00000033-3AFD-4989-8828-18FDC31C73EB}"/>
              </c:ext>
            </c:extLst>
          </c:dPt>
          <c:dPt>
            <c:idx val="26"/>
            <c:invertIfNegative val="0"/>
            <c:bubble3D val="0"/>
            <c:spPr>
              <a:solidFill>
                <a:srgbClr val="FFC6BF"/>
              </a:solidFill>
              <a:ln>
                <a:noFill/>
              </a:ln>
              <a:effectLst/>
            </c:spPr>
            <c:extLst>
              <c:ext xmlns:c16="http://schemas.microsoft.com/office/drawing/2014/chart" uri="{C3380CC4-5D6E-409C-BE32-E72D297353CC}">
                <c16:uniqueId val="{00000035-3AFD-4989-8828-18FDC31C73EB}"/>
              </c:ext>
            </c:extLst>
          </c:dPt>
          <c:dPt>
            <c:idx val="27"/>
            <c:invertIfNegative val="0"/>
            <c:bubble3D val="0"/>
            <c:spPr>
              <a:solidFill>
                <a:srgbClr val="FFC6BF"/>
              </a:solidFill>
              <a:ln>
                <a:noFill/>
              </a:ln>
              <a:effectLst/>
            </c:spPr>
            <c:extLst>
              <c:ext xmlns:c16="http://schemas.microsoft.com/office/drawing/2014/chart" uri="{C3380CC4-5D6E-409C-BE32-E72D297353CC}">
                <c16:uniqueId val="{00000037-3AFD-4989-8828-18FDC31C73EB}"/>
              </c:ext>
            </c:extLst>
          </c:dPt>
          <c:dPt>
            <c:idx val="28"/>
            <c:invertIfNegative val="0"/>
            <c:bubble3D val="0"/>
            <c:spPr>
              <a:solidFill>
                <a:srgbClr val="FFC6BF"/>
              </a:solidFill>
              <a:ln>
                <a:noFill/>
              </a:ln>
              <a:effectLst/>
            </c:spPr>
            <c:extLst>
              <c:ext xmlns:c16="http://schemas.microsoft.com/office/drawing/2014/chart" uri="{C3380CC4-5D6E-409C-BE32-E72D297353CC}">
                <c16:uniqueId val="{00000039-3AFD-4989-8828-18FDC31C73EB}"/>
              </c:ext>
            </c:extLst>
          </c:dPt>
          <c:dPt>
            <c:idx val="29"/>
            <c:invertIfNegative val="0"/>
            <c:bubble3D val="0"/>
            <c:spPr>
              <a:solidFill>
                <a:srgbClr val="FFC6BF"/>
              </a:solidFill>
              <a:ln>
                <a:noFill/>
              </a:ln>
              <a:effectLst/>
            </c:spPr>
            <c:extLst>
              <c:ext xmlns:c16="http://schemas.microsoft.com/office/drawing/2014/chart" uri="{C3380CC4-5D6E-409C-BE32-E72D297353CC}">
                <c16:uniqueId val="{0000003B-3AFD-4989-8828-18FDC31C73EB}"/>
              </c:ext>
            </c:extLst>
          </c:dPt>
          <c:dPt>
            <c:idx val="30"/>
            <c:invertIfNegative val="0"/>
            <c:bubble3D val="0"/>
            <c:spPr>
              <a:solidFill>
                <a:srgbClr val="FFC6BF"/>
              </a:solidFill>
              <a:ln>
                <a:noFill/>
              </a:ln>
              <a:effectLst/>
            </c:spPr>
            <c:extLst>
              <c:ext xmlns:c16="http://schemas.microsoft.com/office/drawing/2014/chart" uri="{C3380CC4-5D6E-409C-BE32-E72D297353CC}">
                <c16:uniqueId val="{0000003D-3AFD-4989-8828-18FDC31C73EB}"/>
              </c:ext>
            </c:extLst>
          </c:dPt>
          <c:dPt>
            <c:idx val="31"/>
            <c:invertIfNegative val="0"/>
            <c:bubble3D val="0"/>
            <c:spPr>
              <a:solidFill>
                <a:srgbClr val="FFC6BF"/>
              </a:solidFill>
              <a:ln>
                <a:noFill/>
              </a:ln>
              <a:effectLst/>
            </c:spPr>
            <c:extLst>
              <c:ext xmlns:c16="http://schemas.microsoft.com/office/drawing/2014/chart" uri="{C3380CC4-5D6E-409C-BE32-E72D297353CC}">
                <c16:uniqueId val="{0000003F-3AFD-4989-8828-18FDC31C73EB}"/>
              </c:ext>
            </c:extLst>
          </c:dPt>
          <c:dPt>
            <c:idx val="32"/>
            <c:invertIfNegative val="0"/>
            <c:bubble3D val="0"/>
            <c:spPr>
              <a:solidFill>
                <a:srgbClr val="FFC6BF"/>
              </a:solidFill>
              <a:ln>
                <a:noFill/>
              </a:ln>
              <a:effectLst/>
            </c:spPr>
            <c:extLst>
              <c:ext xmlns:c16="http://schemas.microsoft.com/office/drawing/2014/chart" uri="{C3380CC4-5D6E-409C-BE32-E72D297353CC}">
                <c16:uniqueId val="{00000041-3AFD-4989-8828-18FDC31C73EB}"/>
              </c:ext>
            </c:extLst>
          </c:dPt>
          <c:dPt>
            <c:idx val="33"/>
            <c:invertIfNegative val="0"/>
            <c:bubble3D val="0"/>
            <c:spPr>
              <a:solidFill>
                <a:srgbClr val="FFC6BF"/>
              </a:solidFill>
              <a:ln>
                <a:noFill/>
              </a:ln>
              <a:effectLst/>
            </c:spPr>
            <c:extLst>
              <c:ext xmlns:c16="http://schemas.microsoft.com/office/drawing/2014/chart" uri="{C3380CC4-5D6E-409C-BE32-E72D297353CC}">
                <c16:uniqueId val="{00000043-3AFD-4989-8828-18FDC31C73EB}"/>
              </c:ext>
            </c:extLst>
          </c:dPt>
          <c:dPt>
            <c:idx val="34"/>
            <c:invertIfNegative val="0"/>
            <c:bubble3D val="0"/>
            <c:spPr>
              <a:solidFill>
                <a:srgbClr val="FFC6BF"/>
              </a:solidFill>
              <a:ln>
                <a:noFill/>
              </a:ln>
              <a:effectLst/>
            </c:spPr>
            <c:extLst>
              <c:ext xmlns:c16="http://schemas.microsoft.com/office/drawing/2014/chart" uri="{C3380CC4-5D6E-409C-BE32-E72D297353CC}">
                <c16:uniqueId val="{00000045-3AFD-4989-8828-18FDC31C73EB}"/>
              </c:ext>
            </c:extLst>
          </c:dPt>
          <c:dLbls>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 of unknowns (2)'!$C$2:$AK$3</c:f>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f>'% of unknowns (2)'!$C$6:$AK$6</c:f>
              <c:numCache>
                <c:formatCode>0.0%</c:formatCode>
                <c:ptCount val="35"/>
                <c:pt idx="0">
                  <c:v>3.5000000000000003E-2</c:v>
                </c:pt>
                <c:pt idx="1">
                  <c:v>2.8000000000000001E-2</c:v>
                </c:pt>
                <c:pt idx="2">
                  <c:v>2.5000000000000001E-2</c:v>
                </c:pt>
                <c:pt idx="3">
                  <c:v>2.4E-2</c:v>
                </c:pt>
                <c:pt idx="4">
                  <c:v>2.1999999999999999E-2</c:v>
                </c:pt>
                <c:pt idx="5">
                  <c:v>0.311</c:v>
                </c:pt>
                <c:pt idx="6">
                  <c:v>0.222</c:v>
                </c:pt>
                <c:pt idx="7">
                  <c:v>0.15</c:v>
                </c:pt>
                <c:pt idx="8">
                  <c:v>9.8000000000000004E-2</c:v>
                </c:pt>
                <c:pt idx="9">
                  <c:v>8.5000000000000006E-2</c:v>
                </c:pt>
                <c:pt idx="10">
                  <c:v>0.192</c:v>
                </c:pt>
                <c:pt idx="11">
                  <c:v>0.156</c:v>
                </c:pt>
                <c:pt idx="12">
                  <c:v>0.14299999999999999</c:v>
                </c:pt>
                <c:pt idx="13">
                  <c:v>0.112</c:v>
                </c:pt>
                <c:pt idx="14">
                  <c:v>0.104</c:v>
                </c:pt>
                <c:pt idx="15">
                  <c:v>0.16200000000000001</c:v>
                </c:pt>
                <c:pt idx="16">
                  <c:v>0.114</c:v>
                </c:pt>
                <c:pt idx="17">
                  <c:v>8.6999999999999994E-2</c:v>
                </c:pt>
                <c:pt idx="18">
                  <c:v>6.4000000000000001E-2</c:v>
                </c:pt>
                <c:pt idx="19">
                  <c:v>6.2E-2</c:v>
                </c:pt>
                <c:pt idx="20">
                  <c:v>0.186</c:v>
                </c:pt>
                <c:pt idx="21">
                  <c:v>0.112</c:v>
                </c:pt>
                <c:pt idx="22">
                  <c:v>9.2999999999999999E-2</c:v>
                </c:pt>
                <c:pt idx="23">
                  <c:v>6.0999999999999999E-2</c:v>
                </c:pt>
                <c:pt idx="24">
                  <c:v>5.5E-2</c:v>
                </c:pt>
                <c:pt idx="25">
                  <c:v>0.26100000000000001</c:v>
                </c:pt>
                <c:pt idx="26">
                  <c:v>0.19500000000000001</c:v>
                </c:pt>
                <c:pt idx="27">
                  <c:v>0.14499999999999999</c:v>
                </c:pt>
                <c:pt idx="28">
                  <c:v>0.123</c:v>
                </c:pt>
                <c:pt idx="29">
                  <c:v>9.1999999999999998E-2</c:v>
                </c:pt>
                <c:pt idx="30">
                  <c:v>0.27300000000000002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46-3AFD-4989-8828-18FDC31C73EB}"/>
            </c:ext>
          </c:extLst>
        </c:ser>
        <c:dLbls>
          <c:dLblPos val="outEnd"/>
          <c:showLegendKey val="0"/>
          <c:showVal val="1"/>
          <c:showCatName val="0"/>
          <c:showSerName val="0"/>
          <c:showPercent val="0"/>
          <c:showBubbleSize val="0"/>
        </c:dLbls>
        <c:gapWidth val="80"/>
        <c:axId val="1925960463"/>
        <c:axId val="1925969199"/>
        <c:extLst>
          <c:ext xmlns:c15="http://schemas.microsoft.com/office/drawing/2012/chart" uri="{02D57815-91ED-43cb-92C2-25804820EDAC}">
            <c15:filteredBarSeries>
              <c15:ser>
                <c:idx val="0"/>
                <c:order val="0"/>
                <c:tx>
                  <c:strRef>
                    <c:extLst>
                      <c:ext uri="{02D57815-91ED-43cb-92C2-25804820EDAC}">
                        <c15:formulaRef>
                          <c15:sqref>'% of unknowns (2)'!$B$4</c15:sqref>
                        </c15:formulaRef>
                      </c:ext>
                    </c:extLst>
                    <c:strCache>
                      <c:ptCount val="1"/>
                      <c:pt idx="0">
                        <c:v>Ethnic Group</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c:ext uri="{02D57815-91ED-43cb-92C2-25804820EDAC}">
                        <c15:formulaRef>
                          <c15:sqref>'% of unknowns (2)'!$C$4:$AK$4</c15:sqref>
                        </c15:formulaRef>
                      </c:ext>
                    </c:extLst>
                    <c:numCache>
                      <c:formatCode>0.0%</c:formatCode>
                      <c:ptCount val="35"/>
                      <c:pt idx="0">
                        <c:v>5.7000000000000002E-2</c:v>
                      </c:pt>
                      <c:pt idx="1">
                        <c:v>5.1999999999999998E-2</c:v>
                      </c:pt>
                      <c:pt idx="2">
                        <c:v>4.7E-2</c:v>
                      </c:pt>
                      <c:pt idx="3">
                        <c:v>4.3999999999999997E-2</c:v>
                      </c:pt>
                      <c:pt idx="4">
                        <c:v>0.04</c:v>
                      </c:pt>
                      <c:pt idx="5">
                        <c:v>0.311</c:v>
                      </c:pt>
                      <c:pt idx="6">
                        <c:v>0.25800000000000001</c:v>
                      </c:pt>
                      <c:pt idx="7">
                        <c:v>0.20399999999999999</c:v>
                      </c:pt>
                      <c:pt idx="8">
                        <c:v>0.13500000000000001</c:v>
                      </c:pt>
                      <c:pt idx="9">
                        <c:v>0.11799999999999999</c:v>
                      </c:pt>
                      <c:pt idx="10">
                        <c:v>0.20200000000000001</c:v>
                      </c:pt>
                      <c:pt idx="11">
                        <c:v>0.185</c:v>
                      </c:pt>
                      <c:pt idx="12">
                        <c:v>0.17100000000000001</c:v>
                      </c:pt>
                      <c:pt idx="13">
                        <c:v>0.13300000000000001</c:v>
                      </c:pt>
                      <c:pt idx="14">
                        <c:v>0.124</c:v>
                      </c:pt>
                      <c:pt idx="15">
                        <c:v>0.159</c:v>
                      </c:pt>
                      <c:pt idx="16">
                        <c:v>0.13400000000000001</c:v>
                      </c:pt>
                      <c:pt idx="17">
                        <c:v>0.106</c:v>
                      </c:pt>
                      <c:pt idx="18">
                        <c:v>7.6999999999999999E-2</c:v>
                      </c:pt>
                      <c:pt idx="19">
                        <c:v>7.0000000000000007E-2</c:v>
                      </c:pt>
                      <c:pt idx="20">
                        <c:v>0.19800000000000001</c:v>
                      </c:pt>
                      <c:pt idx="21">
                        <c:v>0.16800000000000001</c:v>
                      </c:pt>
                      <c:pt idx="22">
                        <c:v>0.13600000000000001</c:v>
                      </c:pt>
                      <c:pt idx="23">
                        <c:v>8.8999999999999996E-2</c:v>
                      </c:pt>
                      <c:pt idx="24">
                        <c:v>8.1000000000000003E-2</c:v>
                      </c:pt>
                      <c:pt idx="25">
                        <c:v>0.27700000000000002</c:v>
                      </c:pt>
                      <c:pt idx="26">
                        <c:v>0.25900000000000001</c:v>
                      </c:pt>
                      <c:pt idx="27">
                        <c:v>0.21</c:v>
                      </c:pt>
                      <c:pt idx="28">
                        <c:v>0.19600000000000001</c:v>
                      </c:pt>
                      <c:pt idx="29">
                        <c:v>0.13200000000000001</c:v>
                      </c:pt>
                      <c:pt idx="30">
                        <c:v>0.27</c:v>
                      </c:pt>
                      <c:pt idx="31">
                        <c:v>0.24099999999999999</c:v>
                      </c:pt>
                      <c:pt idx="32">
                        <c:v>0.20200000000000001</c:v>
                      </c:pt>
                      <c:pt idx="33">
                        <c:v>0.183</c:v>
                      </c:pt>
                      <c:pt idx="34">
                        <c:v>0.14199999999999999</c:v>
                      </c:pt>
                    </c:numCache>
                  </c:numRef>
                </c:val>
                <c:extLst>
                  <c:ext xmlns:c16="http://schemas.microsoft.com/office/drawing/2014/chart" uri="{C3380CC4-5D6E-409C-BE32-E72D297353CC}">
                    <c16:uniqueId val="{00000047-3AFD-4989-8828-18FDC31C73E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 of unknowns (2)'!$B$5</c15:sqref>
                        </c15:formulaRef>
                      </c:ext>
                    </c:extLst>
                    <c:strCache>
                      <c:ptCount val="1"/>
                      <c:pt idx="0">
                        <c:v>Nationality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(2)'!$C$5:$AK$5</c15:sqref>
                        </c15:formulaRef>
                      </c:ext>
                    </c:extLst>
                    <c:numCache>
                      <c:formatCode>0.0%</c:formatCode>
                      <c:ptCount val="35"/>
                      <c:pt idx="0">
                        <c:v>5.3999999999999999E-2</c:v>
                      </c:pt>
                      <c:pt idx="1">
                        <c:v>4.9000000000000002E-2</c:v>
                      </c:pt>
                      <c:pt idx="2">
                        <c:v>4.4999999999999998E-2</c:v>
                      </c:pt>
                      <c:pt idx="3">
                        <c:v>4.1000000000000002E-2</c:v>
                      </c:pt>
                      <c:pt idx="4">
                        <c:v>3.7999999999999999E-2</c:v>
                      </c:pt>
                      <c:pt idx="5">
                        <c:v>0.311</c:v>
                      </c:pt>
                      <c:pt idx="6">
                        <c:v>0.25800000000000001</c:v>
                      </c:pt>
                      <c:pt idx="7">
                        <c:v>0.20300000000000001</c:v>
                      </c:pt>
                      <c:pt idx="8">
                        <c:v>0.13400000000000001</c:v>
                      </c:pt>
                      <c:pt idx="9">
                        <c:v>0.11700000000000001</c:v>
                      </c:pt>
                      <c:pt idx="10">
                        <c:v>0.20200000000000001</c:v>
                      </c:pt>
                      <c:pt idx="11">
                        <c:v>0.185</c:v>
                      </c:pt>
                      <c:pt idx="12">
                        <c:v>0.17100000000000001</c:v>
                      </c:pt>
                      <c:pt idx="13">
                        <c:v>0.13400000000000001</c:v>
                      </c:pt>
                      <c:pt idx="14">
                        <c:v>0.124</c:v>
                      </c:pt>
                      <c:pt idx="15">
                        <c:v>0.158</c:v>
                      </c:pt>
                      <c:pt idx="16">
                        <c:v>0.13400000000000001</c:v>
                      </c:pt>
                      <c:pt idx="17">
                        <c:v>0.106</c:v>
                      </c:pt>
                      <c:pt idx="18">
                        <c:v>7.5999999999999998E-2</c:v>
                      </c:pt>
                      <c:pt idx="19">
                        <c:v>7.0999999999999994E-2</c:v>
                      </c:pt>
                      <c:pt idx="20">
                        <c:v>0.2</c:v>
                      </c:pt>
                      <c:pt idx="21">
                        <c:v>0.16900000000000001</c:v>
                      </c:pt>
                      <c:pt idx="22">
                        <c:v>0.13700000000000001</c:v>
                      </c:pt>
                      <c:pt idx="23">
                        <c:v>0.09</c:v>
                      </c:pt>
                      <c:pt idx="24">
                        <c:v>8.1000000000000003E-2</c:v>
                      </c:pt>
                      <c:pt idx="25">
                        <c:v>0.27700000000000002</c:v>
                      </c:pt>
                      <c:pt idx="26">
                        <c:v>0.25900000000000001</c:v>
                      </c:pt>
                      <c:pt idx="27">
                        <c:v>0.21</c:v>
                      </c:pt>
                      <c:pt idx="28">
                        <c:v>0.19900000000000001</c:v>
                      </c:pt>
                      <c:pt idx="29">
                        <c:v>0.13500000000000001</c:v>
                      </c:pt>
                      <c:pt idx="30">
                        <c:v>0.27</c:v>
                      </c:pt>
                      <c:pt idx="31">
                        <c:v>0.24299999999999999</c:v>
                      </c:pt>
                      <c:pt idx="32">
                        <c:v>0.20399999999999999</c:v>
                      </c:pt>
                      <c:pt idx="33">
                        <c:v>0.187</c:v>
                      </c:pt>
                      <c:pt idx="34">
                        <c:v>0.14199999999999999</c:v>
                      </c:pt>
                    </c:numCache>
                  </c:numRef>
                </c:val>
                <c:extLst xmlns:c15="http://schemas.microsoft.com/office/drawing/2012/chart">
                  <c:ext xmlns:c16="http://schemas.microsoft.com/office/drawing/2014/chart" uri="{C3380CC4-5D6E-409C-BE32-E72D297353CC}">
                    <c16:uniqueId val="{00000048-3AFD-4989-8828-18FDC31C73E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 of unknowns (2)'!$B$7</c15:sqref>
                        </c15:formulaRef>
                      </c:ext>
                    </c:extLst>
                    <c:strCache>
                      <c:ptCount val="1"/>
                      <c:pt idx="0">
                        <c:v>Welsh medium working</c:v>
                      </c:pt>
                    </c:strCache>
                  </c:strRef>
                </c:tx>
                <c:spPr>
                  <a:solidFill>
                    <a:srgbClr val="E30713"/>
                  </a:solidFill>
                  <a:ln>
                    <a:noFill/>
                  </a:ln>
                  <a:effectLst/>
                </c:spPr>
                <c:invertIfNegative val="0"/>
                <c:dPt>
                  <c:idx val="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4A-3AFD-4989-8828-18FDC31C73EB}"/>
                    </c:ext>
                  </c:extLst>
                </c:dPt>
                <c:dPt>
                  <c:idx val="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4C-3AFD-4989-8828-18FDC31C73EB}"/>
                    </c:ext>
                  </c:extLst>
                </c:dPt>
                <c:dPt>
                  <c:idx val="8"/>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4E-3AFD-4989-8828-18FDC31C73EB}"/>
                    </c:ext>
                  </c:extLst>
                </c:dPt>
                <c:dPt>
                  <c:idx val="9"/>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0-3AFD-4989-8828-18FDC31C73EB}"/>
                    </c:ext>
                  </c:extLst>
                </c:dPt>
                <c:dPt>
                  <c:idx val="1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2-3AFD-4989-8828-18FDC31C73EB}"/>
                    </c:ext>
                  </c:extLst>
                </c:dPt>
                <c:dPt>
                  <c:idx val="1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4-3AFD-4989-8828-18FDC31C73EB}"/>
                    </c:ext>
                  </c:extLst>
                </c:dPt>
                <c:dPt>
                  <c:idx val="18"/>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6-3AFD-4989-8828-18FDC31C73EB}"/>
                    </c:ext>
                  </c:extLst>
                </c:dPt>
                <c:dPt>
                  <c:idx val="19"/>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8-3AFD-4989-8828-18FDC31C73EB}"/>
                    </c:ext>
                  </c:extLst>
                </c:dPt>
                <c:dPt>
                  <c:idx val="2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A-3AFD-4989-8828-18FDC31C73EB}"/>
                    </c:ext>
                  </c:extLst>
                </c:dPt>
                <c:dPt>
                  <c:idx val="2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C-3AFD-4989-8828-18FDC31C73EB}"/>
                    </c:ext>
                  </c:extLst>
                </c:dPt>
                <c:dPt>
                  <c:idx val="28"/>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E-3AFD-4989-8828-18FDC31C73EB}"/>
                    </c:ext>
                  </c:extLst>
                </c:dPt>
                <c:dPt>
                  <c:idx val="29"/>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60-3AFD-4989-8828-18FDC31C73EB}"/>
                    </c:ext>
                  </c:extLst>
                </c:dPt>
                <c:dPt>
                  <c:idx val="3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62-3AFD-4989-8828-18FDC31C73EB}"/>
                    </c:ext>
                  </c:extLst>
                </c:dPt>
                <c:dPt>
                  <c:idx val="3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64-3AFD-4989-8828-18FDC31C73EB}"/>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ysClr val="windowText" lastClr="000000"/>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(2)'!$C$7:$AK$7</c15:sqref>
                        </c15:formulaRef>
                      </c:ext>
                    </c:extLst>
                    <c:numCache>
                      <c:formatCode>0.0%</c:formatCode>
                      <c:ptCount val="35"/>
                      <c:pt idx="0">
                        <c:v>3.5000000000000003E-2</c:v>
                      </c:pt>
                      <c:pt idx="1">
                        <c:v>2.8000000000000001E-2</c:v>
                      </c:pt>
                      <c:pt idx="2">
                        <c:v>2.5999999999999999E-2</c:v>
                      </c:pt>
                      <c:pt idx="3">
                        <c:v>2.4E-2</c:v>
                      </c:pt>
                      <c:pt idx="4">
                        <c:v>2.3E-2</c:v>
                      </c:pt>
                      <c:pt idx="5">
                        <c:v>0.314</c:v>
                      </c:pt>
                      <c:pt idx="6">
                        <c:v>0.224</c:v>
                      </c:pt>
                      <c:pt idx="7">
                        <c:v>0.151</c:v>
                      </c:pt>
                      <c:pt idx="8">
                        <c:v>9.9000000000000005E-2</c:v>
                      </c:pt>
                      <c:pt idx="9">
                        <c:v>8.5999999999999993E-2</c:v>
                      </c:pt>
                      <c:pt idx="10">
                        <c:v>0.192</c:v>
                      </c:pt>
                      <c:pt idx="11">
                        <c:v>0.156</c:v>
                      </c:pt>
                      <c:pt idx="12">
                        <c:v>0.14299999999999999</c:v>
                      </c:pt>
                      <c:pt idx="13">
                        <c:v>0.112</c:v>
                      </c:pt>
                      <c:pt idx="14">
                        <c:v>0.104</c:v>
                      </c:pt>
                      <c:pt idx="15">
                        <c:v>0.161</c:v>
                      </c:pt>
                      <c:pt idx="16">
                        <c:v>0.113</c:v>
                      </c:pt>
                      <c:pt idx="17">
                        <c:v>8.6999999999999994E-2</c:v>
                      </c:pt>
                      <c:pt idx="18">
                        <c:v>6.4000000000000001E-2</c:v>
                      </c:pt>
                      <c:pt idx="19">
                        <c:v>6.2E-2</c:v>
                      </c:pt>
                      <c:pt idx="20">
                        <c:v>0.188</c:v>
                      </c:pt>
                      <c:pt idx="21">
                        <c:v>0.113</c:v>
                      </c:pt>
                      <c:pt idx="22">
                        <c:v>0.09</c:v>
                      </c:pt>
                      <c:pt idx="23">
                        <c:v>6.0999999999999999E-2</c:v>
                      </c:pt>
                      <c:pt idx="24">
                        <c:v>5.5E-2</c:v>
                      </c:pt>
                      <c:pt idx="25">
                        <c:v>0.26600000000000001</c:v>
                      </c:pt>
                      <c:pt idx="26">
                        <c:v>0.19800000000000001</c:v>
                      </c:pt>
                      <c:pt idx="27">
                        <c:v>0.14799999999999999</c:v>
                      </c:pt>
                      <c:pt idx="28">
                        <c:v>0.125</c:v>
                      </c:pt>
                      <c:pt idx="29">
                        <c:v>9.4E-2</c:v>
                      </c:pt>
                      <c:pt idx="30">
                        <c:v>0.27400000000000002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65-3AFD-4989-8828-18FDC31C73EB}"/>
                  </c:ext>
                </c:extLst>
              </c15:ser>
            </c15:filteredBarSeries>
          </c:ext>
        </c:extLst>
      </c:barChart>
      <c:catAx>
        <c:axId val="1925960463"/>
        <c:scaling>
          <c:orientation val="maxMin"/>
        </c:scaling>
        <c:delete val="0"/>
        <c:axPos val="l"/>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cy-GB"/>
          </a:p>
        </c:txPr>
        <c:crossAx val="1925969199"/>
        <c:crosses val="autoZero"/>
        <c:auto val="1"/>
        <c:lblAlgn val="ctr"/>
        <c:lblOffset val="100"/>
        <c:noMultiLvlLbl val="0"/>
      </c:catAx>
      <c:valAx>
        <c:axId val="1925969199"/>
        <c:scaling>
          <c:orientation val="minMax"/>
        </c:scaling>
        <c:delete val="0"/>
        <c:axPos val="t"/>
        <c:majorGridlines>
          <c:spPr>
            <a:ln w="9525" cap="flat" cmpd="sng" algn="ctr">
              <a:noFill/>
              <a:round/>
            </a:ln>
            <a:effectLst/>
          </c:spPr>
        </c:majorGridlines>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cy-GB"/>
          </a:p>
        </c:txPr>
        <c:crossAx val="1925960463"/>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ysClr val="windowText" lastClr="000000"/>
          </a:solidFill>
        </a:defRPr>
      </a:pPr>
      <a:endParaRPr lang="cy-GB"/>
    </a:p>
  </c:txPr>
  <c:externalData r:id="rId4">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118473554805998"/>
          <c:y val="1.7536442178001911E-2"/>
          <c:w val="0.82531315654165838"/>
          <c:h val="0.96957518602442416"/>
        </c:manualLayout>
      </c:layout>
      <c:barChart>
        <c:barDir val="bar"/>
        <c:grouping val="clustered"/>
        <c:varyColors val="0"/>
        <c:ser>
          <c:idx val="3"/>
          <c:order val="3"/>
          <c:tx>
            <c:strRef>
              <c:f>'% of unknowns (2)'!$B$7</c:f>
              <c:strCache>
                <c:ptCount val="1"/>
                <c:pt idx="0">
                  <c:v>Welsh medium working</c:v>
                </c:pt>
              </c:strCache>
            </c:strRef>
          </c:tx>
          <c:spPr>
            <a:solidFill>
              <a:srgbClr val="C21100"/>
            </a:solidFill>
            <a:ln>
              <a:noFill/>
            </a:ln>
            <a:effectLst/>
          </c:spPr>
          <c:invertIfNegative val="0"/>
          <c:dPt>
            <c:idx val="0"/>
            <c:invertIfNegative val="0"/>
            <c:bubble3D val="0"/>
            <c:spPr>
              <a:solidFill>
                <a:srgbClr val="C21100"/>
              </a:solidFill>
              <a:ln>
                <a:noFill/>
              </a:ln>
              <a:effectLst/>
            </c:spPr>
            <c:extLst>
              <c:ext xmlns:c16="http://schemas.microsoft.com/office/drawing/2014/chart" uri="{C3380CC4-5D6E-409C-BE32-E72D297353CC}">
                <c16:uniqueId val="{00000001-E591-42D7-A2D3-123338233F1E}"/>
              </c:ext>
            </c:extLst>
          </c:dPt>
          <c:dPt>
            <c:idx val="1"/>
            <c:invertIfNegative val="0"/>
            <c:bubble3D val="0"/>
            <c:spPr>
              <a:solidFill>
                <a:srgbClr val="C21100"/>
              </a:solidFill>
              <a:ln>
                <a:noFill/>
              </a:ln>
              <a:effectLst/>
            </c:spPr>
            <c:extLst>
              <c:ext xmlns:c16="http://schemas.microsoft.com/office/drawing/2014/chart" uri="{C3380CC4-5D6E-409C-BE32-E72D297353CC}">
                <c16:uniqueId val="{00000003-E591-42D7-A2D3-123338233F1E}"/>
              </c:ext>
            </c:extLst>
          </c:dPt>
          <c:dPt>
            <c:idx val="2"/>
            <c:invertIfNegative val="0"/>
            <c:bubble3D val="0"/>
            <c:spPr>
              <a:solidFill>
                <a:srgbClr val="C21100"/>
              </a:solidFill>
              <a:ln>
                <a:noFill/>
              </a:ln>
              <a:effectLst/>
            </c:spPr>
            <c:extLst>
              <c:ext xmlns:c16="http://schemas.microsoft.com/office/drawing/2014/chart" uri="{C3380CC4-5D6E-409C-BE32-E72D297353CC}">
                <c16:uniqueId val="{00000005-E591-42D7-A2D3-123338233F1E}"/>
              </c:ext>
            </c:extLst>
          </c:dPt>
          <c:dPt>
            <c:idx val="3"/>
            <c:invertIfNegative val="0"/>
            <c:bubble3D val="0"/>
            <c:spPr>
              <a:solidFill>
                <a:srgbClr val="C21100"/>
              </a:solidFill>
              <a:ln>
                <a:noFill/>
              </a:ln>
              <a:effectLst/>
            </c:spPr>
            <c:extLst>
              <c:ext xmlns:c16="http://schemas.microsoft.com/office/drawing/2014/chart" uri="{C3380CC4-5D6E-409C-BE32-E72D297353CC}">
                <c16:uniqueId val="{00000007-E591-42D7-A2D3-123338233F1E}"/>
              </c:ext>
            </c:extLst>
          </c:dPt>
          <c:dPt>
            <c:idx val="4"/>
            <c:invertIfNegative val="0"/>
            <c:bubble3D val="0"/>
            <c:spPr>
              <a:solidFill>
                <a:srgbClr val="C21100"/>
              </a:solidFill>
              <a:ln>
                <a:noFill/>
              </a:ln>
              <a:effectLst/>
            </c:spPr>
            <c:extLst>
              <c:ext xmlns:c16="http://schemas.microsoft.com/office/drawing/2014/chart" uri="{C3380CC4-5D6E-409C-BE32-E72D297353CC}">
                <c16:uniqueId val="{00000009-E591-42D7-A2D3-123338233F1E}"/>
              </c:ext>
            </c:extLst>
          </c:dPt>
          <c:dPt>
            <c:idx val="5"/>
            <c:invertIfNegative val="0"/>
            <c:bubble3D val="0"/>
            <c:spPr>
              <a:solidFill>
                <a:srgbClr val="C21100"/>
              </a:solidFill>
              <a:ln>
                <a:noFill/>
              </a:ln>
              <a:effectLst/>
            </c:spPr>
            <c:extLst>
              <c:ext xmlns:c16="http://schemas.microsoft.com/office/drawing/2014/chart" uri="{C3380CC4-5D6E-409C-BE32-E72D297353CC}">
                <c16:uniqueId val="{0000000B-E591-42D7-A2D3-123338233F1E}"/>
              </c:ext>
            </c:extLst>
          </c:dPt>
          <c:dPt>
            <c:idx val="6"/>
            <c:invertIfNegative val="0"/>
            <c:bubble3D val="0"/>
            <c:spPr>
              <a:solidFill>
                <a:srgbClr val="C21100"/>
              </a:solidFill>
              <a:ln>
                <a:noFill/>
              </a:ln>
              <a:effectLst/>
            </c:spPr>
            <c:extLst>
              <c:ext xmlns:c16="http://schemas.microsoft.com/office/drawing/2014/chart" uri="{C3380CC4-5D6E-409C-BE32-E72D297353CC}">
                <c16:uniqueId val="{0000000D-E591-42D7-A2D3-123338233F1E}"/>
              </c:ext>
            </c:extLst>
          </c:dPt>
          <c:dPt>
            <c:idx val="7"/>
            <c:invertIfNegative val="0"/>
            <c:bubble3D val="0"/>
            <c:spPr>
              <a:solidFill>
                <a:srgbClr val="C21100"/>
              </a:solidFill>
              <a:ln>
                <a:noFill/>
              </a:ln>
              <a:effectLst/>
            </c:spPr>
            <c:extLst>
              <c:ext xmlns:c16="http://schemas.microsoft.com/office/drawing/2014/chart" uri="{C3380CC4-5D6E-409C-BE32-E72D297353CC}">
                <c16:uniqueId val="{0000000F-E591-42D7-A2D3-123338233F1E}"/>
              </c:ext>
            </c:extLst>
          </c:dPt>
          <c:dPt>
            <c:idx val="8"/>
            <c:invertIfNegative val="0"/>
            <c:bubble3D val="0"/>
            <c:spPr>
              <a:solidFill>
                <a:srgbClr val="C21100"/>
              </a:solidFill>
              <a:ln>
                <a:noFill/>
              </a:ln>
              <a:effectLst/>
            </c:spPr>
            <c:extLst>
              <c:ext xmlns:c16="http://schemas.microsoft.com/office/drawing/2014/chart" uri="{C3380CC4-5D6E-409C-BE32-E72D297353CC}">
                <c16:uniqueId val="{00000011-E591-42D7-A2D3-123338233F1E}"/>
              </c:ext>
            </c:extLst>
          </c:dPt>
          <c:dPt>
            <c:idx val="9"/>
            <c:invertIfNegative val="0"/>
            <c:bubble3D val="0"/>
            <c:spPr>
              <a:solidFill>
                <a:srgbClr val="C21100"/>
              </a:solidFill>
              <a:ln>
                <a:noFill/>
              </a:ln>
              <a:effectLst/>
            </c:spPr>
            <c:extLst>
              <c:ext xmlns:c16="http://schemas.microsoft.com/office/drawing/2014/chart" uri="{C3380CC4-5D6E-409C-BE32-E72D297353CC}">
                <c16:uniqueId val="{00000013-E591-42D7-A2D3-123338233F1E}"/>
              </c:ext>
            </c:extLst>
          </c:dPt>
          <c:dPt>
            <c:idx val="10"/>
            <c:invertIfNegative val="0"/>
            <c:bubble3D val="0"/>
            <c:spPr>
              <a:solidFill>
                <a:srgbClr val="C21100"/>
              </a:solidFill>
              <a:ln>
                <a:noFill/>
              </a:ln>
              <a:effectLst/>
            </c:spPr>
            <c:extLst>
              <c:ext xmlns:c16="http://schemas.microsoft.com/office/drawing/2014/chart" uri="{C3380CC4-5D6E-409C-BE32-E72D297353CC}">
                <c16:uniqueId val="{00000015-E591-42D7-A2D3-123338233F1E}"/>
              </c:ext>
            </c:extLst>
          </c:dPt>
          <c:dPt>
            <c:idx val="11"/>
            <c:invertIfNegative val="0"/>
            <c:bubble3D val="0"/>
            <c:spPr>
              <a:solidFill>
                <a:srgbClr val="C21100"/>
              </a:solidFill>
              <a:ln>
                <a:noFill/>
              </a:ln>
              <a:effectLst/>
            </c:spPr>
            <c:extLst>
              <c:ext xmlns:c16="http://schemas.microsoft.com/office/drawing/2014/chart" uri="{C3380CC4-5D6E-409C-BE32-E72D297353CC}">
                <c16:uniqueId val="{00000017-E591-42D7-A2D3-123338233F1E}"/>
              </c:ext>
            </c:extLst>
          </c:dPt>
          <c:dPt>
            <c:idx val="12"/>
            <c:invertIfNegative val="0"/>
            <c:bubble3D val="0"/>
            <c:spPr>
              <a:solidFill>
                <a:srgbClr val="C21100"/>
              </a:solidFill>
              <a:ln>
                <a:noFill/>
              </a:ln>
              <a:effectLst/>
            </c:spPr>
            <c:extLst>
              <c:ext xmlns:c16="http://schemas.microsoft.com/office/drawing/2014/chart" uri="{C3380CC4-5D6E-409C-BE32-E72D297353CC}">
                <c16:uniqueId val="{00000019-E591-42D7-A2D3-123338233F1E}"/>
              </c:ext>
            </c:extLst>
          </c:dPt>
          <c:dPt>
            <c:idx val="13"/>
            <c:invertIfNegative val="0"/>
            <c:bubble3D val="0"/>
            <c:spPr>
              <a:solidFill>
                <a:srgbClr val="C21100"/>
              </a:solidFill>
              <a:ln>
                <a:noFill/>
              </a:ln>
              <a:effectLst/>
            </c:spPr>
            <c:extLst>
              <c:ext xmlns:c16="http://schemas.microsoft.com/office/drawing/2014/chart" uri="{C3380CC4-5D6E-409C-BE32-E72D297353CC}">
                <c16:uniqueId val="{0000001B-E591-42D7-A2D3-123338233F1E}"/>
              </c:ext>
            </c:extLst>
          </c:dPt>
          <c:dPt>
            <c:idx val="14"/>
            <c:invertIfNegative val="0"/>
            <c:bubble3D val="0"/>
            <c:spPr>
              <a:solidFill>
                <a:srgbClr val="C21100"/>
              </a:solidFill>
              <a:ln>
                <a:noFill/>
              </a:ln>
              <a:effectLst/>
            </c:spPr>
            <c:extLst>
              <c:ext xmlns:c16="http://schemas.microsoft.com/office/drawing/2014/chart" uri="{C3380CC4-5D6E-409C-BE32-E72D297353CC}">
                <c16:uniqueId val="{0000001D-E591-42D7-A2D3-123338233F1E}"/>
              </c:ext>
            </c:extLst>
          </c:dPt>
          <c:dPt>
            <c:idx val="15"/>
            <c:invertIfNegative val="0"/>
            <c:bubble3D val="0"/>
            <c:spPr>
              <a:solidFill>
                <a:srgbClr val="C21100"/>
              </a:solidFill>
              <a:ln>
                <a:noFill/>
              </a:ln>
              <a:effectLst/>
            </c:spPr>
            <c:extLst>
              <c:ext xmlns:c16="http://schemas.microsoft.com/office/drawing/2014/chart" uri="{C3380CC4-5D6E-409C-BE32-E72D297353CC}">
                <c16:uniqueId val="{0000001F-E591-42D7-A2D3-123338233F1E}"/>
              </c:ext>
            </c:extLst>
          </c:dPt>
          <c:dPt>
            <c:idx val="16"/>
            <c:invertIfNegative val="0"/>
            <c:bubble3D val="0"/>
            <c:spPr>
              <a:solidFill>
                <a:srgbClr val="C21100"/>
              </a:solidFill>
              <a:ln>
                <a:noFill/>
              </a:ln>
              <a:effectLst/>
            </c:spPr>
            <c:extLst>
              <c:ext xmlns:c16="http://schemas.microsoft.com/office/drawing/2014/chart" uri="{C3380CC4-5D6E-409C-BE32-E72D297353CC}">
                <c16:uniqueId val="{00000021-E591-42D7-A2D3-123338233F1E}"/>
              </c:ext>
            </c:extLst>
          </c:dPt>
          <c:dPt>
            <c:idx val="17"/>
            <c:invertIfNegative val="0"/>
            <c:bubble3D val="0"/>
            <c:spPr>
              <a:solidFill>
                <a:srgbClr val="C21100"/>
              </a:solidFill>
              <a:ln>
                <a:noFill/>
              </a:ln>
              <a:effectLst/>
            </c:spPr>
            <c:extLst>
              <c:ext xmlns:c16="http://schemas.microsoft.com/office/drawing/2014/chart" uri="{C3380CC4-5D6E-409C-BE32-E72D297353CC}">
                <c16:uniqueId val="{00000023-E591-42D7-A2D3-123338233F1E}"/>
              </c:ext>
            </c:extLst>
          </c:dPt>
          <c:dPt>
            <c:idx val="18"/>
            <c:invertIfNegative val="0"/>
            <c:bubble3D val="0"/>
            <c:spPr>
              <a:solidFill>
                <a:srgbClr val="C21100"/>
              </a:solidFill>
              <a:ln>
                <a:noFill/>
              </a:ln>
              <a:effectLst/>
            </c:spPr>
            <c:extLst>
              <c:ext xmlns:c16="http://schemas.microsoft.com/office/drawing/2014/chart" uri="{C3380CC4-5D6E-409C-BE32-E72D297353CC}">
                <c16:uniqueId val="{00000025-E591-42D7-A2D3-123338233F1E}"/>
              </c:ext>
            </c:extLst>
          </c:dPt>
          <c:dPt>
            <c:idx val="19"/>
            <c:invertIfNegative val="0"/>
            <c:bubble3D val="0"/>
            <c:spPr>
              <a:solidFill>
                <a:srgbClr val="C21100"/>
              </a:solidFill>
              <a:ln>
                <a:noFill/>
              </a:ln>
              <a:effectLst/>
            </c:spPr>
            <c:extLst>
              <c:ext xmlns:c16="http://schemas.microsoft.com/office/drawing/2014/chart" uri="{C3380CC4-5D6E-409C-BE32-E72D297353CC}">
                <c16:uniqueId val="{00000027-E591-42D7-A2D3-123338233F1E}"/>
              </c:ext>
            </c:extLst>
          </c:dPt>
          <c:dPt>
            <c:idx val="20"/>
            <c:invertIfNegative val="0"/>
            <c:bubble3D val="0"/>
            <c:spPr>
              <a:solidFill>
                <a:srgbClr val="C21100"/>
              </a:solidFill>
              <a:ln>
                <a:noFill/>
              </a:ln>
              <a:effectLst/>
            </c:spPr>
            <c:extLst>
              <c:ext xmlns:c16="http://schemas.microsoft.com/office/drawing/2014/chart" uri="{C3380CC4-5D6E-409C-BE32-E72D297353CC}">
                <c16:uniqueId val="{00000029-E591-42D7-A2D3-123338233F1E}"/>
              </c:ext>
            </c:extLst>
          </c:dPt>
          <c:dPt>
            <c:idx val="21"/>
            <c:invertIfNegative val="0"/>
            <c:bubble3D val="0"/>
            <c:spPr>
              <a:solidFill>
                <a:srgbClr val="C21100"/>
              </a:solidFill>
              <a:ln>
                <a:noFill/>
              </a:ln>
              <a:effectLst/>
            </c:spPr>
            <c:extLst>
              <c:ext xmlns:c16="http://schemas.microsoft.com/office/drawing/2014/chart" uri="{C3380CC4-5D6E-409C-BE32-E72D297353CC}">
                <c16:uniqueId val="{0000002B-E591-42D7-A2D3-123338233F1E}"/>
              </c:ext>
            </c:extLst>
          </c:dPt>
          <c:dPt>
            <c:idx val="22"/>
            <c:invertIfNegative val="0"/>
            <c:bubble3D val="0"/>
            <c:spPr>
              <a:solidFill>
                <a:srgbClr val="C21100"/>
              </a:solidFill>
              <a:ln>
                <a:noFill/>
              </a:ln>
              <a:effectLst/>
            </c:spPr>
            <c:extLst>
              <c:ext xmlns:c16="http://schemas.microsoft.com/office/drawing/2014/chart" uri="{C3380CC4-5D6E-409C-BE32-E72D297353CC}">
                <c16:uniqueId val="{0000002D-E591-42D7-A2D3-123338233F1E}"/>
              </c:ext>
            </c:extLst>
          </c:dPt>
          <c:dPt>
            <c:idx val="23"/>
            <c:invertIfNegative val="0"/>
            <c:bubble3D val="0"/>
            <c:spPr>
              <a:solidFill>
                <a:srgbClr val="C21100"/>
              </a:solidFill>
              <a:ln>
                <a:noFill/>
              </a:ln>
              <a:effectLst/>
            </c:spPr>
            <c:extLst>
              <c:ext xmlns:c16="http://schemas.microsoft.com/office/drawing/2014/chart" uri="{C3380CC4-5D6E-409C-BE32-E72D297353CC}">
                <c16:uniqueId val="{0000002F-E591-42D7-A2D3-123338233F1E}"/>
              </c:ext>
            </c:extLst>
          </c:dPt>
          <c:dPt>
            <c:idx val="24"/>
            <c:invertIfNegative val="0"/>
            <c:bubble3D val="0"/>
            <c:spPr>
              <a:solidFill>
                <a:srgbClr val="C21100"/>
              </a:solidFill>
              <a:ln>
                <a:noFill/>
              </a:ln>
              <a:effectLst/>
            </c:spPr>
            <c:extLst>
              <c:ext xmlns:c16="http://schemas.microsoft.com/office/drawing/2014/chart" uri="{C3380CC4-5D6E-409C-BE32-E72D297353CC}">
                <c16:uniqueId val="{00000031-E591-42D7-A2D3-123338233F1E}"/>
              </c:ext>
            </c:extLst>
          </c:dPt>
          <c:dPt>
            <c:idx val="25"/>
            <c:invertIfNegative val="0"/>
            <c:bubble3D val="0"/>
            <c:spPr>
              <a:solidFill>
                <a:srgbClr val="C21100"/>
              </a:solidFill>
              <a:ln>
                <a:noFill/>
              </a:ln>
              <a:effectLst/>
            </c:spPr>
            <c:extLst>
              <c:ext xmlns:c16="http://schemas.microsoft.com/office/drawing/2014/chart" uri="{C3380CC4-5D6E-409C-BE32-E72D297353CC}">
                <c16:uniqueId val="{00000033-E591-42D7-A2D3-123338233F1E}"/>
              </c:ext>
            </c:extLst>
          </c:dPt>
          <c:dPt>
            <c:idx val="26"/>
            <c:invertIfNegative val="0"/>
            <c:bubble3D val="0"/>
            <c:spPr>
              <a:solidFill>
                <a:srgbClr val="C21100"/>
              </a:solidFill>
              <a:ln>
                <a:noFill/>
              </a:ln>
              <a:effectLst/>
            </c:spPr>
            <c:extLst>
              <c:ext xmlns:c16="http://schemas.microsoft.com/office/drawing/2014/chart" uri="{C3380CC4-5D6E-409C-BE32-E72D297353CC}">
                <c16:uniqueId val="{00000035-E591-42D7-A2D3-123338233F1E}"/>
              </c:ext>
            </c:extLst>
          </c:dPt>
          <c:dPt>
            <c:idx val="27"/>
            <c:invertIfNegative val="0"/>
            <c:bubble3D val="0"/>
            <c:spPr>
              <a:solidFill>
                <a:srgbClr val="C21100"/>
              </a:solidFill>
              <a:ln>
                <a:noFill/>
              </a:ln>
              <a:effectLst/>
            </c:spPr>
            <c:extLst>
              <c:ext xmlns:c16="http://schemas.microsoft.com/office/drawing/2014/chart" uri="{C3380CC4-5D6E-409C-BE32-E72D297353CC}">
                <c16:uniqueId val="{00000037-E591-42D7-A2D3-123338233F1E}"/>
              </c:ext>
            </c:extLst>
          </c:dPt>
          <c:dPt>
            <c:idx val="28"/>
            <c:invertIfNegative val="0"/>
            <c:bubble3D val="0"/>
            <c:spPr>
              <a:solidFill>
                <a:srgbClr val="C21100"/>
              </a:solidFill>
              <a:ln>
                <a:noFill/>
              </a:ln>
              <a:effectLst/>
            </c:spPr>
            <c:extLst>
              <c:ext xmlns:c16="http://schemas.microsoft.com/office/drawing/2014/chart" uri="{C3380CC4-5D6E-409C-BE32-E72D297353CC}">
                <c16:uniqueId val="{00000039-E591-42D7-A2D3-123338233F1E}"/>
              </c:ext>
            </c:extLst>
          </c:dPt>
          <c:dPt>
            <c:idx val="29"/>
            <c:invertIfNegative val="0"/>
            <c:bubble3D val="0"/>
            <c:spPr>
              <a:solidFill>
                <a:srgbClr val="C21100"/>
              </a:solidFill>
              <a:ln>
                <a:noFill/>
              </a:ln>
              <a:effectLst/>
            </c:spPr>
            <c:extLst>
              <c:ext xmlns:c16="http://schemas.microsoft.com/office/drawing/2014/chart" uri="{C3380CC4-5D6E-409C-BE32-E72D297353CC}">
                <c16:uniqueId val="{0000003B-E591-42D7-A2D3-123338233F1E}"/>
              </c:ext>
            </c:extLst>
          </c:dPt>
          <c:dPt>
            <c:idx val="30"/>
            <c:invertIfNegative val="0"/>
            <c:bubble3D val="0"/>
            <c:spPr>
              <a:solidFill>
                <a:srgbClr val="C21100"/>
              </a:solidFill>
              <a:ln>
                <a:noFill/>
              </a:ln>
              <a:effectLst/>
            </c:spPr>
            <c:extLst>
              <c:ext xmlns:c16="http://schemas.microsoft.com/office/drawing/2014/chart" uri="{C3380CC4-5D6E-409C-BE32-E72D297353CC}">
                <c16:uniqueId val="{0000003D-E591-42D7-A2D3-123338233F1E}"/>
              </c:ext>
            </c:extLst>
          </c:dPt>
          <c:dPt>
            <c:idx val="31"/>
            <c:invertIfNegative val="0"/>
            <c:bubble3D val="0"/>
            <c:spPr>
              <a:solidFill>
                <a:srgbClr val="C21100"/>
              </a:solidFill>
              <a:ln>
                <a:noFill/>
              </a:ln>
              <a:effectLst/>
            </c:spPr>
            <c:extLst>
              <c:ext xmlns:c16="http://schemas.microsoft.com/office/drawing/2014/chart" uri="{C3380CC4-5D6E-409C-BE32-E72D297353CC}">
                <c16:uniqueId val="{0000003F-E591-42D7-A2D3-123338233F1E}"/>
              </c:ext>
            </c:extLst>
          </c:dPt>
          <c:dPt>
            <c:idx val="32"/>
            <c:invertIfNegative val="0"/>
            <c:bubble3D val="0"/>
            <c:spPr>
              <a:solidFill>
                <a:srgbClr val="C21100"/>
              </a:solidFill>
              <a:ln>
                <a:noFill/>
              </a:ln>
              <a:effectLst/>
            </c:spPr>
            <c:extLst>
              <c:ext xmlns:c16="http://schemas.microsoft.com/office/drawing/2014/chart" uri="{C3380CC4-5D6E-409C-BE32-E72D297353CC}">
                <c16:uniqueId val="{00000041-E591-42D7-A2D3-123338233F1E}"/>
              </c:ext>
            </c:extLst>
          </c:dPt>
          <c:dPt>
            <c:idx val="33"/>
            <c:invertIfNegative val="0"/>
            <c:bubble3D val="0"/>
            <c:spPr>
              <a:solidFill>
                <a:srgbClr val="C21100"/>
              </a:solidFill>
              <a:ln>
                <a:noFill/>
              </a:ln>
              <a:effectLst/>
            </c:spPr>
            <c:extLst>
              <c:ext xmlns:c16="http://schemas.microsoft.com/office/drawing/2014/chart" uri="{C3380CC4-5D6E-409C-BE32-E72D297353CC}">
                <c16:uniqueId val="{00000043-E591-42D7-A2D3-123338233F1E}"/>
              </c:ext>
            </c:extLst>
          </c:dPt>
          <c:dPt>
            <c:idx val="34"/>
            <c:invertIfNegative val="0"/>
            <c:bubble3D val="0"/>
            <c:spPr>
              <a:solidFill>
                <a:srgbClr val="C21100"/>
              </a:solidFill>
              <a:ln>
                <a:noFill/>
              </a:ln>
              <a:effectLst/>
            </c:spPr>
            <c:extLst>
              <c:ext xmlns:c16="http://schemas.microsoft.com/office/drawing/2014/chart" uri="{C3380CC4-5D6E-409C-BE32-E72D297353CC}">
                <c16:uniqueId val="{00000045-E591-42D7-A2D3-123338233F1E}"/>
              </c:ext>
            </c:extLst>
          </c:dPt>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 of unknowns (2)'!$C$2:$AK$3</c:f>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f>'% of unknowns (2)'!$C$7:$AK$7</c:f>
              <c:numCache>
                <c:formatCode>0.0%</c:formatCode>
                <c:ptCount val="35"/>
                <c:pt idx="0">
                  <c:v>3.5000000000000003E-2</c:v>
                </c:pt>
                <c:pt idx="1">
                  <c:v>2.8000000000000001E-2</c:v>
                </c:pt>
                <c:pt idx="2">
                  <c:v>2.5999999999999999E-2</c:v>
                </c:pt>
                <c:pt idx="3">
                  <c:v>2.4E-2</c:v>
                </c:pt>
                <c:pt idx="4">
                  <c:v>2.3E-2</c:v>
                </c:pt>
                <c:pt idx="5">
                  <c:v>0.314</c:v>
                </c:pt>
                <c:pt idx="6">
                  <c:v>0.224</c:v>
                </c:pt>
                <c:pt idx="7">
                  <c:v>0.151</c:v>
                </c:pt>
                <c:pt idx="8">
                  <c:v>9.9000000000000005E-2</c:v>
                </c:pt>
                <c:pt idx="9">
                  <c:v>8.5999999999999993E-2</c:v>
                </c:pt>
                <c:pt idx="10">
                  <c:v>0.192</c:v>
                </c:pt>
                <c:pt idx="11">
                  <c:v>0.156</c:v>
                </c:pt>
                <c:pt idx="12">
                  <c:v>0.14299999999999999</c:v>
                </c:pt>
                <c:pt idx="13">
                  <c:v>0.112</c:v>
                </c:pt>
                <c:pt idx="14">
                  <c:v>0.104</c:v>
                </c:pt>
                <c:pt idx="15">
                  <c:v>0.161</c:v>
                </c:pt>
                <c:pt idx="16">
                  <c:v>0.113</c:v>
                </c:pt>
                <c:pt idx="17">
                  <c:v>8.6999999999999994E-2</c:v>
                </c:pt>
                <c:pt idx="18">
                  <c:v>6.4000000000000001E-2</c:v>
                </c:pt>
                <c:pt idx="19">
                  <c:v>6.2E-2</c:v>
                </c:pt>
                <c:pt idx="20">
                  <c:v>0.188</c:v>
                </c:pt>
                <c:pt idx="21">
                  <c:v>0.113</c:v>
                </c:pt>
                <c:pt idx="22">
                  <c:v>0.09</c:v>
                </c:pt>
                <c:pt idx="23">
                  <c:v>6.0999999999999999E-2</c:v>
                </c:pt>
                <c:pt idx="24">
                  <c:v>5.5E-2</c:v>
                </c:pt>
                <c:pt idx="25">
                  <c:v>0.26600000000000001</c:v>
                </c:pt>
                <c:pt idx="26">
                  <c:v>0.19800000000000001</c:v>
                </c:pt>
                <c:pt idx="27">
                  <c:v>0.14799999999999999</c:v>
                </c:pt>
                <c:pt idx="28">
                  <c:v>0.125</c:v>
                </c:pt>
                <c:pt idx="29">
                  <c:v>9.4E-2</c:v>
                </c:pt>
                <c:pt idx="30">
                  <c:v>0.27400000000000002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46-E591-42D7-A2D3-123338233F1E}"/>
            </c:ext>
          </c:extLst>
        </c:ser>
        <c:dLbls>
          <c:dLblPos val="outEnd"/>
          <c:showLegendKey val="0"/>
          <c:showVal val="1"/>
          <c:showCatName val="0"/>
          <c:showSerName val="0"/>
          <c:showPercent val="0"/>
          <c:showBubbleSize val="0"/>
        </c:dLbls>
        <c:gapWidth val="80"/>
        <c:axId val="1944915007"/>
        <c:axId val="1944909599"/>
        <c:extLst>
          <c:ext xmlns:c15="http://schemas.microsoft.com/office/drawing/2012/chart" uri="{02D57815-91ED-43cb-92C2-25804820EDAC}">
            <c15:filteredBarSeries>
              <c15:ser>
                <c:idx val="0"/>
                <c:order val="0"/>
                <c:tx>
                  <c:strRef>
                    <c:extLst>
                      <c:ext uri="{02D57815-91ED-43cb-92C2-25804820EDAC}">
                        <c15:formulaRef>
                          <c15:sqref>'% of unknowns (2)'!$B$4</c15:sqref>
                        </c15:formulaRef>
                      </c:ext>
                    </c:extLst>
                    <c:strCache>
                      <c:ptCount val="1"/>
                      <c:pt idx="0">
                        <c:v>Ethnic Group</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c:ext uri="{02D57815-91ED-43cb-92C2-25804820EDAC}">
                        <c15:formulaRef>
                          <c15:sqref>'% of unknowns (2)'!$C$4:$AK$4</c15:sqref>
                        </c15:formulaRef>
                      </c:ext>
                    </c:extLst>
                    <c:numCache>
                      <c:formatCode>0.0%</c:formatCode>
                      <c:ptCount val="35"/>
                      <c:pt idx="0">
                        <c:v>5.7000000000000002E-2</c:v>
                      </c:pt>
                      <c:pt idx="1">
                        <c:v>5.1999999999999998E-2</c:v>
                      </c:pt>
                      <c:pt idx="2">
                        <c:v>4.7E-2</c:v>
                      </c:pt>
                      <c:pt idx="3">
                        <c:v>4.3999999999999997E-2</c:v>
                      </c:pt>
                      <c:pt idx="4">
                        <c:v>0.04</c:v>
                      </c:pt>
                      <c:pt idx="5">
                        <c:v>0.311</c:v>
                      </c:pt>
                      <c:pt idx="6">
                        <c:v>0.25800000000000001</c:v>
                      </c:pt>
                      <c:pt idx="7">
                        <c:v>0.20399999999999999</c:v>
                      </c:pt>
                      <c:pt idx="8">
                        <c:v>0.13500000000000001</c:v>
                      </c:pt>
                      <c:pt idx="9">
                        <c:v>0.11799999999999999</c:v>
                      </c:pt>
                      <c:pt idx="10">
                        <c:v>0.20200000000000001</c:v>
                      </c:pt>
                      <c:pt idx="11">
                        <c:v>0.185</c:v>
                      </c:pt>
                      <c:pt idx="12">
                        <c:v>0.17100000000000001</c:v>
                      </c:pt>
                      <c:pt idx="13">
                        <c:v>0.13300000000000001</c:v>
                      </c:pt>
                      <c:pt idx="14">
                        <c:v>0.124</c:v>
                      </c:pt>
                      <c:pt idx="15">
                        <c:v>0.159</c:v>
                      </c:pt>
                      <c:pt idx="16">
                        <c:v>0.13400000000000001</c:v>
                      </c:pt>
                      <c:pt idx="17">
                        <c:v>0.106</c:v>
                      </c:pt>
                      <c:pt idx="18">
                        <c:v>7.6999999999999999E-2</c:v>
                      </c:pt>
                      <c:pt idx="19">
                        <c:v>7.0000000000000007E-2</c:v>
                      </c:pt>
                      <c:pt idx="20">
                        <c:v>0.19800000000000001</c:v>
                      </c:pt>
                      <c:pt idx="21">
                        <c:v>0.16800000000000001</c:v>
                      </c:pt>
                      <c:pt idx="22">
                        <c:v>0.13600000000000001</c:v>
                      </c:pt>
                      <c:pt idx="23">
                        <c:v>8.8999999999999996E-2</c:v>
                      </c:pt>
                      <c:pt idx="24">
                        <c:v>8.1000000000000003E-2</c:v>
                      </c:pt>
                      <c:pt idx="25">
                        <c:v>0.27700000000000002</c:v>
                      </c:pt>
                      <c:pt idx="26">
                        <c:v>0.25900000000000001</c:v>
                      </c:pt>
                      <c:pt idx="27">
                        <c:v>0.21</c:v>
                      </c:pt>
                      <c:pt idx="28">
                        <c:v>0.19600000000000001</c:v>
                      </c:pt>
                      <c:pt idx="29">
                        <c:v>0.13200000000000001</c:v>
                      </c:pt>
                      <c:pt idx="30">
                        <c:v>0.27</c:v>
                      </c:pt>
                      <c:pt idx="31">
                        <c:v>0.24099999999999999</c:v>
                      </c:pt>
                      <c:pt idx="32">
                        <c:v>0.20200000000000001</c:v>
                      </c:pt>
                      <c:pt idx="33">
                        <c:v>0.183</c:v>
                      </c:pt>
                      <c:pt idx="34">
                        <c:v>0.14199999999999999</c:v>
                      </c:pt>
                    </c:numCache>
                  </c:numRef>
                </c:val>
                <c:extLst>
                  <c:ext xmlns:c16="http://schemas.microsoft.com/office/drawing/2014/chart" uri="{C3380CC4-5D6E-409C-BE32-E72D297353CC}">
                    <c16:uniqueId val="{00000047-E591-42D7-A2D3-123338233F1E}"/>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 of unknowns (2)'!$B$5</c15:sqref>
                        </c15:formulaRef>
                      </c:ext>
                    </c:extLst>
                    <c:strCache>
                      <c:ptCount val="1"/>
                      <c:pt idx="0">
                        <c:v>Nationality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(2)'!$C$5:$AK$5</c15:sqref>
                        </c15:formulaRef>
                      </c:ext>
                    </c:extLst>
                    <c:numCache>
                      <c:formatCode>0.0%</c:formatCode>
                      <c:ptCount val="35"/>
                      <c:pt idx="0">
                        <c:v>5.3999999999999999E-2</c:v>
                      </c:pt>
                      <c:pt idx="1">
                        <c:v>4.9000000000000002E-2</c:v>
                      </c:pt>
                      <c:pt idx="2">
                        <c:v>4.4999999999999998E-2</c:v>
                      </c:pt>
                      <c:pt idx="3">
                        <c:v>4.1000000000000002E-2</c:v>
                      </c:pt>
                      <c:pt idx="4">
                        <c:v>3.7999999999999999E-2</c:v>
                      </c:pt>
                      <c:pt idx="5">
                        <c:v>0.311</c:v>
                      </c:pt>
                      <c:pt idx="6">
                        <c:v>0.25800000000000001</c:v>
                      </c:pt>
                      <c:pt idx="7">
                        <c:v>0.20300000000000001</c:v>
                      </c:pt>
                      <c:pt idx="8">
                        <c:v>0.13400000000000001</c:v>
                      </c:pt>
                      <c:pt idx="9">
                        <c:v>0.11700000000000001</c:v>
                      </c:pt>
                      <c:pt idx="10">
                        <c:v>0.20200000000000001</c:v>
                      </c:pt>
                      <c:pt idx="11">
                        <c:v>0.185</c:v>
                      </c:pt>
                      <c:pt idx="12">
                        <c:v>0.17100000000000001</c:v>
                      </c:pt>
                      <c:pt idx="13">
                        <c:v>0.13400000000000001</c:v>
                      </c:pt>
                      <c:pt idx="14">
                        <c:v>0.124</c:v>
                      </c:pt>
                      <c:pt idx="15">
                        <c:v>0.158</c:v>
                      </c:pt>
                      <c:pt idx="16">
                        <c:v>0.13400000000000001</c:v>
                      </c:pt>
                      <c:pt idx="17">
                        <c:v>0.106</c:v>
                      </c:pt>
                      <c:pt idx="18">
                        <c:v>7.5999999999999998E-2</c:v>
                      </c:pt>
                      <c:pt idx="19">
                        <c:v>7.0999999999999994E-2</c:v>
                      </c:pt>
                      <c:pt idx="20">
                        <c:v>0.2</c:v>
                      </c:pt>
                      <c:pt idx="21">
                        <c:v>0.16900000000000001</c:v>
                      </c:pt>
                      <c:pt idx="22">
                        <c:v>0.13700000000000001</c:v>
                      </c:pt>
                      <c:pt idx="23">
                        <c:v>0.09</c:v>
                      </c:pt>
                      <c:pt idx="24">
                        <c:v>8.1000000000000003E-2</c:v>
                      </c:pt>
                      <c:pt idx="25">
                        <c:v>0.27700000000000002</c:v>
                      </c:pt>
                      <c:pt idx="26">
                        <c:v>0.25900000000000001</c:v>
                      </c:pt>
                      <c:pt idx="27">
                        <c:v>0.21</c:v>
                      </c:pt>
                      <c:pt idx="28">
                        <c:v>0.19900000000000001</c:v>
                      </c:pt>
                      <c:pt idx="29">
                        <c:v>0.13500000000000001</c:v>
                      </c:pt>
                      <c:pt idx="30">
                        <c:v>0.27</c:v>
                      </c:pt>
                      <c:pt idx="31">
                        <c:v>0.24299999999999999</c:v>
                      </c:pt>
                      <c:pt idx="32">
                        <c:v>0.20399999999999999</c:v>
                      </c:pt>
                      <c:pt idx="33">
                        <c:v>0.187</c:v>
                      </c:pt>
                      <c:pt idx="34">
                        <c:v>0.14199999999999999</c:v>
                      </c:pt>
                    </c:numCache>
                  </c:numRef>
                </c:val>
                <c:extLst xmlns:c15="http://schemas.microsoft.com/office/drawing/2012/chart">
                  <c:ext xmlns:c16="http://schemas.microsoft.com/office/drawing/2014/chart" uri="{C3380CC4-5D6E-409C-BE32-E72D297353CC}">
                    <c16:uniqueId val="{00000048-E591-42D7-A2D3-123338233F1E}"/>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 of unknowns (2)'!$B$6</c15:sqref>
                        </c15:formulaRef>
                      </c:ext>
                    </c:extLst>
                    <c:strCache>
                      <c:ptCount val="1"/>
                      <c:pt idx="0">
                        <c:v>Welsh speaker </c:v>
                      </c:pt>
                    </c:strCache>
                  </c:strRef>
                </c:tx>
                <c:spPr>
                  <a:solidFill>
                    <a:srgbClr val="E30713"/>
                  </a:solidFill>
                  <a:ln>
                    <a:noFill/>
                  </a:ln>
                  <a:effectLst/>
                </c:spPr>
                <c:invertIfNegative val="0"/>
                <c:dPt>
                  <c:idx val="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4A-E591-42D7-A2D3-123338233F1E}"/>
                    </c:ext>
                  </c:extLst>
                </c:dPt>
                <c:dPt>
                  <c:idx val="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4C-E591-42D7-A2D3-123338233F1E}"/>
                    </c:ext>
                  </c:extLst>
                </c:dPt>
                <c:dPt>
                  <c:idx val="8"/>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4E-E591-42D7-A2D3-123338233F1E}"/>
                    </c:ext>
                  </c:extLst>
                </c:dPt>
                <c:dPt>
                  <c:idx val="9"/>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0-E591-42D7-A2D3-123338233F1E}"/>
                    </c:ext>
                  </c:extLst>
                </c:dPt>
                <c:dPt>
                  <c:idx val="1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2-E591-42D7-A2D3-123338233F1E}"/>
                    </c:ext>
                  </c:extLst>
                </c:dPt>
                <c:dPt>
                  <c:idx val="1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4-E591-42D7-A2D3-123338233F1E}"/>
                    </c:ext>
                  </c:extLst>
                </c:dPt>
                <c:dPt>
                  <c:idx val="18"/>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6-E591-42D7-A2D3-123338233F1E}"/>
                    </c:ext>
                  </c:extLst>
                </c:dPt>
                <c:dPt>
                  <c:idx val="19"/>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8-E591-42D7-A2D3-123338233F1E}"/>
                    </c:ext>
                  </c:extLst>
                </c:dPt>
                <c:dPt>
                  <c:idx val="2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A-E591-42D7-A2D3-123338233F1E}"/>
                    </c:ext>
                  </c:extLst>
                </c:dPt>
                <c:dPt>
                  <c:idx val="2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5C-E591-42D7-A2D3-123338233F1E}"/>
                    </c:ext>
                  </c:extLst>
                </c:dPt>
                <c:dPt>
                  <c:idx val="28"/>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5E-E591-42D7-A2D3-123338233F1E}"/>
                    </c:ext>
                  </c:extLst>
                </c:dPt>
                <c:dPt>
                  <c:idx val="29"/>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60-E591-42D7-A2D3-123338233F1E}"/>
                    </c:ext>
                  </c:extLst>
                </c:dPt>
                <c:dPt>
                  <c:idx val="33"/>
                  <c:invertIfNegative val="0"/>
                  <c:bubble3D val="0"/>
                  <c:spPr>
                    <a:solidFill>
                      <a:srgbClr val="017A37"/>
                    </a:solidFill>
                    <a:ln>
                      <a:noFill/>
                    </a:ln>
                    <a:effectLst/>
                  </c:spPr>
                  <c:extLst xmlns:c15="http://schemas.microsoft.com/office/drawing/2012/chart">
                    <c:ext xmlns:c16="http://schemas.microsoft.com/office/drawing/2014/chart" uri="{C3380CC4-5D6E-409C-BE32-E72D297353CC}">
                      <c16:uniqueId val="{00000062-E591-42D7-A2D3-123338233F1E}"/>
                    </c:ext>
                  </c:extLst>
                </c:dPt>
                <c:dPt>
                  <c:idx val="34"/>
                  <c:invertIfNegative val="0"/>
                  <c:bubble3D val="0"/>
                  <c:spPr>
                    <a:solidFill>
                      <a:srgbClr val="33637C"/>
                    </a:solidFill>
                    <a:ln>
                      <a:noFill/>
                    </a:ln>
                    <a:effectLst/>
                  </c:spPr>
                  <c:extLst xmlns:c15="http://schemas.microsoft.com/office/drawing/2012/chart">
                    <c:ext xmlns:c16="http://schemas.microsoft.com/office/drawing/2014/chart" uri="{C3380CC4-5D6E-409C-BE32-E72D297353CC}">
                      <c16:uniqueId val="{00000064-E591-42D7-A2D3-123338233F1E}"/>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xmlns:c15="http://schemas.microsoft.com/office/drawing/2012/chart">
                      <c:ext xmlns:c15="http://schemas.microsoft.com/office/drawing/2012/chart" uri="{02D57815-91ED-43cb-92C2-25804820EDAC}">
                        <c15:formulaRef>
                          <c15:sqref>'% of unknowns (2)'!$C$2:$AK$3</c15:sqref>
                        </c15:formulaRef>
                      </c:ext>
                    </c:extLst>
                    <c:multiLvlStrCache>
                      <c:ptCount val="35"/>
                      <c:lvl>
                        <c:pt idx="0">
                          <c:v>2021</c:v>
                        </c:pt>
                        <c:pt idx="1">
                          <c:v>2022</c:v>
                        </c:pt>
                        <c:pt idx="2">
                          <c:v>2023</c:v>
                        </c:pt>
                        <c:pt idx="3">
                          <c:v>2024</c:v>
                        </c:pt>
                        <c:pt idx="4">
                          <c:v>2025</c:v>
                        </c:pt>
                        <c:pt idx="5">
                          <c:v>2021</c:v>
                        </c:pt>
                        <c:pt idx="6">
                          <c:v>2022</c:v>
                        </c:pt>
                        <c:pt idx="7">
                          <c:v>2023</c:v>
                        </c:pt>
                        <c:pt idx="8">
                          <c:v>2024</c:v>
                        </c:pt>
                        <c:pt idx="9">
                          <c:v>2025</c:v>
                        </c:pt>
                        <c:pt idx="10">
                          <c:v>2021</c:v>
                        </c:pt>
                        <c:pt idx="11">
                          <c:v>2022</c:v>
                        </c:pt>
                        <c:pt idx="12">
                          <c:v>2023</c:v>
                        </c:pt>
                        <c:pt idx="13">
                          <c:v>2024</c:v>
                        </c:pt>
                        <c:pt idx="14">
                          <c:v>2025</c:v>
                        </c:pt>
                        <c:pt idx="15">
                          <c:v>2021</c:v>
                        </c:pt>
                        <c:pt idx="16">
                          <c:v>2022</c:v>
                        </c:pt>
                        <c:pt idx="17">
                          <c:v>2023</c:v>
                        </c:pt>
                        <c:pt idx="18">
                          <c:v>2024</c:v>
                        </c:pt>
                        <c:pt idx="19">
                          <c:v>2025</c:v>
                        </c:pt>
                        <c:pt idx="20">
                          <c:v>2021</c:v>
                        </c:pt>
                        <c:pt idx="21">
                          <c:v>2022</c:v>
                        </c:pt>
                        <c:pt idx="22">
                          <c:v>2023</c:v>
                        </c:pt>
                        <c:pt idx="23">
                          <c:v>2024</c:v>
                        </c:pt>
                        <c:pt idx="24">
                          <c:v>2025</c:v>
                        </c:pt>
                        <c:pt idx="25">
                          <c:v>2021</c:v>
                        </c:pt>
                        <c:pt idx="26">
                          <c:v>2022</c:v>
                        </c:pt>
                        <c:pt idx="27">
                          <c:v>2023</c:v>
                        </c:pt>
                        <c:pt idx="28">
                          <c:v>2024</c:v>
                        </c:pt>
                        <c:pt idx="29">
                          <c:v>2025</c:v>
                        </c:pt>
                        <c:pt idx="30">
                          <c:v>2021</c:v>
                        </c:pt>
                        <c:pt idx="31">
                          <c:v>2022</c:v>
                        </c:pt>
                        <c:pt idx="32">
                          <c:v>2023</c:v>
                        </c:pt>
                        <c:pt idx="33">
                          <c:v>2024</c:v>
                        </c:pt>
                        <c:pt idx="34">
                          <c:v>2025</c:v>
                        </c:pt>
                      </c:lvl>
                      <c:lvl>
                        <c:pt idx="0">
                          <c:v>TEA</c:v>
                        </c:pt>
                        <c:pt idx="5">
                          <c:v>SLSW</c:v>
                        </c:pt>
                        <c:pt idx="10">
                          <c:v>FE</c:v>
                        </c:pt>
                        <c:pt idx="15">
                          <c:v>FELSW</c:v>
                        </c:pt>
                        <c:pt idx="20">
                          <c:v>WBL</c:v>
                        </c:pt>
                        <c:pt idx="25">
                          <c:v>YW</c:v>
                        </c:pt>
                        <c:pt idx="30">
                          <c:v>YSW</c:v>
                        </c:pt>
                      </c:lvl>
                    </c:multiLvlStrCache>
                  </c:multiLvlStrRef>
                </c:cat>
                <c:val>
                  <c:numRef>
                    <c:extLst xmlns:c15="http://schemas.microsoft.com/office/drawing/2012/chart">
                      <c:ext xmlns:c15="http://schemas.microsoft.com/office/drawing/2012/chart" uri="{02D57815-91ED-43cb-92C2-25804820EDAC}">
                        <c15:formulaRef>
                          <c15:sqref>'% of unknowns (2)'!$C$6:$AK$6</c15:sqref>
                        </c15:formulaRef>
                      </c:ext>
                    </c:extLst>
                    <c:numCache>
                      <c:formatCode>0.0%</c:formatCode>
                      <c:ptCount val="35"/>
                      <c:pt idx="0">
                        <c:v>3.5000000000000003E-2</c:v>
                      </c:pt>
                      <c:pt idx="1">
                        <c:v>2.8000000000000001E-2</c:v>
                      </c:pt>
                      <c:pt idx="2">
                        <c:v>2.5000000000000001E-2</c:v>
                      </c:pt>
                      <c:pt idx="3">
                        <c:v>2.4E-2</c:v>
                      </c:pt>
                      <c:pt idx="4">
                        <c:v>2.1999999999999999E-2</c:v>
                      </c:pt>
                      <c:pt idx="5">
                        <c:v>0.311</c:v>
                      </c:pt>
                      <c:pt idx="6">
                        <c:v>0.222</c:v>
                      </c:pt>
                      <c:pt idx="7">
                        <c:v>0.15</c:v>
                      </c:pt>
                      <c:pt idx="8">
                        <c:v>9.8000000000000004E-2</c:v>
                      </c:pt>
                      <c:pt idx="9">
                        <c:v>8.5000000000000006E-2</c:v>
                      </c:pt>
                      <c:pt idx="10">
                        <c:v>0.192</c:v>
                      </c:pt>
                      <c:pt idx="11">
                        <c:v>0.156</c:v>
                      </c:pt>
                      <c:pt idx="12">
                        <c:v>0.14299999999999999</c:v>
                      </c:pt>
                      <c:pt idx="13">
                        <c:v>0.112</c:v>
                      </c:pt>
                      <c:pt idx="14">
                        <c:v>0.104</c:v>
                      </c:pt>
                      <c:pt idx="15">
                        <c:v>0.16200000000000001</c:v>
                      </c:pt>
                      <c:pt idx="16">
                        <c:v>0.114</c:v>
                      </c:pt>
                      <c:pt idx="17">
                        <c:v>8.6999999999999994E-2</c:v>
                      </c:pt>
                      <c:pt idx="18">
                        <c:v>6.4000000000000001E-2</c:v>
                      </c:pt>
                      <c:pt idx="19">
                        <c:v>6.2E-2</c:v>
                      </c:pt>
                      <c:pt idx="20">
                        <c:v>0.186</c:v>
                      </c:pt>
                      <c:pt idx="21">
                        <c:v>0.112</c:v>
                      </c:pt>
                      <c:pt idx="22">
                        <c:v>9.2999999999999999E-2</c:v>
                      </c:pt>
                      <c:pt idx="23">
                        <c:v>6.0999999999999999E-2</c:v>
                      </c:pt>
                      <c:pt idx="24">
                        <c:v>5.5E-2</c:v>
                      </c:pt>
                      <c:pt idx="25">
                        <c:v>0.26100000000000001</c:v>
                      </c:pt>
                      <c:pt idx="26">
                        <c:v>0.19500000000000001</c:v>
                      </c:pt>
                      <c:pt idx="27">
                        <c:v>0.14499999999999999</c:v>
                      </c:pt>
                      <c:pt idx="28">
                        <c:v>0.123</c:v>
                      </c:pt>
                      <c:pt idx="29">
                        <c:v>9.1999999999999998E-2</c:v>
                      </c:pt>
                      <c:pt idx="30">
                        <c:v>0.27300000000000002</c:v>
                      </c:pt>
                      <c:pt idx="31">
                        <c:v>0.21</c:v>
                      </c:pt>
                      <c:pt idx="32">
                        <c:v>0.16900000000000001</c:v>
                      </c:pt>
                      <c:pt idx="33">
                        <c:v>0.13400000000000001</c:v>
                      </c:pt>
                      <c:pt idx="34">
                        <c:v>9.7000000000000003E-2</c:v>
                      </c:pt>
                    </c:numCache>
                  </c:numRef>
                </c:val>
                <c:extLst xmlns:c15="http://schemas.microsoft.com/office/drawing/2012/chart">
                  <c:ext xmlns:c16="http://schemas.microsoft.com/office/drawing/2014/chart" uri="{C3380CC4-5D6E-409C-BE32-E72D297353CC}">
                    <c16:uniqueId val="{00000065-E591-42D7-A2D3-123338233F1E}"/>
                  </c:ext>
                </c:extLst>
              </c15:ser>
            </c15:filteredBarSeries>
          </c:ext>
        </c:extLst>
      </c:barChart>
      <c:catAx>
        <c:axId val="1944915007"/>
        <c:scaling>
          <c:orientation val="maxMin"/>
        </c:scaling>
        <c:delete val="0"/>
        <c:axPos val="l"/>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crossAx val="1944909599"/>
        <c:crosses val="autoZero"/>
        <c:auto val="1"/>
        <c:lblAlgn val="ctr"/>
        <c:lblOffset val="100"/>
        <c:noMultiLvlLbl val="0"/>
      </c:catAx>
      <c:valAx>
        <c:axId val="1944909599"/>
        <c:scaling>
          <c:orientation val="minMax"/>
        </c:scaling>
        <c:delete val="0"/>
        <c:axPos val="t"/>
        <c:majorGridlines>
          <c:spPr>
            <a:ln w="9525" cap="flat" cmpd="sng" algn="ctr">
              <a:noFill/>
              <a:round/>
            </a:ln>
            <a:effectLst/>
          </c:spPr>
        </c:majorGridlines>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cy-GB"/>
          </a:p>
        </c:txPr>
        <c:crossAx val="1944915007"/>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tx1"/>
          </a:solidFill>
        </a:defRPr>
      </a:pPr>
      <a:endParaRPr lang="cy-GB"/>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65160775639511"/>
          <c:y val="0.25437729658792652"/>
          <c:w val="0.4062093996062992"/>
          <c:h val="0.64993503937007879"/>
        </c:manualLayout>
      </c:layout>
      <c:doughnutChart>
        <c:varyColors val="1"/>
        <c:ser>
          <c:idx val="0"/>
          <c:order val="0"/>
          <c:tx>
            <c:strRef>
              <c:f>Gender!$A$16</c:f>
              <c:strCache>
                <c:ptCount val="1"/>
                <c:pt idx="0">
                  <c:v>Total</c:v>
                </c:pt>
              </c:strCache>
            </c:strRef>
          </c:tx>
          <c:spPr>
            <a:ln>
              <a:solidFill>
                <a:sysClr val="window" lastClr="FFFFFF"/>
              </a:solidFill>
            </a:ln>
          </c:spPr>
          <c:dPt>
            <c:idx val="0"/>
            <c:bubble3D val="0"/>
            <c:spPr>
              <a:solidFill>
                <a:schemeClr val="accent1">
                  <a:lumMod val="50000"/>
                </a:schemeClr>
              </a:solidFill>
              <a:ln w="19050">
                <a:solidFill>
                  <a:sysClr val="window" lastClr="FFFFFF"/>
                </a:solidFill>
              </a:ln>
              <a:effectLst/>
            </c:spPr>
            <c:extLst>
              <c:ext xmlns:c16="http://schemas.microsoft.com/office/drawing/2014/chart" uri="{C3380CC4-5D6E-409C-BE32-E72D297353CC}">
                <c16:uniqueId val="{00000001-652A-46C2-94F7-F7C16087658B}"/>
              </c:ext>
            </c:extLst>
          </c:dPt>
          <c:dPt>
            <c:idx val="1"/>
            <c:bubble3D val="0"/>
            <c:spPr>
              <a:solidFill>
                <a:schemeClr val="accent1">
                  <a:lumMod val="60000"/>
                  <a:lumOff val="40000"/>
                </a:schemeClr>
              </a:solidFill>
              <a:ln w="19050">
                <a:solidFill>
                  <a:sysClr val="window" lastClr="FFFFFF"/>
                </a:solidFill>
              </a:ln>
              <a:effectLst/>
            </c:spPr>
            <c:extLst>
              <c:ext xmlns:c16="http://schemas.microsoft.com/office/drawing/2014/chart" uri="{C3380CC4-5D6E-409C-BE32-E72D297353CC}">
                <c16:uniqueId val="{00000003-652A-46C2-94F7-F7C16087658B}"/>
              </c:ext>
            </c:extLst>
          </c:dPt>
          <c:dPt>
            <c:idx val="2"/>
            <c:bubble3D val="0"/>
            <c:spPr>
              <a:solidFill>
                <a:schemeClr val="accent1">
                  <a:lumMod val="20000"/>
                  <a:lumOff val="80000"/>
                </a:schemeClr>
              </a:solidFill>
              <a:ln w="19050">
                <a:solidFill>
                  <a:sysClr val="window" lastClr="FFFFFF"/>
                </a:solidFill>
              </a:ln>
              <a:effectLst/>
            </c:spPr>
            <c:extLst>
              <c:ext xmlns:c16="http://schemas.microsoft.com/office/drawing/2014/chart" uri="{C3380CC4-5D6E-409C-BE32-E72D297353CC}">
                <c16:uniqueId val="{00000005-652A-46C2-94F7-F7C16087658B}"/>
              </c:ext>
            </c:extLst>
          </c:dPt>
          <c:dLbls>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extLst>
                <c:ext xmlns:c16="http://schemas.microsoft.com/office/drawing/2014/chart" uri="{C3380CC4-5D6E-409C-BE32-E72D297353CC}">
                  <c16:uniqueId val="{00000001-652A-46C2-94F7-F7C16087658B}"/>
                </c:ext>
              </c:extLst>
            </c:dLbl>
            <c:dLbl>
              <c:idx val="2"/>
              <c:layout>
                <c:manualLayout>
                  <c:x val="0"/>
                  <c:y val="-0.1204502402256381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52A-46C2-94F7-F7C16087658B}"/>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(Gender!$C$2,Gender!$E$2,Gender!$G$2)</c:f>
              <c:strCache>
                <c:ptCount val="3"/>
                <c:pt idx="0">
                  <c:v>Female</c:v>
                </c:pt>
                <c:pt idx="1">
                  <c:v>Male</c:v>
                </c:pt>
                <c:pt idx="2">
                  <c:v>Not specified</c:v>
                </c:pt>
              </c:strCache>
              <c:extLst/>
            </c:strRef>
          </c:cat>
          <c:val>
            <c:numRef>
              <c:f>(Gender!$C$16,Gender!$E$16,Gender!$G$16)</c:f>
              <c:numCache>
                <c:formatCode>0.0%</c:formatCode>
                <c:ptCount val="3"/>
                <c:pt idx="0">
                  <c:v>0.77723773614547698</c:v>
                </c:pt>
                <c:pt idx="1">
                  <c:v>0.22144652605946299</c:v>
                </c:pt>
                <c:pt idx="2">
                  <c:v>1.3157377950591099E-3</c:v>
                </c:pt>
              </c:numCache>
              <c:extLst/>
            </c:numRef>
          </c:val>
          <c:extLst>
            <c:ext xmlns:c16="http://schemas.microsoft.com/office/drawing/2014/chart" uri="{C3380CC4-5D6E-409C-BE32-E72D297353CC}">
              <c16:uniqueId val="{00000006-652A-46C2-94F7-F7C16087658B}"/>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b"/>
      <c:layout>
        <c:manualLayout>
          <c:xMode val="edge"/>
          <c:yMode val="edge"/>
          <c:x val="0.24055480410042365"/>
          <c:y val="0.91338521249000448"/>
          <c:w val="0.51292363845144362"/>
          <c:h val="8.543143044619422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6187012482530545E-2"/>
          <c:y val="7.9772162517233139E-2"/>
          <c:w val="0.9309894956520256"/>
          <c:h val="0.84762603003207615"/>
        </c:manualLayout>
      </c:layout>
      <c:barChart>
        <c:barDir val="bar"/>
        <c:grouping val="percentStacked"/>
        <c:varyColors val="0"/>
        <c:ser>
          <c:idx val="0"/>
          <c:order val="0"/>
          <c:tx>
            <c:strRef>
              <c:f>Age!$B$18</c:f>
              <c:strCache>
                <c:ptCount val="1"/>
                <c:pt idx="0">
                  <c:v>Under 30</c:v>
                </c:pt>
              </c:strCache>
            </c:strRef>
          </c:tx>
          <c:spPr>
            <a:solidFill>
              <a:schemeClr val="accent3">
                <a:lumMod val="50000"/>
              </a:schemeClr>
            </a:solidFill>
            <a:ln w="12700">
              <a:solidFill>
                <a:sysClr val="window" lastClr="FFFFFF"/>
              </a:solid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0-14BF-464C-A3C6-3F3002D87B3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Age!$B$19:$B$31</c:f>
              <c:numCache>
                <c:formatCode>0.0%</c:formatCode>
                <c:ptCount val="13"/>
                <c:pt idx="0">
                  <c:v>0.150513242216299</c:v>
                </c:pt>
                <c:pt idx="1">
                  <c:v>0.31832545165297399</c:v>
                </c:pt>
                <c:pt idx="2">
                  <c:v>2.77008310249307E-3</c:v>
                </c:pt>
                <c:pt idx="3">
                  <c:v>5.7680631451123301E-2</c:v>
                </c:pt>
                <c:pt idx="4">
                  <c:v>0.16728551885870599</c:v>
                </c:pt>
                <c:pt idx="5">
                  <c:v>4.2253521126760597E-2</c:v>
                </c:pt>
                <c:pt idx="6">
                  <c:v>8.3479276123759494E-2</c:v>
                </c:pt>
                <c:pt idx="7">
                  <c:v>0.134615384615385</c:v>
                </c:pt>
                <c:pt idx="8">
                  <c:v>0.237482117310443</c:v>
                </c:pt>
                <c:pt idx="9">
                  <c:v>7.6961770623742501E-2</c:v>
                </c:pt>
                <c:pt idx="10">
                  <c:v>0.28664731494920198</c:v>
                </c:pt>
                <c:pt idx="11">
                  <c:v>7.2164948453608199E-2</c:v>
                </c:pt>
                <c:pt idx="12">
                  <c:v>0.214035087719298</c:v>
                </c:pt>
              </c:numCache>
            </c:numRef>
          </c:val>
          <c:extLst>
            <c:ext xmlns:c16="http://schemas.microsoft.com/office/drawing/2014/chart" uri="{C3380CC4-5D6E-409C-BE32-E72D297353CC}">
              <c16:uniqueId val="{00000001-14BF-464C-A3C6-3F3002D87B31}"/>
            </c:ext>
          </c:extLst>
        </c:ser>
        <c:ser>
          <c:idx val="1"/>
          <c:order val="1"/>
          <c:tx>
            <c:strRef>
              <c:f>Age!$C$18</c:f>
              <c:strCache>
                <c:ptCount val="1"/>
                <c:pt idx="0">
                  <c:v>30 to 39</c:v>
                </c:pt>
              </c:strCache>
            </c:strRef>
          </c:tx>
          <c:spPr>
            <a:solidFill>
              <a:schemeClr val="accent3">
                <a:lumMod val="75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Age!$C$19:$C$31</c:f>
              <c:numCache>
                <c:formatCode>0.0%</c:formatCode>
                <c:ptCount val="13"/>
                <c:pt idx="0">
                  <c:v>0.28211308342312702</c:v>
                </c:pt>
                <c:pt idx="1">
                  <c:v>0.22049818031250701</c:v>
                </c:pt>
                <c:pt idx="2">
                  <c:v>0.10803324099723</c:v>
                </c:pt>
                <c:pt idx="3">
                  <c:v>0.20157862780813601</c:v>
                </c:pt>
                <c:pt idx="4">
                  <c:v>0.22024623803009599</c:v>
                </c:pt>
                <c:pt idx="5">
                  <c:v>0.140845070422535</c:v>
                </c:pt>
                <c:pt idx="6">
                  <c:v>0.23671920607121999</c:v>
                </c:pt>
                <c:pt idx="7">
                  <c:v>0.28418803418803401</c:v>
                </c:pt>
                <c:pt idx="8">
                  <c:v>0.294706723891273</c:v>
                </c:pt>
                <c:pt idx="9">
                  <c:v>0.24446680080482899</c:v>
                </c:pt>
                <c:pt idx="10">
                  <c:v>0.24310595065311999</c:v>
                </c:pt>
                <c:pt idx="11">
                  <c:v>0.30927835051546398</c:v>
                </c:pt>
                <c:pt idx="12">
                  <c:v>0.31578947368421101</c:v>
                </c:pt>
              </c:numCache>
            </c:numRef>
          </c:val>
          <c:extLst>
            <c:ext xmlns:c16="http://schemas.microsoft.com/office/drawing/2014/chart" uri="{C3380CC4-5D6E-409C-BE32-E72D297353CC}">
              <c16:uniqueId val="{00000002-14BF-464C-A3C6-3F3002D87B31}"/>
            </c:ext>
          </c:extLst>
        </c:ser>
        <c:ser>
          <c:idx val="2"/>
          <c:order val="2"/>
          <c:tx>
            <c:strRef>
              <c:f>Age!$D$18</c:f>
              <c:strCache>
                <c:ptCount val="1"/>
                <c:pt idx="0">
                  <c:v>40 to 49</c:v>
                </c:pt>
              </c:strCache>
            </c:strRef>
          </c:tx>
          <c:spPr>
            <a:solidFill>
              <a:srgbClr val="A8117C"/>
            </a:solidFill>
            <a:ln w="12700">
              <a:solidFill>
                <a:sysClr val="window" lastClr="FFFFFF"/>
              </a:solidFill>
            </a:ln>
            <a:effectLst/>
          </c:spPr>
          <c:invertIfNegative val="0"/>
          <c:dLbls>
            <c:dLbl>
              <c:idx val="1"/>
              <c:layout>
                <c:manualLayout>
                  <c:x val="1.79248554448892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4BF-464C-A3C6-3F3002D87B31}"/>
                </c:ext>
              </c:extLst>
            </c:dLbl>
            <c:dLbl>
              <c:idx val="2"/>
              <c:layout>
                <c:manualLayout>
                  <c:x val="2.0682525513333768E-2"/>
                  <c:y val="-1.2974608313905725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4BF-464C-A3C6-3F3002D87B31}"/>
                </c:ext>
              </c:extLst>
            </c:dLbl>
            <c:dLbl>
              <c:idx val="4"/>
              <c:layout>
                <c:manualLayout>
                  <c:x val="2.06825255133337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4BF-464C-A3C6-3F3002D87B31}"/>
                </c:ext>
              </c:extLst>
            </c:dLbl>
            <c:dLbl>
              <c:idx val="5"/>
              <c:layout>
                <c:manualLayout>
                  <c:x val="2.0682525513333768E-2"/>
                  <c:y val="5.18984332556229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4BF-464C-A3C6-3F3002D87B31}"/>
                </c:ext>
              </c:extLst>
            </c:dLbl>
            <c:dLbl>
              <c:idx val="6"/>
              <c:layout>
                <c:manualLayout>
                  <c:x val="3.171320578711178E-2"/>
                  <c:y val="5.18984332556229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4BF-464C-A3C6-3F3002D87B31}"/>
                </c:ext>
              </c:extLst>
            </c:dLbl>
            <c:dLbl>
              <c:idx val="7"/>
              <c:layout>
                <c:manualLayout>
                  <c:x val="2.068252551333356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4BF-464C-A3C6-3F3002D87B31}"/>
                </c:ext>
              </c:extLst>
            </c:dLbl>
            <c:dLbl>
              <c:idx val="8"/>
              <c:layout>
                <c:manualLayout>
                  <c:x val="2.06825255133337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4BF-464C-A3C6-3F3002D87B31}"/>
                </c:ext>
              </c:extLst>
            </c:dLbl>
            <c:dLbl>
              <c:idx val="9"/>
              <c:layout>
                <c:manualLayout>
                  <c:x val="2.0682525513333768E-2"/>
                  <c:y val="1.037968665112458E-1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4BF-464C-A3C6-3F3002D87B31}"/>
                </c:ext>
              </c:extLst>
            </c:dLbl>
            <c:dLbl>
              <c:idx val="10"/>
              <c:layout>
                <c:manualLayout>
                  <c:x val="2.068252551333376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4BF-464C-A3C6-3F3002D87B31}"/>
                </c:ext>
              </c:extLst>
            </c:dLbl>
            <c:dLbl>
              <c:idx val="11"/>
              <c:layout>
                <c:manualLayout>
                  <c:x val="1.9303690479111516E-2"/>
                  <c:y val="2.2290207354653916E-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14BF-464C-A3C6-3F3002D87B31}"/>
                </c:ext>
              </c:extLst>
            </c:dLbl>
            <c:dLbl>
              <c:idx val="12"/>
              <c:layout>
                <c:manualLayout>
                  <c:x val="2.4819030616000524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4BF-464C-A3C6-3F3002D87B3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Age!$D$19:$D$31</c:f>
              <c:numCache>
                <c:formatCode>0.0%</c:formatCode>
                <c:ptCount val="13"/>
                <c:pt idx="0">
                  <c:v>0.289684115011626</c:v>
                </c:pt>
                <c:pt idx="1">
                  <c:v>0.19879268638176401</c:v>
                </c:pt>
                <c:pt idx="2">
                  <c:v>0.382271468144044</c:v>
                </c:pt>
                <c:pt idx="3">
                  <c:v>0.27459016393442598</c:v>
                </c:pt>
                <c:pt idx="4">
                  <c:v>0.22786789134258401</c:v>
                </c:pt>
                <c:pt idx="5">
                  <c:v>0.21830985915493001</c:v>
                </c:pt>
                <c:pt idx="6">
                  <c:v>0.28254524226503203</c:v>
                </c:pt>
                <c:pt idx="7">
                  <c:v>0.29059829059829101</c:v>
                </c:pt>
                <c:pt idx="8">
                  <c:v>0.248927038626609</c:v>
                </c:pt>
                <c:pt idx="9">
                  <c:v>0.30684104627766601</c:v>
                </c:pt>
                <c:pt idx="10">
                  <c:v>0.20319303338171299</c:v>
                </c:pt>
                <c:pt idx="11">
                  <c:v>0.30927835051546398</c:v>
                </c:pt>
                <c:pt idx="12">
                  <c:v>0.221052631578947</c:v>
                </c:pt>
              </c:numCache>
            </c:numRef>
          </c:val>
          <c:extLst>
            <c:ext xmlns:c16="http://schemas.microsoft.com/office/drawing/2014/chart" uri="{C3380CC4-5D6E-409C-BE32-E72D297353CC}">
              <c16:uniqueId val="{0000000E-14BF-464C-A3C6-3F3002D87B31}"/>
            </c:ext>
          </c:extLst>
        </c:ser>
        <c:ser>
          <c:idx val="3"/>
          <c:order val="3"/>
          <c:tx>
            <c:strRef>
              <c:f>Age!$E$18</c:f>
              <c:strCache>
                <c:ptCount val="1"/>
                <c:pt idx="0">
                  <c:v>50 to 59</c:v>
                </c:pt>
              </c:strCache>
            </c:strRef>
          </c:tx>
          <c:spPr>
            <a:solidFill>
              <a:schemeClr val="accent3">
                <a:lumMod val="40000"/>
                <a:lumOff val="60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Age!$E$19:$E$31</c:f>
              <c:numCache>
                <c:formatCode>0.0%</c:formatCode>
                <c:ptCount val="13"/>
                <c:pt idx="0">
                  <c:v>0.22395508421709301</c:v>
                </c:pt>
                <c:pt idx="1">
                  <c:v>0.18297121189007801</c:v>
                </c:pt>
                <c:pt idx="2">
                  <c:v>0.37673130193905802</c:v>
                </c:pt>
                <c:pt idx="3">
                  <c:v>0.29811778992106902</c:v>
                </c:pt>
                <c:pt idx="4">
                  <c:v>0.22689075630252101</c:v>
                </c:pt>
                <c:pt idx="5">
                  <c:v>0.33098591549295803</c:v>
                </c:pt>
                <c:pt idx="6">
                  <c:v>0.24985405720957399</c:v>
                </c:pt>
                <c:pt idx="7">
                  <c:v>0.22008547008547</c:v>
                </c:pt>
                <c:pt idx="8">
                  <c:v>0.15450643776824</c:v>
                </c:pt>
                <c:pt idx="9">
                  <c:v>0.27313883299798802</c:v>
                </c:pt>
                <c:pt idx="10">
                  <c:v>0.16110304789550101</c:v>
                </c:pt>
                <c:pt idx="11">
                  <c:v>0.19587628865979401</c:v>
                </c:pt>
                <c:pt idx="12">
                  <c:v>0.168421052631579</c:v>
                </c:pt>
              </c:numCache>
            </c:numRef>
          </c:val>
          <c:extLst>
            <c:ext xmlns:c16="http://schemas.microsoft.com/office/drawing/2014/chart" uri="{C3380CC4-5D6E-409C-BE32-E72D297353CC}">
              <c16:uniqueId val="{0000000F-14BF-464C-A3C6-3F3002D87B31}"/>
            </c:ext>
          </c:extLst>
        </c:ser>
        <c:ser>
          <c:idx val="4"/>
          <c:order val="4"/>
          <c:tx>
            <c:strRef>
              <c:f>Age!$F$18</c:f>
              <c:strCache>
                <c:ptCount val="1"/>
                <c:pt idx="0">
                  <c:v>60+</c:v>
                </c:pt>
              </c:strCache>
            </c:strRef>
          </c:tx>
          <c:spPr>
            <a:solidFill>
              <a:schemeClr val="accent3">
                <a:lumMod val="20000"/>
                <a:lumOff val="80000"/>
              </a:schemeClr>
            </a:solidFill>
            <a:ln w="12700">
              <a:solidFill>
                <a:sysClr val="window" lastClr="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ysClr val="windowText" lastClr="000000"/>
                    </a:solidFill>
                    <a:latin typeface="+mn-lt"/>
                    <a:ea typeface="+mn-ea"/>
                    <a:cs typeface="+mn-cs"/>
                  </a:defRPr>
                </a:pPr>
                <a:endParaRPr lang="cy-GB"/>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Age!$F$19:$F$31</c:f>
              <c:numCache>
                <c:formatCode>0.0%</c:formatCode>
                <c:ptCount val="13"/>
                <c:pt idx="0">
                  <c:v>5.3734475131855003E-2</c:v>
                </c:pt>
                <c:pt idx="1">
                  <c:v>7.9412469762677906E-2</c:v>
                </c:pt>
                <c:pt idx="2">
                  <c:v>0.13019390581717499</c:v>
                </c:pt>
                <c:pt idx="3">
                  <c:v>0.168032786885246</c:v>
                </c:pt>
                <c:pt idx="4">
                  <c:v>0.15770959546609301</c:v>
                </c:pt>
                <c:pt idx="5">
                  <c:v>0.26760563380281699</c:v>
                </c:pt>
                <c:pt idx="6">
                  <c:v>0.147402218330414</c:v>
                </c:pt>
                <c:pt idx="7">
                  <c:v>7.0512820512820498E-2</c:v>
                </c:pt>
                <c:pt idx="8">
                  <c:v>6.43776824034335E-2</c:v>
                </c:pt>
                <c:pt idx="9">
                  <c:v>9.85915492957746E-2</c:v>
                </c:pt>
                <c:pt idx="10">
                  <c:v>0.10595065312046401</c:v>
                </c:pt>
                <c:pt idx="11">
                  <c:v>0.11340206185567001</c:v>
                </c:pt>
                <c:pt idx="12">
                  <c:v>8.0701754385964899E-2</c:v>
                </c:pt>
              </c:numCache>
            </c:numRef>
          </c:val>
          <c:extLst>
            <c:ext xmlns:c16="http://schemas.microsoft.com/office/drawing/2014/chart" uri="{C3380CC4-5D6E-409C-BE32-E72D297353CC}">
              <c16:uniqueId val="{00000010-14BF-464C-A3C6-3F3002D87B31}"/>
            </c:ext>
          </c:extLst>
        </c:ser>
        <c:dLbls>
          <c:showLegendKey val="0"/>
          <c:showVal val="1"/>
          <c:showCatName val="0"/>
          <c:showSerName val="0"/>
          <c:showPercent val="0"/>
          <c:showBubbleSize val="0"/>
        </c:dLbls>
        <c:gapWidth val="35"/>
        <c:overlap val="100"/>
        <c:axId val="1957271440"/>
        <c:axId val="1957273520"/>
      </c:barChart>
      <c:catAx>
        <c:axId val="1957271440"/>
        <c:scaling>
          <c:orientation val="maxMin"/>
        </c:scaling>
        <c:delete val="0"/>
        <c:axPos val="l"/>
        <c:numFmt formatCode="General" sourceLinked="1"/>
        <c:majorTickMark val="none"/>
        <c:minorTickMark val="none"/>
        <c:tickLblPos val="nextTo"/>
        <c:spPr>
          <a:noFill/>
          <a:ln w="9525" cap="flat" cmpd="sng" algn="ctr">
            <a:solidFill>
              <a:srgbClr val="E7E6E6"/>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1957273520"/>
        <c:crosses val="autoZero"/>
        <c:auto val="1"/>
        <c:lblAlgn val="ctr"/>
        <c:lblOffset val="100"/>
        <c:noMultiLvlLbl val="0"/>
      </c:catAx>
      <c:valAx>
        <c:axId val="1957273520"/>
        <c:scaling>
          <c:orientation val="minMax"/>
          <c:max val="1"/>
        </c:scaling>
        <c:delete val="1"/>
        <c:axPos val="t"/>
        <c:numFmt formatCode="0%" sourceLinked="1"/>
        <c:majorTickMark val="none"/>
        <c:minorTickMark val="none"/>
        <c:tickLblPos val="nextTo"/>
        <c:crossAx val="1957271440"/>
        <c:crosses val="autoZero"/>
        <c:crossBetween val="between"/>
      </c:valAx>
      <c:spPr>
        <a:noFill/>
        <a:ln>
          <a:noFill/>
        </a:ln>
        <a:effectLst/>
      </c:spPr>
    </c:plotArea>
    <c:legend>
      <c:legendPos val="b"/>
      <c:layout>
        <c:manualLayout>
          <c:xMode val="edge"/>
          <c:yMode val="edge"/>
          <c:x val="0.34393711810507854"/>
          <c:y val="0.92680731567792207"/>
          <c:w val="0.3121257637898428"/>
          <c:h val="7.3192711057792709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5504981768043176E-2"/>
          <c:y val="0.17603549295554091"/>
          <c:w val="0.93888888888888888"/>
          <c:h val="0.6208388008101654"/>
        </c:manualLayout>
      </c:layout>
      <c:barChart>
        <c:barDir val="col"/>
        <c:grouping val="clustered"/>
        <c:varyColors val="0"/>
        <c:ser>
          <c:idx val="0"/>
          <c:order val="0"/>
          <c:tx>
            <c:strRef>
              <c:f>Age!$B$18</c:f>
              <c:strCache>
                <c:ptCount val="1"/>
                <c:pt idx="0">
                  <c:v>Under 30</c:v>
                </c:pt>
              </c:strCache>
            </c:strRef>
          </c:tx>
          <c:spPr>
            <a:solidFill>
              <a:schemeClr val="accent3">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Age!$A$32</c:f>
              <c:strCache>
                <c:ptCount val="1"/>
                <c:pt idx="0">
                  <c:v>Total</c:v>
                </c:pt>
              </c:strCache>
            </c:strRef>
          </c:cat>
          <c:val>
            <c:numRef>
              <c:f>Age!$B$32</c:f>
              <c:numCache>
                <c:formatCode>0.0%</c:formatCode>
                <c:ptCount val="1"/>
                <c:pt idx="0">
                  <c:v>0.21891323985703601</c:v>
                </c:pt>
              </c:numCache>
            </c:numRef>
          </c:val>
          <c:extLst>
            <c:ext xmlns:c16="http://schemas.microsoft.com/office/drawing/2014/chart" uri="{C3380CC4-5D6E-409C-BE32-E72D297353CC}">
              <c16:uniqueId val="{00000000-805C-414E-9229-E2CE7F5EF0BA}"/>
            </c:ext>
          </c:extLst>
        </c:ser>
        <c:ser>
          <c:idx val="1"/>
          <c:order val="1"/>
          <c:tx>
            <c:strRef>
              <c:f>Age!$C$18</c:f>
              <c:strCache>
                <c:ptCount val="1"/>
                <c:pt idx="0">
                  <c:v>30 to 39</c:v>
                </c:pt>
              </c:strCache>
            </c:strRef>
          </c:tx>
          <c:spPr>
            <a:solidFill>
              <a:schemeClr val="accent3">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Age!$A$32</c:f>
              <c:strCache>
                <c:ptCount val="1"/>
                <c:pt idx="0">
                  <c:v>Total</c:v>
                </c:pt>
              </c:strCache>
            </c:strRef>
          </c:cat>
          <c:val>
            <c:numRef>
              <c:f>Age!$C$32</c:f>
              <c:numCache>
                <c:formatCode>0.0%</c:formatCode>
                <c:ptCount val="1"/>
                <c:pt idx="0">
                  <c:v>0.24244923608656399</c:v>
                </c:pt>
              </c:numCache>
            </c:numRef>
          </c:val>
          <c:extLst>
            <c:ext xmlns:c16="http://schemas.microsoft.com/office/drawing/2014/chart" uri="{C3380CC4-5D6E-409C-BE32-E72D297353CC}">
              <c16:uniqueId val="{00000001-805C-414E-9229-E2CE7F5EF0BA}"/>
            </c:ext>
          </c:extLst>
        </c:ser>
        <c:ser>
          <c:idx val="2"/>
          <c:order val="2"/>
          <c:tx>
            <c:strRef>
              <c:f>Age!$D$18</c:f>
              <c:strCache>
                <c:ptCount val="1"/>
                <c:pt idx="0">
                  <c:v>40 to 49</c:v>
                </c:pt>
              </c:strCache>
            </c:strRef>
          </c:tx>
          <c:spPr>
            <a:solidFill>
              <a:srgbClr val="A8117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Age!$A$32</c:f>
              <c:strCache>
                <c:ptCount val="1"/>
                <c:pt idx="0">
                  <c:v>Total</c:v>
                </c:pt>
              </c:strCache>
            </c:strRef>
          </c:cat>
          <c:val>
            <c:numRef>
              <c:f>Age!$D$32</c:f>
              <c:numCache>
                <c:formatCode>0.0%</c:formatCode>
                <c:ptCount val="1"/>
                <c:pt idx="0">
                  <c:v>0.24325438906562999</c:v>
                </c:pt>
              </c:numCache>
            </c:numRef>
          </c:val>
          <c:extLst>
            <c:ext xmlns:c16="http://schemas.microsoft.com/office/drawing/2014/chart" uri="{C3380CC4-5D6E-409C-BE32-E72D297353CC}">
              <c16:uniqueId val="{00000002-805C-414E-9229-E2CE7F5EF0BA}"/>
            </c:ext>
          </c:extLst>
        </c:ser>
        <c:ser>
          <c:idx val="3"/>
          <c:order val="3"/>
          <c:tx>
            <c:strRef>
              <c:f>Age!$E$18</c:f>
              <c:strCache>
                <c:ptCount val="1"/>
                <c:pt idx="0">
                  <c:v>50 to 59</c:v>
                </c:pt>
              </c:strCache>
            </c:strRef>
          </c:tx>
          <c:spPr>
            <a:solidFill>
              <a:schemeClr val="accent3">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Age!$A$32</c:f>
              <c:strCache>
                <c:ptCount val="1"/>
                <c:pt idx="0">
                  <c:v>Total</c:v>
                </c:pt>
              </c:strCache>
            </c:strRef>
          </c:cat>
          <c:val>
            <c:numRef>
              <c:f>Age!$E$32</c:f>
              <c:numCache>
                <c:formatCode>0.0%</c:formatCode>
                <c:ptCount val="1"/>
                <c:pt idx="0">
                  <c:v>0.21157849259652001</c:v>
                </c:pt>
              </c:numCache>
            </c:numRef>
          </c:val>
          <c:extLst>
            <c:ext xmlns:c16="http://schemas.microsoft.com/office/drawing/2014/chart" uri="{C3380CC4-5D6E-409C-BE32-E72D297353CC}">
              <c16:uniqueId val="{00000003-805C-414E-9229-E2CE7F5EF0BA}"/>
            </c:ext>
          </c:extLst>
        </c:ser>
        <c:ser>
          <c:idx val="4"/>
          <c:order val="4"/>
          <c:tx>
            <c:strRef>
              <c:f>Age!$F$18</c:f>
              <c:strCache>
                <c:ptCount val="1"/>
                <c:pt idx="0">
                  <c:v>60+</c:v>
                </c:pt>
              </c:strCache>
            </c:strRef>
          </c:tx>
          <c:spPr>
            <a:solidFill>
              <a:schemeClr val="accent3">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Age!$A$32</c:f>
              <c:strCache>
                <c:ptCount val="1"/>
                <c:pt idx="0">
                  <c:v>Total</c:v>
                </c:pt>
              </c:strCache>
            </c:strRef>
          </c:cat>
          <c:val>
            <c:numRef>
              <c:f>Age!$F$32</c:f>
              <c:numCache>
                <c:formatCode>0.0%</c:formatCode>
                <c:ptCount val="1"/>
                <c:pt idx="0">
                  <c:v>8.3804642394250006E-2</c:v>
                </c:pt>
              </c:numCache>
            </c:numRef>
          </c:val>
          <c:extLst>
            <c:ext xmlns:c16="http://schemas.microsoft.com/office/drawing/2014/chart" uri="{C3380CC4-5D6E-409C-BE32-E72D297353CC}">
              <c16:uniqueId val="{00000004-805C-414E-9229-E2CE7F5EF0BA}"/>
            </c:ext>
          </c:extLst>
        </c:ser>
        <c:dLbls>
          <c:dLblPos val="outEnd"/>
          <c:showLegendKey val="0"/>
          <c:showVal val="1"/>
          <c:showCatName val="0"/>
          <c:showSerName val="0"/>
          <c:showPercent val="0"/>
          <c:showBubbleSize val="0"/>
        </c:dLbls>
        <c:gapWidth val="57"/>
        <c:overlap val="-40"/>
        <c:axId val="1934531184"/>
        <c:axId val="1934526608"/>
      </c:barChart>
      <c:catAx>
        <c:axId val="1934531184"/>
        <c:scaling>
          <c:orientation val="minMax"/>
        </c:scaling>
        <c:delete val="1"/>
        <c:axPos val="b"/>
        <c:numFmt formatCode="General" sourceLinked="1"/>
        <c:majorTickMark val="none"/>
        <c:minorTickMark val="none"/>
        <c:tickLblPos val="nextTo"/>
        <c:crossAx val="1934526608"/>
        <c:crosses val="autoZero"/>
        <c:auto val="1"/>
        <c:lblAlgn val="ctr"/>
        <c:lblOffset val="100"/>
        <c:noMultiLvlLbl val="0"/>
      </c:catAx>
      <c:valAx>
        <c:axId val="1934526608"/>
        <c:scaling>
          <c:orientation val="minMax"/>
        </c:scaling>
        <c:delete val="1"/>
        <c:axPos val="l"/>
        <c:numFmt formatCode="0.0%" sourceLinked="1"/>
        <c:majorTickMark val="none"/>
        <c:minorTickMark val="none"/>
        <c:tickLblPos val="nextTo"/>
        <c:crossAx val="1934531184"/>
        <c:crosses val="autoZero"/>
        <c:crossBetween val="between"/>
      </c:valAx>
      <c:spPr>
        <a:noFill/>
        <a:ln>
          <a:noFill/>
        </a:ln>
        <a:effectLst/>
      </c:spPr>
    </c:plotArea>
    <c:legend>
      <c:legendPos val="b"/>
      <c:layout>
        <c:manualLayout>
          <c:xMode val="edge"/>
          <c:yMode val="edge"/>
          <c:x val="4.7148412063756535E-2"/>
          <c:y val="0.8170968212306795"/>
          <c:w val="0.91513285828523827"/>
          <c:h val="0.18290317876932052"/>
        </c:manualLayout>
      </c:layout>
      <c:overlay val="0"/>
      <c:spPr>
        <a:noFill/>
        <a:ln>
          <a:noFill/>
        </a:ln>
        <a:effectLst/>
      </c:spPr>
      <c:txPr>
        <a:bodyPr rot="0" spcFirstLastPara="1" vertOverflow="ellipsis" vert="horz" wrap="square" anchor="ctr" anchorCtr="0"/>
        <a:lstStyle/>
        <a:p>
          <a:pPr algn="just">
            <a:defRPr sz="1200" b="0" i="0" u="none" strike="noStrike" kern="1200" baseline="0">
              <a:solidFill>
                <a:sysClr val="windowText" lastClr="000000"/>
              </a:solidFill>
              <a:latin typeface="+mn-lt"/>
              <a:ea typeface="+mn-ea"/>
              <a:cs typeface="+mn-cs"/>
            </a:defRPr>
          </a:pPr>
          <a:endParaRPr lang="cy-GB"/>
        </a:p>
      </c:txPr>
    </c:legend>
    <c:plotVisOnly val="1"/>
    <c:dispBlanksAs val="gap"/>
    <c:showDLblsOverMax val="0"/>
  </c:chart>
  <c:spPr>
    <a:noFill/>
    <a:ln>
      <a:noFill/>
    </a:ln>
    <a:effectLst/>
  </c:spPr>
  <c:txPr>
    <a:bodyPr/>
    <a:lstStyle/>
    <a:p>
      <a:pPr>
        <a:defRPr/>
      </a:pPr>
      <a:endParaRPr lang="cy-GB"/>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1458333333333333E-2"/>
          <c:y val="0.10246564873195539"/>
          <c:w val="0.9770833333333333"/>
          <c:h val="0.72603994326610566"/>
        </c:manualLayout>
      </c:layout>
      <c:barChart>
        <c:barDir val="col"/>
        <c:grouping val="percentStacked"/>
        <c:varyColors val="0"/>
        <c:ser>
          <c:idx val="0"/>
          <c:order val="0"/>
          <c:tx>
            <c:strRef>
              <c:f>Ethnicity!$B$18</c:f>
              <c:strCache>
                <c:ptCount val="1"/>
                <c:pt idx="0">
                  <c:v>White</c:v>
                </c:pt>
              </c:strCache>
            </c:strRef>
          </c:tx>
          <c:spPr>
            <a:solidFill>
              <a:schemeClr val="bg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Ethnicity!$B$19:$B$31</c:f>
              <c:numCache>
                <c:formatCode>0.0%</c:formatCode>
                <c:ptCount val="13"/>
                <c:pt idx="0">
                  <c:v>0.92721034424091198</c:v>
                </c:pt>
                <c:pt idx="1">
                  <c:v>0.789461067404712</c:v>
                </c:pt>
                <c:pt idx="2">
                  <c:v>0.72576177285318599</c:v>
                </c:pt>
                <c:pt idx="3">
                  <c:v>0.80722525804492995</c:v>
                </c:pt>
                <c:pt idx="4">
                  <c:v>0.83193277310924396</c:v>
                </c:pt>
                <c:pt idx="5">
                  <c:v>0.58450704225352101</c:v>
                </c:pt>
                <c:pt idx="6">
                  <c:v>0.87244600116754201</c:v>
                </c:pt>
                <c:pt idx="7">
                  <c:v>0.80128205128205099</c:v>
                </c:pt>
                <c:pt idx="8">
                  <c:v>0.806866952789699</c:v>
                </c:pt>
                <c:pt idx="9">
                  <c:v>0.85714285714285698</c:v>
                </c:pt>
                <c:pt idx="10">
                  <c:v>0.83091436865021795</c:v>
                </c:pt>
                <c:pt idx="11">
                  <c:v>0.82474226804123696</c:v>
                </c:pt>
                <c:pt idx="12">
                  <c:v>0.70877192982456105</c:v>
                </c:pt>
              </c:numCache>
            </c:numRef>
          </c:val>
          <c:extLst>
            <c:ext xmlns:c16="http://schemas.microsoft.com/office/drawing/2014/chart" uri="{C3380CC4-5D6E-409C-BE32-E72D297353CC}">
              <c16:uniqueId val="{00000000-3871-4519-B085-C6CE3FBD9D97}"/>
            </c:ext>
          </c:extLst>
        </c:ser>
        <c:ser>
          <c:idx val="1"/>
          <c:order val="1"/>
          <c:tx>
            <c:strRef>
              <c:f>Ethnicity!$C$18</c:f>
              <c:strCache>
                <c:ptCount val="1"/>
                <c:pt idx="0">
                  <c:v>Mixed / multiple</c:v>
                </c:pt>
              </c:strCache>
            </c:strRef>
          </c:tx>
          <c:spPr>
            <a:solidFill>
              <a:schemeClr val="tx2"/>
            </a:solidFill>
            <a:ln>
              <a:noFill/>
            </a:ln>
            <a:effectLst/>
          </c:spPr>
          <c:invertIfNegative val="0"/>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Ethnicity!$C$19:$C$31</c:f>
              <c:numCache>
                <c:formatCode>0.0%</c:formatCode>
                <c:ptCount val="13"/>
                <c:pt idx="0">
                  <c:v>7.0889808881075302E-3</c:v>
                </c:pt>
                <c:pt idx="1">
                  <c:v>1.2966635430514101E-2</c:v>
                </c:pt>
                <c:pt idx="2">
                  <c:v>8.3102493074792196E-3</c:v>
                </c:pt>
                <c:pt idx="3">
                  <c:v>8.8038858530661793E-3</c:v>
                </c:pt>
                <c:pt idx="4">
                  <c:v>1.3679890560875501E-2</c:v>
                </c:pt>
                <c:pt idx="5">
                  <c:v>3.5211267605633799E-3</c:v>
                </c:pt>
                <c:pt idx="6">
                  <c:v>6.4214827787507298E-3</c:v>
                </c:pt>
                <c:pt idx="7">
                  <c:v>1.2820512820512799E-2</c:v>
                </c:pt>
                <c:pt idx="8">
                  <c:v>1.1444921316166E-2</c:v>
                </c:pt>
                <c:pt idx="9">
                  <c:v>1.3078470824949701E-2</c:v>
                </c:pt>
                <c:pt idx="10">
                  <c:v>1.4513788098693799E-2</c:v>
                </c:pt>
                <c:pt idx="11">
                  <c:v>1.03092783505155E-2</c:v>
                </c:pt>
                <c:pt idx="12">
                  <c:v>1.05263157894737E-2</c:v>
                </c:pt>
              </c:numCache>
            </c:numRef>
          </c:val>
          <c:extLst>
            <c:ext xmlns:c16="http://schemas.microsoft.com/office/drawing/2014/chart" uri="{C3380CC4-5D6E-409C-BE32-E72D297353CC}">
              <c16:uniqueId val="{00000001-3871-4519-B085-C6CE3FBD9D97}"/>
            </c:ext>
          </c:extLst>
        </c:ser>
        <c:ser>
          <c:idx val="2"/>
          <c:order val="2"/>
          <c:tx>
            <c:strRef>
              <c:f>Ethnicity!$D$18</c:f>
              <c:strCache>
                <c:ptCount val="1"/>
                <c:pt idx="0">
                  <c:v>Asian / Asian British</c:v>
                </c:pt>
              </c:strCache>
            </c:strRef>
          </c:tx>
          <c:spPr>
            <a:solidFill>
              <a:schemeClr val="accent1"/>
            </a:solidFill>
            <a:ln>
              <a:noFill/>
            </a:ln>
            <a:effectLst/>
          </c:spPr>
          <c:invertIfNegative val="0"/>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Ethnicity!$D$19:$D$31</c:f>
              <c:numCache>
                <c:formatCode>0.0%</c:formatCode>
                <c:ptCount val="13"/>
                <c:pt idx="0">
                  <c:v>8.5634889128338894E-3</c:v>
                </c:pt>
                <c:pt idx="1">
                  <c:v>3.8899906291542302E-2</c:v>
                </c:pt>
                <c:pt idx="2">
                  <c:v>5.5401662049861496E-3</c:v>
                </c:pt>
                <c:pt idx="3">
                  <c:v>1.6848816029143902E-2</c:v>
                </c:pt>
                <c:pt idx="4">
                  <c:v>3.2050029314051202E-2</c:v>
                </c:pt>
                <c:pt idx="5">
                  <c:v>0</c:v>
                </c:pt>
                <c:pt idx="6">
                  <c:v>9.3403385872737905E-3</c:v>
                </c:pt>
                <c:pt idx="7">
                  <c:v>1.06837606837607E-2</c:v>
                </c:pt>
                <c:pt idx="8">
                  <c:v>8.58369098712446E-3</c:v>
                </c:pt>
                <c:pt idx="9">
                  <c:v>1.7605633802816899E-2</c:v>
                </c:pt>
                <c:pt idx="10">
                  <c:v>3.12046444121916E-2</c:v>
                </c:pt>
                <c:pt idx="11">
                  <c:v>4.1237113402061903E-2</c:v>
                </c:pt>
                <c:pt idx="12">
                  <c:v>4.2105263157894701E-2</c:v>
                </c:pt>
              </c:numCache>
            </c:numRef>
          </c:val>
          <c:extLst>
            <c:ext xmlns:c16="http://schemas.microsoft.com/office/drawing/2014/chart" uri="{C3380CC4-5D6E-409C-BE32-E72D297353CC}">
              <c16:uniqueId val="{00000002-3871-4519-B085-C6CE3FBD9D97}"/>
            </c:ext>
          </c:extLst>
        </c:ser>
        <c:ser>
          <c:idx val="3"/>
          <c:order val="3"/>
          <c:tx>
            <c:strRef>
              <c:f>Ethnicity!$E$18</c:f>
              <c:strCache>
                <c:ptCount val="1"/>
                <c:pt idx="0">
                  <c:v>Black/African/ Caribbean/ Black British</c:v>
                </c:pt>
              </c:strCache>
            </c:strRef>
          </c:tx>
          <c:spPr>
            <a:solidFill>
              <a:schemeClr val="accent2"/>
            </a:solidFill>
            <a:ln>
              <a:noFill/>
            </a:ln>
            <a:effectLst/>
          </c:spPr>
          <c:invertIfNegative val="0"/>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Ethnicity!$E$19:$E$31</c:f>
              <c:numCache>
                <c:formatCode>0.0%</c:formatCode>
                <c:ptCount val="13"/>
                <c:pt idx="0">
                  <c:v>3.09079566721488E-3</c:v>
                </c:pt>
                <c:pt idx="1">
                  <c:v>1.87198988820363E-2</c:v>
                </c:pt>
                <c:pt idx="2">
                  <c:v>0</c:v>
                </c:pt>
                <c:pt idx="3">
                  <c:v>9.2592592592592605E-3</c:v>
                </c:pt>
                <c:pt idx="4">
                  <c:v>1.70021496970881E-2</c:v>
                </c:pt>
                <c:pt idx="5">
                  <c:v>0</c:v>
                </c:pt>
                <c:pt idx="6">
                  <c:v>5.8377116170461197E-3</c:v>
                </c:pt>
                <c:pt idx="7">
                  <c:v>1.2820512820512799E-2</c:v>
                </c:pt>
                <c:pt idx="8">
                  <c:v>5.72246065808298E-3</c:v>
                </c:pt>
                <c:pt idx="9">
                  <c:v>7.5452716297786703E-3</c:v>
                </c:pt>
                <c:pt idx="10">
                  <c:v>2.9027576197387502E-2</c:v>
                </c:pt>
                <c:pt idx="11">
                  <c:v>1.03092783505155E-2</c:v>
                </c:pt>
                <c:pt idx="12">
                  <c:v>7.0175438596491196E-2</c:v>
                </c:pt>
              </c:numCache>
            </c:numRef>
          </c:val>
          <c:extLst>
            <c:ext xmlns:c16="http://schemas.microsoft.com/office/drawing/2014/chart" uri="{C3380CC4-5D6E-409C-BE32-E72D297353CC}">
              <c16:uniqueId val="{00000003-3871-4519-B085-C6CE3FBD9D97}"/>
            </c:ext>
          </c:extLst>
        </c:ser>
        <c:ser>
          <c:idx val="4"/>
          <c:order val="4"/>
          <c:tx>
            <c:strRef>
              <c:f>Ethnicity!$F$18</c:f>
              <c:strCache>
                <c:ptCount val="1"/>
                <c:pt idx="0">
                  <c:v>Other</c:v>
                </c:pt>
              </c:strCache>
            </c:strRef>
          </c:tx>
          <c:spPr>
            <a:solidFill>
              <a:schemeClr val="accent3"/>
            </a:solidFill>
            <a:ln>
              <a:noFill/>
            </a:ln>
            <a:effectLst/>
          </c:spPr>
          <c:invertIfNegative val="0"/>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Ethnicity!$F$19:$F$31</c:f>
              <c:numCache>
                <c:formatCode>0.0%</c:formatCode>
                <c:ptCount val="13"/>
                <c:pt idx="0">
                  <c:v>2.0983383428798299E-3</c:v>
                </c:pt>
                <c:pt idx="1">
                  <c:v>9.5887724192037001E-3</c:v>
                </c:pt>
                <c:pt idx="2">
                  <c:v>5.5401662049861496E-3</c:v>
                </c:pt>
                <c:pt idx="3">
                  <c:v>6.3752276867030996E-3</c:v>
                </c:pt>
                <c:pt idx="4">
                  <c:v>8.40336134453782E-3</c:v>
                </c:pt>
                <c:pt idx="5">
                  <c:v>7.0422535211267599E-3</c:v>
                </c:pt>
                <c:pt idx="6">
                  <c:v>3.5026269702276699E-3</c:v>
                </c:pt>
                <c:pt idx="7">
                  <c:v>2.13675213675214E-3</c:v>
                </c:pt>
                <c:pt idx="8">
                  <c:v>2.86123032904149E-3</c:v>
                </c:pt>
                <c:pt idx="9">
                  <c:v>7.5452716297786703E-3</c:v>
                </c:pt>
                <c:pt idx="10">
                  <c:v>6.5312046444121899E-3</c:v>
                </c:pt>
                <c:pt idx="11">
                  <c:v>1.03092783505155E-2</c:v>
                </c:pt>
                <c:pt idx="12">
                  <c:v>3.5087719298245602E-3</c:v>
                </c:pt>
              </c:numCache>
            </c:numRef>
          </c:val>
          <c:extLst>
            <c:ext xmlns:c16="http://schemas.microsoft.com/office/drawing/2014/chart" uri="{C3380CC4-5D6E-409C-BE32-E72D297353CC}">
              <c16:uniqueId val="{00000004-3871-4519-B085-C6CE3FBD9D97}"/>
            </c:ext>
          </c:extLst>
        </c:ser>
        <c:ser>
          <c:idx val="5"/>
          <c:order val="5"/>
          <c:tx>
            <c:strRef>
              <c:f>Ethnicity!$G$18</c:f>
              <c:strCache>
                <c:ptCount val="1"/>
                <c:pt idx="0">
                  <c:v>Does not wish to record</c:v>
                </c:pt>
              </c:strCache>
            </c:strRef>
          </c:tx>
          <c:spPr>
            <a:solidFill>
              <a:srgbClr val="F5C97A"/>
            </a:solidFill>
            <a:ln>
              <a:noFill/>
            </a:ln>
            <a:effectLst/>
          </c:spPr>
          <c:invertIfNegative val="0"/>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Ethnicity!$G$19:$G$31</c:f>
              <c:numCache>
                <c:formatCode>0.0%</c:formatCode>
                <c:ptCount val="13"/>
                <c:pt idx="0">
                  <c:v>1.20796234333352E-2</c:v>
                </c:pt>
                <c:pt idx="1">
                  <c:v>1.2291062828252E-2</c:v>
                </c:pt>
                <c:pt idx="2">
                  <c:v>1.38504155124654E-2</c:v>
                </c:pt>
                <c:pt idx="3">
                  <c:v>2.7777777777777801E-2</c:v>
                </c:pt>
                <c:pt idx="4">
                  <c:v>2.7164354113738499E-2</c:v>
                </c:pt>
                <c:pt idx="5">
                  <c:v>1.7605633802816899E-2</c:v>
                </c:pt>
                <c:pt idx="6">
                  <c:v>2.1891418563922901E-2</c:v>
                </c:pt>
                <c:pt idx="7">
                  <c:v>2.7777777777777801E-2</c:v>
                </c:pt>
                <c:pt idx="8">
                  <c:v>2.2889842632331899E-2</c:v>
                </c:pt>
                <c:pt idx="9">
                  <c:v>3.2696177062374203E-2</c:v>
                </c:pt>
                <c:pt idx="10">
                  <c:v>1.5965166908563099E-2</c:v>
                </c:pt>
                <c:pt idx="11">
                  <c:v>1.03092783505155E-2</c:v>
                </c:pt>
                <c:pt idx="12">
                  <c:v>3.5087719298245602E-3</c:v>
                </c:pt>
              </c:numCache>
            </c:numRef>
          </c:val>
          <c:extLst>
            <c:ext xmlns:c16="http://schemas.microsoft.com/office/drawing/2014/chart" uri="{C3380CC4-5D6E-409C-BE32-E72D297353CC}">
              <c16:uniqueId val="{00000005-3871-4519-B085-C6CE3FBD9D97}"/>
            </c:ext>
          </c:extLst>
        </c:ser>
        <c:ser>
          <c:idx val="6"/>
          <c:order val="6"/>
          <c:tx>
            <c:strRef>
              <c:f>Ethnicity!$H$18</c:f>
              <c:strCache>
                <c:ptCount val="1"/>
                <c:pt idx="0">
                  <c:v>Unknown</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cy-GB"/>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Ethnicity!$A$19:$A$31</c:f>
              <c:strCache>
                <c:ptCount val="13"/>
                <c:pt idx="0">
                  <c:v>TEA</c:v>
                </c:pt>
                <c:pt idx="1">
                  <c:v>SLSW</c:v>
                </c:pt>
                <c:pt idx="2">
                  <c:v>FEL</c:v>
                </c:pt>
                <c:pt idx="3">
                  <c:v>FE</c:v>
                </c:pt>
                <c:pt idx="4">
                  <c:v>FELSW</c:v>
                </c:pt>
                <c:pt idx="5">
                  <c:v>ALP</c:v>
                </c:pt>
                <c:pt idx="6">
                  <c:v>WBL</c:v>
                </c:pt>
                <c:pt idx="7">
                  <c:v>YW</c:v>
                </c:pt>
                <c:pt idx="8">
                  <c:v>YSW</c:v>
                </c:pt>
                <c:pt idx="9">
                  <c:v>ITEA</c:v>
                </c:pt>
                <c:pt idx="10">
                  <c:v>ITSW</c:v>
                </c:pt>
                <c:pt idx="11">
                  <c:v>ISTEA</c:v>
                </c:pt>
                <c:pt idx="12">
                  <c:v>ISSW</c:v>
                </c:pt>
              </c:strCache>
            </c:strRef>
          </c:cat>
          <c:val>
            <c:numRef>
              <c:f>Ethnicity!$H$19:$H$31</c:f>
              <c:numCache>
                <c:formatCode>0.0%</c:formatCode>
                <c:ptCount val="13"/>
                <c:pt idx="0">
                  <c:v>3.9868428514716697E-2</c:v>
                </c:pt>
                <c:pt idx="1">
                  <c:v>0.11807265674374</c:v>
                </c:pt>
                <c:pt idx="2">
                  <c:v>0.24099722991689801</c:v>
                </c:pt>
                <c:pt idx="3">
                  <c:v>0.12370977534912</c:v>
                </c:pt>
                <c:pt idx="4">
                  <c:v>6.9767441860465101E-2</c:v>
                </c:pt>
                <c:pt idx="5">
                  <c:v>0.38732394366197198</c:v>
                </c:pt>
                <c:pt idx="6">
                  <c:v>8.05604203152364E-2</c:v>
                </c:pt>
                <c:pt idx="7">
                  <c:v>0.13247863247863201</c:v>
                </c:pt>
                <c:pt idx="8">
                  <c:v>0.14163090128755401</c:v>
                </c:pt>
                <c:pt idx="9">
                  <c:v>6.4386317907444701E-2</c:v>
                </c:pt>
                <c:pt idx="10">
                  <c:v>7.1843251088534094E-2</c:v>
                </c:pt>
                <c:pt idx="11">
                  <c:v>9.2783505154639206E-2</c:v>
                </c:pt>
                <c:pt idx="12">
                  <c:v>0.16140350877192999</c:v>
                </c:pt>
              </c:numCache>
            </c:numRef>
          </c:val>
          <c:extLst>
            <c:ext xmlns:c16="http://schemas.microsoft.com/office/drawing/2014/chart" uri="{C3380CC4-5D6E-409C-BE32-E72D297353CC}">
              <c16:uniqueId val="{00000006-3871-4519-B085-C6CE3FBD9D97}"/>
            </c:ext>
          </c:extLst>
        </c:ser>
        <c:dLbls>
          <c:showLegendKey val="0"/>
          <c:showVal val="0"/>
          <c:showCatName val="0"/>
          <c:showSerName val="0"/>
          <c:showPercent val="0"/>
          <c:showBubbleSize val="0"/>
        </c:dLbls>
        <c:gapWidth val="30"/>
        <c:overlap val="100"/>
        <c:axId val="2095322575"/>
        <c:axId val="2095320495"/>
      </c:barChart>
      <c:catAx>
        <c:axId val="2095322575"/>
        <c:scaling>
          <c:orientation val="minMax"/>
        </c:scaling>
        <c:delete val="0"/>
        <c:axPos val="b"/>
        <c:numFmt formatCode="General" sourceLinked="1"/>
        <c:majorTickMark val="none"/>
        <c:minorTickMark val="none"/>
        <c:tickLblPos val="nextTo"/>
        <c:spPr>
          <a:noFill/>
          <a:ln w="9525" cap="flat" cmpd="sng" algn="ctr">
            <a:solidFill>
              <a:srgbClr val="E7E6E6"/>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crossAx val="2095320495"/>
        <c:crosses val="autoZero"/>
        <c:auto val="1"/>
        <c:lblAlgn val="ctr"/>
        <c:lblOffset val="100"/>
        <c:noMultiLvlLbl val="0"/>
      </c:catAx>
      <c:valAx>
        <c:axId val="2095320495"/>
        <c:scaling>
          <c:orientation val="minMax"/>
        </c:scaling>
        <c:delete val="1"/>
        <c:axPos val="l"/>
        <c:numFmt formatCode="0%" sourceLinked="1"/>
        <c:majorTickMark val="none"/>
        <c:minorTickMark val="none"/>
        <c:tickLblPos val="nextTo"/>
        <c:crossAx val="2095322575"/>
        <c:crosses val="autoZero"/>
        <c:crossBetween val="between"/>
      </c:valAx>
      <c:spPr>
        <a:noFill/>
        <a:ln>
          <a:noFill/>
        </a:ln>
        <a:effectLst/>
      </c:spPr>
    </c:plotArea>
    <c:legend>
      <c:legendPos val="b"/>
      <c:layout>
        <c:manualLayout>
          <c:xMode val="edge"/>
          <c:yMode val="edge"/>
          <c:x val="7.2607668640052511E-3"/>
          <c:y val="0.93828880870703801"/>
          <c:w val="0.98288811052102953"/>
          <c:h val="6.1711191292961966E-2"/>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cy-GB"/>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y-GB"/>
    </a:p>
  </c:txPr>
  <c:externalData r:id="rId4">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'Individual Categories'!$A$2:$A$14</cx:f>
        <cx:lvl ptCount="13">
          <cx:pt idx="0">ISTEA</cx:pt>
          <cx:pt idx="1">ALP</cx:pt>
          <cx:pt idx="2">ISSW</cx:pt>
          <cx:pt idx="3">FEP</cx:pt>
          <cx:pt idx="4">YSW</cx:pt>
          <cx:pt idx="5">YW</cx:pt>
          <cx:pt idx="6">ITSW</cx:pt>
          <cx:pt idx="7">ITEA</cx:pt>
          <cx:pt idx="8">WBL</cx:pt>
          <cx:pt idx="9">FSW</cx:pt>
          <cx:pt idx="10">FE</cx:pt>
          <cx:pt idx="11">TEA</cx:pt>
          <cx:pt idx="12">TSW</cx:pt>
        </cx:lvl>
      </cx:strDim>
      <cx:numDim type="val">
        <cx:f>'Individual Categories'!$B$2:$B$14</cx:f>
        <cx:lvl ptCount="13" formatCode="General">
          <cx:pt idx="0">97</cx:pt>
          <cx:pt idx="1">284</cx:pt>
          <cx:pt idx="2">285</cx:pt>
          <cx:pt idx="3">361</cx:pt>
          <cx:pt idx="4">468</cx:pt>
          <cx:pt idx="5">699</cx:pt>
          <cx:pt idx="6">1378</cx:pt>
          <cx:pt idx="7">1988</cx:pt>
          <cx:pt idx="8">3710</cx:pt>
          <cx:pt idx="9">5402</cx:pt>
          <cx:pt idx="10">6685</cx:pt>
          <cx:pt idx="11">37254</cx:pt>
          <cx:pt idx="12">47265</cx:pt>
        </cx:lvl>
      </cx:numDim>
    </cx:data>
  </cx:chartData>
  <cx:chart>
    <cx:plotArea>
      <cx:plotAreaRegion>
        <cx:series layoutId="funnel" uniqueId="{2153FD18-A250-41F5-BA40-0E0184280486}">
          <cx:tx>
            <cx:txData>
              <cx:f>'Individual Categories'!$B$1</cx:f>
              <cx:v>Number</cx:v>
            </cx:txData>
          </cx:tx>
          <cx:spPr>
            <a:solidFill>
              <a:schemeClr val="bg2">
                <a:lumMod val="75000"/>
              </a:schemeClr>
            </a:solidFill>
          </cx:spPr>
          <cx:dataLabels pos="ctr">
            <cx:numFmt formatCode="#,##0" sourceLinked="0"/>
            <cx:spPr>
              <a:noFill/>
            </cx:spPr>
            <cx:txPr>
              <a:bodyPr spcFirstLastPara="1" vertOverflow="ellipsis" horzOverflow="overflow" wrap="square" lIns="0" tIns="0" rIns="0" bIns="0" anchor="ctr" anchorCtr="1"/>
              <a:lstStyle/>
              <a:p>
                <a:pPr algn="ctr" rtl="0">
                  <a:defRPr sz="1200" b="1">
                    <a:solidFill>
                      <a:schemeClr val="bg1"/>
                    </a:solidFill>
                  </a:defRPr>
                </a:pPr>
                <a:endParaRPr lang="en-US" sz="1200" b="1" i="0" u="none" strike="noStrike" baseline="0">
                  <a:solidFill>
                    <a:schemeClr val="bg1"/>
                  </a:solidFill>
                  <a:latin typeface="Calibri" panose="020F0502020204030204"/>
                </a:endParaRPr>
              </a:p>
            </cx:txPr>
            <cx:visibility seriesName="0" categoryName="0" value="1"/>
            <cx:separator>, </cx:separator>
            <cx:dataLabel idx="12">
              <cx:txPr>
                <a:bodyPr spcFirstLastPara="1" vertOverflow="ellipsis" horzOverflow="overflow" wrap="square" lIns="0" tIns="0" rIns="0" bIns="0" anchor="ctr" anchorCtr="1"/>
                <a:lstStyle/>
                <a:p>
                  <a:pPr algn="ctr" rtl="0">
                    <a:defRPr b="1"/>
                  </a:pPr>
                  <a:r>
                    <a:rPr lang="en-US" sz="1200" b="1" i="0" u="none" strike="noStrike" baseline="0">
                      <a:solidFill>
                        <a:schemeClr val="bg1"/>
                      </a:solidFill>
                      <a:latin typeface="Calibri" panose="020F0502020204030204"/>
                    </a:rPr>
                    <a:t>47,265</a:t>
                  </a:r>
                </a:p>
              </cx:txPr>
            </cx:dataLabel>
          </cx:dataLabels>
          <cx:dataId val="0"/>
        </cx:series>
      </cx:plotAreaRegion>
      <cx:axis id="0">
        <cx:catScaling gapWidth="0"/>
        <cx:tickLabels/>
        <cx:txPr>
          <a:bodyPr spcFirstLastPara="1" vertOverflow="ellipsis" horzOverflow="overflow" wrap="square" lIns="0" tIns="0" rIns="0" bIns="0" anchor="ctr" anchorCtr="1"/>
          <a:lstStyle/>
          <a:p>
            <a:pPr algn="ctr" rtl="0">
              <a:defRPr sz="1200">
                <a:solidFill>
                  <a:sysClr val="windowText" lastClr="000000"/>
                </a:solidFill>
              </a:defRPr>
            </a:pPr>
            <a:endParaRPr lang="en-US" sz="1200" b="0" i="0" u="none" strike="noStrike" baseline="0">
              <a:solidFill>
                <a:sysClr val="windowText" lastClr="000000"/>
              </a:solidFill>
              <a:latin typeface="Calibri" panose="020F0502020204030204"/>
            </a:endParaRPr>
          </a:p>
        </cx:txPr>
      </cx:axis>
    </cx:plotArea>
  </cx:chart>
  <cx:spPr>
    <a:noFill/>
    <a:ln>
      <a:noFill/>
    </a:ln>
  </cx:spPr>
  <cx:clrMapOvr bg1="lt1" tx1="dk1" bg2="lt2" tx2="dk2" accent1="accent1" accent2="accent2" accent3="accent3" accent4="accent4" accent5="accent5" accent6="accent6" hlink="hlink" folHlink="folHlink"/>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Leadership!$A$59:$A$80</cx:f>
        <cx:lvl ptCount="22">
          <cx:pt idx="0">Powys</cx:pt>
          <cx:pt idx="1">Ceredigion</cx:pt>
          <cx:pt idx="2">Wrexham</cx:pt>
          <cx:pt idx="3">The Vale of Glamorgan </cx:pt>
          <cx:pt idx="4">Carmarthenshire</cx:pt>
          <cx:pt idx="5">Gwynedd</cx:pt>
          <cx:pt idx="6">Conwy</cx:pt>
          <cx:pt idx="7">Pembrokeshire</cx:pt>
          <cx:pt idx="8">Blaenau Gwent</cx:pt>
          <cx:pt idx="9">Caerphilly</cx:pt>
          <cx:pt idx="10">Denbighshire</cx:pt>
          <cx:pt idx="11">Merthyr Tydfil</cx:pt>
          <cx:pt idx="12">Flintshire</cx:pt>
          <cx:pt idx="13">Torfaen</cx:pt>
          <cx:pt idx="14">Monmouthshire</cx:pt>
          <cx:pt idx="15">Ynys Mon</cx:pt>
          <cx:pt idx="16">Newport</cx:pt>
          <cx:pt idx="17">Cardiff</cx:pt>
          <cx:pt idx="18">Swansea</cx:pt>
          <cx:pt idx="19">Bridgend</cx:pt>
          <cx:pt idx="20">Rhondda Cynon Taf</cx:pt>
          <cx:pt idx="21">Neath Port Talbot</cx:pt>
        </cx:lvl>
      </cx:strDim>
      <cx:numDim type="colorVal">
        <cx:f>Leadership!$B$59:$B$80</cx:f>
        <cx:nf>Leadership!$B$58</cx:nf>
        <cx:lvl ptCount="22" formatCode="0.0%" name="Headteachers without NPQH">
          <cx:pt idx="0">0.22891566265060201</cx:pt>
          <cx:pt idx="1">0.21212121212121199</cx:pt>
          <cx:pt idx="2">0.206349206349206</cx:pt>
          <cx:pt idx="3">0.1875</cx:pt>
          <cx:pt idx="4">0.17894736842105299</cx:pt>
          <cx:pt idx="5">0.157894736842105</cx:pt>
          <cx:pt idx="6">0.15384615384615399</cx:pt>
          <cx:pt idx="7">0.14893617021276601</cx:pt>
          <cx:pt idx="8">0.125</cx:pt>
          <cx:pt idx="9">0.11764705882352899</cx:pt>
          <cx:pt idx="10">0.108695652173913</cx:pt>
          <cx:pt idx="11">0.107142857142857</cx:pt>
          <cx:pt idx="12">0.105263157894737</cx:pt>
          <cx:pt idx="13">0.10000000000000001</cx:pt>
          <cx:pt idx="14">0.096774193548387094</cx:pt>
          <cx:pt idx="15">0.093023255813953501</cx:pt>
          <cx:pt idx="16">0.092592592592592601</cx:pt>
          <cx:pt idx="17">0.089430894308943104</cx:pt>
          <cx:pt idx="18">0.060606060606060601</cx:pt>
          <cx:pt idx="19">0.0377358490566038</cx:pt>
          <cx:pt idx="20">0.0283018867924528</cx:pt>
          <cx:pt idx="21">0.0163934426229508</cx:pt>
        </cx:lvl>
      </cx:numDim>
    </cx:data>
  </cx:chartData>
  <cx:chart>
    <cx:plotArea>
      <cx:plotAreaRegion>
        <cx:series layoutId="regionMap" uniqueId="{73639652-3425-4323-8EF7-58C3C4D19704}">
          <cx:tx>
            <cx:txData>
              <cx:f>Leadership!$B$58</cx:f>
              <cx:v>Headteachers without NPQH</cx:v>
            </cx:txData>
          </cx:tx>
          <cx:dataId val="0"/>
          <cx:layoutPr>
            <cx:geography cultureLanguage="en-US" cultureRegion="GB" attribution="Powered by Bing">
              <cx:geoCache provider="{E9337A44-BEBE-4D9F-B70C-5C5E7DAFC167}">
                <cx:binary>1Fxpb9y4lv0rRj6P0lxF6uH1A4ZSrd4dx3byRajYFWqnFmr99XMrsRNvsdOABzOpbsSwVcXlHt7t
3Mv69/Xwr+tsu6n3hjwrmn9dD3+/i6wt//XXX811tM03zfs8vq5NY77a99cm/8t8/Rpfb/+6qTd9
XOi/CMLsr+toU9vt8O4//4bR9NYcmOuNjU1x2m7r8WzbtJltXnj27KO9zU0eF0Hc2Dq+tuTvdyem
H5t3e9vCxnY8H8vt3+8evuXd3l+PR3oy614GC7PtDXyYk/eUEYSIFOjbi7zby0yhbx87FB67iFPq
3k16tMnhc9/W8V97H4vYbm/29kEINya/e8uz6/q2qs3NTb1tGtjWt5+/HOfBnv5+d7nJtrDrB3/9
KYxr0xZ2J2IN0v773eM1xY3xv7/DN7stL9Q3Gf31EKX//PvRH0Bqj/5yD8jHIn7t0ZOl+9t6exPv
Fvyi0P4xmIRKij32HUv0CEz2nmBKKPX4z+ffT9J3UH8u6g2QfWmwB0D+Et6fI7zb+xMxPotMcXOz
2fPHwhR755uvbwk1fu8SziV1b7Gkj/WWIY8zSeQt1Phu8u9QP1nbGyD+G2P+HvBPBvoz8b+st0O0
edkq/kMFp+8RqC/CBH+H9QnqCAmEXSy829dD1G9X9AZY/3Kk30P4h2j+RL1e9GOxvbm5E+2z3u4f
4kreey5CnDDvO65PDDdmiLvIpbfazO4m/67Ntyt6A1x/OdLv4fpDNH8irv6mziGEi7ZFE8X19k7E
b4Evfi+JAINN3B96eT/KYu+xQNLDgj+vt49W9gY4vzri7+H9aJg/006fR9u9C4gw98zXvUW2yU2t
N8Xe28LPCIdAmorHXpoiIpjEd7B7d7N+1+tnV/YG6P/muL93Bp4d7M88CSfb/Ett0u3/hv4jyhHG
twYcorGH+r/z6RLJO78tH56DB+t6A/xfGe/3cH8wyJ+Jt2+KfrwT9VvYefqecBcjQcmzdp6+F4yD
jxfy9vEjnL+t5w3w/cU4v4frrVD+RA+uss222LR7ix7S2rfEFb8XrvAIZr/KtrCHGUX8lkRBj7Kt
B+t6A3xfGe/3cH4wyB+qv5ttXUZxlr2pEkNqzVwIxPFt7vwkySK7SF24dyzLI7D9H4t6A6RfGuz3
YP45wp+JcbAtvsQ6enOXDKYaecJzvdtU+pFLBuITUjKJCORl316Qkt3nyu4v6w1wfnm430P6/hh/
JtaHW0i/xnrvfLz5Gmd3An8LxwwGHHhujADv76+HARig7RJgTim/m/R7AP5wQW+A82sD/h7SD0f5
M7GeZ3Fh/1e0ehd74SfqjDFGmN/RoY899M/VvAHILw32ewD/HOHPBPdou7HR3ompLfDe2RfzxsGY
C1QKkCXsuyo/SaqF5FxAwv1Ql5+s6Q2Q/o0xfw/wJwP9mbifm/orhOB3gn8by+1KBmmTuKVGnyg2
ohB7A7l2N+ktdfJ9JW+A8e2eno70e8j+EMmfkFC9ssYHO8Y/Cnff46JnwP7nxWhMIOLi3i0PCunx
fZqEvoe/U87IL9Ks2zLxr5fzfA36ueryj729IpH/l8XlQ1PkprVvHzPvoigqsJS3UdQjy0veS77j
M9Gtqj52sg/W9VSffokb+d5T8aR54JXxHpzWH4A++Cs0ETwY5M+0up+KsdmDfdxZwGc0EazjP+sL
gfRIulCS8OizTpa9pxKiZYlvfbD3qD9k1Xzn0/+70NC6sR3fAO3Xh3wA7S8BfzzOn4n50bYvIbx6
S8jxey4lhTLjXTniofWFGqWHGJX3u0vuZ8S3K3oDpH850u8B/EM0f6LthoraTfz1jVtFgLWkTEAN
+Y7JeOhVwaATApr+/fFjq327ojfA9Zcj/R6uP0TzJ+L6od8UzXbztvrqgnF2Mbk10U+iJQ8qSpyJ
X3R73a7oDXD95Ui/h+sP0fyJuKo6vtHb4uZtgeUUuEcBmc231xNgXSQExZAS/Xh+3xDfLekNkP31
UL8H7d3n/4987K8bOH/0xAYbu5l966a918P58tO75s9HH32xKfc7Pqubv98B3QwNmALdC8h2Az0g
lx/ze899ertp7N/voEGXCEiAPUmgqsg5IcBg9tvbR4zTndEniArEJGXv9gqIGSJo+4WGFKhHg6vH
HhCfHoLwrdmlDN8euYy5QJQR6CSllHs/OppPTDZqU/yQzu3ve0Wbn5gdm/f3O+hyebdXfn/fbreS
7KooHrQ4QGcqATfD4DCX15sz6BiGt+P/YiVkC2kaEkU7dlh0azdfdvWh0WvbDguZpxdOfGxbftTS
RW3mwo18kS8pvqb9pRwWURGvWTepdkRqqmd5tT+EhTKGqCwkPqqywz7BSuhRTXHsOxGdy0Yr5tC5
bvQB7udTny8JXg/DRRYubOf4UVgfhOEstjqw5GMjjiLs96Zb6X4m6qU2OqhoGRAxrDzTLIhsZ5VA
c3ewiyHiQadhKlfW++5g4PAnJJAQU/m8zdZjX3yp6/ZAUOemdjOfOuYYe+U8rhzlRV84joMmWzlJ
ESRcBF7K5syNs2VWn+fpopN2RotC5eZr2R11/T6NN2OnV6W3wul4whlb5qRYjK3mR06EI1+Glhyl
w/ChIh31ZTS5aqrcXOEyCfpi05VGhfprIRtVj8Myr3QQt190AZvmm9hr532BVK3zK9mmVg1TdBmF
45eoTvZZHhRDqtqh8Rt61ruVGtvSl94BqphizUo4fJY43myQ4VHqdgEbFrbdpBmfh2xm+0UHuIzp
nCVC6fhrmy5bZ5Uwv48zP51m0/C1QstxOI2JDkI0K8pPtFkIGy4m55OuTxJaDfvZUDf+RLxBFV5z
OsTLKtOHY1sfxIzDcowXNNRVFREBIfLjVJO1HLxPwtV+ZfBR1NBF5fWJcjuzYPWlodbvWa2mYZzV
KAMQ0GXsfMoF9gWv59I9zlKqnHg4rr1hSapiPfTtjEe1X0SX+VApyeogF0K59bLmAY6WA5qJ7LI3
wxz1WrWhDHQpfZtWauonhcKglcOM6sh3LVtV3J1VtvHLXKvcap82quguclvMUPtJx5nSLl+U4lMV
RvM4rn0PlMvHI115zEGHY8iWvM9VptEJtIYWik/Nl0iE5yLyVtZ1ElVk9RzLo3GaYhW6JgfUJFK5
c8qoUVZb4juIHGWD5bBHXc49QXqfZuQ8ToZ5IrJjnqrY070v6Ny2dMktyVTneNYfresn+gPJ5VFu
wyIoyuSi0cUqbB0VGuyzuJl3ExxpyxdpNKgRW0WKRhnnivFZORyNaNnZZD7BrmB+FQ43DI4lsc5p
j6MFMfGqqT/cb9Z/YICuTTnWUBm8vVXx49f/HN5d1fjWwP/z77t7GT9/Oy63xd5JtrneNo/ft3Mb
P9748x7Azkz/uBTwyPh/v9/xC8/w4sNfu427kGJnRyEt48B8/sjhn7iMB9zXvU/cugnyHhrFMffA
6ksMDJoH1M2tm+DvXYGg89SD1M5lEjK8n26CvmeUC+hY4eCzOHiY+26CAitLJVTVoC1V/jM3sXMC
P50Eh3I7XDHhbEfvIeHCIh86CYeOGXVjD0wGWvFk9HtyoPkBxRcoOaPO6p5gnvFJDz0SBMQYerGo
gPAJqCqgMYAbue+RJkoKipNBqJi222Fq546ZbsbMznhO1MtTgVTv7QucnyAU7gZRBB0FIC4GEN6f
yhW6KuH6DVYRngJUj6qIPrc28KZkMTXjK5M93NduMg/Qox4Fn4s5pOoPJ6tDCeao1URZao45Lo6j
nVbmqZ33DMlXJnuyM5gP+ADPlRK5LmLQuXh/Z3GSlvGQu0LhzjlNq7pftoQRxbpOqjqMDvnUBy/L
8hsuPw8JzAfhw+5+C5ce2HUo8TycsktkzXALh6TKg6y/GESiRjlLqVBDuWoLOxfyCk1p4IB3LBcv
T77bzpO5YWIBlQYuhfsIyDyewLJRmNs4nd9OqnIilderNg+Id0ZNpKqu+ecSllDkEoAr9AayxxJ2
IsIcvXN0tHPXtR0PsJudNpbMWocmCqUuJJs/7MUzarHTsYdbhLPjYuhEdDnbXSJ4KF7eh/VYtNhV
yMQK12VQToWaWDR7eZqHqr5DkTIkOJHQ7LhraH+k6jqLvcT2xFUO1qqyqULZomjkftpFaqj8Yihf
keOu9Pt4Y4y6UP93uesKQO/hxmSXtWjMCqGsPEbldeIcd/K0o3TR5R+i+EB7EAxuLV2/vM9nxMk4
BlkKBq1j6LHqy2rMQ1REQiGnyPZ7R6aBSzy89jpWvSLSZ6ciO9CoS6Ey+kjxC0YZ7zUEXH00nKSe
s3JNsxnC9pUdQbrwWI67BjewLAxcCHUfq3wY8xwxK5SIklPTko2M61d24pEnRgz0W0joraKgZOD1
Hk/ilCZ09EQUSSTq4GpVWhaqqmN+ODYiP3HB2EJ4QnS4wJx767FJNlpQCMvScEGd8Uvi8GWKk/Kg
oVnv90N8OJKiVFns4g+ZW0WXI68Op6j1AtE5RbXoMBvQqgGnQ2c4Zi1EZfKqJV2ovKS7iqdxVMyb
+EzmUn+ZCKpTNSTVZ9l2g9/LJA08LfUcWR6d9UJ3ykSIXGLeEb+i5ojSnK8g01p7pu7PmQmPO1pC
KNQhnpy5fRwuCzytrNHmsEB8CmxisihAum7msIl+WRBuAjtWmeon8B5CNEue9GsalgsZ5sRvK4jA
dVrskisFcBwjZtDMk8bOrCxzhbp85VGx3wxhqNqqHAMxcRKQMvH8lJujErqjVCXEpJKqDXIdtqo3
Xh7UqE2C2o2kmhJxnvIi98cp/NjH6ThPWDTuJ5W1qgr7voYoX0rFpikLHDdx5tIad1LMaPuljUtv
DXdbrZ/wuPRtVu3jNs3OYrhyushciMmRBa13NGmPSet+JuWUH1RRbWYQjZTruKd4Jsf2WLJIL9tW
Y98wXQVj3TurqXfFIZyh/GLKchv0Xor8eOiFj9NkmhM4PT4coHw2xsgGpQiZj2hYHyWERCs+TFSF
VfvVq518hlDWKjzko9+OEE/XvZ383pVmPsnhdCpS7tc8byCUHuQidQikCJjn+7wT5kDmlm0ICsP9
chyJbww4os4ri0Xa1Xg9jeFpLLJyP5mS9NzjrVDeoIdgLNwvVa8Rmmlv6JeUDYCf60Bsz41exRin
R5wkkKmFxvplifBnjXvh+qAP4Yk3ZM1Sk7xbVYaY2dC7aFY6fTkTbt9/9bo4X/dJHy2qEueLSeYQ
T409JKMDzxqV6qoL8IQuwW4ljd8ViVy5ItKLLq6i/QEVbN8zhQ/Ksl+QOmjTtm5U2BdRMKYFhBJF
6ycCMKlDs7Wk7sALFeXKMR7kkoJmH5JpMooh90sn9RZRchlGnYbsi4buIfIsm7WZ83EcaDMf3UJ6
fpGMuW+tQOuWoHI10KHIlRzy6nxgbbUPU9hLU3b1TZM6x0naR2qkJJr1BNbkI6MHlboy/JR7Q3zi
2aYPyNjEylbVuhqJGVVWheGBcSO21P3Y+naaHDhyCQ92AYujZDj1CyFLE8/djBf9zJFiVHmVfbUj
YILdKZslFOmPlUgg0ULDoELi9pcms5HCvLK+RnxYcFjseRNzED+fInApvQlcJxULXU2DoqItqQKW
QMOsQn4cGwzpe5i4UvVgeRAvPwuS1vutWyKteJ6tyiqN/Doi6XVd03ruFWV3OYYOU17hdy1Z4MHW
h1PTJrO4iFNIMjHap039lQvLFKc8nUW8En5YpdNx6UHyjkXUzUmJj9rRjkZpWSM/ZD3yRWj8cSjP
UBxFfhrGJ0U7lYoPHQ/KzNPKGcbjFIc0qOMy802mB60KsxtinPIgdaMyKHTRrLLaXkVkKvZ1710L
7XigezXk1H2X+YNBGxfcr2+G6YPmMH6cN9x3tKFKN9VVi7R3GHEdzgmND6o+BkUYmQZSh3hwLMp1
58lUQeWq9IfRS/y8EMJnchqPdAzL8SaR+6Tm5ZzqsYcc1zp0M5WoWUdDPM2hHxD2kvf4gDVtqQxt
nJNqEHJd1l07I17oZioMG3JY0/wyQZM4TlAyfCij3syRnFrfKbxc9ZYOo586XNGxXWDdsQUvhuo8
7iamypqYRpUC3E06IZKqpExnDXd9IHEBTzkcTiEGSaVeaY7BRWSnWMcbF+/eLyHMElOcrhs3dzdj
GrlB5Uh5jNt63yOoXVNyLpoJHdOYJjPRjldF2kxAb7B+XnusWZpyCAMPtzEc2wT5LdU2qCXbABVU
BJMGCsBJmlJ5uVcEVrAsiGqqA7Cb162o2MyMySch8kxJW8DXEFjcfEmGJFZuXl4mSXbixvFJZYth
1sgMlK+O+3mudRSUydSdQ68AmeAo2Msctc1+luf6qizDm3qImnkDcJQ+lcJcaXf8lI5xDZQdJkfS
5unaoMSQ9Tj1FETqjMzsi3rkMsBjwn0TtycZ5dtk0M2nsa7LNWEU/HEhCtWFoMI4xXkgCrDdeOg+
uAKOGmrSYpY5+rRLkJhFeRct8iHTC1y73bygnG9GPJrPtKo1Xo8Wg9kZhxhkVYz70lZ16Hd524wQ
b0zDEMReldQqFkMysyhrvnR5xReFtvlHL3f5SpiULLzIRlplrhvNZdidp3FFlp6oxVxOJlNN4pYr
6SA8Ax8JqUJSO0uHOvVxoavsPI4K7gN847In4ABtEkEeM7RntUXxMiu48MdkcALPpXQm8M6fFriK
UuDdim04WXLpFkkY+dPIL3SWxsrAeVeWpM0KuVGipiarVRQKfB4Dh+kzTK8wGNlITTT8mA9tp7oi
k7WqE9zFSvRdfJSznAdVlmOgWJn9HIXJ1AMFBxJhmGyKkZ7CycrgBLSwFC8Yk5Aq4tFlLw2E8rkR
2aqBcOow82L0NUzz3g/TET6M9ABVn6b209QtFeUkyuZRSJrVhLQDxjGGAK2PitLXU68/NjVLLko+
uMA/JhVWrMcXUY8mP3IQXxjC4Gi2TDefG2rzuRUYArFmOHAkwN02HQmmtDRHoY2Tz04nejibzk0Z
7cKjxkkP3Do/KWKHrXXfMDUCpbU0Itq4Udauq1pUpzkqyAkpou6AFj2dOwD9LLLE+NUo2uVY6mMx
mq/h1JFjrt34qCujZNZFI3BeuZPb49AWX4ixg880DeedO+WLGiAFM437QCdNdBi7XbiickwutLTZ
2tSYbUZ4otLIVsdlXJd6FrHUqL4ZQxV6rAr9FOEuILoN53AGilEROsXgeXFfMpV4PL2ocn5Kq26y
iiYl+Wg6Wx9XLE2/RKQaV05TlfWqL9p+UE1cr7VklW+EBfcHEdF+NOTIU3ykbqJI3zolePIxOSRR
3g7LZMJwdqlBizDOx8infd0Eo0jojTea09CwVWdFG8Hq4YjSWDaLxLjFAPRikh1NlYCc3BmiNEgG
m1SK6qZZd2M5FP6UOJ0amiiHGCim17rLm8Dk0vmQdVPTKFxAfqpizcgnmUdgERx9Rss4PsiTVhJ/
KHlxGmVWzqMpq50ZjBn3OwimeenVydzLo6thqC76VEf7HRH8RHI42brwqjnvGfPrrMGzwvR27cqm
VmSUYlmk/XTukiovVNP11bqop3QGPePNMk16uyqGdjr1opGrus3wAg3eEUQP1Bc9RKRCx8VchOmZ
iTMX3JGIz6v40C0zpuI2xsoUmPnCw1DPyGsIzR23XrHe3VqvEatpQHidVs45E2F8PTTsvF5CjUP4
zlQvWA88MUTyoIbODYVQ6ENZJWCOIcFzcuBg+xbX8E/B14UcO99Jo/OchYMvOu35Vuatr0lp1Vjp
fOngDKkBxd459P2AtTcQ46RACC5TO1w1bV5kquIYKj22A642OQZ3CzYi45EqWyD9dYSpqlBHryeX
iQOMQnIVVbn3tY+cbukCMwV5WtXvg6cg85D21RFpUHYUi+4y9Npw2zt9Nu9Mn/ptiPRJGGeesnmG
P9XY2dYMAdPeNCKslRlHF4xLlvqeCPVxM7IpkKYuPrSc9BA+TJAkqZaOcp55abooGJG+6eOkVNaY
iyiU0yWSY+XbQaSzVrjFMVwCudS6G/cdIK38wg7NVcZHOJFZv6nT1lk42vtaJ47xdQiFFFKFHVhw
w9a1Ka9KJ4us0rY7HvoRndWdVy8bNzWHdQurqWKoHxFMtqRrXCXqeDrvcZYA4x1C5uMnxdAHAhmz
8LoOwuiRl0Gb6DOTxWfCyZq5xyN06ODWOQorLzrRhdOcMgNRhCxxf5V33KwKChS/sS0LQKDTDDKA
aiZtguaMt9XKDjJeVDxngSuFs7bGa9ajm7H5CCZkxrywga0M4VWSWC9TJYEcEDcQ/HosLtYa51ch
2PAcLOQwqhIzu2qt48zoxJhyHGz8OIq7QZXWazOowNHLwbFQEiFQVEqy0Sq4DelAzaObxFlZgf1S
1tKgHCd7gnRxnGc0O01dPQZTBrWydpjAfmUuZUqYfFOxBAOb4LJ1KBx8lHO3n0E901sPHhpVx5ti
1tV5Gink8kOIhclnWU4NJMkN8fMY84+DB6UZibWd6bwaoe7XMoz9hDL6GVJRvDAdSpNlxQsD6Z8r
u+Oo58A4GdPlsx50fYmNaIMKvhPqSPTRdJiL8sQrnDQoawgDFYpND28eWkgNu1J/sGN3xaFwt8iN
Q3N/sMg57qMRwlGqkT9gsGasbEKIvB1HlRBlqjKO8vMG/CSUFYHbbJdlY4vDzIH4w016foRM1Dg+
6sdkWU4RParHLgmqpCyOqmzsD+HohyeQONmZiB0A3PPWRRkVi7LXDZAgxoVKUwLBJ+mAC5Agr/2+
bE0K1Rlp0oASvZ+0hBwSq2Pwj6nUvgcp4cEAedAmpVN1hoVwT/oprK5kPOALFzt2TqsmOdWTUyTK
62Tq166+hCLydMRka6QScQOKEzEIeZ0quhnyEMqlI9+RhkMn9NyRLJ71PGqMGiBgLfxkGKvRhwJW
dVTGoQNK26f7biYSMU8I7V9hkJ7hwoDYp2DUBRSWn9CLmUHpaOIOjhWH+Fr76ZD6iB+/zO09Q0Xv
WGgXShYegfCJ7VZxr6jtYQIZZIegXjHxedSrJFnGHDLETzraRrINhD3Lh0R14D4hnHx58ud2eH/u
HYN2b+7UpDzrDShOK8taQQDpayYaYIDMK8TpM0wt94CDg9Yx6APA8tEmIYUmadanQhWt6OYWvpls
FmVER0rIkK1xNiZHJKovPA/4k5e3+OzMDCPoZpDAapJHJGAGLixGI4DImkmC6aWBGW+ExwIBDi11
2cdBvkZLPyNVFxHKoJAFHZDAgz+UaubQqWctgYxN5xFExq2K9AAF7yryX94bflo5geaeezORhzMl
JoSjM8JMDZRzc6CO0BE1p+BgixicW3KQF3OC9iHcc8Krtj/h0TER6zrxKx6/thRoOnnM6MJSXLjY
7MGlKbi0/nAplddaUnQg5wRirUU0dn3g8FguG4icAlnbPKBggYBQaYANCctjHff2tTU8w87fXwPd
rfHece7GPM0TqBiAc1lO8ktDVwiCUNkt80b6gq1FD3zTquAnL8PwDM/sIioI8STHDIKTh9Mmo7EE
WmeEcvhFxNdOtzLkIDKbfz4LXE6BehxUAQlcOH04Sx/BpTTI4wWkvp5P7AErjg3QXiN5xSbA90jA
SI+qN5J5AhJqDJoKiD6cKZI4LlEHhG0/MKBLUgfPkoSfiTyXi25wPpKpLLx5WqXDeQ1NPIt81GTh
mqKqoKRVgnvEKD7ICgl9HDmPMgg1SE5A7YYC+ORktFfcAMGm6omJrWNruoyzIfFHEx70hWfnmnEH
0tBBn/K0d79mljizqY3HWZqhccZ5UQZOIy+YM3wucKFLxSi0IQx6AsLTaLEErIDQHJotG9mHKvLE
IWqn4qMV02dWR0j1VbZNHa8/TeywcSbC58yroHGhcF3fyyGoc0gVBRWTjT+6toH4yh5OxEk+Op6b
rqFaicFS4iNcAE0AOf/HsMrQWpZhvqpiSWctrjZJoVu/lMXRMLoenMb6sGYlXTdj+zHzIHl2prw6
rkcMAjPMg3xuMtc5tsf10AH7CsRCQGsSAnuWAenS2MSnHFqRSgeZgxIclYIKs/mQAcl6NuBUHES6
zA/aCCIMPtXsNAHK9Kx0ynDh2vzStK23iN24CgydgHl1rQeirJ3urCxd4bteTE+rzn4SoNyB1rH+
OEwxWdY68nyJcatGIJBnoxdVvoegCKJM3J85VYEVDyFa7ofc82M+rTzNvP26SYEjpJU5BCpKfKx7
MwHt31bLQkM5aajy426UDmSnEXB0Ga2gztI1QRyJ9AMXZbVyaGmKVw70UyMJX3gliMDQwbZrSH+k
ngNqYgShn6fa5ksKpK0MPHkZJypGZy9r6PMTuZhDjRVMwWO7nzJmhxa+sUMxSK2ruNtPMjZjJl5T
BORfao5enu6pZwO+hIK1ZWBdIIZ45FOBqOy1TiqIDKGQy+tFDBqbkpMEHcLhkm3yiiMFQ/PELsA9
DuLBlSnCobli1x5437wWNHVhg4mrUtX7F72/HwSH8JofruZnZ1oFh8HhXKkz+E+pBfy7gJ+z3f8n
qb/YbherTm1Ptmcnq5PV9dnZmVrB89VipbRS29s3+/4y8IMjdTBTM3/t+8FyebofnO73Pvy4uNm/
2D+98eFjByf/w96ZNEmKa1n4F9HGPGyZHB9j8hgyNlhmDAgJgRgEQr++D/nqZWVWVVfZs9619a6y
LCLcHYR07znfuf79T+PHi/Tu7uk9fXpKj2mRpvgJFqdPMn4q7rZ///0l/6utEYBJgCmnJhgWVDS/
XgI2ApiQegzic5rmeYyPi3eTxHif//BKfz5TcHNdjA2w4Z5v6ZlfX6i1Jk92/oQaGV37bJtvlhDn
Mvwq/fofXumvlpEL3gO8DqAPIAK/vhJwAVIzCOPxwt/b5hTAx0DLObaFihJ/Zf+wiv5cG+G1TADH
GC4YOsjn/fpqSolJ4UQK0JOWp8lkX7p1elhW8fb3N8r6q0+Fem+rrLcRhn98OLi2K/AbXRS3k5v7
Ep+uax9aQmKXzekA9M9qu4PsdTyZXsbFN67avavotQzbnVZ2OntRDIksVvWQ//1b+4tdwgL7gXPV
d+Ewb3O8fn6KWN1ZZBE0jD1TZFZvx6ZIUeUlkIh0+PG/e63tKv1UEPF5obKMLC8ORlbveEm6oq7n
9UqDKjy6jqhi+DfO6e9f1NnW5q/1w/cxwJh4gZMXe+EfVtTa2rOIIMHFeN341YoxUzex7yCIJzr9
BoMw1zFJVTzHU0ZTT2XB3U4fml2VfzbJO+TaZEje0Qcl8NVTsq/+Yb3/xfUHjWyhCYFp4qIl+PWa
CKamrl/QfYKgzAynsIebAaZeczP19T8s9r94iH95KfvXl/LaWbqebsN4bSs7XbebHjpdW1AKOwnw
sHn9+yvv/vnCY1vG2CgXix60yB+Wlhfq1rQHvIrN2BPpcGCvwT+8xB+vHqb++h46DheBEIxB+OPq
bSDtMaS6gpgoJ53EjTdDXYFVXrs7X/zrTv1G0t/+a8n8iwD/GZH8mZj8PwNg4tb/Tt5vmB5Ojh9E
1Z8IzF9Gc28E5m+/8YPAjHA0bIdQ6Po4kgM8gT9AfRQEIPFDzCzwsc1GeOF/g/pI3aH09rHTb3fu
+3P5O6gPjArpHlBbAXg4y/9PQH38sT9t88iTAPcMgXTirfzpIataMRh6Jm5sOeXD4NdPM9GfdUVj
1k9vEFO/OaFx5nWfeJtt3JogzJXjpuUE2MWo++khqOuPbgquSnc3wiQQ6inMrZl8tQ0WG46jEjWv
KfiiPmtYdcdocEE53KRCRU82iIskNKgTt548V+Yn6eZL6TbY58G6WDQvV/Glcs0DdEyJul8nZr0C
caf0XFluaoKun4zqRlVRWjYmdO4KDchI4BkbN24Lidb3T1HERRy0+jTKBf0F/XDNJfdH9DEbLxoH
0kvMkX5rlk/DaMdCTFzmkcPkLSQvnYQcaGUYaBMN0/S1mzV8DtBYR7Za8RTAnlo2/rxMR7HUaW1F
NzbuW0qieUzqjWrv3TWubFzOtl+hopIbyYPXqNEmrEj36KHgjpvV+hYSUWckHNqEzRU0Vn4/CCh8
g9gxZhtgryBQQ3/0wbiUeh/I6sOvFYADzJHnccUEfka1rX7qRFWAz7TqWHftp8OdYNe3631f6wdo
hC81HHM2tOkyjxceia9oww8w7VOgckUTefvRHrMo0BlMdSD9Qxr1XqrWCqgezufFqz6Bmp+mdeXo
KGhhuwIsBvgAeEjuA+x2lpldBP1VyrgXdCfh5O34aK/wzedTN62F6QxNXCt3R7knYjJ4gDk5lolp
hPE80/upWlsAGqxgobGD/ZBa4ZQwlz7PJnIcPpx5OQIg0GvWhc6pMdsurb1+14jpHDboTien2dX9
fI6I8WbNU2J064scWwXRXCVR1b+XgZjT0hAM8/DCJqm7Jsr7ll9L2T6oifuZRBmBfmOO8nqIzhMN
UYe0TQBDBfDN4pVNapY0/Q7grNHUI8rQnWjntLtxlg8ODtOEqOg5tNn9OE9xY5Q9npc6YV349juh
A7w93MFpT3ttTclc+rcQy4uu1kba0P7Dbqar16C11spVMcwe0EqSJxvCozTjh6Br7EtUNwakdV/s
REcKO9RhtioEZRZczXD48Oo6dhZ/b6x+WtvrbWQ3jwsNC4v06SDCEk4FSCzZLQfYJCydcH1LgCRd
CPdnCdQXb8LCKhv6ADV918vm06T4ZoKfeSC1MoV7WfJLvzZ3WAupZco3ZlQHqw82s7lNEDN/dEkD
l52mjoCf4gJecsuJZDI0Qii04ilk67Hug8dpUenPDJH220+okNd5MY+224953VJ2pEHwBnX/fkIu
BLZVeItG+9ktRQ6yLvYbK/7BG6GksxNrAdo1GvXOCyudVtP7ChslW8fByuewPyk6Ht3OrZORPkT+
er/oJRuDDmoUwAA2XMNRL3E5cFQ4i7zMCOdAP7kfkO+A84T0iLcsfjIEsEhYhNp1696NFuvaWsrj
TFc7rg32daHju57pMeLWJwvcm2WKnqy5uVd8wA1rj65hk3gBX7BqLBiXefHoQeef6gGndlXfGtTq
8KfbNZMMuRNwpDQmwB7rYXwn1oODhvlWKtkmNv7ndzpKSrE9TdCKS3xDQlKxJrEatg+R4DjAB32q
ycg2oTyD/FIoT31MS1ds+FQV+sj8AP6aSC0T7Nhh4o9vtem3eOTU23euCq0rj2tvPplsaUCMgCJp
RZu0JduVIngwBn5p6/Jq+FZuWt1bWDMgxQ3XcMv6AjActlWIu98ZrEmI6ITWKcIGBr2pMoPrCM8x
83WvNt1TxEx1ZcY8FaR+5bmPw+ShmpkiD3bDb8hWi7SODe+9nno/8ar50YnIYahNaIljmTYWGEd3
0jvlsSq2yeY10n3nuul3rCsQw2Nn9DnWQZ1yZgODHIiMv4NeuD13PUMpOMhv7aJOOtRZH407dySw
/xiusNMG8uyXIN0YMlvx5PoFd0jmWIBHl2l5a3T/HAxhG8PpHAqLO3seGRwnI99PvfMAxGiMA1Zn
nV2n35kxwmBQeUAgh2oIT9qKbq0l+hbS6QZcAI7SEKcVC+sMCb8xjVAWS3v6ZjFz+JwW46tpTMAv
fgbMYOmeevjUipQmVqjMqglXbYm6p9KScK/WA8U0kXhahmIG+Gmvvhl7zZtZW68os5Ua06WHC7xx
aRpi4E61dlGBX4mFN5HEjPTesvo9Mfp3EZUoC8Cm5r3R5lUZ7quIfEzMP/5MsCnfOIsRH6LswwN8
64+FeDfOxnIuRibXau9Hy32nljthtHNCBvdsLogp/YDclNGf4PrlJFjnmGywW8CRfVsqa1eN9j0Q
0NuwUbHpdGe9rBeX4qI17vLmGPLWn9ZDFOli4+EihK7AN44XKtezNbrlYcSvzyq6WmP50Q/DoZb6
9hdUrl37W4uYiRvRx42Y83vzRIBArMtyWcl66ldW+Nq+0EBffjB0nRFdVNe+GNzNuTPeIiqWjqV9
1uFU1Gt/51aEg3nVB214E6r06GiS7vY7aTeYFOM++N4Ip/134I60/RCHUXuhvpVwv5cxX5d4Akez
UXg6LOFftzSh5niHfvqwLOxMidhjjmb6g85rpynl7bjj/hQLhPXMpsx0X/nxBuu1esyEFDJm0t/5
3Hz9Du0ZZbCLat3+Du653XBkitTpAGU3Jq44RHzIa3comqDHrmIcVxsLpxI4fnq2IxpiJsV+aiFe
kW6L2ybrs1tbNA1c+ThoXXwn/try3XAbnJevcBJz7ZsXvgI2kl67G1iQdoO4mRZwQKoLXCRN4BWU
Ha6IadP9XA0Hn3y4Eof0xgaSElyc2S87yG4i903pZrAlm9gYFjsV1nxfweNPDFXufWt9mDiUBcct
E7cRflY5L11oXGdqX0xo2DjLbWwbrs6QevvSUvfc6OpECPJ2QUfmdDHmx8GiD8CoUEyyrFd9bgXd
hzXJ53CpgebPy36tNE2b3k79xXysSydnocTuqXOcuWljiiYNAemU0XQ23OVUsWk/j6gaaIutw/QF
0qehf/IsiK0QZEheztXDKAxj26iPWIepNlu/mNgM4xExlcIpEYKkhomzBJhGHEmcF85sfXgjW+MQ
5XnQEwfu91xtD5IaYtEEjohpV9l5QAYwKBOtPSxUP58qt8s726IVNjv/saqwiUb+zI/g261M2dgK
ZsWTZnUh83uJC9rNJ+TUUlOhWEkkHzd6uOqTeZBt2gf8w+DWPVWo3EPDT1cyNzFZql1H57uoj94r
F1lSBW7fd9prZZOc+PbF09Z1tdTO7pUfz7y5wzMIrNRlQ9KRjS1uTjRagKXSiyO816F3YqtRMlko
MNxW3GODfzdhdZ5rpfdiBSC52ughltDI7b4PYoeTHWqFvQQqXHn8vHSAhryIZyU0l44j5WuDruSO
/BKEYR8jCoCKOrirKX3sCX1gpevES2lFOBTlGaAteDuGXOVMBby10XxYaZe7EjnMdTQfB9+tY1ri
/YZGOWFTDhQOkzAtZ46j0ikI5GMcvOOJ+OpmGqDIWwj7rs5ylRKbL7GutuEcNarLTrkeigR9BAU0
ZIbgh8gwbybRqRhsCSgGjbJiGM0PuvjonMbhapmFzWTWdGnjibvWl14sK4GywbmrAnsHEwXrbZx0
XDdzHhjshS8hmr4IqVdrv1CjoJPzGMzBY+Vvz5b1xAZ54KDQEzRpEDC+f7R+uQMUQNJhEu9j6d6L
AEcxq0HWeKq9NpUmMTEEzGVb6UcweE0c6C18Tc1y44DucZQyPMGg1Mv2m5hR0q/o3urZA7FoqCqp
0C86trgn7nStXP+FTeWR2uixVr9LneizckFT0+YFzdpp9svcncG5+bO9Xx1+LJ1xSuGiXFonzGY/
qhLCvjpLdOV82kWrgBe7oBhxbLmjJTuB1f3CCUMla79XbR9BvV/eIxXloHWsuK2dGn2Ah/61auzU
asiYSJBJSHmQEc2tEx47jyU8ojfUad9MW30IKWVuCRMNJzGGwwoIL4bdbKeB039SVCO4DhrErjHc
jYDQy22L8sQSQ0Iicbix0aDKONgeeInODvXwnTHiMPckEjOTXbSyzqqqvGNlD5jOM9x0laQG1/ZC
xfQV7X1ecRjQdFwRbK9ffBk0Zy71vutLmXB3qfMyYLKNqU/GXTi6JzhBaVvr0+K/o2RWGXHsxBdG
Yo2Ux7p0drojyWIieuOixhcibzfOW7Bjj61LWttKtK/K8J+JaMDUuk2V972cUyrWJ7ekR47z3vbK
IFFAp+K6g5VlKTyfNLqYskVWRMt4GAKcYOTAW06SzuweFnu5djPwoLGtvjAD2epAIVTpO3qMV2Nu
ELQgmaEL2ZJChtpN7NIuJmO51SG7CM9LAkufdF3dmQQzCRz0pOt0hmWTGw06P3fqDqWguU/9o3LJ
a+gsoCA9FQdc4MmWXb8jwHikNy0xkgnPkHemlM3OmQosndkJb8CH3MwzOFsl2twYAqSQzDrnnCGJ
wEGnjH34FBnGFIdLn4OgoTj0eL3TvmMAncd+YHOGq9hHbda281fZIUc6hiDEF5fBqGxu0DweDVg7
PSgrCDLgc9FYph5Ft+r0GVCfKh1scqPK8Z5HmsedS/CGV/NAurUY8Cxip9KAVPpma4SP5SKuUUAf
W+GvMWnDtO8mCwZmjdi+E+44F/IwzGDkPJwSowWoZxZtWrXh2cJtzgFVXe1SbArRt66dtvtunhix
dwZDtx4pwF1NL3TcIDfvLiSRU5+WZZgLPh5DPt9xIKK9rh8FbAyjmtPIdnIv8E8KqKrZji+sLHla
tjhJANUNO1khawJ08qZ3lj2U+/qeeeXtKpu0Au+EgQUojEw3a5YyJ82wa0N43vAVUOR2MSTmJgtn
F7RHM2w34yAqBHQ9xdDgOf6CmO6KjhhOgtffoLL7RmaOOJJROCsR2cpBTSM3nMETAF/kgv2Wt2qm
T2hIrnJt1jNrhvvJrfeGiztAakgD4z6aeIaXfQy7xjl/1xn/X3P9bVbK38quP75K6nep9vdf+6G9
BsC0IG9uI55BhW3uxg/tFUlwb5t4BhADxNGWR/239ur8F9AuB/G83wahQLr/t/aKUYc+gsAhtFoP
7iri9P/O/v8ikeNrIH/7989DUoDa/MkEsBCMDfA2oPDChP6DCUD4Gq7QTbxYRGRf07OiwbPv5K7z
UgfnaD76LrIUZXvoLRaLESKoqwuj3MS0S2iJPTee8AWJmVKyqO0bM7hzbCNpIe9IK45QUno+zRQD
yC5MI3VbbJQztp91OaFJT/3uzm6nFMQsxoQA+Zh1rNDTcgazacJxN6Ud+vslPFXVdC4BIRmsPilv
eW5tdupbJ+vtIbdR8y7ET3rUwKoH6W9iOAbqzWD1E8PSYULGoEkG59oHV5+/AJNOGqiProdUrD8V
PgQLAxjhrh/llWIaPKSy6k6gsYQmsq8jfZpqFC9+ZMR0OEfyAarRZ+8Hn6LHgS6NIyTFuFkwu8Qr
yb7T3fvMBcSc4WWY2iMmTrzwdYRx1+0dBW7W5knvlDUSkyA0ELj5MvvfFs+7sYYu9oPyHLARihVQ
RXPBmW8dRpCTqDOQTAkfRT9B9qiXhDgD4htlagVfGyTfJwt0QsXTkXzxDJFhcmLcR1HaDGcR3fXN
dCsc6HEVOOGv44KRHTik1IC7gS2pIUAhLUzIqS7afDPcdmctz6OsU5vWyEh0VaKUfxi9FQVr8GUZ
l4MxYi5C3WfDQgptkMM0oE2mJaQViaqlTDxNLwiBnr5HmPBmUx/Oj/Tt2EKmG5cAgAqCTgnHhsnR
WyNSU7mpN8psnvJ5QDiifO7ZmAvAspaVDxTX+IG5r4J/q500Gm788g4FTO1l02gmLdKj3prUW2IB
6Hmj49Uc95DDEVoFMyxTYKtIwzQ1mLKQnsax3FtBezHDu3ItIjdWTENbezYCAhUb7c4yJot3BPbz
I3FlBHAYcdOoXX1ErvcYIXUnuzlDw/noc7Q7vYPeg2QCUkjYvzVzH2OcjyvILWFhMURhoemrB8rF
qUHnK+uBdt0xWrC0kYhLZ20XFNEATW+XJdpJql5nR57CEcUpMhaRXFKwjs9e5CYRNFFpjjunwZiB
1v5S0as20WyXqBgHHLDTp1lzVIemkfeQFcugcDiOAClTZSJf24aPk9flPwfEWrveC5cc29r+gqA4
1HIAzAE+TvmizSUT9rNjvobeeeqMDmzixVlo1llN6ixWuFujBHbGnjaJPSbemDXcKKred54qHx9W
azyYnuVdPEEKt/JuDDwT3cRSWQ+QeX3MMVBPun6evQKGQgzlCSp5v9/I5yi8x/cMohnpi1EXVuBg
FTa5MwzI23341QEfLjaXOmN6AG6tszki1xKWRudFxcLwbKxeCkl8Kr+acFdM72qFd36XDcOOiyfa
FTaWXI0E8dTc0ajwR4BXEYZjDLvSOLlNsdI3U+COfkAvQa40LskJwSNNRR6MR14iDxQFuOgPIcej
2GOchj5QI2XtjazW2FI3YwShANGZvrsZZXXpbLGjUXinSzclfo3i0UtKCIQ6VVAEwrPTTigCQFdn
ZZiUA8KJJOvmM3YTy+HgQNPRvjj+GeMRkKa7qUxUqApposKsDrwT6GDOLckH675pEbvyklDlAr6S
iYQkuccbhr7qtADp8emaOfGN95Gnur2My13l7FxISeVTT5+rGWHe48h2C/02z34aACqzANpDecgc
Wuj1MGMOEGhxbrgZaHVkiaNkQdSya2cEf7Ko2ZU+2y/8bC9RIuSrM9YYu8PiUdwjP4zdEVk9DY8u
q4c9L3Oomh5mngwoi50HYNlukPL5WSnEJm5q66I8lJZX0z8S1EVWOkRfenE7IxTsSQhtLPO0s+tg
vnMRZZWbjXW+GPmkT20IyjudiAUVMJH1k+O+GNo5m4iUlgDHUY/e6TqzglxaRbm8wCRAhq5MDdBq
pEZesM51DynuaGlw6XujRbmlrtjwF+O9oh/ReCFtkw1YHNTNtPU4CXvn+JC2UPz6mMkB+PrJb5yd
WXXJiAaSe95uAYtXCTsLR5J7LIwAl57aUlzm4N0OWQ5XKA6qJqbWmzu+IXUQ+/rgoSefDUTg0ePz
MhOwiZrxS2jCkzJFEU0ZLtoQhrtBPbVI5vq+KlxVdMx/neijRPU4yQqivwuFjma2fQxxFpb1s2z2
XttcF1THSkO+G8qT47B9y26ahueLf8sqN66sNlPBkporTQZkD2o4ZbNxkORjCL5RLDWjviiMpwpZ
lIwmsoJL8T3pycmnZngv3ojngxchDEqcA0A20UfrqZhrcztF0XFiQJczJ3Ttj2GNDI7sc7dyEycw
UmSGEeDgaW+/WAFUkChKMPDsgG5XOJk/my9bOMsXuWzMWySQc2T4n33MuOjCZ+ZeIZgdzemVQ0yD
/jL6l9pYDz20dq3dfBrZURnNczdEGIfTIcNnvlBMPHOF3A9syhbLvM7u66DR/i83CttBaV69+tUX
t56AGUGHRAdyt84IrqF3JcsXv8QHU1GB/qiLaqRa6Lm2YADAjOpGkfN+eMHAinggHVJYV6slL5bM
zXLM/KFLBu+JYxPTy7MdsUwNKL0CnTrmmJfG7bx+6MhGBhFndRXsfXqrkIbAIBHsx3jYQh1D0Uic
5X4epkdBDv1opKvyMDXutW1cKBUYnlDbcdnaucFKuHC8KI170TT5EBxNLjNngSha3xFobHIxC+R2
lnou2uGw2E7CtkkPKFcMe/jE0mFc7Sqq9sA8D9QXx876iDb7e5p3gX3PW2OnkZcaKz8FpXq3DSOY
2qoYFD1qeAQJkrp7NYCLpS1LRmRgjB4p/rLLTBvB4THrxZIRMZ7n5aax+8ytjjN2L8/obkPYXTP2
evnQjZheBDS1XnxY7tgf6VHCDg1UnbtNd7JHJzGGyywbJCW9oiTY1rov3uLEdcjvCIJLVEQJAl4J
r3Cmjk3cQQCnTpAgzpP04boHk5DX4dMMp6chX8my82ucsQAio0zADm2yFvrcWH51sMMOy5l0yJU7
B47UoNy8E6TznfGGw0YNvLnAN/zFeHQaoiBgtmbOlMgin4MkQ46gPBjhlVL+LIdHLh5X7T76Qh28
pkCQ9bDMw4lif8G18Q1/xui3J74EGJ2HHU5N2M8k5r+FOcYsbDp+jDQEOtK8ly+e6OAqJ5VU5wiE
RC1IbmJDWMOdayDMQzGRDccGUS0MlhMUhRGFt4sRIO4jFIDUwJUbe6glhkRNKiEBy7iJjuGKsEWr
iI4xq2QsyOaz9X70zL0njaQOhP/yJogW2DBu2MVjsIXv/PFBSXULYuzW0C8BD7AMe2vfMMwQ6f2b
1ZNJO4sErMcZfXpFvkzTwcDERTINR4q6v4RB680OLvab4uQMJBqjMRKDq3Razh12YRYNL8EAKE87
cyHnXd8Edy1kVDWwmwWpnjgQRopQaGaVVQ9SAc0GDBcHwHZ1gYqbheECR+mrUN5NQNoXRwe4OcEX
mFcxD5HSto/WbG3hUI7McAnWoozdqDry4FQByWgTt49wLEdn3yj345wEEgNMHAuVsSomElzkYNbY
U6DW1qZ1CbXIlsG7IJVrYBAibC1jxGyJJrU86N1GEMijJaJvSI4GX6GGX2BHHBUGE0QY1BEzeD3J
OEXVGYaYzEoJe3fouJGwCOqWKicv7RreQaCsc2FgggLykl/p0hdlw+YsQDjOrnTst1ZqN148h8Gt
pN6eet2ZduJS9zd+Pd+ZOFwjGVwd3n/OnnuLlDHCvaOfBdimG9aiHGBPNlR7e7rve4h4HWE8dg0H
/SBO4tU7YBgGBdyOp7oc57Rd76Ad5Su1klkznOQBqgfcPXRcXz14BKPbH/tWXUKJE7PU9QO6pxfL
qaKYmGSb/KGS/xcn1g3v+pfKEILV+p+ZsJ+/wv6P+sT2m7/pEw6m86Hvj6IAcDjSIttUpN/0Cfe/
vqPL2+C+7VvnIvMXNszzwWlhNhg4f/wnpIvf9QnkegLkW8BMIr/l/0ds2Pe/9Ac6FEQzvrpyez0L
w97+oE8oJEKasfa92Nq8uCZCn4zAB0bU0DEdrO458JH8nBdUm0qgHyNiPYNYyRGNuccWvyOlgtvA
rXgG7xSrRhVOqJ6JYaOUXG0M7O9hw83ltR6b3B7KTBk2TsEuUT2mkK7IAi0OEBWCcWgxG/QunGeB
OIU/4oQuv2IgRQaCfz9O3WNtOs9VoG6butkrm6eCjYD5oSPCXEZtON8GanqQUVv01QDTi2Ej0O5d
5HunEU1aHDVrNlb8gvEXKavCSxmqx9GVeH7RB05m9IjwxbYjt58162D8Bd8aL0KTYu7hYhStM8Ss
U290aBd8LjxeEEAr3492LfFa0DtBlfi9yAgbdxJlKOaJvIYheAOX5XSczpNsMmKixTNwfNMQk0Eh
BHej99AB3ZwYispZmrnGYAhPyVyjxsHITblXrZUzyXf1zAo3WO422lyM64k45kXhTxkMKd1e3JfA
UHwMkcWUMFgZXmjgOMIsHUTxY4O3x3Bu65iMU+xZxt5yQ+M0LwQfCMO4QLaEMOo23RszpC6d29jJ
OADWagP14S3Nfmrwt1tZGvjMK2K1MEwLJJlfG6yWzOGgq7wF1BLFaVFCWm8GnRsWJenIKEYdYPIG
cr4098YF+3kFsw2spDwZE2xkzrHzcXzigRPUN/YbpoTgsK+r94nVNzYY9EH7b7wOvinin7SHKxkE
aIZsL0MyO+VIE8HJRKli1Hdz5L9zjsYSIzBgY6xoySDgt+vcw0EZEfDZ1P0IMr/VsdcAh7QB+X8p
xaHieNMT8qoWDAJNTaBTvDBhHIQwEBo00iYMBVWutxy0xLw5DQC9iiAoNAwIv0K3HmyexEyXNTY3
7woF2hexORddtF4FrAy4CSQhMDeMwU/55naYdrfrjfKCdDsGBsMQsSTHCakx1woB2ntXNcdZm0+9
1nMqNz8FE3potsJi8WG1SLHGG3BSh82xw2E1oMZvYM10JChgTCZt5+3szbvBYY2Gz0mmzdWp+g+Q
Z6ehVGkE08cpMQBZmjaMIMATaPDceoaLZe59DAo5o/h7YTCQyOYkeWggGawlFr3ozWmyN8/J1BiM
QWBDaYwqwtSSwtj8qWrqnjoYVt1mXG0O1jxgYzCBnW/eVg1nDWOHyj3D7C4J+2vYfDC2OWKzmj7J
5pHpzS2zNt/M3hw0i6CsZ7P5wWCutTDZXMy7asIqOgY+CkQ7ahky5/DkQgl5EzOCgLZvjt0AqQXg
YZhP9oTBtHDIh0W/N3g2lD19cTp6qtQsd0hOYT6G6iCuTLtBBFfLetWeh7IGlUsAC9HYvEQNU7E2
nL23uYwaE7UEbEd/sx9hA7vR54qQNNvcSVYDG4BdWcO2HLzhnsDGnIGFJnRzNqHzgimC2bnA9Izs
CRoImtgJdigC6WWM0TJwSLehwUPA9GO9+ad8c1KtobmOGgVriRkLMEXQ9RlAu9yq2jemZDDYhyDp
BxODtMFN/Dd7Z7IcuZUt2195PwAZgIN2Gh0ighHsySQ5gbFL9D0Ouq9/66SazJRUt67enVx7VtNS
SZkkg8Devt2Xs+q6p6wZnjPDOieFd1XmY7OFQHZsLfmatz7pQNe7HufslOfRhZbATmyS7l0rMaBV
Q8PVMIx23+EgUjPiZ6MfxiCDO8FOVd8aCiTZlTEfrBiWA9N/ppDY4ZKff0eHzDMHdLPPP8vIAShs
1He+kBe6Ze5NK9mEWXgsrOHaSnBlGdpFuQwY3bipFtlN6EwbG/IcQJitHgmAEcT7vNY74Nzise+k
MLgdERDGOQyLsWdHDprKRtoNcTLOw4flhVyCw+tBs7hhAfIObQ6D/m3pRsdhgefQLtWww1HkBbWc
n2MN1a+N8uusS14Ny+GoqKAmIC4x+IE7xduP6QtZx3M93PuIcZL/tex4A0w9CqqENbaRGou7XdvH
qGkxmi4zlqF59HDafNsXb5NmIVJSTi6bQlKG2BixDDVPvQYLZ+EN11piO4QMmbELuS1Fosils02k
y3dHPnRivuSJ0W/zxHNX5pReLyGfnjJd3m3NJpQYFy8LkCEBEMZsLNAgle7t40qir7G+W1nywHN8
PTnLp13nl39AVxYjDfTB4ab6zoti1XjyhqDhIWtII2YJ+n0FfqS0xW4ajCDjKywqx94yVuN+m8xm
F46Ws4trW1ubSfMCmx6HTRZxESxfFq/C8GxNvLMbFLg6XVVsMjwVunXrAYwoe3ydnQIz5Uh8JYry
XKLLLdi3PfbNua1QEEb24LJ9gPwJgwKZuc4gUkm9umcI2HTylXEGkCL9SfG1Hz94aKeFzsNR2+ts
3jiPbyIvv+H9i+YA5w8pZmNoA95oOIjxlMIhtpe1D24dQdQ/pRIb9Ny9zZo4LWmy9Uxr30f1hRa7
zy7Kv5437Q4w4r2jAaKZuXfoekRk1sUc0UaQi2aYIbOGrMJFAMLm5WjOe7ee1kiFx46Boh6m+0TT
ku0kMW94VnHbdKQRqy4s+Jn67tZIl+vCg4vEe04sjrfOajiBlZiQNFqupJP1YQDRIeaIXUIKHm+a
v4lTHGRafVoWd99I9MJUPFclNIu6usYbcjHqyUWuuTdGbGOINlg/Zy18STCgY2o9mIxCudFtvCGF
k2r2AHzKM+NogNfnyk6w6mjRi8j4XhUiBb8W5neNhuugIhnAsGfzVxj3dtIH+VKei7F6W4oJ37av
7/DuqUPUjPY6YUA0UdwsWe/72WXJmRlE+F9uq1GJy/o2rGxjtfTWcWyi1wbbnAO2VcTzoemdKyuS
9ya7+eqHUf1vznJ/js1AqiVSrXI5TLyEvv4UxPrvAnj/c8b9dVMS//Wm9NoWr3RTfJY/dcJ+X7TU
v/59XSJTr262ni8oL1KdEn+sS4q4TTDSQwMgHWlxs/39nGv+QgYfogmrlsutVYXxf1+XVOU3EABf
7Vq/blL/4Jzr+H8NMppU4FFQymZGYM1U594fInx64loTlnGQrOYcH7pwymHJsLPEcY5mHya8pLIr
vedpbi9huU4crV8LOTrbzhku6rz9AvAO6XBgaakTnWeeeVkO3tlLGOnMhNEyyk95Ot/0C7S3Vg/p
mjCDlsxaWEXdOox5yYoWUQBHp46c6Zb4ML3pzWgB0BjveY8jweJROGevYBjvU3hjpaMdCAmsy4To
P8kRW+Kx8XImOTfe2i6dEFG6SbrkHIv+ciYqndr6Y86alynbtzdsehPNaGh3VmPvJqs9wnGOtxYm
HN3m1qxFtF3IkoGDqVs2GLD0hJdrVZ90B4OG6yPPTyFkzc5+aiz7WETGjddzqvEz41hXAKmGFAEr
6tpt5ufXRcLdpjFB8+ryUdNc/G+d2MDuOhSt7iPTOQdj0m+R8a7GzNklTgWs140C27oaQtzwrEb3
M3S3Vc0DfpNby0tT45pkSSTWz0ZmNZ65cvM23fh2ivEpz46yxCpZL9iW5pNsrYKrJadz0+F6iwMk
dkcAuXI7wzlcpZKrReNHB4OJas6Wt9zsrnrcJBUrnFaE2LiU0aTvHHWAco4OHhS95b3N3JtvJf4U
qY0WapgT9H0X1ByiC2FvfUTB0WR7mPC4ZHZ0E5FIvYXLdvAnQZjIrFCslDHGgteUK7OMgWtmRvjy
Z+9U+7zqw2EDymOfuNlDmUJxKqcb38ZDhAvHbDjt4MqZQDzafHZXhH2mbaisO/C8wCTrJ6sdS8xu
zRv44XON24dbWrUbo/A84gPSi2Fex8oaNIDzowFDHjFiBH1cK7v8aJDZ8jatq3R9PEbUbNxreI4W
k49IqlxISYEdCV8SM9yxCnPutBHHtxnvUoeHKVRmJttqtw7uJjDXHNDQr1plfFpsh1+sHqtZjtwF
sKjHIwWbkPeFPVGiIkpWUIxU0YSlSlfmKkhxCXQFAD2e0aL3I6X2eLFq0x/X5lJxjLRS+mOUYUvy
BSoLl2vaVyOerkyZu3JcXkToeij0MddTZQBLJZ9rp/0IPcRVyaLJEn+TqM0TuOhdyyoaO842U7up
5ue7mWUVNMnb4It3wRIrWWaXzn9f1HYbsuY6at8VLL4lC3Ak2YRhuLAT57SI5CHXfsnCbIH732Zk
1VatFYKXZa1uDK1ZxW4fpGrjtli9lXua44r30k3GXlPbeRv1LOo1KNmVw/LuJsNn1nhsCymSYzFy
mW9A4Awtb/Cu9xiClA5AsY92gg91yPlu+UorcJf8YlLqgT9GW/4pukKIBQKP+Io/ZtVU5W2UE3wy
tCBCivCNER8mv1uOvImRKkilBkZvkubpDyJm7bEQNQQ00xGRo14ofxmxstfIH2OkgTBDDyE+ESQI
JHafbYGrncMF1h+/rl4vXnoEFcNtAheBZVJKS+sZHJfahSQOn90qJm2mdJkUgWbJ1O5AK069HAoE
nEG33mIl6Ijsa6UUnrp1H9hM8Jcj/kh9eMgRg2wmoR5xyFb8vRDffYhsZCIf5cB+NzWCkpyLPWPr
XYLQlOt8esfE3OGj2Pp2jgEgPcRIU+jBX1qkKonfMlfS1ei+LkrL8pSggzQS4FTCM6gUL2cEO6k0
sAzj/YgoJhDHUkSyaAzvwWlbayu2DkbCe8JCUDM4fozfFLYFe6gPOcdv2kBHhCtbgUBAxqHhVDIq
nU5buFx3SHdx0W4qz4k2k6gqPjoOt341S1VOe98yXFFpc2iycNsydE0MXzpDmKamsZGxrGY8C932
diyADDp5gc/Sv4wcFCA1zknmOi2R/ZqIB7cRsex0NfyZXv5WMA06TIWYJfdTN9h4E8XGwea3irSc
AGFps5QwVEZD+EwxyAdCzpWIvGBk+kyZQrvS97YFc6nBT8UdqNMAWMvImkjvRVMz7GQhjBSMtVYc
c0w2LyTjbs3Yay36M8EjHtdQZ4jswTlm6PY3jrUYqG0TnQdZ98wKyi9/to8Nsa2KOiDFgPtTbFyT
lCeXq4sGxSJTzyDf1977kbze2NXPvQcZuvUbbPI6H/XSP+J154JXT9upM95ai2SOV4WPsZccdJii
ie0iJoXvS+MfyoYwAhGD8WZywpm3f3pBW8OLGZU3vQRxW6bjnlGIT+38xPXE2bZh/7ZEuDipGsKf
NBQA/CqN5qQY2/Hss4f2vDhre5k3JDf2zTTtFnnDfWTnkZa0RnvayHYGYdkk43U+VAQmeD6tpQlL
cFz4+6O3trxpqk0RkvidFhS/uB3ByugfdjbD8APGCXdY4/wcn9nt132YPVl9+1inxHZkA2V1CnmW
WRMKlNNcRf54V7tzQFqSoFxT7+MYZ0ERfkC+2ph2syt695gz04HBGtadiwIzmk9L6kSHMXGOM4+W
zbI0OJ30QzI023SyjpkYPmV2a8/5s0WWciUz96kHVt0tHHCaZOMz/1QtsLSEp0Ey3EfoM/OIS0qO
GF6Hg1ZwpXTEfSsW7OLDKnXlV97z1x2vlHWdJyOcUGCDob8qxuEjg7rbxwLZdwhmxzx6Tg+dinif
uyibETuoB9yUrELutsc4J4HQzimW6sG4mybjJq2B6uik3oa+u2n08Zjp+rj28+o8a0Cn+avWfnPl
4vA/foMYRjrRaly477A2AWNamak/9sKsNlGYqDSqxSG6rsYTugCyla4Ih7N00osh1jP2fBEhEAP/
0az0pqump6qLgrbngj14CBKzfy59473Iwn0/3KWTXW46AzdYHD1XEMuNBOXGKrhM1llIvVq/7JOl
CUy9uPfwSiOHrqyc36OiW0IQQN6uqZQqV2Wnb9hEcIX6Q2ilV3AfCZZogT2SS7VCwI5pNHHjow9A
i9b8JSkQmNV9lqiWtelLW0fnnYEy17dSxhvpZQMB6d/Ai40Zny3SNPYU3iUpSkTZ28mdznV0U9hQ
cWXp37QYb8vPxdjwsc3OePmt8lquO0fxQtDllaj+DdUY9f5FYTcQZqso8OwZBwGvwgA1IN0J0fnb
dEz3DIEfyMIPLSyru/8cxn48jEEo+9eHsfv48/88vv7aER3kr0XVRq9/9Fd/X/o8/iN/LH0cyBx2
PoN+KFUQ//1GxvlMnbh0HUoNWAMwF9+XPkqNYUi5rk6noUtr5g8eXuMXwR4I5dih/AqTr/VPPLzW
tyLDnwkq3Gp1KmZoSP62gP689CHG/tZc4kaopCH0Wzw/to8PqJGuSo3mu0Y41BEQ5izXrZw/uypd
GfUQkRifmVLIzfYmfs9BdityMpfMXjd9Zn7IrMP+1+9AgvKaZ9+CuWlxYwts7Kk97yja5SK0yKGD
OmytB6v6WqbV1mdwBJWQj+2JxezrZJjMtJjfmpkM17x23CeuRXQ8LIE+pgET4peMabruTgZ3BGPj
mVcdjwFRvnLomMsjMMwV/ii9adeAnrEFgtnpnzpa7vzWuZu9J4cYnJc3zOxZsuc2cRUPDXhkeQHY
pFsX/UXppUdDxzjo1buJJEJRTCfI7wZMZaW+s6EGtf3RivkaVvuRYeoIPfXAwdBU3GJhXffiy1yK
XW3neICwH3CNn86Tx5nxtlGXsWJnVe/CfqHpsWOBymk3tO8G+ZRPX5foYZLXhQSWTFKyTjImt46k
XsttC2qqwTNBgnAAP2HkD8Chxyh/JffKIiVBCFwByHV17aYW1llWxoXbgF+QuLN0sIFZtp/m9JiX
ODqke0ym5rLPIf+O01dntp5Eau49aQSlQ+klbjODWXrAAOjdqf/3SMCZLCTtDJhLYwEGH5cJJupT
3rLVTN61Xk2fmfU4Z/ISVwGfF0PfTHwZg9MH+DHXXkfoRlu3Y3fUjcdCtM+O3x94IT+N07DT6Vhq
nXbd8NlcGeYeG8iNWecXGRdL8epHZEohcshlVmyn/irOeU/JtUvqr82srUa3TPHhV2ITppQ+xukO
jNZGs3zejjmZDTolbW4jXI5yio2asryVtoYenJgvMrMuCIPoaP8TfPy9bdrXORyAAlcLzqFKv+xI
oBHCw7xh7nSXgZdMel/focStRydGq/+o++LezdKtLPlgMG4YQfslWUVnv7uutepicMNLB+fK+C7t
j7Ar78Efbm1YGf1NR/+XgcUC55dDXH6Ii4CWBiLTZQCP+5T1uGVmvvfYq9J17b5Y5bPDlbTjrmBR
eGku2aks8jNxv1WW+fuwwQ862nv8o3uh+WcNl3Iis6sC6G8/bLSkOEvKDmArXcR29rlMiYEz1nFW
kTKj6AaGNMLZrBU+7rS65yfTHJrFOdral9Ln+pBj3s2BQ0aSzSM9ZBm/4iSoc3Ec+JBHWsVmnnDW
wf8dqrqRK40zEJyKF4ffUzl/0dMdSjN1pPSYdLj4zH7C2VYM56FnPqZQ1c923N7cB1efDuQIw1VZ
qLsEcG2PS2pmRXeEqthrnSOZrLqfD3RgsBt/hEzBIgFgrJ0kc1fL8hm12LC1Ylfp/cXcN8A2aq67
TECAVrCpL69JzyrJx2Pi6Uc6eW/yVbk4GAVr6CI/SP3gl4oPddZsC1ndGeVd62OaRYS6zrJ6148m
g2XooycY6yW3brpG/2JO07Ra9G3R8UnynXVluqdGXy4qCNvCQWa6ljhcbO7MVDLUJV5mbzMM87kz
bid2KTNxrr3Exr2QRi+5e5mUDY6mZN0U+jn1WIZQY7SRjlhqbuptLfb1OJ8jJw7YS3KtXQnwIRMa
AWU1Vsbdnt+8DNKyhk94nYHIznFDDbMk/dUfzbL5FH387jssQA2oqkoYyGt58gX39ZXhyWOtDhGo
RBThlsb07ucJ5QfxDV0xPDMIDMj2crafzNp7NAxWPtUe0/Bp4Pixbrr+0kxijO8OJrWJP7ZtX+bE
fRR06/azuHaW+iNj96PpZmOkkDtpf8GjpUlJoU9BoxD37jRZuynWLX03RNvU1/YTY/NkJcE/H2+u
6v/tHZtKVP7W/vx95lBcpH89uGCnHue//5f+GFSUUQaYpEWy6AdhWseJI2A5eWSIqTgjgvS7MC1+
EfxPKkYEov0nEw/IKEFpJxVdvkd98j8aUL7RfH8eUKBPqVY1nDwunXCMQj+q0iYHzayS4INC2Aeb
RU6vY1+pIHuYrKfQs4M0qY1Dk8bZQzFKPv1N6a2NntjK7N5FksSimbMhmQleBlvvWYt6HmqOW+Fv
xBrihF69RhEn+Y1dsqQGwrGqx37wjW3dQLBQ/wHpz9dakt/klgQ2a85rD4VDK7Ee5vNBG2JS6qEk
BK1y0y0lsWtniS/Zi9jxXa7btkXLom82Jj5cUqNLnyMb6dO+7twjnZ7zgQc/SWktC2DNRPQcP2Pq
Xadtelno3lvbmduudfZycR9DDXDidZfIQ0cndZXW1xFBX4j3FJb1+QmRndktxjPoaLdkPSn10ZMv
eYSdIJG3Qo+JcGYeWSRj7Tgahluao33znZ6Pi7qN8JPXoX1A+TzIIjQYHUrni7F4Nhc+7zLTU0zU
sjW2mmFU29QaSNf0pxkqE7Uf/Zcm7sYXeqefwkG/zxzz3QrFMUrrlsfSEu458F0aPkECTScZVdZY
mjrM9i6jDM5abTXHubgiKj9h0SdAkNnFLsJHURlFSXVAEgyleMoi8tsZTq5MIh/Esb1dpti/6Cxk
BgxgR81MvuiRdTJDlK0OXG5KjwlzyvhhGLW7yeRw2eroi6HQgd7Gx7S1gxgFUJWIgH7fcTu9RPMB
wkVMvc3xME7c9lJMQ5OBXr5sW8GFnHtuIPojj56VZ19mMjsLnSw/EF126vQg+I+2vkkLc3buHaIF
8Hnw8iJYpOTVqI4ASZLi/s0XCgigHqEylltCott+tN/KBdRU3J/9ZrgVEnaSF7q7FoaEMMyg4Spb
+cNqbJpgGsYP0aoaZ805RKa+70NxZc1k2T07fIVFQpYFlrICMCbiqea80pbuVRGLL/ggEJXDep8m
w6mNavbFZePE9g11JOtmHs6dZ19lycwMBMS2Kti7azxw5KbFm4fNaWWa3m3WGwibc9N6VCVzGAjD
9GXK2mPW5cl5kWBE534kNzPtHCO7WxiOynkm22uxOvM6Eq0bfUGurbYY0EpCZwVno+TFH/pp3/g6
HRjxa4G/Ka2Br3FUzU+GaOdNDgEq14bAMT2duP5SHIYqpV5iRK9OsujIc4prTlzfWnoMSsvlly5N
cliUJLyM1CVnbTKzU2CFPeWs2o80du5ZmvMGv8TWqPTrnuoczZgfzRKxG/lgkHL7rRipSJdgzugF
M4fsIwOkApAuWce5e4boQN+hs5p5IU9ze+F344Up6sBf/JuKyu1FQ9FnClkMxhAeEMeEPHI8GhxG
kA6j8s6DI8C8izgUFTcd3zN+nhHKXfnUJ3R/tY15dkzjKXeZMIxoYpiNTpp0Nulo6mvNRUeoUCMq
i2H0Wy1TU4YgXQbK2wdAz3VAHdLBX6oNZ6urVjU1mYNJUFLLNyVHLwQC0kUZRiwYzxtTWg6SN3S6
InbawBWCGkCufDxp2i+ZM9UMUeVnYxAoaYgLbhzlcDKiZcFEbNSbIRX00HjefLUIWFY2QtB2drGC
0OsOQK7qKftp+zxbRbb3NcePTOGioabr6I3LIX8pejNXTVRTYN9JLoJlnx2yGFsJFjudMnFy9V6M
5BQl+IQFDgBOYj6sv4H+1fyW4OZTZ2TrpUEZGab5XOXqaNV390uUEeNhKyrFPRf7V7Lcz1Gk0YXR
zqdCb06D6R/6RQ8wbXyklvXuJ/4+1WAd0Ii4YmSiuEVPLmPI7NAR8tvBrD/DPLySfBnlRPYwTd60
rj7aVXo3sMwHnmO86zOjlGvRb9DHEDIMrTr2GGiQH63r0W9OspePfhwdaOTiQ9GX+l4bUxJxLdUB
pcsTEbmXnFKvRsP5ErZSGZRzC0CrTT41rX2g+zNa60Nzo+NTcSdgMlafXMwN2aqJVsvBA6nBPO6d
GMyDOOOjGFrhTehSNcgCc8d9k68qq4mb5ZxF/vkUdf7/pM/8b2YtjxnkX89aSs3//Pj467Sl/rXv
0xbdvkS7OevD0GTE+mHkAmarqN6c+7Eg2B6K0feRywTSwmne9gh4f5vGfvcCmL/QRe5aHsdbV1dj
3D+Zupje/mycJnOObAWKC2lKpct/nLn+X9HJanT7ebSzwKWTcHeBTwu+6p//GBJJv0FkE0auGIis
HUcPP3zr/1tuGPVH2KYQQBcMXOA//xHZ/xCU/lfzjQVxmR8tDSsulvg/mW/+R8RljFl//f4xG9N6
CnHes2BZ//zFtctsiqwq2NihWhZu4V/XBn3CDffjsT4uMcGoGJ9kJ51zZ0/PpCoIPXUu6zqWytkZ
XFrasFkK/JaahmMz162UlRLFz4V648XubQMGB/twvMkA47AiJOQj+2adK2oOqayjAUYnBqeDuvIA
vPKB2+5B081Dn0BEa6H6g+GZm3G3KC5PFXOJHzOKiLCwwQ0g6ouIlgHzmXVvN3n7tGvvM4X70TLx
yfWL6VyhgGy7hS8FHShqiqOZaS3oJv2iVgAhiitvC92+oJbznsvwvgnn+8H1pzsJeygXy5Wjdye/
twWxSmvvQymqeRanClvkKoBRWaXTplFfV2OYD0Jhjpqq3uWTeefK0eKdz0hvS24KMXSkCrAC9COA
Sfgk7nCoPVAVfGNgCBV51K5KGEvUyvQblUsM7a8WECbK46hwm6ozxJW1DaYplUlgKG4Td+tgUiQn
XwcpkEQGgMPSOoMB+aigPsHbUWFLOFDdZVg9WkQTM3rJ8K5vQqc41aCj1HTNak/1rVuUN3SSMYWE
c+AAnEo45tD1t0vC+l4qIlXk2luquj6qbLpJQFbNKT5PH4hVNkGzikrjFifn56g4V6UiXoUmdgzU
PXexqGUDihXZ0SHq2QUIDFLEgH/Z61ZLw5DpKaKW5TDeWEC2KkLmEbk+yFtZzk91Ke2N5vOlcZrF
MR/PjraOHHhlzexdYVH/QJ9gj0qv4dZRk5p5Xw3ppkHn24DbMM8ipCZz/BRm/sHjOoItHhxA42zL
RWfx6TUS7OJyWb7GWAkGx7lKbdqwDdVY4tUaUw1ql7N4O6wZBbBDKt5gFA4DrWhxyQG/3zmCo61n
9A822PI+l0Fr9G+iaJtVzy86o/ozPwrthfL6oFdrWioRmho2NysCZlEQ/WvUUmfPmbl11KJX9qhf
jVr+MEidhZxi0BN8ikK1IkIC8jliL4cIDJ2u6mLUOhkDOmzT8oa59noCrrXOG+16aoUa4IvHip0U
Uo21xbi1bwx+b2DmgtwE5BDJpF8ZHNNABLDehpACV1XIcc4LBcPHmHhwA0pqlXs9fRCCz1g/G3ZQ
jypO3oTiXHry1awz7plqCBjUOOCowYAa+DtNjQoaMwPRVJ3dpghmNU6MarCYmTD44ZOzdaOL0sX0
2hnRxmAaQfrnaB51DyNzSqUGFpD/ZdB342WphpmkYIeK1YAjR6xfEUH7hFVobzfZeAyZhwbmoon5
yGNOqnGirUwmJ6lGKBHS4ZtpEC710XpPSTAHfpffRX1NeXTyVqlJjIlMYzJbZPfpmiU4m0WNbCSP
1RBnqnFO2P0uZL4jqPE+Mu9J5r620A4lc2CO26Oy6UIsmBDpLHurpX2vMTlqXrZpdHkPUB+HB7Pl
rIZMr8MsK/KnZSlvU6ZQ2hW+LjOny1gNqF7Zznf21PuIxosO/LAnvg4K5SDUcJvkI72TC8nlkQvo
asa/nIVRDsaTsTjmy+jUoFx9m5lHNT4vapB21EitJconwZQ9fpu3I29oKZElQxzNgDUnZMmlrfYW
yaAhncDNU7UaDl1Q+ZhSvPE6LPPj3DhHfrM5ImMG4gSLIe9b/SqZopUml7M/DU++svMSvNNhB5c3
inS4uMQjJCh9VkR9rnZ4/ijTEUV6oypajV57ILl5/rWlNZ/6fBcudXjmdhAfjEXeDxWqZtm8RNpL
Mgy3Vfs0JI/xAPQL+rNGU6JpWfASKnkVWn4Le4Wm0MmbDsIu9y0LadorJ5SbHDoHESC2Y/42vs5Z
uZA4sn4rfbU4MdM9jH3Rx2GA0+Ev5a9l0y27fGDObrTiS2HI8TgWxhfR0b8dpuvQz4m5h/kL4Rtt
m0zJ6xKOW14u8xr1CH9vGpLTjV8t7T3Pw11S4ASbzZbdDOR4ZIF9uTWdducWl5pZE/HG7iynw1Dr
N4WTvERttZvLx3IAVmX4JITKmcdQtm1JxVdLsa4iO9zMwrs1hbf/VkFbDNNGo5sW/UvwGmrxGWiN
eB5HfteNqV0zw9l7HrrcgEiIpbCet16dYU3xrIqmc0p9eVCKcbDXPcG1ohqC0FZudRNhnrK07DLu
Fhg6hoNYNn/q/oDca5nHIffxMbXenU8uZEN2Bj+QSNONFPGdH+eB23FyaUNZbdLMoW5BmrTG97vJ
bS6gZj8OExHP0twa3W4ZV+bqGF6M7Savd1g4Fn8jWCV1Xog3zq00+Fuauw7ynI29ieD7Na3Od5q4
Jlm1K/FA9gjsOhoUohmMjywGJaDsARPfiTihLtEjqMDADAqAtdiN7ddhNHZhiIuFbo5VZd/XtThl
gpM6HXdYc2C+aU+ysS/9/HZMZyDB5ZBykppOA9+Y3OTIkGGMwr0Fe4j77VVtc/ay1f8Cp2IU6e3S
hKcuAuNYdp21cZI7WjMf6Q2vVmbrHroGmna+YPYjXdCTZK7Di8yj6hC7aEYiIBJfU0fbJ2Dh85E1
XBQneCp3Ns9yH/PKBmj9ru4oMk/gWsBd43hQ7BZq1Al1a3sMg3vADnAZwiBL4ws7tE/Q+nb8J3js
03hGFmvhne5X9hMrSLD4wxni0lbvzOsuN7bm2F5R7LCLGEiSqlA1jEAzNANMPVcdM/bWjdUePD2+
zEFc86v2jsfiwPyxdbuKaUW0b42rfheGi8EhNp/KnWahcnJuiQMmYtI8Efu3QA8ZOT/MhB18EHm8
yLeZVa11ukqB5ehHE+8C0UXOjK6H4deh+SlSqYJ05GEYXaXzs85ZalXOQItqYtV+0zRbPVdIs+hD
TO7VoHqMDfCgu1TSWUx6aDK3lQSgbkewSTOfhHJ5LHXNuvuj4ljHutNTIAFkg4dr4Rxz95nmqg3X
55WC/w1gpGQHqZY+gX5xOX1Xm4VqOTYlaG44/AuOVjOJITt5kktGw+TwEE3iYEbOmX8e8R6Gclem
LpHAtKRmsn3nMboZ/fS5MkO0UQVqHYYTVsKKT2Z9Nnpa1Ek28+ho5abTw8sqHZnUwED6ffQep7Z9
lEaN3qLN68qpXygvRwy1DzqyotFNQYdum9mEZTRvvM+zxTxR3x0HAJrE42Tr984stoYZMmh0+8XD
ZcglBRNvqO+58CQQSc0e/SeEaWAcQpmW/ErF29lutlzAwp1XdBJ8XHSAw7VF/aSXC2wxAnS2SUID
NHyX3+ccx7XWD89mKL44NrD4WvjtaV60+Bb4+LpZsnzbRFa4V5XPdacB9Mjc7NR3Mr2pGelbGo6R
OzoQo858IhR27XTRfjBG0LxefI7DMVy3DviKvM83SV3CODfXg3xk8Lmy+U2o+dj4uR9uao34eP8A
09u4RQ8L4ihDxzblfSfbbGeOlKfJ3ooO3gTKfbCZDJN6l2binNfGMWmMz28F09ywjD27w7Zukytf
DBe6hEnfjsx9lrJBN4btII0VkC46GubFyoq1g3RLlHOU94pi1JxYCU3n5Gc0nMo87vyFZ4olOQEy
R64hP/MFmdUXbY6jPVAcbrRDlF379HZR4it3eZzwu2pp9Ivn07wjMM27liRbqCJt9BVc/Nc78rcm
lT/t4cDidEvHVCIQF/60R/J0kL+Wx7QujIfszerTNyOH8DQaB8dl5q+Sk9H3awOPCKCVMNo2RhTg
+jhaAsKI3dMPEPeBYeTUQraB42SHJU+A/j+WXOCddN7auJ9mryP+U13PmKachssorj0j/HQm/8EG
rlPDu3EK46zXpMWk4N1T/qpKUeLy98C6v2sL+mk7/1Me/H9FW9D3n8I/bwv6T2bn18yOh5r2r/W5
68/iDZjK579I7Kh/+TeVzvrF8mw8WxTMOHDSGLn+UOnsX5DZABv4gtovAjvqH/2u0pHYQdOydZI5
ls1l5ofbKL4uTGDgGpFsLAs96p+odEpM+v5ra9MOh+TH0Za/BAdST5nEflTpNDHnApcxdb76ATV4
PZps6SdhPOpg9rTDD9+jvxHSfi6Yskku6apOxkasg+GMMvnzH7YIk1NlOrmrRMjPaeGlXy0flENu
7cL8N7+n5l9VNBP10/IQBU0DUgQ/kR+/sOKPLrEm8bHaYMfvR9rLorRlNF4CO8s/2zj7aPBEh3V1
W0uMI7qpo0eknO8GDOZzVR5raG5dkdw6UQfMqNPAPgGd7Z1VP/WPRI6+4oX6lB4mm7G7DYv237Qt
/1VDFSSzsM6aJmQKAN0/fxH2GEJek2gyqmPaaGmRIGKwWP+uAfjnD4FnEvejA8sSDl0kPo2T6p//
ENqK8sRPcZ84K40jUsNrRs9pu/EusoES54bDSP1vfjqGeg59/9j9+icKBzsAyq3ND+hPT1F4UlL/
v+ydSY/kyLWl/0qj9xRIGo3DojfuJH2OeciIDRFTcp5n/vr+mE/vKSuVqoJ614BUBSWkiAwPp5Nm
1+495ztzxk7U2ddq9ZEo14N9OwixG/L7KD7jcIy7r04c//z++40OgMBqTSUrlpvdMK1frqdNSyJQ
i4gbMBYvMsU3OtunCUuTycEiRcCul+92mpwK7EA2PSAs4zEeL+cm7dU9JuetqDmJoMnF35oArUIF
tcanqCRuYPxsLcooqGW6LXyrxp4TUH6Hd303jds/fyO/uS8MkCiGzVak2Yga/viBFUgc5BiiQ8YP
dJM6ysEs27cp6P/iev1zb1jItYFvS5Yp4rt+2U1ioM+AhDvyoaLktuz1NztuvD9/J3gP1w79L/cC
ohC5LoC8mP7rq6ALMSdrBuaMwPRGhPoNWPf37pv+0i7N1n1ABDTkAxj8+gbw8TENIdJ3FLOxBrlu
suOnmUgHZ7RelQVLe5ecGE5rzDKbq3KNg1X1WdmnI1mjlXxL7LrfdAWzXobBHvL62xkwa0E2RmUx
JnZgjTWkqWzTsaEngcaUmIirOMXCZRmmJ9uJLNvS9JaUdKwhqo/G3F21vX0fAEXA1txvZFx4sZZ+
z/E9zrV9ak30cCtlvlty1y7aj6mlEeUgF2mV8BFN1DmuMjo3S3UcejSpouyPiVp+V015UeIQxC3e
/jJaki1txbOVIQYDvvpYDzjVzYGWnhK4arcgPokKfxpXS/SgNq7NMSe0gbIoka36TjxrnsmvdWJo
Lg6ObK/pLd7MqXofIMC3MUyh56SDgTTfwupFs6vZO7O4LQbtXgEvzsGL8XCOsF+lJ9xmEeCGhcDJ
Qts7iAtVu/dQ/h9zOex6LAKpFm8LLAP56tAoS371kiTrVRk6l9pNis2gG/uNaOjGYD8IC8G8YDhE
2BJqp9vQU+QyDg85A+KRpS/gV02Rw3fYGiK0swM2B/QN9iZLk5d8vMuwQaTYIcyu8mIm4IXFUGD1
S0wYJwoGnIdo1L91WCoSrBVStZHHYrbAVeCXmC8UJ/wiUwADAPSq1Z3Rpeouwq5BZX6NmRXSDEaO
YXV0ODhZiYzpnnrMHlAoOIdGl17QbsxAMSAENTYLBpEYowjfChAmT6ptqqPgyafGHWcJ2yHjrI8x
IyHiDNeJufpP4BcLPJoregRzyoABT+1vYzH7NtYVLYV9G1jjwI/OtkoB1qNcnS7h6nnBDMtpkSky
J9zxvTMU0wt09Ru74j4Zpv2EW2+TR9UtEOjXAFONNmaLDyJhul1C8ptUrDdShJ8JVpy2GPcx1hx7
CZ/b1avTGfN7trp3Gmw8EjuPNSZuu/p7+tXpM2H56VfvD1/6yFY3EECSTYo9yF59QgqGoRFtdYWB
yBEGesd03wM6UDEYVavTyFmN+jqOfZ6QT2u18KPT8LLV1L9IjZxmcu8y/P5TOt0ElbC8akUBNCsU
wIEO4ASMc5IVGFBDDmhwsNVpdrQ5xCEr3qsQBkryKQrutW3PUSHoHFj50Ai0FUtQr4ACgrL8FGJB
KkASDw7219h6kUt9cmAbqDAOFlgHAcyDoWndAAaCDGidTVAR4hWPkKyghKW5m6b6aaztSwyhFCvZ
PdlqeAun+UvJMq8U7AITJ/RFQ3cZtPEjfDcuO1nZIedVX3VwvDaavlWnmccLTUOw6q6mA8CkbVzb
e73/1HkkaPSDiMBb2i3ZDg8zF/2x4uRjT5/M+ytyNnAIlvaLxfGn6YGtB99wjm4W5C+mTSdialCt
wqYjMAyS9EASkuRMG8f51xTrpxiLZpGKfGt26EhNPH17A8E1vr7wnIdfiTp/hLwHoXWfcPLJfYtf
m/a9te/18K2ricVqvznGu8ZkgoZN5pa642NrY/ZHbxLz0bsm9X5DloNwVYMOuJO+5nnvjrLheCpw
ntB0Xu/Apcyvwy6m2YPKBjh15JTXWu2czEV5QfUFrx4FNGqqrsdupU7OldHXLzIsd4shds4QwMgc
3cRiGJb3cAXhg7er+Tf+yFk0kJSKMQI7seaG9Q8qTbnRan1aMfvE6JF7hPtMBlc5lgXRme5IGEQ0
1m8dozDNmK+NNv9CHYYoQlNcG3hQb+S3Q1tch735YmRAWB2SSeg6mVPxtJjcjfHFrHBRrvF9wfih
rwVV3pZI7KmuWtU6SgN+UlrtQzyXeTShdbbxJ+JI7DzAJ80hksVxaFfNhoBKQZPK5jNeMSEBb0pF
za3CEE6JxZKTgfdd7mslvESt2OmlvFiOdlKaFjcmIyOHYZFTYlSeoMoo+BsqP9CiJwG5JVuWBySi
XpK2rGclCuXpYVjz8pC1hEOxlVaJyLq4MI3ddctwjLhxmz39QWurLM3OIOt5sbBOwr855qlFyxAj
QCrdTK/e7N48BqoJRivksSrcMs+JJmCJTOEyNqXj5faHoaFOaceNcHrasKP0UIPBqjV+8EV6fIdx
oOvQwyCtjES8HGXYXVsze3pFLyp5W0rLU9LoQVUQJKIR4KOLvTH7Xq3eRBRquZzui/mbtq6ArElR
32F1bAg/eSNE09XG0tPU7Mz9xN5CbzCeENfPxnatK3ob+A/11VKkR0U49Bdjr2XCm9BfTa0nTD10
jDQIyg787pC1Ram3QBMluR0KaY/dfSc7qOKY79ZcvtSE9RSTYFnWe4UmeMo2LgYk1UrGvT81G8mb
Gmf1KioFo/foRmlUvwkCBoGhsmNxYNJealsHjvE4WxchQ7ohlrklK/NgIqgmHhOLTOgFQ6xjTSu8
bmkPev8+Wgvir+izbYfHWmo3hKENIJlKfIwdc9dwN8Ft3Mim3c/FyzqpQSsKlkeRHumL8YZ6B5ld
fd0XJUOM0fliCPc9B16WBcNOo/k5qThiGCaXBk37ofKXubpzCqRRsataL1FC+VUkgYffxA9Naw8L
kgkuph+Abl40MLHCiguBCDSUCK8X8tR+5DOFo+2LzjrP5XwOSLWECIti0JzuMSYSpQQ1vnZeu564
GcYz9gLhCHJ8t7LHcSCOOX3v0PjWZFDdaX3HGkSs3rkR0bg34Phh0B4ODSQ5gPR8FRUMc5rez1Pt
qqtxekrGtLhGS6M4TLKkSxjsCqkgxjIOakocNYPe1ii/dIS0o6qzqCv8pDV8aE4vfU9SIr3EJFa2
MzEeInB2QiVRjXZuPauUawjmeghyDG5uB2sCFVt+1vFXxHuIBJAhLW8+c6u/s8VnDBa6T4GnGyzb
EI/Rb7m6gMHa0kcssuHK6t+IDAc9Yy5egl9/aFErG/W3Qe9vgzpxIeFAiH3NrelWy5GuVe+S98ev
yuIPZy6HapwH7/3IXEb/llZ87h1wJh6iuGcSrzWeLLUARSGZkinGHcX6YUL/ytr6EozvEM8wDbyp
mOcR9vG+c6DUJnApaRUU4ZqrzjpxLHCdRP5WpMxc7aXbpXl8s1jNcsI03Z6VZboryQZD37RpqmzX
kyim5uoz9kya3dWhGBXc1Ni/Z5hzyij8AGNQVmT7RnZffVIe2gxmdogY2GuHGMICK1CgTu/IVV5S
i5HBlGLJqqLlTsj2mAtqIYNx4tySX6VygPtwuDeksyqITZzsI+PQ9nbsgm1qdm4wNbS8Q9Ac4YNs
cGFVoDW2SqZc5bF2N7eVB3yEeYlzN/IATDaPkVlt1GnZNdTmRir24OuYCk3jY81cOVSTNWsOYoAC
Rd5UvLDMPphsbgeHSXI2XIsoPJdTfW4jBx7Km1GQbADGDMcfAZC1T+e13paITXRlfjHq+HWwu100
Eh2lx8Z5EfBZbZ6OJbSANvDYZgzvAQU0XjNmV7MDWW9MrjnK8YLMfdOpOAK1dEPW0chhOErkusj0
ozLn170avtlGd5jqEcBvdj8FtYuu5xVvIkP64AHEEfkxpR8rHIR7WgUaSpYO4YYmhgOtkk3u6IdY
qt8iFdisDYy8yBgJKSn6QnLlrJsmUfCNzMpnkmc4dUnFiszcckWcMTJJIO2ChRkChYQd6i19YeS+
THbiLkpu0qHPPHVxDgyCQizK8zHsuHRjeK/kRDbMSAiUtCaObPDjOruKYouIpty4kWOBykCxWXQK
F83vye4ZYybqcMYXlbsJeTibSQP5G7WXHg1s3ovnPPq0Z9Ssmk5uRUsHxrC8uGjCbW7NWNv792Fa
1C1nNrlB2xOcijZOb+l2JLsBJBsvVPgZ2glXsZszp1L2G1vNkSlAzlPLkoJliNxayG/IYj/7JLwr
s/iuGXqQv5Q049y8kkvn4QgPvEiR5Pgqh3ZKHwMh7xJR31imhUUJ2DtDRre2m8XLEMFmThmfJovx
QZzOW6PUAejVVsS0iLovW5qDlWBNmp3yWz5Inh+UTqAc4lcyDU4xtEAs1d1TFpO+0arQDYjaoKbN
PlXoGswxt2Nl1N6cIM2JBnA8MjHuM1O4oiv8SAVGIDL+XyKen6SKLKzKiL/rSqc9UgCWm4SrQQku
ryJWZU0ob8sw3HMaOhiQEGHsRVdNDMxYNyC5mQRgiIpJokw4cjJO9rNkujLjIrsE7XK74PXj5C/P
Wetc0tS6GWbzEOcqAq+lQoA+ODtdQ6qU9QyX2Hi82O6KLZpme8Nk0MM4fUl1zZ2qepdO43PCjpIQ
mOiBh3QtpzzbgbyRC+VsYO+NYtrbkP3qtvwWCO02AoDfa/F9FSrbsh33imR7NeN9Kz8zmX+GcUHC
hnbSgVYvxksR91exqpEOQAMi1u6NBDVTNCc7y2SE06540oZRZc3qyxIOG07gDyAHoBHEZHc1tncw
D/2aHoXqOQmts12q16rK0RLJgllQ448otrY65yA7Dq5LzjUJDeUN7bXtAMR/HnhIIzKso8i4aYoI
jEedu7RgvDbSbsc4PJXVukbqwVEuH2ERnNOJY3ZWREiwBTncto5GLmJpROOJlZIE4x7BuM2JT4Ol
vDeFum1F/tBZX5ESnISONCa3vBbLZZkvPsdHZZNZ89ef94x+0/2iF6rTmxJ0D3EI/bH7lZUqG0o8
0JaicZGG23RK2dj+ovWq/a4tZTvSEJIGJXSsX17F0fS0bggyIzpC+lyCJIFZsSnUlzD6ImvBtbq7
HI7OACIP+9y//w5/fu1fGrJpmcpsLME19Xb1Q5K/DQ2sCAJxwF+80Npy/7X5xlsx6U6pDNZ/bcQi
3tDTbEzJowXQ3sYfSq89Y1MhDZJ2QyaUI1WQb4WqN9UaGjOyIpp0K1MV6iMDyiI5LO6dTxbuNqGE
xxDjEyyN8RptkdAowupHEz5qOFsnGg5wYTP11LXIn0qSMmwnemLBQUQGhn+A81d+zEK5rPr2qmxP
zHAPHYG9SjxctEC/ty3cKtU3h2224U89ap5ih4SnikiOP78omv3Pn72OCHoFT9smygH5y2dfCEqA
qaclif5g+zRuT6574T/+5eDf3YUb9+Je/M3mjn82mx3/veNPb/33Jt3uvr52h2HzdfN1d3Pgn83d
3d3mwDccdodNuNl8/f27t9u9u3WvNmdv422P262739+e3NvTuOWPp8/T0+n2c8tfO9/8+Nl8+969
vX36dJ+e3JO7d12+I924T/3maX+7/u8/vwg/hL+/3BlMh7gKqmkKk+HNH5+ytKVtj+nZ2lxc1/c3
vF9+m+2G3/MvXuk30wcGY9gDyRpjyGH+0mXOciOI1ZnH2WgXxHwdUQXzp+UYtM16ajHjcbL/auDx
mxUEtTh0Uoh361julzlApgiIG70OTSNEBdkkMC/JoKR8jv6iUf/j+fnlKv7hldYW+0+jlaQMWERm
XqkVxSYPmG1fifKWExbgF1gv57zw0SGjklCCb/14I6Nr3TqiiKtJG/vzD1T7zcyFXwWtkS5/0B1/
uc7DnKdU6SxoS4OK470VB1WhS4N+tLW3lkGDD4HmoZA3f/66cn2L/3wJ/vG668P20yWonb7Ti2Fd
roE/hKNGGZm7gsBv3WrdVHE8vYuvbWI6tDC8hga/sfHitQrtBKU75RFqI9nBuc5ppGcvIulv9Hry
EcIIyawFOelGpRUmRkzsVCYWuLihSt405zlDkJgaI5hUtJdjfg1feT/H2bFHzhsFGmb9bh8Tv1JD
c3W0Z1nZflMNu0U0fmrYfhiOr5SVBJgpHmf0/UzIudZizgrRlyUtSoX8Lz6hP45HfwzFSJtnU1MN
rhYt/j9eqGQuu3UMAw1PPkXyqEBY0M9R+fbnn8fvXgVUL0u+qeMEYXz8h49jjOAoMIWxgKk5cJLO
q8zZwVun/8Vjva4PP3/s8PdNyTOGJ0MlxsKEOfnzx571eZHy2FuwHITbobIZ8MLR20M5ZVb/9Vr/
0SKsM3N91ZvQLMXgw7+snv9alrDJ3r6Kt/5/7Uas3T+bh377c/7HR6Sp3G9gZaDIkHOwOnXGr7b7
P/9bwZ6NGgInEGhQkLCmzkL53woF7W+2zo/FdsPftVhI/8AUtTXuLV1neMfX/q0IBv03khssTCr4
C8nP5Mf9uoDUiQooQdPxRzL8g9S8S4ZjwPxjoUUoU7SsYYJWcygwpd041sVuQ6+gL6MY50x5kX24
JT385AB/6Ex+SBVDt9PL0NOTeTc1cCSU+Tkks8lCG6wQhWQVI7SzxQtFtOYMqN9UUQKGagkWlnQB
oYEWsReFNWjIljW9dif5tiClptxh5SBlMEV+r5p14ENA4f53mvHbZCAwFdiVJQMAozwbNKyFHDlG
kzo9Vd8ysnVMWZ5pIBMRJXdL9OpYjAkanRAsxHYp8RDjZZq/t2Rm0aQcrHfdORMKdJ5KKFFjuo1D
89DP8aEbv+srj6v4io0XLYz8ajVFrWj6MkcznH7XhmZ+1BJEDBW4Uyc256cpNyd4/8HynUhZkuXy
yDmrQnRrk2xjd+NVWmhe1trnXlnA05hM9UJkqPluQd6PxNYNLQcB/LOOr4dBjFcQaDbl7+a810V9
bMo3xoUP4zR5RfZcGCcabiQTb8I5Ith+ONrTeGyWl04y8Yta1R1K+zhZiheMC4ncZLEvdC0nG3Z9
5E9B/ECb+lxyIGLhPsDjjIPOawneNOy7vhlPWt16XXGnw+/TTjRUAbwCgMnwg8Zuog2+HM6aObsG
A8EoMaJtEBPflVhuG+NS7iWDOeBkUX8mB2A/5JJRcdt6Sc9kwAxKDs/BZRa6mzCEyAYEnUxuY+KP
puRjPe13yVsBLqylcjEd3UtEfEeLYBPrF0JxrsYAt+VEY+sZea47ORcrORHi4IVqfq0rlbzKRyXb
YWIho4KEU3j/2m0+976dHrOMlHbkvLn6UXKibzpCsLMUUy6ft0raJA3lsPo+FxpvddouofFmVea+
jcZtnHRuwnmOv0Es5J2qMoUARaqAV80R1IXKe2UZWEdo41g0Qp36YMDbN1Ka6HWJFCZJtVNfKmdH
X0ehPEPa2nWim6YvNMO1gOhNDLsV34mJnlxN4/9hbf//kqZh/elSvX37aioOTNlvkBrr3/yfxRku
K1wtwFqabusIv35enCFZrHXVWius8q2fF2ewGTDDdLAa/8XP+An4jNzLFGsWsIrXjA3l3wA+y3+u
7vj5nI5XrIbN7/mrgEwNzCaAxsSYRpVeSYO/gUdULdF5xJGgMWQKV2yWw72jopMNRyJR4wcMYHuh
3hXZdMX/DQjpogAgsqjr5nHw4CJ7oieAhMlgutZ1OQir/DGaP2MS29pa3mExO/foHwSnY6IYd0aV
YMjK7xKoOEugMDW7rp3I702LsXtzpzksfub0YMWqLwGACHeZyRGPAjAOtzRNMLC1wJA+DKifzEXu
x4mldDzIFVZk49to270dzbdmusBrsB9iMAINEvUSh4P6MRrD3uH1I2GRmI7hvR+wmZMVTucrVee9
SWd6OOHIwnyBf2K87ebdoJPqyeKhv8Ir3FlhtytIwJHMFyptDynEVZb+w1bAQk44FuIPp7jKku40
tNGR+T41omdm1TGSFlCss9XJXU9yH1sNar/DVNYf5pgvrl62e4hHIFiRcI3fVz1TOVhXXWffWUXJ
wEi8qIEI0V0/mKF4GJPg0gWmP0SZ2+WPq58z0r3eWDH+tAKSAj5KRZDwATYgPZOXRsXIUk7ZjRrO
vDclwrKIt0JhtOYUAa6GlOFE65KXQaB48J1hyRVDuWdiXPxyrvax2dyqwsHCuIbeLPeO+TUDkRqu
QrIGzCTFVWTANAVjpTzZhAza1iWDZmgSWRmw3WtIG4o42gXzhDzoCEd/F+PjL1h+OpYhIBTMaFmW
cArmCuI/wYIVkeRKF47EDZaygSUtZWlr1jVOrqudZNnrm/bQsAy2LIddStgBy2PNMmllu4lgGfiO
GBSVW/ZxbjeCmDjAsP3aLLVAQ970dellCTZYikdI4QQcbir7ULBQI8AD7Y8uRv0g0421mxMhX2Fx
L6I7Onlup+0aFn6GHtlOrHuBIdLrgpmonZy65YLn0bXi52U6rCHWJptJDBpv3VrYYlCLeg1bTs7W
E2mv6zCEHNl6HbjG5ZFnelOgVjEN0DdsXxbbWLzuZ/h4vXHd4SYp9xlbXsbWV7MFJi1bIVuiwtYY
r3ukXDdLeOGdPKdsoeTyQOvcWbiYYjZYVTsJkynhnc7WO7AFG+U9pDs+OaLjlkvDNl2xXUPmOGtG
+FCxjUOgJIOXC8/2rrDNz2z3HCGOMdt/v9YB7fLiUBa0lAcRZUK+3qe9XxqnZSapdfKS1npoyzdB
eRFzNsvfS0qOhtJDUIKI5TmiIDEpTAoe/YxCBdGMS5uYNNHlGGnmWU1VQGX9lc34uRAOFDV9OVhQ
CK8CQi+2Ux/Kq0wvdivVh3bjDdk/dazsG/W1KU7lcNUbXwkzBMskejjdyQAHYZ3t7dTwWzAxYQpR
1NkbGnlUy1tUMyN0KsKki+uaLBhA3J9105+nsXjvguSIXV+gGEiYmJHIIu3m1BM9irZPwl1vd7W2
+AG01SkkRrcdD7VZIm8I0WzslcELze4QkttiXbX6Y9SFdNAJHGOQNChbqe/G6SlojyLL9uroR214
lorwnZZlORa+GmP34ZWmhBCZObmkAU1+WMBE8FACnkTmdVjmRgvHjh4eGVg2ybOufYDvUpJo25Z+
Pu6iRVwF8XVLM2/Kxl0R4hm/wKZb8uOi65c4at7KerpSFnUfj4wbitc8KymxyVV3ELzgeGyYIo3L
h1N/NYyxUtvPsTfr1N+BA4QRP0SEcizgYshgPtr8yWxu1+XktSfK/WwVORiU/lSnYFTTG6s/G1h4
jIqlEU6Jhush045anCGWuU6Hm0D7SHX9lbEE4SXTtTptVSdzmYxaerNvg8CNWJtLsjZp3YOGij5T
EDuiaC/QsZHq4KJVbHe0UAHwCC4mLBhCLCcmFGNLUBp+ScQ4SLTkSi/74Azw3JOGFGnlgWEtdZ5z
WgQAZj6bbn6TGIZMBxI+a6jee8W8i5i2xlO0Ie4Qr2/oyQApQlx5hEeScXXT9LfMspFKWXCQ6Hk4
wd6Okxc6sggbb1KzwsgHd3eIzpN5kzg5ULTyklmwcFZEW6btS/uBm/8mnVBiSF8IAxC2nJ+D6om4
RVaBnT6Lx2TMdi3IJNt4haXwQ0kR9a9qZDL3y88hStB4PNrlEwhFkfbbOeXGSsUuHcJz36MLeAoD
zDxVA6Sq3lWc1kIQVfq0VcbDiF/PanO/jgNwPGD4Bx3y8vnHkfc/zYC/GxM4nv/rDoD7VbzHzCmj
uPn6uQHwj7/7j8IS8is5IgR1oLOhW/NTYUkngPKRr0kN+bxDi+i/T/10BCTIHlXoSNJxIPDL/IMe
ApIG+TjSfmpRzdL/ncLS+MEH+bl/hK5Zamvqo82PhWrAK/3cP8K9pppDJOAQ4reqUO9n85o+roUY
tHN0YwSF1gIo26Jm8Jlm4lenRb/XFnqagV6rjMiWDeaJyh+sZm8O/RsE+2jbk1iK2YxIozXJtF4z
TYMRsW6gN9H3boiIWWZHI8rKAkmWyPZOXeNSM4RNS/jQOW25D2RlbhONI1us667dq9RHmuMZ1BWR
wnjXbCBXm+S7Or11XWryCEfBc6zhSV9TYRm5Jm43xNclQjXhUEhEDkWxYLaJXpTkplA8yyT38yR1
8zx5clprH2BjOsGX5YyP3FvrlhvHbO/tUOWwGyhIK9YgXA2CiduBcSU3oeg4uQ45Bkb1otTyyTGG
5zGDD5qGwRelx1lboO4jZvOqkNh3zvhrByXNDRx8zgnJ+Y1UFNRx8WDtlRAPVauRsBdFPxQO8Vcy
E2IIyVY3rGfJUZIspA3SAibqUftQg1CnnkPrZ92vehcMDqtv81j1YemNNYmKneKPpfpSpxYGvOVB
X6N+cbeT65ikH0Zng9FqA/kQD/pJOIj0nCp/5wO9kV1ySYhiGtRygs1fvxHwUfpBMUEKGfFtPsYV
GJMm1M9WXu4XlQC4xDhbOgoCVeBh7uviM02V16ayUiIBEekVyBXGNPuY89jrpgALq5OQjyWjHR5R
Y1M2wWbpyXAW+SzgppKPFRRc6sjoVCLMIGJY6vCFVPJaFNO9VYrbqK1emdQxIC+6Y550cDtJLJEE
ZxDUsFNL3PqN8aDZNQeH8ikh14KqcyLmpSTCRV5LczhYWXFy7JXSTiIFZfCiE2MSAaugFABjV6W+
nI1PuPffEW/5DV/oMufKtMtdbjEeLCj6AgFnquncPsiVXUtmg16YXBMFy263C9PWX5kDGMvvbVyX
qbQ3ToNqSVMcFYBgFvkEbuYfhbngS2c6up07Ot1xRMQu4IpUu1QTekvNmtARiXcNN+y2WAlvGqi3
ZGW+IT25NmV3GVcYXChAhSwk91We0nRnxakI+BzWrGvxLCp5rRWY9MW3usR42kuNgoOilTRksXLo
oki/JsJiHwzyYKykOs3oPgfQdUYFATnkZNJquxa0nQXiTv/BugN6Bwz/0gDFa4Hh2VHogxFBC4CN
GkQE8gR8Gis/L15JesnK1CvVyG9Xyh7txEsNdi9Zzb1BdECn6yXEpW4Rd6FrQ35qGDvEmXgJAPm1
Oh0VjqmoK0a8OdlOk/MDyV4gY6KrARSghd45BA04RMaO1eXYU0DXKzswASIYoVsgm6D/TFe+ICC5
x8AxyWADPWg14bOpqMd2bV6J3LBPMZjCdETtVnRkVLRCfVwQ2Ex1tCutsPCUoLlNgB3C7+PssfIP
69zUr5MuUjb6iHhSsUsNBWFxEwBOpN6hBbmiFMEI70djbPbGKMlX1z9QW3Jz9tB2zPF1AMg4rWTG
2WjOMahGjFsl3OJJ85KV41gCdIxs7g+yK8znbqU9ZkiXAevLQ1fgucpBQiq2/tGCiDSz4BQ3CGh7
MvpWhmSgNHcpPnV4vs/zSpmswU12PHDayp+MAFEunU2EBmRKIy3QLgzHBmRlc+Uo+Sca16cGnKVA
gpmBtyQo/KoEd9mutBU9h7tSVON7C4iFCGuUsg1TaBLaFrvxR5AtPeiWnER7uaJcKju7WMBd6hki
XwiuwVeZiCgoMr0eFEwIEmZevi+5vGrqwMsXFckTD13YwJBZRW4OUBlGRM8RkJkKMnUDdEb2arIL
Kvk9LosE3m500wKoUQCFVLPNz8bADWZDQYJMik1chrr/nwroZ74+ja5/XQH5Gbk5/6r+4W/+vf7R
/8aQS1/paY6lkov2h6kHHZTVsilN6p+1BvpD/WPCB2EuzuAYy5Lxj/pH/E21kIOtTbqVnfbvNdYo
cX6Zn62+Lgv3okSwo+Jj/GVOZw1dIRMJTCruiC2JayKNlgsNZCcC3mN/cxBdzcT81h3x5Yk/lY6f
ozltCUOPJwS8g+2mOY8W+rpiEVT/KKO780hrvev2wBeOs20+ZtUjD0ec5M+B/VAWTFsFBvjyvgW0
yc2s+pGGxzrZDkAUBNnV7KWu0V6vUvWexpxOa7kLT5pC6Mh40Tk1pd17EpIAmiHi2ls9s92MqMSd
U+7k/MpJZhPZT21i+o0NAAkMfQE5Ax42fYmMphnGdJqFAySBjIT52S5vHTT0hv4CH34XK+Y+yfMt
PcO8gJRuVWeSlH1cFZswPelYzJPRRGaq7Kp2cZue8CS8/+ifgvoGN4xvVKcJ09c4XndRf6noJE6i
80ACxQEoWqI2wJtdx0W6dQST3ngZDpBI30zRDU+180VjbgNRzwvk4ocxc2bjGGED0a3TKECqEhRs
FOeh3LOlv0uZb7I58e2IsNYa5IJ01eR5Jtq1Dzq/pd8odLYMfQfBaK9ozV6JloMaLG9CfnZ5hy0k
9cxoeW4StL5xmZHkQYYRMbYNuCZod+e+5s2kwDIjol0UmZ6lWh8GsG2pxjUyQcsnSnCpkQ0DcyD9
mh5elmsuZuKnuB7giiUAbkIiKS8Nsk5/MZg0yXi5w0X4gWeLQnEwKXvK0Oyfc7gX2GfDOzpvEb3C
6VU3UZpaDpx9dVAQh9J/3piVoVyCOSqfmrIXeGkmY28IEqc3P1J3s7E4JimMMcUr4/4mE/ILNsxx
kGtrwQofTRMRbdqSTx1W7MeOu1i4WRiVmQZ30ige4iYjJbUJdkYBd7fW3NzWfb19YR9OTWJZUjLw
GDNzMtjxm9/28Q2+usvivOQMhspE3QBnVaYs3wxBfjAA1weok+zxgjqU2sBl8rbTpuE+wjChG+a+
cloCXO8Ws7rUJkVSM45bWgb+jJR1IZaPoN7paPJQNGZ3Ozs0/tKriqItReYqOl+MLlx1ctWU9D02
78rose62k3NEGFoQYqDZHni5R0kzgXaFaZs+WL4QKLCr2uVjmbrdZz28Rfr3JD/Q4lXjrQbpI4Z8
MOEkOVbxVVrt6u+O890qCx4TeWr073k7efjM3aFixbAQD8/byviautt+eJOgTZgIkK9Q6rT9ohai
TWJ8K2sUqaCXLk0oyaFBsr/gp9mOhJCA6qVjqOBCrBqTYnciySbJvSA4zNaxNHxOI37IL6UAduP6
zCQ6xw9mySiWgAaYcTOuJMGHEyCeyOK9UjrXaVgfVJuqBjSJ3oLOgwxT2wMNQ9udxhvVzrfd/2Xv
PJYjt9Ju+yp/3DkU8DgY3MHNTKS39OQEwaKBNwceePq7oDYqSa3+o+c9UEhRKjLJROLgM3uv7USo
0dvV1CnIFtMb9qwYr1unRczf1wkuDy3vySGcbW750qh/OFa000KD8Mh9KlHEUh37kfKlZuQ1Bfy1
fB4fpVTRVEVLwQXC7n5wYwdaD5L1xrgUVN7h+Gj3BxKJsSfCwVcerAyTKEgU8Mfg2IrFwFtUqmRd
mK946U9j8JoMzWbgs58Vsy6aDjVdYQM9zAPDKEyvIuw3cL5xjtAKyAySXrM00Z1XPvdDcxBoFuGq
bUURLGvzB+GJLOc3jnKf0ErYtBT+PFJ0jy4YJj3G+zC89Xq4sXTGXfXwlukTw6zmpZIkSo5ZIZbR
LLITiXMbLJhIEEDspCL578NUr1F9D1PmWiOqa0e+DrT/xKekGM0N8+yQzQN2xxQcSyHOlf4yIgUy
fQhMeDGN+IhdmjWs8iPiHDVAHln5h5FPaE3h7JJujAu2KpYzkceXbMEn6vpCMR/zpFmhHt1YhLnb
gbPKXEJg5g4sKAla4T+ZqtGZKWG0s+nU1Cn1nJFo7q66j8v42OuPNQ3dRM/Yq2upy2MuTfyaON/H
8HOk8cstjtzGfpc2QfLk3c+6yFL7QkJOTaaSGe8u/YarEZ5iyaOQkhryv5Jq1xGNMGxyopCmu2iu
7qNuG/jNVikJCkfMWch2pQwM4SoesrHhozDMQC2Nl7hVWcmbjJCtTVeFR4WmEoL4obDBvNQuZN5h
X1fCAxl07DjRBYSbNFBhwEWr0Om8tDLwoJHDwUMM1+Ii1D/HbkOk2EqE7OFphQMec5LW2OwJqMlJ
Btaqh6inMLayyYsykn7xf7jLqrgyn0N1cAsg0pXGuAqBQ9NxGHb5YMxNuEk3rnFtqS54qpfriG6d
XI4vt9UP5pAcEiN9RLlzGjEU+3NzzzwDJJ5PWIgjSK9Ll1p5qox0n9hfVhtx0TdpQbkv79FMLKXx
GDg0o2ITp16p3dJ+m4zPdHime9H6bR2bwOP3GuuUoTr32jsDP1vRthJLiGa7OC8MRPx3arZWOYSy
ygKUvtXlM22YpnyaDZ439MXk8zXBXtPxmQK5zlrrGDO4kDVh9yjJTds/8fFJBbOYrCagW10YSo5N
G8X1sP1vJf1TJe1QVP51Jf1QVN/oif48Rpy/7Lcy2hKCWaFNpQw22GJ1/U/xkAa9hKxiJoyI2oTx
h/00xHEhHJRmKnyT38poAolRnPKHFNmslP/DMaJGQf47GRoUFdIlhLDQseK40fj5fh4jakyyCm2Q
ENS6u4n9aTLeGt04DKa9NC3i6Y5F+R4z2NIiCjZrrVKyFBhG2+pNz5DFVUT8OeY6NJ7qzL3E/c2C
7mpBRbQo/tRTMcJ5s9dFY7IDCok3bzxFO5ZJtHQFd1iImVmHBKswLVDOU8G4pe2PFoseA21i3qzm
OQXO/biSaxHYtxhAYCkx07XlYmJGmF0lQXdqly5sWGoCEr+W3iz1rJIhNw7ZIuo5v5tvkQdbwlxW
VWh+k2C0TvIIMDuSj4rEApYudiv3o/quMbAACL3IKw2Z7Zw5TnIrCBOL2x8qq1qNFBkprh9mGA1n
uwE66ofaEhDZ5ss2O4sAy19FMZ8flWaPpGiBGB6fPXmtRbhOd2PhGR/VDE5519s76i/jWJCshBl9
+uE02xwbhW8/xiEBLvanPW5wKgdsPhV5c6N1XTCTwWk5dg9K9Dj5BzXdS7akE9AtrIZMNrLgOZ7T
iMplNa5jH+QjNYiK9EZZReO5Dbd+f2iSSyvEtrbXpv85Ro+0+ZggVJYOnu0+9QyvorVLDn1i3WZD
si2unGaYVggclg4qWEBdjrpAsLvHvyNMjEKYXft7a7LXODnpJcj/4F0UMRZNROvklPpgrcREsdvu
ikldqcWOTc2iZ6AXsR5MDhXz6MKIcDxFOyZDuznzyQjwBr24zTV2qmVCdYtPRX+1ypXrUODeE46s
wLvqs21aYH3prSd21HzPxt74SH4wNcV2szUr8MQ5PSEup6tpkmUG+RErFKSDZREmC8H0xSc72TIO
caFc46y7pcazAkkhMKle2A06rK7j2D9gWb/3wy9cvAswJht8PyAki5NdG9uUZZQ7bkmcVNp3Zwo3
gV9sHSshGIqPf8xoZGnWHhqUhZ1Qz7CaUh/7ktgjNp+VYnyAkD2wbHjw2TqpoAvH6EmGwVunpdue
IpmwIxKEPDECL3H3TbHvq89aroRdMVm3qjc/0nHRuxjfW3nnJOpz0iI5MmqvBWzBbOtO+bVQsKGd
+UiP2lU8uyENnTI0WdZc65LnuOFo2tVQS1Bw1KgtcUExUbOTn+TrqgOUOmo6Zi6iimqR7IJO3TTV
Ep00wQ+VgrEb8Z4+y/imWdDnqAiKWY7REcn1OONTrfcUBWCLEtA1Cu7lyKtQCCoKOTAoBkWRvZLD
9aLoSAltdppK2dHsjiv8BTRT9rmd+uceDaKGFjEP4Rfag28sBgoZgV7Rya1DaiqUDa9Vd8zQNFrK
UzjP5KSxtOa6tpfQKM8DKOvqy7K1ewM5xYSsIkRekSOz6KSLZo7ghaE+N/531CcjA0oyI5FnDDV1
EnINY9ZtuAg4plnJEUxwlGdtRyyNV3Jnh2hXIfxIZgEIQpCGZtJHGKIoW8t6iNOEswwQJAgEG1Lg
RBEbAxGyNfU1j3PUNvadORFxQqud9d9DKBHA+eRk1Ftr1qj0iFWgXe1mLX5N8ewanoXtuhspKOzs
nqCHVae1h1By+x10LChgF05+2i/C1l/W9fMkmIv4K6bqLP5RbWbFLqRcCl8nKOS+TfhlRd7csMEk
9d/C4OfC4N+O2E5FnhVt81dbxlmI9s/ygKtOeiVzYNZ5pu6iEv+tPJg3iWQUaAa4QMf4acqm/cJX
oCBGnkb5wJbu5/LAYrVIoBzEMvTl6M3+A/naHzXqfCdyqcg8wOKFmvmPymLbCWRpYodbhPPGiudf
Hr5BCXAnUpXrcfFT8XT92+ryf/I2w0bPAPL//h9L5334Uy0C5MhQMVuh6vuj2aqGviPhXWisu9T7
XrHvgPDO+spXVxQN2th4YQg48MFwDHRS4KfxpWxtVCTSS2qsw8BV6gEFZivLEQ0y4IWadLmI3b5A
3wAl2ouL6IJqa1kT893m/jMGGK/D9Ovrb1HormpSqRsh76TjTDi1TdLXgo3Z12+NX6wSm5Y4tL9Y
C3vEoS+ypD4ETuXF+VtqiENP7nVqWp5Gzd5ZKiwDEjMNne4vZsoE+WqKnYcYt3ato7YBwg3UyH/s
MaKux5LxSciydymkcTOiYOsP8aaIiN97UTSwFgUJvz0kft1X10I2t6CUYq+5iAOBBUjVypfmBCxc
sWNlHUND57ltG/s4yJjDx9Nh0kThYdq865puWvaJvaklWegARtP5gOw4LTkya1P3/Dq+s/KGlEp5
aAA+nNjkHQND31VKGOLuMM4phIgFXNpwwV4cngeSGKgcrbvQW/uNbRK+nYGQXC27SwsGWmEqT3qP
szXshtCzC7g5sMzGLHxM5hB2MbYX3jSs8zkWuV4JTJ420wksu86qrd6NVa/sGoWoHCSbuzpOXwAZ
AP80ROxNaYYNXXbIaDjL8np6HEeXg5K8LL842CWXPc7zHYjUr3lHqQtUyliMvVCddsJu3vl87KUh
LqXjmwRjs3U2mK8BimKuMRx4YXdZWr1KGnjFc8R0n0JT47Hefic1KVXjFJEhHu5Mnf+ru/IMnXWb
i+nYjgrtcWE9a7a61/J248iKEMc8vuecvTXQkCaYvIRXdui27UuRGicf1G/UxF7dy3uwpDSxbUJU
jmUAC6FQBTDOlrOic+3Nl7w0lgO5BEabIwZkuekPlAf4wmyEmI5bi0VpBce+yhGPGIQ/WXDB1bRZ
mzYwUcA+K7eOaC/N96DswOBWClNe9G46IqDCzZ8wyhOIVp0lA6LcCB5yg+GT6j5LuFuDFp3xPc/X
Sm6nUtka7nDtsvZxktwOacrQOy+jF7ZdKEO7Z6uvWSX63QdQDWaW3QPk+wJNekElbeZ3zowd7E14
CjwaraDr153uf8Suu4WVXXlt0UItwGBd2Ph8rVJ5g7X8I2/ba+EP8GT9w1y6JnZ46qrpUcFlzi/3
nMxD4DY54lq/jzQtOVs6wCQttDkG7OkTPQ9JEw42arerWraKMwSBWRjTkFA729nwVJop/N0ssD1d
pvdVzmyq9sU6z0W6dJmCLLMJ8o8I5GcBHqOp82FdOR2DXnaUofIRyu4UNka6SYSxhQFxCi081CrY
qj4FGjyOXssnu7YnsN7S3cRmjJiBWQYUHMoZ/ma8rYMRjXCDEL0Enp4KJtwVAxfD10rWscQeaYg0
i3BAutpg8NbHjd6W2qYs5xMDG7vqOxvf6BKiQfT7OEW7wG9NLBNir3pk8g0p+DhYwXdRF8Sdj8HG
qkzm7ligQS4Lh+GVWnnZXHIUwzYSlAdZAmQ3fw80eY5J0YjJpE3D7KWMpnvyBO4mq3PYmjNpGER6
EZY8iI4KNxUoROxI3ROasNMYBi7dISUglUER2IldoeikhM41Zj1Xm1Fhn5QCZR9ARO06jNHFp0Il
Lna+bl5n6ScrNXuvtNhIYPR1BhCDAfmi7lwA12X5Ztpp4ulucqFG29aQb5NgYHgrZjAS9XXQZDm1
atItnNZgZOxMFI3W8DUkND+pm7zHneVVdYSkjMysJyfpb4UAKJX16GKlO77ZJgz5cfSXopn2yNVM
dSIdjGLXzAi2p/0xK33d0hdVnEolrVJGy6TY9E5Rgt44ne7GgWFV22bfQa1fRVE9JV2yqRv3dWqZ
FiaEA/BZtpaa9tDTMALcCgvIRkmPICU9aYrxwk1ywJk2C0M2yhScjEjlbWw3Se2cKMO39hAcU8LP
bBnuS9nuVbQO9LBhxGCWVYwY6G6scpeN/vu89uf0usW9zJZVXNwrY3w2R4n6mK6jReEH7a9q45ee
MxUkDOZ2W8O0HLpG6w0FFXg4hZcQP9RC7adDHMktAqqT7xLYBiyO4IvK3LR1xt9rVDTdEOzMdI8m
i0djgOLO2Arm74UVPMXmjH/jaigK+BjdLE9pARSich78lkyIQQWIl7pe4Nff8+C3g2XwOqi1h5wH
QU71qEY9PDEfdU6F0mfUwl0WFAeRjZ5attsi1r86uN1WGb0qIduiNqiQNpcppJdC/zIdha7MRdGY
6wHOkILrphi8a6mdrlszYehf+8bSRsSQJv66dLJ9DRm6n6iErHlB3k7PSF/2DIDWhl9u1AruOm+j
55Cbpxh4gxG64ko3FyL6O/r0vyq+vynx5mHYX0/eQNd8/U/x/T//Lw/Sr/rrX1hE5q//e41t/oJz
31FVDbudQSlNHf33Etv8hT82bGppkwkdUrqf7HvGL2h3iJhS2S9blN/Mxf4h5DN+mYEAmuOo9jw5
+8/CV/9UYiMtnLWELNnxm2JT+f38LYqTMsJehhy3U26sd/ttyyBxYXadYB8Snqyp/5th6C8R3fPw
8PdlNsZD3SBBi0U96NL5rfp55NfFojK1FqYxrIu0fxqQBo7CSzgXh3LX5s3aES/qlKyIFSYt+6fr
9C+K/NnV+nvVIq8NnQJDJIwR/Y+vnUWTntfI1liEdCjcQe7DrKoIQ12BCjKYcUniff79S84TzN+/
pIlK81dvEBZOZqe//3X1CrhZEEsqo0anHmIDhUBJv8bqKZMX0cb/y8vN3+5PL0dGHOYMzaEX+8MF
zbXGailaBHMxMjp19UMry5Mv3ls7+l8u5L/6xUy2AjYAAsuiDfvDLybMkNwfvIw9ibXp0Zl65HPL
Ot8O7CcZvP77t/HPH1STX2a+aCa7UHiuv381Dt1IrUjOWaBjSxDsi5UrntEiRerdv3+hX0fOf3wH
2aGCluIVcXD9QdlKoAhi8ITyBJbZ2ubp2Bf5fc5S3aT2qizJlhNIrJwWDZaqrPyRDWRnDPGDD/Zv
GnS23LBXcfQNUbX+9z8aIpc/X11jfhNgM2sOjeofxuWh0KKSNHmxgLTJNkcjwirOPsNaucQmIxo3
PI0i8iK4LnV20YwPq1EXEr8thtoFnR/0o0F5hFo0rbKx0dl7k1GTB/ayHuDMCHrUO3ei5stNmquo
r+Gg1iVpZCV4XKNg1+oUZbroBHxGJAz2qpvSH6Gk/SrDYNP7SNV999PtQPr4BtG30Clrl4ww4xRZ
rL8UvswSTrzLSsE0a7K2pQJFxAD7vOwowweLgjtXumxTB596Ex+pPA+JVfBOG2TA8E8QhZR2tH5g
6VJgQIq5BLL4apTMyPncs9Hqj4QBfdlljFTDYAjPGneqt0OC3sFkjN2hqqN/K8zVqNbEClklBgfX
7XYoBWl6YIPpnf9aW+Z6CtHYD01d/mgQ5GUuXGHdJIUT6cuhDOSqa+OVXbTDAuBAuPCTic6jBIrn
H8vRvjHPYIPQQsAyLQV4lbND4w2UsKGtSwtjTVbbOurka2uwS3cHA4CVbuymBPBuHDa8nz5k0opP
d9bwq2ZYYwFOyKGm1rFWk1FsB7shP8Gf+I2ox5UXQ+ZvLYrGurSh+hEGwr200UPSeKeSqqIWT21R
eeUgVm1HS2aHux5+mRNp73opX0Pe+CkGewifNvC6ST1G3TdDZhi2qdg5KjivsSeZbcJkEZo/quAL
oZW9nJDiYNv6Hkv36FvRGgTxwjLuXCpBWHI4SL71oN9kSo7EEUetJuOd0ja1N5CswpilomYGifao
jcqLOZokV03XUo8uAJ9pOYMftJMGw0z3rLILaDpDcqb1tBCQCLOoI18LwaiIxT4IWdSH7FkGqFqa
eFAd5Bx19qC7L1VZo3+1lY3D7SEnYvAE2Bity72SdUfo2gcnxitYoD2oyDp0ZrFQZyEzDbbKiNHO
UHdxw06zcy4y0rdNLp6V0j0UfebVMt1p1SOEjB4wuw7JM9xXLK5TYS/c3EAF9OFX4E9B7SoN76/W
j7znRAeKAAn21H5N+nOROreUkXCBLLhIm5Ooirsxzb7iIngPHfvRDKxFq3SXKErOMB9hQRLv3Rdb
yyHhTn9RwfLZ40cn9cdyMgmcTlE0hcFL4GebXtfODuvwFM+LMivdTc8hOwUpRGJpG9lWl4r47CJI
LkzygKC2R60e3zMRgLGOj3JkLTXw0Wo0O1y0jCd6cO+Ctb3Rj3CcnZsbm0SdvLRFDNP6yaw5FmTJ
91LXatZ4opWnrjHWVnGrMt8bReCNqQaxCD/WIl2O93jXD48OhBXJgiGNmLpX1Smdw2noJZgNm/1n
PbaPBvwRhvcbc4Z7BgWONAUdLKrNzrRfmyxmJHYm4E8P1rFtn8PO2pvsErtJPDMzo2OFIMQ2JkKk
k1PjM9QvowLmMBKPRctcg+xoz4BjVyOxEL6gAZqlU+7NyHPK9JCAkmSPgwrqbV7BPgcDW3JgWgM6
I7sevSabbmPGeAmCIb1ObN70nC1bxKAhG4yDaeJj76FOE7ts4fIsZof4WCv2mglay9oOMCUHZO6p
BsTpnPyvpnDeIhyKbZqhKhqA0YzOLgW/Q3i54iV5cakt0LeR+9GOdEGyl5hiLbajaHnUJNzqTX0G
8XiyncdGG9+Ry9Lol5c8hCItlF2K4gOx8kJDvF7zkW9hCQRg4OanlaMAr63J/Rz1zpPV4M2XQR+1
dZrWC1E8m1m071N0DU7ETp/lR9g+T628l21w9O0fLrS2SgyrXo4PpXTW+VT0CxNOYCS4dNZovNku
h7tRb0YURn371GjMOM1kp4/0hnNqoIlDgyk17zvgU9CUOILvJs3Z0y496PF0cbXgltjTwm9b8sz6
leSzosbqRxKD+ffp1uuMnztE087OyHGwJLvLODUR/aeoN9CZSTV6HnyxQ3i6Uq03DVUyALatgi8r
73KUY/xmGcIjUnM5MJEPJSiDiepb0XTRjslthf22Say1jTbYTzjk6YKtyN+70rj46ZPT6Vt3PoY0
+WJ07RtZBOxc1c8acBIqi+QYcox2SbebcFtaWcDjbVg1Svc6DfDvsiDfIR25VTygB0kskPVtj8Wp
nEBVVjhBgJCiTl5JMEBhjttSb0B/6z/M0szWjMa8jLsO59ed7da7AVGkk4m1o2XYD+6YX6zSrtjI
4dOGRAFrEik0uAyoaY6VHhzVX85vEp+AuxE/bM9pG1lIHjvzHHEKohRXd4J3WwkthngfCaKZONb3
U5Dzo5l3ruQxASbBj+sHve8ugfVi4h2sFGSWk70ZA3hJUA8wipds1MPkwKWPaZqZhjQGoOEwOU7R
wJK336UN56R8keQb1q2zq3qe/QS53rtB/KSwEu+ZZmcWRN24X0MAW2I2v8/ydqVXDmXMcHXI0cwN
WBRaJyOvG4VyqRswi36EwaZfDYxY60r16go6BbOjMiaHkW/TOOC0x8eg7bnOZQ+qNN913XDqCuaN
Qk/fM9RnSMrJM7Q6zLnmAffe52hZrN/j74YgWhLeClCLEXzoAHam7Rbq+6+1338b7r813A71/l83
3Ocv8i+r5l9IXfiyf+6yBM429k5wDhzq9llq8tsuC/w3JASE40TNQUP8TTGOngV0jU1DAUWH7Q4V
9z8abe0X/o+LCkY36Hn593+yy7JdXv/3ndmvPwDcQBIrbfEnxfjA87QleVlf5H63ksjoEvWuLe6a
MYkOAiXkvQAvWqTFZ6rYhyIb1D0q3nbnBtns487hh2oDHGob8vdQpR9pqTowZwtxqAzzzUWDJ7F4
6izKde01AulbFuPKDUlzfKsmkykSMSrVe9K0WGo1/DJ3gLMXegP1KXhvUaT05XqodhIlB/FC5Ux5
xZ5Mqm72JpuNWb315UhK8Lejv5ksAErUOaP/lE4nM9r6ZK2NVMmlv1YLD5Us26FxlQ+o4Z16WfsH
ix/SuqbqJSk1DH3aJUmtA/S3JXHUXsPoDDUfOmszrK9qsxaKC92eETLb5jJ/yOKKZUehv2udLtgj
dwdaAnIDtOWoqOcxxeSLqjVUX1MQy2UOlUdqzwz2Fl0+84Xrx9Synu0p2BmDu8ohoqLrXsrWvhsK
J/GGMmc/UK4Conu6eAS6m26U+oc23eXBuRnJa2SHHvvXWc8zMq7MsNRoxQU0+D4qtxm7CUiyKBME
GYB59lZoxbkX+qvGLIEinicUCAzc2WNvnAP9pFbRMmMeHpI80MZnC5twFEf7IK+XSvhcT/e58pFI
bdsp23EsED0GPBPZMWbVtW/0pTLYm7y5RlN80oplqLlb8CP7IimOk9y08sxCl1VX8jwW6Z5kzdp2
PW2u03Sjh2btX0Q1fFmlvxoUsUlYw/sBKXVKwu7LSO4TV+ymOfHkvYIOQG2DV/2rCfj+yqXtEOlb
p47IggZM6VgzBM7RqnSjvDlDcsmkce5wEFatXPF5XnTMxZHzL0kB3nV2tuYZ7ROtK2+qsuXnU+BA
xFrxhI4cvPNDKDlQz2lUbhIYphZAuLSXazOOYR/gm2rlOozdR/Qc+0gSqiNwOYzlvp6Ux9onordv
lKXbvYadCz3IZvaAI6+g05ArAkGh2y2J1XD6hxDs6Tj0R9oyd+Hi3mQMc4uIFyhwNXCNKD1Cl+QR
kw+ywGlO+N1yqu2bHliXtCZWtKLRc4yc7BVIdcV0rkLSAoY5QgOuAEqdRd0oB1f1vVrrtub4mhA1
C2rkMOovdDNSrwkDSVZpES/jpjpWBo4o1ORaohztBEEynyNtpqnLU9DUmPzlypYgSz5JK/X68XWC
bhKaJzPpzylPvcLw1ML3eibUPmnGUw6hYaJUNyluACfnbE5AN021hwJ55dAyJbMmqLo6EyZZNMYH
8NknC3tsrslV3IEW8kNKd1Tl6hniKD5bSbo1T1K14peuVhF6aT64A46PiKF60tXHTLCsEv26ZNo+
iWnvQg7QzOkQJhXroW8IMMfUPNnjhoubMRRR5bhKWBRnE8Utc3tn1oKwTlF66blt4kUM9d0eC92U
yy0cNNaUaPgdtfXsAFUXKQ340PThkMfZpmrO1ghaAP78yLKiqgwEWfU2cknJHPcDFrahbVdtfhO4
O+vy1olyZac6OvCdmzBmTO7K0GHxhqc2/QF2OnIJgG+Zu2dAQobRXk/dU4piiTTlZ5gUlWFtMAkA
7jvCLIFarUHZV84+3zEguBRe6gZ4FTAubtRmwr9f09WlcM2ZSizzdh/FT0GLevYgUBPQMLD9Z/z5
XXLB4+qH0V1F/mhnz3E51xwMToxdbp4GsfG1dQQJPA+PhfYVA2WdBXXONiZDk1dWgxNU9Q3pV68m
ivsA1/CkM/AZTa+mtHHQFab9CLTLXhXoDZMqRIpgsU7Uvl30iC66xLSBSlVvogAUN6rFRtJs35Ky
f4gc5VRj76tQOObZlZVYI9ifon5MUEG6gX3Ls3KN3Tufxo1a1qyMYmLXUJa3TEGYS6GozFBWqigs
J5SW1niS6C6r+hiiwrRRY5aoMolpLhkV6vLUo9isUG5qENX7m1o4F7d8yjUDKaG7bSuxbKq3wOKD
jgI0mWBjxOuunp2EuDuO85nsWjRG+iEebyM60iwBMYaPctioPcqEdjmnWMbhawqxBRWSiRop5xYi
iVlFo9TUzxGKJQXlko2CCRkIjPNDJNc96iZSule9ntyTtAL5BiE8Kqg62GTqNU/MTViTyAepFOAP
1QmRFS/tLGMFB1SOZyP6SAdGsaCCfJBBmTJrI1Ajcgc2iSeQ91fmuKmLt5QaWhsvgryHTDDUqveR
uLDLlFjDWIQGdbVnsbQUwItGp9xEwIyGMvJMoltb9SMz1L1FEAnR4K54IPqI1N1wvLEB30q74xFQ
giHbBZG1G6EnZfGdQYyzXCrYRNP6I4auZHIwtTV+LjS1s0BxZcJhUsS4zuEyhYRNFFpz18BrKuE2
MTMY+fBH0JxaqE6FTDzmnxsd2lMzp15Bf6qgQIV4uILx07UehO8+JG6N3bYnyyXiMPa9CZJUnvYM
+2nlmtPAZeXWO+vqncawjsHVQ85UwAZlb9O79YNcDoQbdVCruPEOeZY+9DTp/WB6Q7pR269SJYMY
eykZI01GtHDqJVWPCeWj9a+KpXudbFajvcEHu7WyH81wNlr2t1hIpomlK+EfGIpS6yELNKguEuYK
Zm1sYLVTbUqlDhciD3cJu7miSDbZ8Nwa2YatjVdP9gxQWfCda/AAZN77jvFEWMaVzdwqHT8KCOWj
SdRAxASBtC1HFMzKaI0q/yXrT23ZnnU8QVb+bQAOV8ZLFDB8tNuDoLGcwXSEYAU63/u/7cTPAjnK
+L9uJ5bv1Wf0/f0v2gm+7O/tBHZRivS5myBz8dcW4Kd2wjAN1m/4U1HR2Oac7/cPAAfpn7Zqug67
PpetyIxl/q2dMBzTgu2ra2jMYLv9J+3ELL/7czdhcKTYKnlBqPR+vw+pfKH2QRsgf2qXqbWNxjdF
dut8+CQdO8GYk/gEm8fMi4FRtncNSvSKYgg0IfEh051CjcRtQlrNJO714Si0K8Azwhawhy9C7s6a
HJIULv3TkHuZajz99HZf/7ZM+VlrZ/y6rvndkoUxmkBViIlXA3b3q732J+pwxVunjk2ugyrUAYHU
IVbUrUiDZ8KGFmmRMRuavSP3RCGBsoraR2q8llFm217iAjwUVb7eLgqUbmZLhcjukJAFJE9FuXX9
N9IQyrpfEKeyKPVHBRiCdJna5zgy12k9gyFIGwkYf7SUyfuMKrRoL0S69ea5Ls+NOWIpJIdjesSw
3uj+qxMW9rE24j3zgBhZFmVjv2iTW2tuK/h6TLIVdRvOd6ngdkUWfRL5QeUmjrmZHfdC6YIu+jtT
LHR71G89u47gVeEYEBwHDq7KMWyuA8dEMY04dj6yAaxFhYydw6ThUMn51gopZGi23mcmc8fxo/vP
JYdRon+7nE1yPqQaTqtiNq8OiHg4xXJOMyt9RGl0Z3PGAV/2OfFMTr4wR3D0I+c0ZEQTF1S3YFCy
6eo4HynnZjcknuWcEZnSggFcIXap/RrJXXeO6BW4aBJdkDgKYEE9HWUw7JxuXIbOnjBrHP1yE8jq
0OP015MnXdukdKYREKIISJgJlKjQdsJ5DIYWl+6ttpMjGikEgW/+iAx7hhqZbyhmgCoAWwN5xKRl
kwQbXzzWTf/MpYGL1FFyI4HSzGspHoQ5bVsUdxkwJdvJTtTZZFBfGfwfhAWxGpl55xZXEC21GrxO
PSovjdAf51y2rGdquE15eHV4SABzajBHKcCdKiBPMRU/9TpouI1QkUijmtOyPXaQrS/aDXPAta+6
1FNsaSwCVxDCyVUIf8ZwJHL8+p7k9tc2/egMcx2l5QrL2aICJm6ZiAVtSoz7FLyBtBFJNdN7YKI3
Qsu+SmPr0HHlXHd8TCQGy/xAZEqGNFDaLuACirOZjBue6WmZhOCgiD2fDi9Nv03nQzi3yjkQvIXN
+5NILh5yb0Nz7UgZtzOx6atHg0c5YiCy0tyh243Glx6vKu4B1ey8ggWVSrIli3JyOSgKNf1ZIs+q
dLHyJ7LMEtKAulvh1zu9DlezS29iMBdNTxou6CqreMBfDfKN6l3BykWrH+ME30nyI4v0t8ZSsJ+W
5V3YGXsTEEZIV+BkAVPB9OCbLqVzvYrCeO2SKS4YqCnpJ+J7mZjkY5JbJhFdafdO2Vya6VdH4sgy
pdllxjtkdK1MD0lCh6lvy5JWT9rVUqThohu6NQkvL5bb4PCoXkX0DEdon6LjtOxtldSYLLpNSgde
qqSOxGOMKoB0uvQ5CdUvt/evSUWgsNTioz2zQEID7Z+BOwl0kSSBq3X2SvFAXhgzijkRLFln9klN
1Q2XcgsM5iXqh2/2Psuxqik6nH0yH7OAzvMk2Uq12/1/9s6zt41sW9N/pTGfp4zKAbhzP4iZFElZ
opK/FBSoyjnXr59nS7Itpz7dRz24HuAQB+hjS2Yo7tp7rXe9QYHfYxZAywST/OeQf3PI25x5vz7k
L7q7tDqCsh7JyKu/+2dfDnlOYwsWjWw6+GSr+lfMUP+A5yQEHAvGH8cr8/a3hzy3FceWLuuqA9rI
+f/1kDc0/hFOng58H0P5W97aiiw+0rfHPKgkIWSyKWj1BiT4b4/5MM2UActjHVBvbQYbV7tN60+5
MjcxzsNijzxk0jqGhZgrl/VSZg/0rOtSTxa1Yk31hDWrY8DUhjfRINcnOZW+f2ACRtoimqhJaiP/
NW9cekmsJZoK007GWg1Jymoy7bTLKLq24qWXXwUVUM+cyZVN4nJfUedDCZfPymomFzONPwCp1MGZ
cCbkPilh71kwR5VLhfRcIV/xe3LfEuiPfnGSjJ96h7L7TJEujO7CNlYhpNw6W/Qo1iu6axS9G1ww
J3ROCe4KERJnbxK4U0UpyGZjUh0oO9JvvOoT0EaZmY+dtSGk+ExCLRTGtxpdsMVwOpdnRa2IUFMm
a1ZRX5jRswsZoUkQkm3pqinkm1ZmHlwTecAWTPJshy1rPK8oRYgQDNqRlh0a6HhqjwQhmXg6Qvnc
MJRVByT79YQUQRrCKrlx/X2ZY1mL/Y+8IU2BUurOAkyMrVWAd0F0j8QCLBIwF+dB6bQa5km9o9w5
aVpsAzYtZGJFmUbUPp5/FyQrbFM1M1i44b7FFUFKz3GqtZtJ3kwgDpi+i40OTPo1CjFZPrTDYrAT
2mHUQRx2gMQBdkfOk2vMhc+RP3X1bQqbO78YrW3KUKq6TMKNLCMHM8TR3WCD4O1JaznzJRPPx6Wf
ahMM2JZ2usYxuNATBuRTA/l4lZEiOB+XyTBVaLha/zzB553XKZzrzJgZjPpwyT/0VX/okKi3GFUX
KyW9K90LRshQaoIeQSY5PaU+T8Ma6hVTIWUlXNWhgE/wYAwjRIfHpLjH10mvngZjNurnQEKE/OEB
ovSQLogSw+nTWaScUCMMgkICu9YXWq5cxsEafv00Rbit658sWuhw2VfxClcnzSbtG14MXIoel4Xe
ZBh5imXFFDmYr5xS9rY4yXnllRFUEyxPMmOjwClWcCjBP72cy9Yyzw4g9D2vq6JbUqEiZMHS4fvx
PWpWKLSDeeuhimpWlcb5MseUFM2+Zi+zeiNBy++jhcp3X8zIWfXVOVJCLb/0ycglsHno4lPdC27b
GpW2VC3SEKlEg9EcU1ePgSyeFQFWYbyglG8zjQhk+DUynHJU1jH+mF16dKE5jEKI6Ga7PPqoIEsQ
hjBWYJ5oWYcFW3rmOzKL3OXeyhhkqao86ZwD0SrTCNsO6y6S913DVFRrUHScVy7RvsvGp6uPgkWF
OwP2se3WqNVF1kg3uTd3HHdhMT/rMc8Pc7ACaS7lCHWIBDcxDXBOPbLHDGepIsWI9T3/z28/Sslc
ic8T5dwlnhJaND6lRkNY3iE0pInvfJQL1CjuRhB85C4hedHbV6xAN/LPgsQmg3ji23d5iCn+XvMm
9bDDuGrV4TE1KfvmSpLqaRGjXFUp30gqPwkkSANNzsRW5jJ7tr/z4AUjn4JMsnOsQ4FuwIQ30vWr
kWlheuypJTN5UuoFS+OpT1xGJ3xE6jw9cmAJTALt2do5hzHvmmgs7VCUJYsWJHMET5eScwzR2N+U
h9TzMpjoVAUZ2Hw3riLcKDw8dHMLz137XClDStaLHmYQEX69f5o7W6F2dIE+gUgCtDns8zaJqyku
Ai53XIw/ieVAXcS+gTzbqJ/J4bYI8MXADzUzzhvClIONge9HTcWdAGvkWxVpEJb4CfSeQdm7pYG5
3KzMWWL9rFfSqaVXGzBxukjnom+7gzNCVOZuLnOdf5FgG14oxDzRI7XafYW/jY3TlyHBeUYdnA/+
JOi0EwUOzoiNuCw/6djEyqONifeVkeGsAfell92VFGv7KBjhaGVzRXyjaoiMOiJbt9DaU2+RdzQZ
0M0Z7SCE5I4a6GRh35c+ttLOiYGHXRN3k0Eddn13o0VCB4zIO8HnL0nXFueNpl+OF2KpiGBQ+SSA
8QCvAspKDmNGIf4Q6UKJnURcMP9hf3BdTMO7A2Zt88xVbwhengDuLsDaQirxUcoWgdkv4tKbdZjr
dW2x0UlqVkf/qXKPyiCfUtPCb8DkcJwN1oy3Ww+sd/m8g2jTFwTYU+ORtanJM6cINwkHRNNO24IO
XO4ONfnbJcyAEH42HQneUbSK6q0bhWdlfaZYuKl58AhicnboDdxDiX1UzzTJ0vI1nm9rrcAiFsYX
+bk4b2xDZVXBhzdRO8hglEkM6r1Va+YZnY9V76eSpQdWbJV7egidvN2oYSdnacgI4iUE3ioiGsic
5P6doD+x5aeoXEsMvBTA1IR1Gp7FUMtjYTEFjFA552WGlbg27334TmRJuk28ShGPWGZ8KCKYg1ax
M1V90vgQ0rx1nCBDIjtKeRjThQdvTOUbdKJ+FeAvxE4QNbOS1L2B0gUXCabtBm+DuMcaIYAxp10m
jpFBfofvvCBkhewt7QzZyaXLf9veYhFoE7kN6fDcSY5vyUD4QgoqEp1FIVYa9kMeKkgkbIYvIKV8
sboafCQ1fZUxC8DLSFHx8cr2joTThqevIkS7Xe3AfSR12wau7mBrqINMFMkqQJ40NLi8WwoNICnJ
XYboTPW3DTB6kftzrWXNyM46QYmSDe6hanDah3m8rM1g37pIzfVw3XXUTbKFIqCyuWWMZ4Wf3DDl
qYKN0vd4XYqvySZR0S/3Q1QtPIzW0zZ7bPHsacPgk1KaZFiHzhIA5FwOOOGkRgytOpmtB+ckF22I
O65UlxzftMH7Azzm3umDiNGEO22Kg2eGO0yN1wUXX5/msr7NbHk+RpshL9aeme9kG4Obxt0TT7yQ
sAWS7YUm+4zYztNyZpoEmFdLS1qRIJy2QNVhgeQKK6aF77Zk7D4y4OkLQQpax2XLlClADol7wkT3
zjPLOEUi0TN2c7xVaVe3mhcvadQDiqgYSwW9zG66MfwkzC+Thr1Vua3EqCVbQBoHf7eavZTvPETg
5IBqMcNXzjlLm0gu3jDF5Sixo1l4Ia7GdovzKWbGV1odTMLyvI41PLCceZwO7kknfdLbYo7u5qqw
xiVq/ZDSESv4MiWBXtCCTDHKLYUfkANnMzwPTG/PqlgyXY5SG+Ooq1aj4GuXyrCKRraX8r4b53XH
ualzd08TfFIy7SyklIjSkNmbQemIxppo3ximcKmdj5ieidwa91NT+JeWviujZak0U9maZcPR66fB
COtmqwRXPbPaCKWmni9M78yJHkLdnGrOhdzD9EufwhwqASzIVtKuaSdnRG3dWphoS9DM3RriF/n0
fk0egj8ZJXK0kcqjgIPfJmdreAarRMEVXiF32QfL2fheeKJn+5FJYwq9Cj6pdTC1WWpdEdEjq3tA
EsVMJyM0gyFajCSgW+kME0o/PSd4Ui4uFIujfRtAFivSiYnDxYAeFURnFjoF1krY8iCxnKqolGy+
cwZvmESyPFegc10+49+M7VLNryJ5Z5ofI7hMCYfSZRMuzXLaSg9hNUmUmWxP/OygprOh2tfeTMcP
LeC4r5V6msT5gol5KC3ltqZZmmmkqbV7WcvnxD7YRbaUoKFqrrogxD4pAlBCZS037con6Oskt7qT
DvYVJOMwQPQebzrO1VjFuc3kN0HZZJqCa788NZXyRNdviuRjaa+ibNXlDxDoTJJU224/WqdcgBSc
T+/PdC6M5l4S3zLrGdD088zHd6l5lMATS+UK9XAUr/t4maf7lETl5CnF/azYVCTRlRcyct4yxm9r
rqKmdIKFDiPaXptIFmod6Kg4SPkl9KaQSW/oTjsouFLDtzRVgrXCCRYXt3QijTw3rQ4DjjOnPdfs
J2SlTYNZ29SK7sfwFOtoOjTAuJk53oftJChnowPAw4zDYuLlYxa2Z45iuZCew8cIkVTLSlfNhSGt
gnEf9I9+SJiqT6aChdEH4n+M7K2dz9yeaOMKpa8ageOU14TqhoISmN2N3nzg22rNDTKDObHPc9/b
OPWtK9+CRFGtnhAbCzfkhU3/H0bVC6NKJLr9Gh05KYNH75g+/giPiH/3BR5BawGlCoGSCm/JkJEb
fKFUgXG8Ovdg3GMIgdLXGYipw9Q0bQzMUfiAgbyBR+BZaUTbIGHC2kT5eybkP5FqyEAwcLtwL9B0
AJJv0RGDGDGAyRTYAqElE9YTyKtLHFZogDdFwykdRyo+1Bo01EbDRCufmHG1hUe80cJsLqqbll7Q
LUEKZX+rBgdVUOjjo93CAwdTqls0vusmKhhK28FFZASP6Gj2VoKWL5UJYNfCceUajXWZBtAwHaqE
eion7Var+wIkG0F6FVBWAMYKL0zpGqe+qdSknzxyoRV737v9wsFMw8EiVELkH5ZYZ3ibmDcXoo53
4Md6cgMFsjlV3WpS0oLX9c0Q22tdKld82JsyU/H8IwSnJINAMZkGNctQ+Nx4c2qrMvzEuRKRhFPD
SfZrUkuggUbAyeAEhOHERHhgEG0ySbXigwNvoGCvzNytARcWL90JPB2p0vgPmTr6k2OOy7RqNhaN
RoMgnMztkk9nUoCyA4bDY0hke19ny6RUzkW0R0tmSx1/ststAeAW55ZPkiizVfcjVLGiCya6ioFo
XK9dlDY4FJdEduFrf1rlsLZgvGX1FeT2FZ9m2pX2SSttkljjdCP7qt2H+CQN8UVqrqG8uiHYPrnd
vnoB1LcqMjjuQTvTAZLrHl9QLKWd4iYQ2T3FdUCCidHesOzRXjQ7ExZOiXQTBkgQOisNz+a02rWJ
Q34OptL2pMurJWqIXVyP0wErJnRen0w3PVMG4r+Zoem8t77GE4ZSXhIeOK1E+97YJqnqvnk/pvhB
dqYJZ23u4m4Y2GhRr7XoUGekbWgrhEOM5YKlVSnz3rOOrk40TlNaex2vCNtMIetJbNiOCUwdYFTd
0IsPUdI+lA7GDiETGz0tF0XV2ZfWIPLjwfLqoURmM6CYx/cg9e8Jr5wZEDfQ3U0K6MaI+CkFVqbL
dJkjROmvNRtXBUtul1Jxlvnox7FWyGR57QYDTgbOMnOYVo/WqvYUBK56viSuR59UYwclzqNmrK+j
4cnT1Q2i4U2IDUclXzbALEzQpySPbzPwx8HJNyHzPs5E7pCJA0zfGUulqumA9oay1oH7rGUW7eP4
urLxhz0aGA/0/By2Hw331EJdXU3QuJ9kgHp2faMZ+QTB1qdOWAPokbsIYdY54PfjiHsWntG+DdsD
pChqpkpGN0LaHM1CmrgYIfSTIAWloRCz+CuNe0/USj3lKdgDEmalZ90hCOJopvVoQ+oBcI0m6x7z
QOqZtsm7Uct3mmeuMcmeaqEz6XScsb01UEMu5M86+Fa1J3wEYgJOlQNYrDrzTaAJCV8ljE/ZaUCS
MPsxoNnoxY1TlSs9Gz4aVbt02d1IUwqyWVSoSzHjogJlxxFF2eAri5FSx2pAVA32iBy6fg6DJ6Ku
6glxAhf2C3h93UKYU8FhOZFzdx/Z3pOD+5ly4PU9GNh5NGsxc7ImA/MsDJkgnygDgQd+hduo4s3i
ZJhnY7d0PSLw9hrWYb6FtyY6n+Ch4fJ4Y7AFltUVXEw/yjHeISOBCPT+EnJ4CUf6YZaXxrIlNygl
mE7BRDgj2wjsuTOnPsokKzgQEjsTbz2AX0akOvvUskfAZA9nfQCw1tCDu/UUo0M52hHHVPmXFWTM
KntQn/dnee62Sxyp1NDBQLSaxspWTVqm1jeNjQqP1q2U2jNTlu4Kxd03QzkfmkfV1Wb/Gba8mZpo
jEZ+XU6c+1n6+Hj3x2RIs/SPw91PuBXiCb7UFShvNcoU2VBsWNH223ATTIWoLBxNFXUHDoRv6wob
OyDi9GwkpxQfUCK+jl10VMwGNoLWi/H33+FWMFb5YeoiK1QoloYREMMcWfz84e48SD2Mg5T/PRhV
UgWNqTJEx/WqAJb2OT7lncUxR0Ia3lvizkV0MSJrzPeVCo01g4UIVqkMxUY08ZDwMOEeFmYUzrI6
ORjuo0dSaAdvusrxWfE3ta1sHWQVJdCH7u6imMmKvuEtrHElvFeA+wBe9Y0e3UeMUNXqMmegGikr
TnRNOasYtfodQ/DxSgMsCxnEqggzcgazFSArY1qWOMI0Z1oyvuWyXoeMcyFjzCowUEw6iUClbOhx
Iw2nRYp4riVwmqxUMi2w6ikvC2C0rHNWXX2W+3cKBjmZmMb6mEWcOtZHr3z0lSeJ/QXTMpAQfUqi
Rx2DJ2AJ0g2HEpiJN3QitfOx29gBk1PG2Y0gJGjmRmHMrRMSJfJA7opmoLzC5784DLU10fXLVpHm
EcNyn6F52GvzOn4oGaWbjNRVRuuosCaB4ZfI6OhKBjigruXOA/LmVDKuWrVc5u1aBTAc4rPClqcO
DDLfv8e3WHj3UIQ4G8YEswAjjZb8J8UsrhvzPjfIlkjKqa5giVLrOKWC6hTkRzGcwzC83vVWjaoF
ewjA0hzJfOg12xgN4kAOFb7ZkxyHdWJRTmtyqlo4Ajnmu6T1QQfFcHuPaTWet+onSXmI27Mo3au4
QvnuWiUDK5fCpSebjNS0WatDbzkryctyyc0aRYCWl/uHhkQtSdg7krBVd/IaMQ7jJeBVLJQlkcSF
e52qhIsYLwjqo9489uNDSwnsk+ElIFmbCJsUhm6ifgohhXqyvMxJ/gpJAKvLi0QNV73CBWSmo2Od
IvWPeYSdS1BOSoz6gHmcZOd5vNMbcHvqPQ62mp6Vfr4b4xVDkzlGnpNGp+BDyZQB0Ke1m061xN5F
3sVYm/grYXFt1ipRLw0OHDA7idaZOPBSrXgfhljAx+rBtdRu4oVePk96AAtPUXeNB4VbR3JHsl9N
a3EimRk8UMGHpk3O4nLemExXbN9ZBZZ7YJHc4ylGRJonn9U4sI+uvnR1Sd76ECB9ExkDTiBoFfx5
ZsHBMRYSPfjY3CZNNkvaK9BBl/i0msYgrys8XKyZVesrbJEnKi68ijuVQC6rqKAEceBw2FOF6JOs
gSs5XoOVqP6ywh2fSpmiwtHBNwBtM//axO996JoZSt115cDpDPt9EsGtMfeSW80bJKShdFvH8nUl
U370wywr8fXtmolRXlOhL0qno7GptEVTCvv/dO30zm3raGtNtS9NhUCBmiqGbPXh2FjGwubuklRn
0RXnbpSdmd4TQXc9kI+yyR1l00o3hkkp5Y9YBg3rOE9mdtrJJxFKE4R7EVTLfKOBMjAx8x7LOLdW
jbW0ZX3eeB2qCLndlg3lPn41i7SKD1H3FAO6W51Q8dEQeJj9i6xCaLdY02/8GlPL6j7jyLcxL7X8
VQ7Bve+baVGuy4iNAGJ4UPYLMyaHjCyynADHgPdjVXQWHW2XcuFBKK0RldYAG0aqTBL/box3SofG
rPJhojuY89yp4MyNeSdr/dZ0VyFlhWyiJyRPBc9LT0XapgxP5AytJJ39MPR6xiyAcsQ9FTW8Ztlb
4zN5r4kRRoqWMO3odkDYrTrAvJH8TGVeBcaOhBXo4h408CHBPmsQ6S+1pF7HVUHKgtLPPbzwVb2a
4k+vzjwJn2e4UkSJMsnv7HKpUdknubN3RQXfUfOb1P4S0Z0OvUBMT5CbtyoNQsuuvRaO6CpEadFC
EGu0MOkpatFcNKLNcEXDYdF5IBA50ehEPDoSmc7EoEPxKw3yD6nJdC4pHUxLJyOxBSKxaOhvkmqn
0u2grljRIBX0QEMVTnOt2slAfHFwQ4bziVtcm24P8/daBcWu6KY0uqpBZKNI48JsxpVhjxeVv5Do
wYxolVANc4JARM9p0th5VEnjrW5a3ttIJ1daGAd5VxH9HfLsS4V+j8yVE4P+j2JTl8t15+snhUGR
7M6JPcVKm6bRpHtU47nVbnPttqGvFNnWMX0m44BlwEIMhkcJhx8Z2S8U405BkGjD5KrPMzpWoxnY
jp9UYmzHQZ04OsmTiDM4kKPW3jJP9juN0Fb0i6RppRiDd2sZnrVLCZBHG71lZMH+z6ZSqfIaelOq
3Ib9yo6kWSBPoZ8sFah9FojrYEBrNviADjICH2mxHdNEZjkYaziaJgKUQJl5RnQcbXlTE8HkBsm2
o45VIU4Xyd5NiDMwpO3ApuU5Jp10wEzcWSpMTEI32SZ5cqqZBVytYUosKqrZWzTDikrOkXksh7VQ
q/tNcBpiRpGV6snfr3H/vwx7Nv+0et0d72r/jzMUhpSu8X1W/wQVe1u9wlnF+9LRbUuTwbPeomIU
r5j52KpMJAys12+rV4W/Ag+TrRc14Zvq1YBKbKBApOTFcvNvmWa++FR+w621Ya45msJ7wSJEMb5D
xeAnQbvtgXjSkVgFq8VaL556w0Rhg8voci0OJqPzgTLm0H0mCb1wZzFagw8Skhflt1P48nFRsOEL
/0FMO0zo8rhue620aEWjrSXhp3DALNa60RW47GwWHJWaiSGxNLUUzOLp2EXnrh6JieqH6xzJQLgy
cBJz1zKtPj8nYzqXIIiAA8jWaUtFzfx4k4MSJKAFNahBC3pAAXAZJWc4Y2x8sIV4eJJBGvAGnNcg
D7qAIBwBRlBYblrQiRyUIgKtSPxx6iXqOho1XkJfhir6/X6pCpDDAO3w7bVFn5r4q7g0UBMhdwQZ
MUFIRpCSwArvZZn6ntEDDeOKOLQpakLhFujYl5GAW6TyoQ0k+ksBxNQCkmFotO6iABs7AddUTn7u
ZfXSFlt+KDZ/n1OgFMeBIQ6GDo6RyTBMqfEC5eQYmoA9TRwmag3nMfJ4ozUnDelTCOGAOgKYUhxE
1MHdRibXgSKt5qTy4bx0DsptevIBL8HMgMYsHNXy28iM5mmeL1QjmYVGt7Ag88RYjfs3I5h6qTiT
Ci/gRN1J1nDfj+WkU0D1VeVYS9EswlwOBHfWtQrWKgokFYiSOAnizXfqcqo6o7NsqSNL70rHADxH
T2Tqt8RSW0r+MVcnNUF2IQFEHF6Mhm6Glv2KQR1ebhCGiEgwoGkPCPysQLsN9HGetUiqtGTvJcah
gMY7mJiB2CyaPGcldBzIg3WKKHGrA4I4tb3Jc1adQfxO1QwrBcpMoN2l9VMXXObVQ6ES3wi5J2IY
FgebEpkrARJnGKVrZPUUjGwaYyrmW7IvLw2cHpK6mFZmcOV2O18EDlXutHTis6ZtIF60GMBUo3qC
ActSkiMGpf1Jl161kUY+L7NwODyWu81A7bAVPRnjm6CZGghhcexockobLZoGBOKUABR+lM84DECm
LWCYAP+DLDtzkcrDAp6OOXDZCAWabBC73CXReNqaq9agcLSujOFRazq8Ym8yOraaM94jWNZcRLg3
1jJq22BbqJxYtzEwrg8Noil3mYTMjVNy0dgYM42MgxZObx8qc9m5MAj0dRtkF6HZnLsjttFGyLAG
ByfFOVLSTgUsCZkX60F4GdUqbIxZm2ASYSBoKeJpjuowQCacM/PXRCSSfBWS1ZO18GbAqcs6mMZw
ot2SWZUL9xwprZK7Nx00Zr3NbjTr1oiKfejaa4SCey3YJlk7k8bmSdf3LSdcKzNfJeHcvRxD584l
XcLMUtxPcAiJP+mUWT3GMEhG60rnVD6HJE3/Vsqgm4sxPw38O58yFcqdJKWLmukt4VIpX0ZEC6+p
N2QiIC9UTwjWzLHTQ+KXGA861u6V30+6doft6hJ3jMitjo1hbUJJZwhVTmQveFLsVZGDfFdYB8Yf
Y134+e5qSUSYyNtGJD83V0CwN3aOYbtz4UbKOirVYJJDOYkE9QQKSgkVRYeSokJNqTboRH3IKnZC
b4NnKvvmuapfagXCOHelCIaLpUOp7DBDCG56CDBJ1SLVg5oGMabyz0T6NOyTggEIJuIqCu/umEGn
keY51JoQio0iuDayYN200G9CaDgudJwOWo5nB+CJsJMH5qzWVKQ+y7ijSC01BpyewAIFhuMTwvWh
y5pbIuUPDhDj/vuQfoPAp1kPR6gQZKEa1pANe8jJmkMEm8hORax5RZ2TTct44JcWLmGrMJDMYp/E
bB79VIGCIkmnPlwl4q910FcYlm2yzeIL0L8JNg2Yr2+hKunAr423AKadGCPkeNhQGawoG65VD0vK
ZIIAZyqki5bVe3TpnX9aEk1G8xVDsWoDuubzuk5WUilPRVaR5A+rBF5WTp5WaIEUSs7w4MK18tLz
FB3cCJtbt8ZFEYcA/uE0Tp2FUPqBCzsuIwGksbU9NwEL4tKZaOFTJRhjfC8VVE3tUZP3Gpwy8t5y
sX0zOe8IQUTsGoNdM9ZMaicFao0keOGwB2Cq6TIBuDnctTKAwwaXrRWktiaOJnW8VKgzjWhasYWE
EmYsj0YlIi2ZUqBYx9XZu40tNpmtLkz12vSKWLWP8KrWJuPfIoiXzO0bN17wXvDcw2WjChtxpNkf
a8ka11kPHTAaMD+JtY91u5LGM7UTemaSVsE6/HEZ0+KVpnetyKgFe1qLSZRocxW7HxTOO6WeqRJY
bZZL8wSaTpn05zXWerGiXFbtY4+bzegbiCQGwDI53Q9psSuy+NyvE/hhhNYjoWHob6DB15jdZza4
BEzQMa5vOoDxBDNrC6C8YiqfAlzHIt5cndXksimCDET0Q1ntDcB20bUH2UTDiykLtiGs6KHMp6oA
6AHqYYXtMoHcN9LwKCiKjsD0C8D9vIVL+Pdr5W3wUOJk+1T/l5hKP2T5UJL+XD9bon/90/+bivp1
Dj69q+9mzwz4jw0NwPmxauK6+mzKLn76bIh+yP69X/rzJ3rl3h+G/Ph//tfdYxIgpK7qMnioQVS/
5+X/MLB+fmPP7/pPnye+o8FqHnkFA/UdtpK2JeNLLx5U5nGWeq8/ljSyayz8lTGAfHnwczDtN1fq
V9fizz/my0X989/59Ud4eyU0kWn5/KZe/DS/fD//4jLwOb9eBRWDUJkxKRqE58cPV4G/1wxdtQDg
xePlBf+Hr8I3C0KY+jMT+Gbe8PdXg/oB3gKqDtbD84OX+HY10KDhr/rq9fo7ff4XBodG4/bOS6B9
UGlWRXrD64r//hKgSMVkFk+cL0vlf/6G+GYpvFwK6/2rAUEvvTWDDp5RPHjGb1eDLFuyQjf9eile
6DO/36oQw6p3rgr1g6oR4IF+6eXx3Y2hf8AtW+ViGV9//luuih9mkn9/j8D+STUMws9eP+sPq0KX
HUPHZPn1Uvx+e+XLDQJm9P5VIfyJAR+EFI7HD6tC0cGVSEZ5+bH88oq/4Q2C5fE7bxCcv/DChvwG
fvftJqEh+tdtUvNeH88v9ftdA2EX8O5rYKsWNwdEvZfHt5dC/4Adsy08pn/zSyHIBe+/FLJGTgM5
v88PNoG3q0L/II4Vm7rz9VL8FmUlK+BrhY0RBQefY2ksXYaf/O/lPf69KlPsCF/LTOWDZVqOqui/
2jp5KfjMxu9bZr7WFvBT371AcFazsAl5vVe+2zbUD/jcs2+g4/2ygHjF32/bECzed18KCDh8TuX1
xPzhQFXFEQNL5ze/FPY/UnzLDjGpzmvF+d22oX3QOHAhSXPqPj9e9uzfcFX8EwcqXCoqby7Gzw4T
LoWJY47y2vH8fpfAfv8eQSsGHx4zoR+WAQYDsmJ8rjB/w3b8dZ98qX3fd2SYtk7Lab1uhD9cCoAb
hc3hd70T7H/kEgBOEcf8K4gKMwqb4/q3773+kTsCr14iqF8vxXenJg4cNjuCreive8bLK/5+m4PF
G3/3qUlMN+Cf/Lmz+LbCVD9gnK9r9tuO/fcsIL4XHf07HTlLHzEP3ebnU/FtsU36EW5s1LKf29CX
W/L3WxU/UE7+nUth0oDRYr3eAd/dINoH1FUGqqeXDucvXYK/8EtfhgPwIOPH57FAcKx+Nj341S98
RsJ//PmbluQF6v7mV8Wc4OXVXzoX8ef//nZs8Fw0v/np5yL6+aVe//3rZ/zx1b95sc8f7PNfLoNj
eVc++MPzD4bXd7q7SxgsnGXdUL3tp14B6q9v5Mfxxpcd4c+eGCfC5I44xWNaQTo9vn2Jl0NXNPLv
fpW/ys5/HhP9fFjz1z5NlnbD5/e7eoQqz50MSYRS+t2f4S9mrr33I/xVKth7X+df6C/f+/TbI4tq
KP84DI9PQfz58n/9SixK+nd/JYesfLo7pp+f6c2zsye/+9mvy2Pv3yWfn+nNs7PdvfvZ/0pG9nu/
hD9PLXjvs0/ujmXODh3/5I4Tffy7L9Gfu6S+9+0f/OMfV3cvOYoLEjSy0rv7yVKy/4mF+udWcO/9
JJNjeXwMkOH97O3/E9v32TG5L7Po+IsjQgCc7/6yF92QHh8fPz/T17tNDBbe/ezTY4qF2K8C6QXU
8u6XmMci1v3nh6jo3t/9Aicxe91d88ei46k+P5+4Tj/FVv/Fy/2sRPkCCP5YuHwmGPzsn31bmInf
eIiPd+V//18AAAD//w==</cx:binary>
              </cx:geoCache>
            </cx:geography>
          </cx:layoutPr>
        </cx:series>
      </cx:plotAreaRegion>
    </cx:plotArea>
  </cx:chart>
  <cx:spPr>
    <a:noFill/>
    <a:ln>
      <a:noFill/>
    </a:ln>
  </cx:spPr>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withinLinear" id="17">
  <a:schemeClr val="accent4"/>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2.xml><?xml version="1.0" encoding="utf-8"?>
<cs:chartStyle xmlns:cs="http://schemas.microsoft.com/office/drawing/2012/chartStyle" xmlns:a="http://schemas.openxmlformats.org/drawingml/2006/main" id="494">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85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3175">
        <a:solidFill>
          <a:schemeClr val="bg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5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346" cy="497759"/>
          </a:xfrm>
          <a:prstGeom prst="rect">
            <a:avLst/>
          </a:prstGeom>
        </p:spPr>
        <p:txBody>
          <a:bodyPr vert="horz" lIns="91294" tIns="45647" rIns="91294" bIns="45647" rtlCol="0"/>
          <a:lstStyle>
            <a:lvl1pPr algn="l">
              <a:defRPr sz="1200"/>
            </a:lvl1pPr>
          </a:lstStyle>
          <a:p>
            <a:endParaRPr lang="en-GB"/>
          </a:p>
        </p:txBody>
      </p:sp>
      <p:sp>
        <p:nvSpPr>
          <p:cNvPr id="3" name="Date Placeholder 2"/>
          <p:cNvSpPr>
            <a:spLocks noGrp="1"/>
          </p:cNvSpPr>
          <p:nvPr>
            <p:ph type="dt" idx="1"/>
          </p:nvPr>
        </p:nvSpPr>
        <p:spPr>
          <a:xfrm>
            <a:off x="3849748" y="2"/>
            <a:ext cx="2946345" cy="497759"/>
          </a:xfrm>
          <a:prstGeom prst="rect">
            <a:avLst/>
          </a:prstGeom>
        </p:spPr>
        <p:txBody>
          <a:bodyPr vert="horz" lIns="91294" tIns="45647" rIns="91294" bIns="45647" rtlCol="0"/>
          <a:lstStyle>
            <a:lvl1pPr algn="r">
              <a:defRPr sz="1200"/>
            </a:lvl1pPr>
          </a:lstStyle>
          <a:p>
            <a:fld id="{EBFC6ACB-35DB-43E8-81B9-A2A4E37E5279}" type="datetimeFigureOut">
              <a:rPr lang="en-GB" smtClean="0"/>
              <a:t>13/10/2025</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294" tIns="45647" rIns="91294" bIns="45647" rtlCol="0" anchor="ctr"/>
          <a:lstStyle/>
          <a:p>
            <a:endParaRPr lang="en-GB"/>
          </a:p>
        </p:txBody>
      </p:sp>
      <p:sp>
        <p:nvSpPr>
          <p:cNvPr id="5" name="Notes Placeholder 4"/>
          <p:cNvSpPr>
            <a:spLocks noGrp="1"/>
          </p:cNvSpPr>
          <p:nvPr>
            <p:ph type="body" sz="quarter" idx="3"/>
          </p:nvPr>
        </p:nvSpPr>
        <p:spPr>
          <a:xfrm>
            <a:off x="679927" y="4777848"/>
            <a:ext cx="5437822" cy="3907564"/>
          </a:xfrm>
          <a:prstGeom prst="rect">
            <a:avLst/>
          </a:prstGeom>
        </p:spPr>
        <p:txBody>
          <a:bodyPr vert="horz" lIns="91294" tIns="45647" rIns="91294" bIns="4564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880"/>
            <a:ext cx="2946346" cy="497759"/>
          </a:xfrm>
          <a:prstGeom prst="rect">
            <a:avLst/>
          </a:prstGeom>
        </p:spPr>
        <p:txBody>
          <a:bodyPr vert="horz" lIns="91294" tIns="45647" rIns="91294" bIns="45647" rtlCol="0" anchor="b"/>
          <a:lstStyle>
            <a:lvl1pPr algn="l">
              <a:defRPr sz="1200"/>
            </a:lvl1pPr>
          </a:lstStyle>
          <a:p>
            <a:endParaRPr lang="en-GB"/>
          </a:p>
        </p:txBody>
      </p:sp>
      <p:sp>
        <p:nvSpPr>
          <p:cNvPr id="7" name="Slide Number Placeholder 6"/>
          <p:cNvSpPr>
            <a:spLocks noGrp="1"/>
          </p:cNvSpPr>
          <p:nvPr>
            <p:ph type="sldNum" sz="quarter" idx="5"/>
          </p:nvPr>
        </p:nvSpPr>
        <p:spPr>
          <a:xfrm>
            <a:off x="3849748" y="9428880"/>
            <a:ext cx="2946345" cy="497759"/>
          </a:xfrm>
          <a:prstGeom prst="rect">
            <a:avLst/>
          </a:prstGeom>
        </p:spPr>
        <p:txBody>
          <a:bodyPr vert="horz" lIns="91294" tIns="45647" rIns="91294" bIns="45647" rtlCol="0" anchor="b"/>
          <a:lstStyle>
            <a:lvl1pPr algn="r">
              <a:defRPr sz="1200"/>
            </a:lvl1pPr>
          </a:lstStyle>
          <a:p>
            <a:fld id="{D0DE4E62-626B-46BE-8CE2-A7037D511F57}" type="slidenum">
              <a:rPr lang="en-GB" smtClean="0"/>
              <a:t>‹#›</a:t>
            </a:fld>
            <a:endParaRPr lang="en-GB"/>
          </a:p>
        </p:txBody>
      </p:sp>
    </p:spTree>
    <p:extLst>
      <p:ext uri="{BB962C8B-B14F-4D97-AF65-F5344CB8AC3E}">
        <p14:creationId xmlns:p14="http://schemas.microsoft.com/office/powerpoint/2010/main" val="2145736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a:t>
            </a:fld>
            <a:endParaRPr lang="en-GB"/>
          </a:p>
        </p:txBody>
      </p:sp>
    </p:spTree>
    <p:extLst>
      <p:ext uri="{BB962C8B-B14F-4D97-AF65-F5344CB8AC3E}">
        <p14:creationId xmlns:p14="http://schemas.microsoft.com/office/powerpoint/2010/main" val="2889477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10</a:t>
            </a:fld>
            <a:endParaRPr lang="en-GB"/>
          </a:p>
        </p:txBody>
      </p:sp>
    </p:spTree>
    <p:extLst>
      <p:ext uri="{BB962C8B-B14F-4D97-AF65-F5344CB8AC3E}">
        <p14:creationId xmlns:p14="http://schemas.microsoft.com/office/powerpoint/2010/main" val="598936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11</a:t>
            </a:fld>
            <a:endParaRPr lang="en-GB"/>
          </a:p>
        </p:txBody>
      </p:sp>
    </p:spTree>
    <p:extLst>
      <p:ext uri="{BB962C8B-B14F-4D97-AF65-F5344CB8AC3E}">
        <p14:creationId xmlns:p14="http://schemas.microsoft.com/office/powerpoint/2010/main" val="3296284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of interest:</a:t>
            </a:r>
          </a:p>
          <a:p>
            <a:r>
              <a:rPr lang="en-GB" dirty="0"/>
              <a:t>Welsh speaking vs working in Welsh = SLSW has the smallest difference between Welsh speaking and Welsh working with 3.1% of Welsh speaking registrants stating not able or confident to work in Welsh. On the other hand, ISTEA has the highest difference with 7.2% of Welsh speaking registrants declaring not able to work in Welsh. </a:t>
            </a:r>
          </a:p>
        </p:txBody>
      </p:sp>
      <p:sp>
        <p:nvSpPr>
          <p:cNvPr id="4" name="Slide Number Placeholder 3"/>
          <p:cNvSpPr>
            <a:spLocks noGrp="1"/>
          </p:cNvSpPr>
          <p:nvPr>
            <p:ph type="sldNum" sz="quarter" idx="5"/>
          </p:nvPr>
        </p:nvSpPr>
        <p:spPr/>
        <p:txBody>
          <a:bodyPr/>
          <a:lstStyle/>
          <a:p>
            <a:fld id="{D0DE4E62-626B-46BE-8CE2-A7037D511F57}" type="slidenum">
              <a:rPr lang="en-GB" smtClean="0"/>
              <a:t>12</a:t>
            </a:fld>
            <a:endParaRPr lang="en-GB"/>
          </a:p>
        </p:txBody>
      </p:sp>
    </p:spTree>
    <p:extLst>
      <p:ext uri="{BB962C8B-B14F-4D97-AF65-F5344CB8AC3E}">
        <p14:creationId xmlns:p14="http://schemas.microsoft.com/office/powerpoint/2010/main" val="666166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13</a:t>
            </a:fld>
            <a:endParaRPr lang="en-GB"/>
          </a:p>
        </p:txBody>
      </p:sp>
    </p:spTree>
    <p:extLst>
      <p:ext uri="{BB962C8B-B14F-4D97-AF65-F5344CB8AC3E}">
        <p14:creationId xmlns:p14="http://schemas.microsoft.com/office/powerpoint/2010/main" val="1280812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14</a:t>
            </a:fld>
            <a:endParaRPr lang="en-GB"/>
          </a:p>
        </p:txBody>
      </p:sp>
    </p:spTree>
    <p:extLst>
      <p:ext uri="{BB962C8B-B14F-4D97-AF65-F5344CB8AC3E}">
        <p14:creationId xmlns:p14="http://schemas.microsoft.com/office/powerpoint/2010/main" val="83986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15</a:t>
            </a:fld>
            <a:endParaRPr lang="en-GB"/>
          </a:p>
        </p:txBody>
      </p:sp>
    </p:spTree>
    <p:extLst>
      <p:ext uri="{BB962C8B-B14F-4D97-AF65-F5344CB8AC3E}">
        <p14:creationId xmlns:p14="http://schemas.microsoft.com/office/powerpoint/2010/main" val="2979511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16</a:t>
            </a:fld>
            <a:endParaRPr lang="en-GB"/>
          </a:p>
        </p:txBody>
      </p:sp>
    </p:spTree>
    <p:extLst>
      <p:ext uri="{BB962C8B-B14F-4D97-AF65-F5344CB8AC3E}">
        <p14:creationId xmlns:p14="http://schemas.microsoft.com/office/powerpoint/2010/main" val="2089565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17</a:t>
            </a:fld>
            <a:endParaRPr lang="en-GB"/>
          </a:p>
        </p:txBody>
      </p:sp>
    </p:spTree>
    <p:extLst>
      <p:ext uri="{BB962C8B-B14F-4D97-AF65-F5344CB8AC3E}">
        <p14:creationId xmlns:p14="http://schemas.microsoft.com/office/powerpoint/2010/main" val="17360526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of interest:</a:t>
            </a:r>
          </a:p>
          <a:p>
            <a:r>
              <a:rPr lang="en-GB" dirty="0"/>
              <a:t>Number registered = Despite a peak during the pandemic, registered NQT numbers have lowered back to similar numbers seen pre-pandemic.</a:t>
            </a:r>
          </a:p>
          <a:p>
            <a:r>
              <a:rPr lang="en-GB" dirty="0"/>
              <a:t>Welsh speaking vs working in Welsh = The difference between registered Welsh speakers and working in Welsh is similar to all school teachers. There is an average of a 6.6% difference between Welsh speaking and working in Welsh, where all school teachers have a difference of 6.5%. Coincidentally, all school teachers have the second highest difference between Welsh speakers and working in Welsh.</a:t>
            </a:r>
          </a:p>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18</a:t>
            </a:fld>
            <a:endParaRPr lang="en-GB"/>
          </a:p>
        </p:txBody>
      </p:sp>
    </p:spTree>
    <p:extLst>
      <p:ext uri="{BB962C8B-B14F-4D97-AF65-F5344CB8AC3E}">
        <p14:creationId xmlns:p14="http://schemas.microsoft.com/office/powerpoint/2010/main" val="1646712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19</a:t>
            </a:fld>
            <a:endParaRPr lang="en-GB"/>
          </a:p>
        </p:txBody>
      </p:sp>
    </p:spTree>
    <p:extLst>
      <p:ext uri="{BB962C8B-B14F-4D97-AF65-F5344CB8AC3E}">
        <p14:creationId xmlns:p14="http://schemas.microsoft.com/office/powerpoint/2010/main" val="524282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a:t>
            </a:fld>
            <a:endParaRPr lang="en-GB"/>
          </a:p>
        </p:txBody>
      </p:sp>
    </p:spTree>
    <p:extLst>
      <p:ext uri="{BB962C8B-B14F-4D97-AF65-F5344CB8AC3E}">
        <p14:creationId xmlns:p14="http://schemas.microsoft.com/office/powerpoint/2010/main" val="1251749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of interest:</a:t>
            </a:r>
          </a:p>
          <a:p>
            <a:r>
              <a:rPr lang="en-GB" dirty="0"/>
              <a:t>Number registered = Over the last ten years there has been an overall small decline in the percentage of supply teachers registered. Having decreased by 1.5% since 2016.</a:t>
            </a:r>
          </a:p>
          <a:p>
            <a:r>
              <a:rPr lang="en-GB" dirty="0"/>
              <a:t>Gender = Although gender percentages between supply teachers and all school teachers are very similar, there is a slight increase of 2.9% in females employed on supply basis in 2025.</a:t>
            </a:r>
          </a:p>
          <a:p>
            <a:r>
              <a:rPr lang="en-GB" dirty="0"/>
              <a:t>Age = Over the last 5 years there has been an increase in the proportion of under 30 year olds employed as supply. Having increased by 4.7% since 2021. The proportion of 30 to 39 year olds employed as supply has also increased though not as significantly by 0.7%. The proportion of 40 to 60+ age groups has decreased since 2021, with 40 to 49 year olds having the largest decrease in this time frame of 2.3%.</a:t>
            </a:r>
          </a:p>
          <a:p>
            <a:r>
              <a:rPr lang="en-GB" dirty="0"/>
              <a:t>Ethnic group = Although ethnic minorities make up a small percentage of the total supply figure, (</a:t>
            </a:r>
            <a:r>
              <a:rPr lang="en-GB" dirty="0" err="1"/>
              <a:t>i.e</a:t>
            </a:r>
            <a:r>
              <a:rPr lang="en-GB" dirty="0"/>
              <a:t> Mixed 1.3%, Asian 2.6%, Black 1.0% and Other 0.6%) similar percentages that are seen of ethnic minorities in relation to all school teachers. What is perhaps also insightful is the proportion of ethnic minorities working as supply. For example, of the 735 registrants making up all ethnic minority groups, 223 of these work in supply, which is 30.3%. Whereas registrants declared as White make up 11.3%. </a:t>
            </a:r>
          </a:p>
          <a:p>
            <a:r>
              <a:rPr lang="en-GB" dirty="0"/>
              <a:t>Ability to speak Welsh = Despite the proportion of school teachers being able to speak Welsh staying roughly the same between 2021 and 2025, the proportion of Welsh speakers in supply have decreased by 2% in the same timeframe.</a:t>
            </a:r>
          </a:p>
          <a:p>
            <a:r>
              <a:rPr lang="en-GB" dirty="0"/>
              <a:t>Ability to work in Welsh = Largely the same has happened for the proportion of Welsh working registrants. All school teachers have largely maintained the same proportion of registrants being able to work in Welsh, whereas the proportion of supply teachers has decreased by 2.1% in the last 5 years. </a:t>
            </a:r>
          </a:p>
          <a:p>
            <a:r>
              <a:rPr lang="en-GB" dirty="0"/>
              <a:t>Welsh speaking vs Welsh working = Conversely, the difference between Welsh speaking and Welsh working between all school teachers and supply teachers is roughly the same. Supply teachers have on average a 6.1% decrease in the proportion of registrants able to work in Welsh compared to Welsh speakers between 2021 and 2025, whereas all school teachers has an average of 6.5% difference.</a:t>
            </a:r>
          </a:p>
        </p:txBody>
      </p:sp>
      <p:sp>
        <p:nvSpPr>
          <p:cNvPr id="4" name="Slide Number Placeholder 3"/>
          <p:cNvSpPr>
            <a:spLocks noGrp="1"/>
          </p:cNvSpPr>
          <p:nvPr>
            <p:ph type="sldNum" sz="quarter" idx="5"/>
          </p:nvPr>
        </p:nvSpPr>
        <p:spPr/>
        <p:txBody>
          <a:bodyPr/>
          <a:lstStyle/>
          <a:p>
            <a:fld id="{D0DE4E62-626B-46BE-8CE2-A7037D511F57}" type="slidenum">
              <a:rPr lang="en-GB" smtClean="0"/>
              <a:t>20</a:t>
            </a:fld>
            <a:endParaRPr lang="en-GB"/>
          </a:p>
        </p:txBody>
      </p:sp>
    </p:spTree>
    <p:extLst>
      <p:ext uri="{BB962C8B-B14F-4D97-AF65-F5344CB8AC3E}">
        <p14:creationId xmlns:p14="http://schemas.microsoft.com/office/powerpoint/2010/main" val="3406458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21</a:t>
            </a:fld>
            <a:endParaRPr lang="en-GB"/>
          </a:p>
        </p:txBody>
      </p:sp>
    </p:spTree>
    <p:extLst>
      <p:ext uri="{BB962C8B-B14F-4D97-AF65-F5344CB8AC3E}">
        <p14:creationId xmlns:p14="http://schemas.microsoft.com/office/powerpoint/2010/main" val="2010567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22</a:t>
            </a:fld>
            <a:endParaRPr lang="en-GB"/>
          </a:p>
        </p:txBody>
      </p:sp>
    </p:spTree>
    <p:extLst>
      <p:ext uri="{BB962C8B-B14F-4D97-AF65-F5344CB8AC3E}">
        <p14:creationId xmlns:p14="http://schemas.microsoft.com/office/powerpoint/2010/main" val="822717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23</a:t>
            </a:fld>
            <a:endParaRPr lang="en-GB"/>
          </a:p>
        </p:txBody>
      </p:sp>
    </p:spTree>
    <p:extLst>
      <p:ext uri="{BB962C8B-B14F-4D97-AF65-F5344CB8AC3E}">
        <p14:creationId xmlns:p14="http://schemas.microsoft.com/office/powerpoint/2010/main" val="3069643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of interest:</a:t>
            </a:r>
          </a:p>
          <a:p>
            <a:r>
              <a:rPr lang="en-GB" dirty="0"/>
              <a:t>Phase by gender = Keeping in mind the gender split of 75.8% female and 24.2% male for all school teachers, it’s interesting to look into phase by gender. Nursery, Primary and Supply all have more females than the 75.8% across all teachers. Nursery has the highest amount of female teachers with 89.7%. Male teachers are consistently lower than 50% in all phases however, we do see more than the 24.2% average male teachers in Middle, Secondary, Special and PRU sectors. The highest proportion of male teachers is in the Secondary sector with 33.0%.</a:t>
            </a:r>
          </a:p>
          <a:p>
            <a:r>
              <a:rPr lang="en-GB" dirty="0"/>
              <a:t>Ability to speak Welsh = The highest proportion of Welsh speakers are in the Middle sector with 51.3% of all registrants employed in this sector with an ability to speak Welsh. Alternatively the lowest proportion of Welsh speakers is in the Special sector with 19.7%.</a:t>
            </a:r>
          </a:p>
          <a:p>
            <a:r>
              <a:rPr lang="en-GB" dirty="0"/>
              <a:t>Welsh speaking vs Welsh working = The Middle sector also has the lowest difference between Welsh speakers and registrants able to work in Welsh with 4.5% less registrants able to work in Welsh compared to speaking Welsh. The largest difference is in the Nursery sector which has a 17.2% lower proportion of registrants able to work in Welsh (24.1%) compared to registrants able to speak Welsh (41.4%).</a:t>
            </a:r>
          </a:p>
        </p:txBody>
      </p:sp>
      <p:sp>
        <p:nvSpPr>
          <p:cNvPr id="4" name="Slide Number Placeholder 3"/>
          <p:cNvSpPr>
            <a:spLocks noGrp="1"/>
          </p:cNvSpPr>
          <p:nvPr>
            <p:ph type="sldNum" sz="quarter" idx="5"/>
          </p:nvPr>
        </p:nvSpPr>
        <p:spPr/>
        <p:txBody>
          <a:bodyPr/>
          <a:lstStyle/>
          <a:p>
            <a:fld id="{D0DE4E62-626B-46BE-8CE2-A7037D511F57}" type="slidenum">
              <a:rPr lang="en-GB" smtClean="0"/>
              <a:t>24</a:t>
            </a:fld>
            <a:endParaRPr lang="en-GB"/>
          </a:p>
        </p:txBody>
      </p:sp>
    </p:spTree>
    <p:extLst>
      <p:ext uri="{BB962C8B-B14F-4D97-AF65-F5344CB8AC3E}">
        <p14:creationId xmlns:p14="http://schemas.microsoft.com/office/powerpoint/2010/main" val="37381662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25</a:t>
            </a:fld>
            <a:endParaRPr lang="en-GB"/>
          </a:p>
        </p:txBody>
      </p:sp>
    </p:spTree>
    <p:extLst>
      <p:ext uri="{BB962C8B-B14F-4D97-AF65-F5344CB8AC3E}">
        <p14:creationId xmlns:p14="http://schemas.microsoft.com/office/powerpoint/2010/main" val="35305234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Points of interest:</a:t>
            </a:r>
          </a:p>
          <a:p>
            <a:r>
              <a:rPr lang="en-GB" dirty="0"/>
              <a:t>Gender = Despite the proportion of all female school teachers being 75.8% in 2025, female headteachers make up 61.7%. That’s a 14.1% difference between female school teachers and female headteachers.</a:t>
            </a:r>
          </a:p>
          <a:p>
            <a:r>
              <a:rPr lang="en-GB" dirty="0"/>
              <a:t>Welsh language ability = The proportion of headteachers that have an ability to speak Welsh is roughly 7% higher than that of all school teachers. Similarly, the proportion of headteachers that have an ability to work in Welsh is also approximately 7% higher than all school teachers. </a:t>
            </a:r>
          </a:p>
          <a:p>
            <a:r>
              <a:rPr lang="en-GB" dirty="0"/>
              <a:t>NPQH = Of the 11.6% (156) of headteachers with no NPQH held, Powys has the highest percentage of headteachers with 22.9%.</a:t>
            </a:r>
          </a:p>
        </p:txBody>
      </p:sp>
      <p:sp>
        <p:nvSpPr>
          <p:cNvPr id="4" name="Slide Number Placeholder 3"/>
          <p:cNvSpPr>
            <a:spLocks noGrp="1"/>
          </p:cNvSpPr>
          <p:nvPr>
            <p:ph type="sldNum" sz="quarter" idx="5"/>
          </p:nvPr>
        </p:nvSpPr>
        <p:spPr/>
        <p:txBody>
          <a:bodyPr/>
          <a:lstStyle/>
          <a:p>
            <a:fld id="{D0DE4E62-626B-46BE-8CE2-A7037D511F57}" type="slidenum">
              <a:rPr lang="en-GB" smtClean="0"/>
              <a:t>26</a:t>
            </a:fld>
            <a:endParaRPr lang="en-GB"/>
          </a:p>
        </p:txBody>
      </p:sp>
    </p:spTree>
    <p:extLst>
      <p:ext uri="{BB962C8B-B14F-4D97-AF65-F5344CB8AC3E}">
        <p14:creationId xmlns:p14="http://schemas.microsoft.com/office/powerpoint/2010/main" val="2502408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27</a:t>
            </a:fld>
            <a:endParaRPr lang="en-GB"/>
          </a:p>
        </p:txBody>
      </p:sp>
    </p:spTree>
    <p:extLst>
      <p:ext uri="{BB962C8B-B14F-4D97-AF65-F5344CB8AC3E}">
        <p14:creationId xmlns:p14="http://schemas.microsoft.com/office/powerpoint/2010/main" val="37759231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28</a:t>
            </a:fld>
            <a:endParaRPr lang="en-GB"/>
          </a:p>
        </p:txBody>
      </p:sp>
    </p:spTree>
    <p:extLst>
      <p:ext uri="{BB962C8B-B14F-4D97-AF65-F5344CB8AC3E}">
        <p14:creationId xmlns:p14="http://schemas.microsoft.com/office/powerpoint/2010/main" val="39743288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29</a:t>
            </a:fld>
            <a:endParaRPr lang="en-GB"/>
          </a:p>
        </p:txBody>
      </p:sp>
    </p:spTree>
    <p:extLst>
      <p:ext uri="{BB962C8B-B14F-4D97-AF65-F5344CB8AC3E}">
        <p14:creationId xmlns:p14="http://schemas.microsoft.com/office/powerpoint/2010/main" val="742065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aseline="30000" dirty="0"/>
              <a:t>1</a:t>
            </a:r>
            <a:r>
              <a:rPr lang="en-GB" sz="1200" dirty="0"/>
              <a:t>School learning support workers figure also includes independent school learning support worker.</a:t>
            </a:r>
          </a:p>
          <a:p>
            <a:r>
              <a:rPr lang="en-GB" sz="1200" baseline="30000" dirty="0"/>
              <a:t>2</a:t>
            </a:r>
            <a:r>
              <a:rPr lang="en-GB" sz="1200" dirty="0"/>
              <a:t>School teachers figure also includes independent school teachers.</a:t>
            </a:r>
          </a:p>
          <a:p>
            <a:r>
              <a:rPr lang="en-GB" sz="1200" baseline="30000" dirty="0"/>
              <a:t>3</a:t>
            </a:r>
            <a:r>
              <a:rPr lang="en-GB" sz="1200" dirty="0"/>
              <a:t>Further education teachers figure also includes independent special post-16 institution teachers.</a:t>
            </a:r>
          </a:p>
          <a:p>
            <a:r>
              <a:rPr lang="en-GB" sz="1200" baseline="30000" dirty="0"/>
              <a:t>4</a:t>
            </a:r>
            <a:r>
              <a:rPr lang="en-GB" sz="1200" dirty="0"/>
              <a:t>Further education learning support workers figure also includes independent special post-16 institution learning support workers.</a:t>
            </a:r>
          </a:p>
          <a:p>
            <a:r>
              <a:rPr lang="en-GB" sz="1200" baseline="30000" dirty="0"/>
              <a:t>5</a:t>
            </a:r>
            <a:r>
              <a:rPr lang="en-GB" sz="1200" dirty="0"/>
              <a:t>Work-based learning practitioner figure also includes adult learning practitioners.</a:t>
            </a:r>
          </a:p>
        </p:txBody>
      </p:sp>
      <p:sp>
        <p:nvSpPr>
          <p:cNvPr id="4" name="Slide Number Placeholder 3"/>
          <p:cNvSpPr>
            <a:spLocks noGrp="1"/>
          </p:cNvSpPr>
          <p:nvPr>
            <p:ph type="sldNum" sz="quarter" idx="5"/>
          </p:nvPr>
        </p:nvSpPr>
        <p:spPr/>
        <p:txBody>
          <a:bodyPr/>
          <a:lstStyle/>
          <a:p>
            <a:fld id="{D0DE4E62-626B-46BE-8CE2-A7037D511F57}" type="slidenum">
              <a:rPr lang="en-GB" smtClean="0"/>
              <a:t>3</a:t>
            </a:fld>
            <a:endParaRPr lang="en-GB"/>
          </a:p>
        </p:txBody>
      </p:sp>
    </p:spTree>
    <p:extLst>
      <p:ext uri="{BB962C8B-B14F-4D97-AF65-F5344CB8AC3E}">
        <p14:creationId xmlns:p14="http://schemas.microsoft.com/office/powerpoint/2010/main" val="39102943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Updated with Hayden’s comments</a:t>
            </a:r>
          </a:p>
        </p:txBody>
      </p:sp>
      <p:sp>
        <p:nvSpPr>
          <p:cNvPr id="4" name="Slide Number Placeholder 3"/>
          <p:cNvSpPr>
            <a:spLocks noGrp="1"/>
          </p:cNvSpPr>
          <p:nvPr>
            <p:ph type="sldNum" sz="quarter" idx="5"/>
          </p:nvPr>
        </p:nvSpPr>
        <p:spPr/>
        <p:txBody>
          <a:bodyPr/>
          <a:lstStyle/>
          <a:p>
            <a:fld id="{D0DE4E62-626B-46BE-8CE2-A7037D511F57}" type="slidenum">
              <a:rPr lang="en-GB" smtClean="0"/>
              <a:t>30</a:t>
            </a:fld>
            <a:endParaRPr lang="en-GB"/>
          </a:p>
        </p:txBody>
      </p:sp>
    </p:spTree>
    <p:extLst>
      <p:ext uri="{BB962C8B-B14F-4D97-AF65-F5344CB8AC3E}">
        <p14:creationId xmlns:p14="http://schemas.microsoft.com/office/powerpoint/2010/main" val="802663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5"/>
          </p:nvPr>
        </p:nvSpPr>
        <p:spPr/>
        <p:txBody>
          <a:bodyPr/>
          <a:lstStyle/>
          <a:p>
            <a:fld id="{D0DE4E62-626B-46BE-8CE2-A7037D511F57}" type="slidenum">
              <a:rPr lang="en-GB" smtClean="0"/>
              <a:t>4</a:t>
            </a:fld>
            <a:endParaRPr lang="en-GB"/>
          </a:p>
        </p:txBody>
      </p:sp>
    </p:spTree>
    <p:extLst>
      <p:ext uri="{BB962C8B-B14F-4D97-AF65-F5344CB8AC3E}">
        <p14:creationId xmlns:p14="http://schemas.microsoft.com/office/powerpoint/2010/main" val="2226159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5</a:t>
            </a:fld>
            <a:endParaRPr lang="en-GB"/>
          </a:p>
        </p:txBody>
      </p:sp>
    </p:spTree>
    <p:extLst>
      <p:ext uri="{BB962C8B-B14F-4D97-AF65-F5344CB8AC3E}">
        <p14:creationId xmlns:p14="http://schemas.microsoft.com/office/powerpoint/2010/main" val="3057898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6</a:t>
            </a:fld>
            <a:endParaRPr lang="en-GB"/>
          </a:p>
        </p:txBody>
      </p:sp>
    </p:spTree>
    <p:extLst>
      <p:ext uri="{BB962C8B-B14F-4D97-AF65-F5344CB8AC3E}">
        <p14:creationId xmlns:p14="http://schemas.microsoft.com/office/powerpoint/2010/main" val="3202863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7</a:t>
            </a:fld>
            <a:endParaRPr lang="en-GB"/>
          </a:p>
        </p:txBody>
      </p:sp>
    </p:spTree>
    <p:extLst>
      <p:ext uri="{BB962C8B-B14F-4D97-AF65-F5344CB8AC3E}">
        <p14:creationId xmlns:p14="http://schemas.microsoft.com/office/powerpoint/2010/main" val="742065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8</a:t>
            </a:fld>
            <a:endParaRPr lang="en-GB"/>
          </a:p>
        </p:txBody>
      </p:sp>
    </p:spTree>
    <p:extLst>
      <p:ext uri="{BB962C8B-B14F-4D97-AF65-F5344CB8AC3E}">
        <p14:creationId xmlns:p14="http://schemas.microsoft.com/office/powerpoint/2010/main" val="1792363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DE4E62-626B-46BE-8CE2-A7037D511F57}" type="slidenum">
              <a:rPr lang="en-GB" smtClean="0"/>
              <a:t>9</a:t>
            </a:fld>
            <a:endParaRPr lang="en-GB"/>
          </a:p>
        </p:txBody>
      </p:sp>
    </p:spTree>
    <p:extLst>
      <p:ext uri="{BB962C8B-B14F-4D97-AF65-F5344CB8AC3E}">
        <p14:creationId xmlns:p14="http://schemas.microsoft.com/office/powerpoint/2010/main" val="34217273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55CEAC5B-AFA0-4BFC-A55B-ABA1A8E08E24}"/>
              </a:ext>
            </a:extLst>
          </p:cNvPr>
          <p:cNvSpPr/>
          <p:nvPr/>
        </p:nvSpPr>
        <p:spPr>
          <a:xfrm>
            <a:off x="145253" y="156049"/>
            <a:ext cx="11917858" cy="5759531"/>
          </a:xfrm>
          <a:prstGeom prst="rect">
            <a:avLst/>
          </a:prstGeom>
          <a:solidFill>
            <a:srgbClr val="007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 name="Text Placeholder 2">
            <a:extLst>
              <a:ext uri="{FF2B5EF4-FFF2-40B4-BE49-F238E27FC236}">
                <a16:creationId xmlns:a16="http://schemas.microsoft.com/office/drawing/2014/main" id="{196A8E1B-D8DF-45DF-BAB9-272F0E646DC5}"/>
              </a:ext>
            </a:extLst>
          </p:cNvPr>
          <p:cNvSpPr>
            <a:spLocks noGrp="1"/>
          </p:cNvSpPr>
          <p:nvPr>
            <p:ph type="body" sz="quarter" idx="10" hasCustomPrompt="1"/>
          </p:nvPr>
        </p:nvSpPr>
        <p:spPr>
          <a:xfrm>
            <a:off x="326743" y="2110189"/>
            <a:ext cx="8955626" cy="607603"/>
          </a:xfrm>
        </p:spPr>
        <p:txBody>
          <a:bodyPr/>
          <a:lstStyle>
            <a:lvl1pPr marL="0" indent="0">
              <a:buNone/>
              <a:defRPr sz="36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Welsh title</a:t>
            </a:r>
            <a:endParaRPr lang="en-GB" dirty="0"/>
          </a:p>
        </p:txBody>
      </p:sp>
      <p:sp>
        <p:nvSpPr>
          <p:cNvPr id="18" name="Text Placeholder 2">
            <a:extLst>
              <a:ext uri="{FF2B5EF4-FFF2-40B4-BE49-F238E27FC236}">
                <a16:creationId xmlns:a16="http://schemas.microsoft.com/office/drawing/2014/main" id="{62E874F3-E832-4ACE-B304-0981CEDA5DA7}"/>
              </a:ext>
            </a:extLst>
          </p:cNvPr>
          <p:cNvSpPr>
            <a:spLocks noGrp="1"/>
          </p:cNvSpPr>
          <p:nvPr>
            <p:ph type="body" sz="quarter" idx="11" hasCustomPrompt="1"/>
          </p:nvPr>
        </p:nvSpPr>
        <p:spPr>
          <a:xfrm>
            <a:off x="326743" y="2980344"/>
            <a:ext cx="8955626" cy="607603"/>
          </a:xfrm>
        </p:spPr>
        <p:txBody>
          <a:bodyPr/>
          <a:lstStyle>
            <a:lvl1pPr marL="0" indent="0">
              <a:buNone/>
              <a:defRPr sz="36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English title</a:t>
            </a:r>
            <a:endParaRPr lang="en-GB" dirty="0"/>
          </a:p>
        </p:txBody>
      </p:sp>
      <p:grpSp>
        <p:nvGrpSpPr>
          <p:cNvPr id="47" name="Group 46">
            <a:extLst>
              <a:ext uri="{FF2B5EF4-FFF2-40B4-BE49-F238E27FC236}">
                <a16:creationId xmlns:a16="http://schemas.microsoft.com/office/drawing/2014/main" id="{0554E816-EC6D-427E-8AE6-BA13459E10DC}"/>
              </a:ext>
            </a:extLst>
          </p:cNvPr>
          <p:cNvGrpSpPr/>
          <p:nvPr/>
        </p:nvGrpSpPr>
        <p:grpSpPr>
          <a:xfrm>
            <a:off x="145253" y="6057552"/>
            <a:ext cx="11917858" cy="212826"/>
            <a:chOff x="145253" y="5408620"/>
            <a:chExt cx="11917858" cy="212826"/>
          </a:xfrm>
        </p:grpSpPr>
        <p:sp>
          <p:nvSpPr>
            <p:cNvPr id="41" name="Rectangle 40">
              <a:extLst>
                <a:ext uri="{FF2B5EF4-FFF2-40B4-BE49-F238E27FC236}">
                  <a16:creationId xmlns:a16="http://schemas.microsoft.com/office/drawing/2014/main" id="{AFE47855-12AB-4C32-9CAB-D4E7350BDEF7}"/>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E057D98-CEBF-4409-84C9-A0A6F6B28557}"/>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D4DD4F9-0CFF-4A66-B305-6AE4BEA7F456}"/>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6E2988E7-47E5-45A4-91D8-7D79ACA58FB6}"/>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6" name="Picture 45">
            <a:extLst>
              <a:ext uri="{FF2B5EF4-FFF2-40B4-BE49-F238E27FC236}">
                <a16:creationId xmlns:a16="http://schemas.microsoft.com/office/drawing/2014/main" id="{12B6924D-88A9-4517-AF0E-9A95D716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842" y="159488"/>
            <a:ext cx="2109269" cy="1947345"/>
          </a:xfrm>
          <a:prstGeom prst="rect">
            <a:avLst/>
          </a:prstGeom>
        </p:spPr>
      </p:pic>
      <p:sp>
        <p:nvSpPr>
          <p:cNvPr id="52" name="TextBox 51">
            <a:extLst>
              <a:ext uri="{FF2B5EF4-FFF2-40B4-BE49-F238E27FC236}">
                <a16:creationId xmlns:a16="http://schemas.microsoft.com/office/drawing/2014/main" id="{DB857F45-F52A-4CEC-8FB1-081841FFC49A}"/>
              </a:ext>
            </a:extLst>
          </p:cNvPr>
          <p:cNvSpPr txBox="1"/>
          <p:nvPr/>
        </p:nvSpPr>
        <p:spPr>
          <a:xfrm>
            <a:off x="69897" y="6332619"/>
            <a:ext cx="4638662" cy="369332"/>
          </a:xfrm>
          <a:prstGeom prst="rect">
            <a:avLst/>
          </a:prstGeom>
          <a:noFill/>
        </p:spPr>
        <p:txBody>
          <a:bodyPr wrap="square" rtlCol="0">
            <a:spAutoFit/>
          </a:bodyPr>
          <a:lstStyle/>
          <a:p>
            <a:r>
              <a:rPr lang="en-GB" dirty="0">
                <a:solidFill>
                  <a:srgbClr val="007534"/>
                </a:solidFill>
              </a:rPr>
              <a:t>www.cga.cymru | www.ewc.wales</a:t>
            </a:r>
          </a:p>
        </p:txBody>
      </p:sp>
      <p:sp>
        <p:nvSpPr>
          <p:cNvPr id="14" name="Text Placeholder 2">
            <a:extLst>
              <a:ext uri="{FF2B5EF4-FFF2-40B4-BE49-F238E27FC236}">
                <a16:creationId xmlns:a16="http://schemas.microsoft.com/office/drawing/2014/main" id="{70EAE25E-1AFF-4DDD-9A86-1BD2102B12FC}"/>
              </a:ext>
            </a:extLst>
          </p:cNvPr>
          <p:cNvSpPr>
            <a:spLocks noGrp="1"/>
          </p:cNvSpPr>
          <p:nvPr>
            <p:ph type="body" sz="quarter" idx="12" hasCustomPrompt="1"/>
          </p:nvPr>
        </p:nvSpPr>
        <p:spPr>
          <a:xfrm>
            <a:off x="326743" y="4721193"/>
            <a:ext cx="8955626" cy="400224"/>
          </a:xfrm>
        </p:spPr>
        <p:txBody>
          <a:bodyPr>
            <a:normAutofit/>
          </a:bodyPr>
          <a:lstStyle>
            <a:lvl1pPr marL="0" indent="0">
              <a:buNone/>
              <a:defRPr sz="24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Presenter name</a:t>
            </a:r>
            <a:endParaRPr lang="en-GB" dirty="0"/>
          </a:p>
        </p:txBody>
      </p:sp>
    </p:spTree>
    <p:extLst>
      <p:ext uri="{BB962C8B-B14F-4D97-AF65-F5344CB8AC3E}">
        <p14:creationId xmlns:p14="http://schemas.microsoft.com/office/powerpoint/2010/main" val="3148447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FA3E7-F096-4E49-955C-63E9662989EA}" type="datetimeFigureOut">
              <a:rPr lang="en-GB" smtClean="0"/>
              <a:t>13/10/2025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359745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FA3E7-F096-4E49-955C-63E9662989EA}" type="datetimeFigureOut">
              <a:rPr lang="en-GB" smtClean="0"/>
              <a:t>13/10/2025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699759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7FA3E7-F096-4E49-955C-63E9662989EA}" type="datetimeFigureOut">
              <a:rPr lang="en-GB" smtClean="0"/>
              <a:t>13/10/2025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597605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7FA3E7-F096-4E49-955C-63E9662989EA}" type="datetimeFigureOut">
              <a:rPr lang="en-GB" smtClean="0"/>
              <a:t>13/10/2025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693268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sp>
        <p:nvSpPr>
          <p:cNvPr id="28" name="Text Placeholder 8">
            <a:extLst>
              <a:ext uri="{FF2B5EF4-FFF2-40B4-BE49-F238E27FC236}">
                <a16:creationId xmlns:a16="http://schemas.microsoft.com/office/drawing/2014/main" id="{D7EB7EBC-CB68-4A6F-89DE-558AC6F777DE}"/>
              </a:ext>
            </a:extLst>
          </p:cNvPr>
          <p:cNvSpPr>
            <a:spLocks noGrp="1"/>
          </p:cNvSpPr>
          <p:nvPr>
            <p:ph type="body" sz="quarter" idx="13" hasCustomPrompt="1"/>
          </p:nvPr>
        </p:nvSpPr>
        <p:spPr>
          <a:xfrm>
            <a:off x="630237" y="1580781"/>
            <a:ext cx="5297487" cy="4384084"/>
          </a:xfrm>
        </p:spPr>
        <p:txBody>
          <a:bodyPr>
            <a:normAutofit/>
          </a:bodyPr>
          <a:lstStyle>
            <a:lvl1pPr marL="0" indent="0" algn="l">
              <a:buNone/>
              <a:defRPr sz="2400">
                <a:solidFill>
                  <a:srgbClr val="017A37"/>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29" name="Text Placeholder 8">
            <a:extLst>
              <a:ext uri="{FF2B5EF4-FFF2-40B4-BE49-F238E27FC236}">
                <a16:creationId xmlns:a16="http://schemas.microsoft.com/office/drawing/2014/main" id="{B60A6AC8-4D05-49E4-B911-3CD0F48E6C5C}"/>
              </a:ext>
            </a:extLst>
          </p:cNvPr>
          <p:cNvSpPr>
            <a:spLocks noGrp="1"/>
          </p:cNvSpPr>
          <p:nvPr>
            <p:ph type="body" sz="quarter" idx="14" hasCustomPrompt="1"/>
          </p:nvPr>
        </p:nvSpPr>
        <p:spPr>
          <a:xfrm>
            <a:off x="6264277" y="1580781"/>
            <a:ext cx="5297487" cy="4384084"/>
          </a:xfrm>
        </p:spPr>
        <p:txBody>
          <a:bodyPr>
            <a:normAutofit/>
          </a:bodyPr>
          <a:lstStyle>
            <a:lvl1pPr marL="0" indent="0" algn="l">
              <a:buNone/>
              <a:defRPr sz="2400">
                <a:solidFill>
                  <a:srgbClr val="017A37"/>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title</a:t>
            </a:r>
            <a:endParaRPr lang="en-GB" dirty="0"/>
          </a:p>
        </p:txBody>
      </p:sp>
      <p:sp>
        <p:nvSpPr>
          <p:cNvPr id="32" name="Text Placeholder 8">
            <a:extLst>
              <a:ext uri="{FF2B5EF4-FFF2-40B4-BE49-F238E27FC236}">
                <a16:creationId xmlns:a16="http://schemas.microsoft.com/office/drawing/2014/main" id="{B4E39F02-0C63-4CE7-A283-26E9E839F292}"/>
              </a:ext>
            </a:extLst>
          </p:cNvPr>
          <p:cNvSpPr>
            <a:spLocks noGrp="1"/>
          </p:cNvSpPr>
          <p:nvPr>
            <p:ph type="body" sz="quarter" idx="15" hasCustomPrompt="1"/>
          </p:nvPr>
        </p:nvSpPr>
        <p:spPr>
          <a:xfrm>
            <a:off x="630237" y="496390"/>
            <a:ext cx="5297487" cy="823892"/>
          </a:xfrm>
        </p:spPr>
        <p:txBody>
          <a:bodyPr>
            <a:normAutofit/>
          </a:bodyPr>
          <a:lstStyle>
            <a:lvl1pPr marL="0" indent="0" algn="l">
              <a:buNone/>
              <a:defRPr sz="2800" b="1">
                <a:solidFill>
                  <a:srgbClr val="017A37"/>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heading</a:t>
            </a:r>
            <a:endParaRPr lang="en-GB" dirty="0"/>
          </a:p>
        </p:txBody>
      </p:sp>
      <p:sp>
        <p:nvSpPr>
          <p:cNvPr id="33" name="Text Placeholder 8">
            <a:extLst>
              <a:ext uri="{FF2B5EF4-FFF2-40B4-BE49-F238E27FC236}">
                <a16:creationId xmlns:a16="http://schemas.microsoft.com/office/drawing/2014/main" id="{E1CDF28B-D908-40B0-9BFD-758E1410A1EB}"/>
              </a:ext>
            </a:extLst>
          </p:cNvPr>
          <p:cNvSpPr>
            <a:spLocks noGrp="1"/>
          </p:cNvSpPr>
          <p:nvPr>
            <p:ph type="body" sz="quarter" idx="16" hasCustomPrompt="1"/>
          </p:nvPr>
        </p:nvSpPr>
        <p:spPr>
          <a:xfrm>
            <a:off x="6264277" y="496390"/>
            <a:ext cx="5297486" cy="823892"/>
          </a:xfrm>
        </p:spPr>
        <p:txBody>
          <a:bodyPr>
            <a:normAutofit/>
          </a:bodyPr>
          <a:lstStyle>
            <a:lvl1pPr marL="0" indent="0" algn="l">
              <a:buNone/>
              <a:defRPr sz="2800" b="1">
                <a:solidFill>
                  <a:srgbClr val="017A37"/>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heading</a:t>
            </a:r>
            <a:endParaRPr lang="en-GB" dirty="0"/>
          </a:p>
        </p:txBody>
      </p:sp>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38440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61141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Final slide - contact us">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55CEAC5B-AFA0-4BFC-A55B-ABA1A8E08E24}"/>
              </a:ext>
            </a:extLst>
          </p:cNvPr>
          <p:cNvSpPr/>
          <p:nvPr/>
        </p:nvSpPr>
        <p:spPr>
          <a:xfrm>
            <a:off x="128889" y="159488"/>
            <a:ext cx="11934222" cy="5092996"/>
          </a:xfrm>
          <a:prstGeom prst="rect">
            <a:avLst/>
          </a:prstGeom>
          <a:solidFill>
            <a:srgbClr val="007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47" name="Group 46">
            <a:extLst>
              <a:ext uri="{FF2B5EF4-FFF2-40B4-BE49-F238E27FC236}">
                <a16:creationId xmlns:a16="http://schemas.microsoft.com/office/drawing/2014/main" id="{0554E816-EC6D-427E-8AE6-BA13459E10DC}"/>
              </a:ext>
            </a:extLst>
          </p:cNvPr>
          <p:cNvGrpSpPr/>
          <p:nvPr/>
        </p:nvGrpSpPr>
        <p:grpSpPr>
          <a:xfrm>
            <a:off x="145253" y="5408620"/>
            <a:ext cx="11917858" cy="212826"/>
            <a:chOff x="145253" y="5408620"/>
            <a:chExt cx="11917858" cy="212826"/>
          </a:xfrm>
        </p:grpSpPr>
        <p:sp>
          <p:nvSpPr>
            <p:cNvPr id="41" name="Rectangle 40">
              <a:extLst>
                <a:ext uri="{FF2B5EF4-FFF2-40B4-BE49-F238E27FC236}">
                  <a16:creationId xmlns:a16="http://schemas.microsoft.com/office/drawing/2014/main" id="{AFE47855-12AB-4C32-9CAB-D4E7350BDEF7}"/>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E057D98-CEBF-4409-84C9-A0A6F6B28557}"/>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D4DD4F9-0CFF-4A66-B305-6AE4BEA7F456}"/>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6E2988E7-47E5-45A4-91D8-7D79ACA58FB6}"/>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6" name="Picture 45">
            <a:extLst>
              <a:ext uri="{FF2B5EF4-FFF2-40B4-BE49-F238E27FC236}">
                <a16:creationId xmlns:a16="http://schemas.microsoft.com/office/drawing/2014/main" id="{12B6924D-88A9-4517-AF0E-9A95D716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842" y="159488"/>
            <a:ext cx="2109269" cy="1947345"/>
          </a:xfrm>
          <a:prstGeom prst="rect">
            <a:avLst/>
          </a:prstGeom>
        </p:spPr>
      </p:pic>
      <p:sp>
        <p:nvSpPr>
          <p:cNvPr id="52" name="TextBox 51">
            <a:extLst>
              <a:ext uri="{FF2B5EF4-FFF2-40B4-BE49-F238E27FC236}">
                <a16:creationId xmlns:a16="http://schemas.microsoft.com/office/drawing/2014/main" id="{DB857F45-F52A-4CEC-8FB1-081841FFC49A}"/>
              </a:ext>
            </a:extLst>
          </p:cNvPr>
          <p:cNvSpPr txBox="1"/>
          <p:nvPr/>
        </p:nvSpPr>
        <p:spPr>
          <a:xfrm>
            <a:off x="326743" y="5935096"/>
            <a:ext cx="4638662" cy="646331"/>
          </a:xfrm>
          <a:prstGeom prst="rect">
            <a:avLst/>
          </a:prstGeom>
          <a:noFill/>
        </p:spPr>
        <p:txBody>
          <a:bodyPr wrap="square" rtlCol="0">
            <a:spAutoFit/>
          </a:bodyPr>
          <a:lstStyle/>
          <a:p>
            <a:r>
              <a:rPr lang="en-GB" dirty="0">
                <a:solidFill>
                  <a:srgbClr val="007534"/>
                </a:solidFill>
              </a:rPr>
              <a:t>www.cga.cymru</a:t>
            </a:r>
          </a:p>
          <a:p>
            <a:r>
              <a:rPr lang="en-GB" dirty="0">
                <a:solidFill>
                  <a:srgbClr val="007534"/>
                </a:solidFill>
              </a:rPr>
              <a:t>www.ewc.wales</a:t>
            </a:r>
          </a:p>
        </p:txBody>
      </p:sp>
      <p:pic>
        <p:nvPicPr>
          <p:cNvPr id="4" name="Picture 3">
            <a:extLst>
              <a:ext uri="{FF2B5EF4-FFF2-40B4-BE49-F238E27FC236}">
                <a16:creationId xmlns:a16="http://schemas.microsoft.com/office/drawing/2014/main" id="{C76A5EF4-F148-4286-9B63-5617D5129A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7652" y="4363678"/>
            <a:ext cx="4434348" cy="2494321"/>
          </a:xfrm>
          <a:prstGeom prst="rect">
            <a:avLst/>
          </a:prstGeom>
        </p:spPr>
      </p:pic>
      <p:sp>
        <p:nvSpPr>
          <p:cNvPr id="13" name="Text Placeholder 8">
            <a:extLst>
              <a:ext uri="{FF2B5EF4-FFF2-40B4-BE49-F238E27FC236}">
                <a16:creationId xmlns:a16="http://schemas.microsoft.com/office/drawing/2014/main" id="{B4D41872-6259-4893-A48C-1E03E1AF9D08}"/>
              </a:ext>
            </a:extLst>
          </p:cNvPr>
          <p:cNvSpPr>
            <a:spLocks noGrp="1"/>
          </p:cNvSpPr>
          <p:nvPr>
            <p:ph type="body" sz="quarter" idx="13" hasCustomPrompt="1"/>
          </p:nvPr>
        </p:nvSpPr>
        <p:spPr>
          <a:xfrm>
            <a:off x="630237" y="1295961"/>
            <a:ext cx="5023155" cy="3708658"/>
          </a:xfrm>
        </p:spPr>
        <p:txBody>
          <a:bodyPr>
            <a:normAutofit/>
          </a:bodyPr>
          <a:lstStyle>
            <a:lvl1pPr marL="0" indent="0" algn="l">
              <a:buNone/>
              <a:defRPr sz="2400">
                <a:solidFill>
                  <a:schemeClr val="bg1"/>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contact us content</a:t>
            </a:r>
            <a:endParaRPr lang="en-GB" dirty="0"/>
          </a:p>
        </p:txBody>
      </p:sp>
      <p:sp>
        <p:nvSpPr>
          <p:cNvPr id="14" name="Text Placeholder 8">
            <a:extLst>
              <a:ext uri="{FF2B5EF4-FFF2-40B4-BE49-F238E27FC236}">
                <a16:creationId xmlns:a16="http://schemas.microsoft.com/office/drawing/2014/main" id="{D86A0E99-16F0-4367-AF44-B6639AE37832}"/>
              </a:ext>
            </a:extLst>
          </p:cNvPr>
          <p:cNvSpPr>
            <a:spLocks noGrp="1"/>
          </p:cNvSpPr>
          <p:nvPr>
            <p:ph type="body" sz="quarter" idx="14" hasCustomPrompt="1"/>
          </p:nvPr>
        </p:nvSpPr>
        <p:spPr>
          <a:xfrm>
            <a:off x="6264277" y="1295961"/>
            <a:ext cx="5023155" cy="3708658"/>
          </a:xfrm>
        </p:spPr>
        <p:txBody>
          <a:bodyPr>
            <a:normAutofit/>
          </a:bodyPr>
          <a:lstStyle>
            <a:lvl1pPr marL="0" indent="0" algn="l">
              <a:buNone/>
              <a:defRPr sz="2400">
                <a:solidFill>
                  <a:schemeClr val="bg1"/>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contact us content</a:t>
            </a:r>
            <a:endParaRPr lang="en-GB" dirty="0"/>
          </a:p>
        </p:txBody>
      </p:sp>
      <p:sp>
        <p:nvSpPr>
          <p:cNvPr id="15" name="Text Placeholder 8">
            <a:extLst>
              <a:ext uri="{FF2B5EF4-FFF2-40B4-BE49-F238E27FC236}">
                <a16:creationId xmlns:a16="http://schemas.microsoft.com/office/drawing/2014/main" id="{B8A0D4AB-3F42-4DEF-94B0-3EFBA05B075F}"/>
              </a:ext>
            </a:extLst>
          </p:cNvPr>
          <p:cNvSpPr>
            <a:spLocks noGrp="1"/>
          </p:cNvSpPr>
          <p:nvPr>
            <p:ph type="body" sz="quarter" idx="15" hasCustomPrompt="1"/>
          </p:nvPr>
        </p:nvSpPr>
        <p:spPr>
          <a:xfrm>
            <a:off x="630237" y="496390"/>
            <a:ext cx="5023155" cy="643435"/>
          </a:xfrm>
        </p:spPr>
        <p:txBody>
          <a:bodyPr>
            <a:normAutofit/>
          </a:bodyPr>
          <a:lstStyle>
            <a:lvl1pPr marL="0" indent="0" algn="l">
              <a:buNone/>
              <a:defRPr sz="2800" b="1">
                <a:solidFill>
                  <a:schemeClr val="bg1"/>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err="1"/>
              <a:t>Cysylltwch</a:t>
            </a:r>
            <a:r>
              <a:rPr lang="en-US" dirty="0"/>
              <a:t> â </a:t>
            </a:r>
            <a:r>
              <a:rPr lang="en-US" dirty="0" err="1"/>
              <a:t>ni</a:t>
            </a:r>
            <a:endParaRPr lang="en-GB" dirty="0"/>
          </a:p>
        </p:txBody>
      </p:sp>
      <p:sp>
        <p:nvSpPr>
          <p:cNvPr id="16" name="Text Placeholder 8">
            <a:extLst>
              <a:ext uri="{FF2B5EF4-FFF2-40B4-BE49-F238E27FC236}">
                <a16:creationId xmlns:a16="http://schemas.microsoft.com/office/drawing/2014/main" id="{B65D6060-AD11-4ABA-A57A-212C1F24AAE8}"/>
              </a:ext>
            </a:extLst>
          </p:cNvPr>
          <p:cNvSpPr>
            <a:spLocks noGrp="1"/>
          </p:cNvSpPr>
          <p:nvPr>
            <p:ph type="body" sz="quarter" idx="16" hasCustomPrompt="1"/>
          </p:nvPr>
        </p:nvSpPr>
        <p:spPr>
          <a:xfrm>
            <a:off x="6264277" y="496390"/>
            <a:ext cx="5023154" cy="643435"/>
          </a:xfrm>
        </p:spPr>
        <p:txBody>
          <a:bodyPr>
            <a:normAutofit/>
          </a:bodyPr>
          <a:lstStyle>
            <a:lvl1pPr marL="0" indent="0" algn="l">
              <a:buNone/>
              <a:defRPr sz="2800" b="1">
                <a:solidFill>
                  <a:schemeClr val="bg1"/>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Contact us</a:t>
            </a:r>
            <a:endParaRPr lang="en-GB" dirty="0"/>
          </a:p>
        </p:txBody>
      </p:sp>
    </p:spTree>
    <p:extLst>
      <p:ext uri="{BB962C8B-B14F-4D97-AF65-F5344CB8AC3E}">
        <p14:creationId xmlns:p14="http://schemas.microsoft.com/office/powerpoint/2010/main" val="1361076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7FA3E7-F096-4E49-955C-63E9662989EA}" type="datetimeFigureOut">
              <a:rPr lang="en-GB" smtClean="0"/>
              <a:t>13/10/2025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1575609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D7FA3E7-F096-4E49-955C-63E9662989EA}" type="datetimeFigureOut">
              <a:rPr lang="en-GB" smtClean="0"/>
              <a:t>13/10/2025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3906009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D7FA3E7-F096-4E49-955C-63E9662989EA}" type="datetimeFigureOut">
              <a:rPr lang="en-GB" smtClean="0"/>
              <a:t>13/10/2025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191285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D7FA3E7-F096-4E49-955C-63E9662989EA}" type="datetimeFigureOut">
              <a:rPr lang="en-GB" smtClean="0"/>
              <a:t>13/10/2025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449520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FA3E7-F096-4E49-955C-63E9662989EA}" type="datetimeFigureOut">
              <a:rPr lang="en-GB" smtClean="0"/>
              <a:t>13/10/2025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4077726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FA3E7-F096-4E49-955C-63E9662989EA}" type="datetimeFigureOut">
              <a:rPr lang="en-GB" smtClean="0"/>
              <a:t>13/10/2025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966B7-6A1D-4249-B366-1C9C10273FB8}" type="slidenum">
              <a:rPr lang="en-GB" smtClean="0"/>
              <a:t>‹#›</a:t>
            </a:fld>
            <a:endParaRPr lang="en-GB"/>
          </a:p>
        </p:txBody>
      </p:sp>
    </p:spTree>
    <p:extLst>
      <p:ext uri="{BB962C8B-B14F-4D97-AF65-F5344CB8AC3E}">
        <p14:creationId xmlns:p14="http://schemas.microsoft.com/office/powerpoint/2010/main" val="1213016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1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1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chart" Target="../charts/chart18.xml"/><Relationship Id="rId4" Type="http://schemas.openxmlformats.org/officeDocument/2006/relationships/chart" Target="../charts/chart17.xml"/></Relationships>
</file>

<file path=ppt/slides/_rels/slide1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chart" Target="../charts/chart23.xml"/><Relationship Id="rId5" Type="http://schemas.openxmlformats.org/officeDocument/2006/relationships/chart" Target="../charts/chart22.xml"/><Relationship Id="rId4" Type="http://schemas.openxmlformats.org/officeDocument/2006/relationships/chart" Target="../charts/chart21.xml"/></Relationships>
</file>

<file path=ppt/slides/_rels/slide17.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hart" Target="../charts/chart27.xml"/><Relationship Id="rId5" Type="http://schemas.openxmlformats.org/officeDocument/2006/relationships/chart" Target="../charts/chart26.xml"/><Relationship Id="rId4" Type="http://schemas.openxmlformats.org/officeDocument/2006/relationships/chart" Target="../charts/chart25.xml"/></Relationships>
</file>

<file path=ppt/slides/_rels/slide18.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chart" Target="../charts/chart30.xml"/><Relationship Id="rId4" Type="http://schemas.openxmlformats.org/officeDocument/2006/relationships/chart" Target="../charts/chart29.xml"/></Relationships>
</file>

<file path=ppt/slides/_rels/slide19.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chart" Target="../charts/chart34.xml"/><Relationship Id="rId4" Type="http://schemas.openxmlformats.org/officeDocument/2006/relationships/chart" Target="../charts/chart33.xml"/></Relationships>
</file>

<file path=ppt/slides/_rels/slide21.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chart" Target="../charts/chart37.xml"/><Relationship Id="rId4" Type="http://schemas.openxmlformats.org/officeDocument/2006/relationships/chart" Target="../charts/chart36.xml"/></Relationships>
</file>

<file path=ppt/slides/_rels/slide22.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chart" Target="../charts/chart40.xml"/><Relationship Id="rId4" Type="http://schemas.openxmlformats.org/officeDocument/2006/relationships/chart" Target="../charts/chart39.xml"/></Relationships>
</file>

<file path=ppt/slides/_rels/slide23.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chart" Target="../charts/chart43.xml"/><Relationship Id="rId4" Type="http://schemas.openxmlformats.org/officeDocument/2006/relationships/chart" Target="../charts/chart42.xml"/></Relationships>
</file>

<file path=ppt/slides/_rels/slide24.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45.xml"/></Relationships>
</file>

<file path=ppt/slides/_rels/slide25.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chart" Target="../charts/chart47.xml"/></Relationships>
</file>

<file path=ppt/slides/_rels/slide26.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49.xml"/></Relationships>
</file>

<file path=ppt/slides/_rels/slide27.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14/relationships/chartEx" Target="../charts/chartEx2.xml"/></Relationships>
</file>

<file path=ppt/slides/_rels/slide28.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5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chart" Target="../charts/chart55.xml"/><Relationship Id="rId5" Type="http://schemas.openxmlformats.org/officeDocument/2006/relationships/chart" Target="../charts/chart54.xml"/><Relationship Id="rId4" Type="http://schemas.openxmlformats.org/officeDocument/2006/relationships/chart" Target="../charts/chart5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5AF958A-AF8A-4F6C-8A33-1DF7A6615F02}"/>
              </a:ext>
            </a:extLst>
          </p:cNvPr>
          <p:cNvSpPr>
            <a:spLocks noGrp="1"/>
          </p:cNvSpPr>
          <p:nvPr>
            <p:ph type="body" sz="quarter" idx="11"/>
          </p:nvPr>
        </p:nvSpPr>
        <p:spPr>
          <a:xfrm>
            <a:off x="326743" y="2370744"/>
            <a:ext cx="8955626" cy="607603"/>
          </a:xfrm>
        </p:spPr>
        <p:txBody>
          <a:bodyPr>
            <a:noAutofit/>
          </a:bodyPr>
          <a:lstStyle/>
          <a:p>
            <a:r>
              <a:rPr lang="en-GB" dirty="0"/>
              <a:t>Education Workforce Statistics </a:t>
            </a:r>
          </a:p>
          <a:p>
            <a:r>
              <a:rPr lang="en-GB" dirty="0"/>
              <a:t>Stakeholder briefing</a:t>
            </a:r>
          </a:p>
        </p:txBody>
      </p:sp>
      <p:sp>
        <p:nvSpPr>
          <p:cNvPr id="4" name="Text Placeholder 3">
            <a:extLst>
              <a:ext uri="{FF2B5EF4-FFF2-40B4-BE49-F238E27FC236}">
                <a16:creationId xmlns:a16="http://schemas.microsoft.com/office/drawing/2014/main" id="{8364E666-FDE5-4E1B-B0E0-8B44923B7CCF}"/>
              </a:ext>
            </a:extLst>
          </p:cNvPr>
          <p:cNvSpPr>
            <a:spLocks noGrp="1"/>
          </p:cNvSpPr>
          <p:nvPr>
            <p:ph type="body" sz="quarter" idx="12"/>
          </p:nvPr>
        </p:nvSpPr>
        <p:spPr>
          <a:xfrm>
            <a:off x="326743" y="4334988"/>
            <a:ext cx="8955626" cy="993807"/>
          </a:xfrm>
        </p:spPr>
        <p:txBody>
          <a:bodyPr>
            <a:normAutofit fontScale="77500" lnSpcReduction="20000"/>
          </a:bodyPr>
          <a:lstStyle/>
          <a:p>
            <a:r>
              <a:rPr lang="en-GB" dirty="0"/>
              <a:t>Lisa Winstone – Interim Chief Executive</a:t>
            </a:r>
          </a:p>
          <a:p>
            <a:r>
              <a:rPr lang="en-GB" dirty="0"/>
              <a:t>David Browne – Director of Regulation</a:t>
            </a:r>
          </a:p>
          <a:p>
            <a:r>
              <a:rPr lang="en-GB" dirty="0"/>
              <a:t>Nia Griffith – Data Manager</a:t>
            </a:r>
          </a:p>
        </p:txBody>
      </p:sp>
    </p:spTree>
    <p:extLst>
      <p:ext uri="{BB962C8B-B14F-4D97-AF65-F5344CB8AC3E}">
        <p14:creationId xmlns:p14="http://schemas.microsoft.com/office/powerpoint/2010/main" val="345145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233082" y="3737895"/>
            <a:ext cx="3523130" cy="307777"/>
          </a:xfrm>
          <a:prstGeom prst="rect">
            <a:avLst/>
          </a:prstGeom>
          <a:noFill/>
        </p:spPr>
        <p:txBody>
          <a:bodyPr wrap="square" rtlCol="0">
            <a:spAutoFit/>
          </a:bodyPr>
          <a:lstStyle/>
          <a:p>
            <a:r>
              <a:rPr lang="en-GB" sz="1400" b="1" u="sng" dirty="0"/>
              <a:t>All categories by national identity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836" y="41096"/>
            <a:ext cx="2986917"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11A6A8"/>
                </a:solidFill>
              </a:rPr>
              <a:t>National Identity</a:t>
            </a:r>
          </a:p>
        </p:txBody>
      </p:sp>
      <p:graphicFrame>
        <p:nvGraphicFramePr>
          <p:cNvPr id="4" name="Table 3">
            <a:extLst>
              <a:ext uri="{FF2B5EF4-FFF2-40B4-BE49-F238E27FC236}">
                <a16:creationId xmlns:a16="http://schemas.microsoft.com/office/drawing/2014/main" id="{38AD4D3F-B402-4751-AF42-EF87212B279C}"/>
              </a:ext>
            </a:extLst>
          </p:cNvPr>
          <p:cNvGraphicFramePr>
            <a:graphicFrameLocks noGrp="1"/>
          </p:cNvGraphicFramePr>
          <p:nvPr>
            <p:extLst>
              <p:ext uri="{D42A27DB-BD31-4B8C-83A1-F6EECF244321}">
                <p14:modId xmlns:p14="http://schemas.microsoft.com/office/powerpoint/2010/main" val="2497804013"/>
              </p:ext>
            </p:extLst>
          </p:nvPr>
        </p:nvGraphicFramePr>
        <p:xfrm>
          <a:off x="233082" y="486060"/>
          <a:ext cx="11725839" cy="3251835"/>
        </p:xfrm>
        <a:graphic>
          <a:graphicData uri="http://schemas.openxmlformats.org/drawingml/2006/table">
            <a:tbl>
              <a:tblPr/>
              <a:tblGrid>
                <a:gridCol w="4437530">
                  <a:extLst>
                    <a:ext uri="{9D8B030D-6E8A-4147-A177-3AD203B41FA5}">
                      <a16:colId xmlns:a16="http://schemas.microsoft.com/office/drawing/2014/main" val="2704596832"/>
                    </a:ext>
                  </a:extLst>
                </a:gridCol>
                <a:gridCol w="1041187">
                  <a:extLst>
                    <a:ext uri="{9D8B030D-6E8A-4147-A177-3AD203B41FA5}">
                      <a16:colId xmlns:a16="http://schemas.microsoft.com/office/drawing/2014/main" val="3602696643"/>
                    </a:ext>
                  </a:extLst>
                </a:gridCol>
                <a:gridCol w="1041187">
                  <a:extLst>
                    <a:ext uri="{9D8B030D-6E8A-4147-A177-3AD203B41FA5}">
                      <a16:colId xmlns:a16="http://schemas.microsoft.com/office/drawing/2014/main" val="3570088112"/>
                    </a:ext>
                  </a:extLst>
                </a:gridCol>
                <a:gridCol w="1041187">
                  <a:extLst>
                    <a:ext uri="{9D8B030D-6E8A-4147-A177-3AD203B41FA5}">
                      <a16:colId xmlns:a16="http://schemas.microsoft.com/office/drawing/2014/main" val="1111328395"/>
                    </a:ext>
                  </a:extLst>
                </a:gridCol>
                <a:gridCol w="1041187">
                  <a:extLst>
                    <a:ext uri="{9D8B030D-6E8A-4147-A177-3AD203B41FA5}">
                      <a16:colId xmlns:a16="http://schemas.microsoft.com/office/drawing/2014/main" val="3982677857"/>
                    </a:ext>
                  </a:extLst>
                </a:gridCol>
                <a:gridCol w="1041187">
                  <a:extLst>
                    <a:ext uri="{9D8B030D-6E8A-4147-A177-3AD203B41FA5}">
                      <a16:colId xmlns:a16="http://schemas.microsoft.com/office/drawing/2014/main" val="217719802"/>
                    </a:ext>
                  </a:extLst>
                </a:gridCol>
                <a:gridCol w="1041187">
                  <a:extLst>
                    <a:ext uri="{9D8B030D-6E8A-4147-A177-3AD203B41FA5}">
                      <a16:colId xmlns:a16="http://schemas.microsoft.com/office/drawing/2014/main" val="2765949253"/>
                    </a:ext>
                  </a:extLst>
                </a:gridCol>
                <a:gridCol w="1041187">
                  <a:extLst>
                    <a:ext uri="{9D8B030D-6E8A-4147-A177-3AD203B41FA5}">
                      <a16:colId xmlns:a16="http://schemas.microsoft.com/office/drawing/2014/main" val="1285365193"/>
                    </a:ext>
                  </a:extLst>
                </a:gridCol>
              </a:tblGrid>
              <a:tr h="401446">
                <a:tc>
                  <a:txBody>
                    <a:bodyPr/>
                    <a:lstStyle/>
                    <a:p>
                      <a:pPr algn="l" fontAlgn="b"/>
                      <a:r>
                        <a:rPr lang="en-GB" sz="1200" b="1" i="0" u="none" strike="noStrike" dirty="0">
                          <a:solidFill>
                            <a:schemeClr val="tx1"/>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British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English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Scottish, Irish and Northern Irish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Other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Does not wish to record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extLst>
                  <a:ext uri="{0D108BD9-81ED-4DB2-BD59-A6C34878D82A}">
                    <a16:rowId xmlns:a16="http://schemas.microsoft.com/office/drawing/2014/main" val="126279311"/>
                  </a:ext>
                </a:extLst>
              </a:tr>
              <a:tr h="165496">
                <a:tc>
                  <a:txBody>
                    <a:bodyPr/>
                    <a:lstStyle/>
                    <a:p>
                      <a:pPr algn="l" fontAlgn="b"/>
                      <a:r>
                        <a:rPr lang="en-GB" sz="1200" b="0" i="0" u="none" strike="noStrike">
                          <a:solidFill>
                            <a:schemeClr val="tx1"/>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22,683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8,353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1,845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2194933"/>
                  </a:ext>
                </a:extLst>
              </a:tr>
              <a:tr h="165496">
                <a:tc>
                  <a:txBody>
                    <a:bodyPr/>
                    <a:lstStyle/>
                    <a:p>
                      <a:pPr algn="l" fontAlgn="b"/>
                      <a:r>
                        <a:rPr lang="en-GB" sz="1200" b="0" i="0" u="none" strike="noStrike">
                          <a:solidFill>
                            <a:schemeClr val="tx1"/>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21,377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13,336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2,661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5,387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765792"/>
                  </a:ext>
                </a:extLst>
              </a:tr>
              <a:tr h="165496">
                <a:tc>
                  <a:txBody>
                    <a:bodyPr/>
                    <a:lstStyle/>
                    <a:p>
                      <a:pPr algn="l" fontAlgn="b"/>
                      <a:r>
                        <a:rPr lang="en-GB" sz="1200" b="0" i="0" u="none" strike="noStrike">
                          <a:solidFill>
                            <a:schemeClr val="tx1"/>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4566025"/>
                  </a:ext>
                </a:extLst>
              </a:tr>
              <a:tr h="165496">
                <a:tc>
                  <a:txBody>
                    <a:bodyPr/>
                    <a:lstStyle/>
                    <a:p>
                      <a:pPr algn="l" fontAlgn="b"/>
                      <a:r>
                        <a:rPr lang="en-GB" sz="1200" b="0" i="0" u="none" strike="noStrike">
                          <a:solidFill>
                            <a:schemeClr val="tx1"/>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1,807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818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023130"/>
                  </a:ext>
                </a:extLst>
              </a:tr>
              <a:tr h="165496">
                <a:tc>
                  <a:txBody>
                    <a:bodyPr/>
                    <a:lstStyle/>
                    <a:p>
                      <a:pPr algn="l" fontAlgn="b"/>
                      <a:r>
                        <a:rPr lang="en-GB" sz="1200" b="0" i="0" u="none" strike="noStrike">
                          <a:solidFill>
                            <a:schemeClr val="tx1"/>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2,360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1,665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5181747"/>
                  </a:ext>
                </a:extLst>
              </a:tr>
              <a:tr h="165496">
                <a:tc>
                  <a:txBody>
                    <a:bodyPr/>
                    <a:lstStyle/>
                    <a:p>
                      <a:pPr algn="l" fontAlgn="b"/>
                      <a:r>
                        <a:rPr lang="en-GB" sz="1200" b="0" i="0" u="none" strike="noStrike">
                          <a:solidFill>
                            <a:schemeClr val="tx1"/>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694302"/>
                  </a:ext>
                </a:extLst>
              </a:tr>
              <a:tr h="165496">
                <a:tc>
                  <a:txBody>
                    <a:bodyPr/>
                    <a:lstStyle/>
                    <a:p>
                      <a:pPr algn="l" fontAlgn="b"/>
                      <a:r>
                        <a:rPr lang="en-GB" sz="1200" b="0" i="0" u="none" strike="noStrike" dirty="0">
                          <a:solidFill>
                            <a:schemeClr val="tx1"/>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1,757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8185908"/>
                  </a:ext>
                </a:extLst>
              </a:tr>
              <a:tr h="165496">
                <a:tc>
                  <a:txBody>
                    <a:bodyPr/>
                    <a:lstStyle/>
                    <a:p>
                      <a:pPr algn="l" fontAlgn="b"/>
                      <a:r>
                        <a:rPr lang="en-GB" sz="1200" b="0" i="0" u="none" strike="noStrike">
                          <a:solidFill>
                            <a:schemeClr val="tx1"/>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109992"/>
                  </a:ext>
                </a:extLst>
              </a:tr>
              <a:tr h="165496">
                <a:tc>
                  <a:txBody>
                    <a:bodyPr/>
                    <a:lstStyle/>
                    <a:p>
                      <a:pPr algn="l" fontAlgn="b"/>
                      <a:r>
                        <a:rPr lang="en-GB" sz="1200" b="0" i="0" u="none" strike="noStrike">
                          <a:solidFill>
                            <a:schemeClr val="tx1"/>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8015110"/>
                  </a:ext>
                </a:extLst>
              </a:tr>
              <a:tr h="165496">
                <a:tc>
                  <a:txBody>
                    <a:bodyPr/>
                    <a:lstStyle/>
                    <a:p>
                      <a:pPr algn="l" fontAlgn="b"/>
                      <a:r>
                        <a:rPr lang="en-GB" sz="1200" b="0" i="0" u="none" strike="noStrike">
                          <a:solidFill>
                            <a:schemeClr val="tx1"/>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0811516"/>
                  </a:ext>
                </a:extLst>
              </a:tr>
              <a:tr h="165496">
                <a:tc>
                  <a:txBody>
                    <a:bodyPr/>
                    <a:lstStyle/>
                    <a:p>
                      <a:pPr algn="l" fontAlgn="b"/>
                      <a:r>
                        <a:rPr lang="en-GB" sz="1200" b="0" i="0" u="none" strike="noStrike">
                          <a:solidFill>
                            <a:schemeClr val="tx1"/>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098955"/>
                  </a:ext>
                </a:extLst>
              </a:tr>
              <a:tr h="165496">
                <a:tc>
                  <a:txBody>
                    <a:bodyPr/>
                    <a:lstStyle/>
                    <a:p>
                      <a:pPr algn="l" fontAlgn="b"/>
                      <a:r>
                        <a:rPr lang="en-GB" sz="1200" b="0" i="0" u="none" strike="noStrike">
                          <a:solidFill>
                            <a:schemeClr val="tx1"/>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9322413"/>
                  </a:ext>
                </a:extLst>
              </a:tr>
              <a:tr h="165496">
                <a:tc>
                  <a:txBody>
                    <a:bodyPr/>
                    <a:lstStyle/>
                    <a:p>
                      <a:pPr algn="l" fontAlgn="b"/>
                      <a:r>
                        <a:rPr lang="en-GB" sz="1200" b="0" i="0" u="none" strike="noStrike">
                          <a:solidFill>
                            <a:schemeClr val="tx1"/>
                          </a:solidFill>
                          <a:effectLst/>
                          <a:latin typeface="Calibri" panose="020F0502020204030204" pitchFamily="34" charset="0"/>
                        </a:rPr>
                        <a:t>Indpendent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1238683"/>
                  </a:ext>
                </a:extLst>
              </a:tr>
              <a:tr h="165496">
                <a:tc>
                  <a:txBody>
                    <a:bodyPr/>
                    <a:lstStyle/>
                    <a:p>
                      <a:pPr algn="l" fontAlgn="b"/>
                      <a:r>
                        <a:rPr lang="en-GB" sz="1200" b="1" i="0" u="none" strike="noStrike" dirty="0">
                          <a:solidFill>
                            <a:schemeClr val="tx1"/>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53,711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27,819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5,991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658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3,918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931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8,816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extLst>
                  <a:ext uri="{0D108BD9-81ED-4DB2-BD59-A6C34878D82A}">
                    <a16:rowId xmlns:a16="http://schemas.microsoft.com/office/drawing/2014/main" val="4171207726"/>
                  </a:ext>
                </a:extLst>
              </a:tr>
            </a:tbl>
          </a:graphicData>
        </a:graphic>
      </p:graphicFrame>
      <p:graphicFrame>
        <p:nvGraphicFramePr>
          <p:cNvPr id="13" name="Chart 12">
            <a:extLst>
              <a:ext uri="{FF2B5EF4-FFF2-40B4-BE49-F238E27FC236}">
                <a16:creationId xmlns:a16="http://schemas.microsoft.com/office/drawing/2014/main" id="{A2047BC5-EF26-442C-9944-DD49E51A121E}"/>
              </a:ext>
            </a:extLst>
          </p:cNvPr>
          <p:cNvGraphicFramePr>
            <a:graphicFrameLocks/>
          </p:cNvGraphicFramePr>
          <p:nvPr>
            <p:extLst>
              <p:ext uri="{D42A27DB-BD31-4B8C-83A1-F6EECF244321}">
                <p14:modId xmlns:p14="http://schemas.microsoft.com/office/powerpoint/2010/main" val="1107653190"/>
              </p:ext>
            </p:extLst>
          </p:nvPr>
        </p:nvGraphicFramePr>
        <p:xfrm>
          <a:off x="0" y="3737894"/>
          <a:ext cx="12192000" cy="31201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60819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a:extLst>
              <a:ext uri="{FF2B5EF4-FFF2-40B4-BE49-F238E27FC236}">
                <a16:creationId xmlns:a16="http://schemas.microsoft.com/office/drawing/2014/main" id="{A8145BE3-ECE1-42A1-A917-0CEF04CD585A}"/>
              </a:ext>
            </a:extLst>
          </p:cNvPr>
          <p:cNvGraphicFramePr>
            <a:graphicFrameLocks/>
          </p:cNvGraphicFramePr>
          <p:nvPr>
            <p:extLst>
              <p:ext uri="{D42A27DB-BD31-4B8C-83A1-F6EECF244321}">
                <p14:modId xmlns:p14="http://schemas.microsoft.com/office/powerpoint/2010/main" val="618196088"/>
              </p:ext>
            </p:extLst>
          </p:nvPr>
        </p:nvGraphicFramePr>
        <p:xfrm>
          <a:off x="-424879" y="672600"/>
          <a:ext cx="48768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9" name="Chart 18">
            <a:extLst>
              <a:ext uri="{FF2B5EF4-FFF2-40B4-BE49-F238E27FC236}">
                <a16:creationId xmlns:a16="http://schemas.microsoft.com/office/drawing/2014/main" id="{375AEBF0-08BC-4418-9C63-C29407EA81C1}"/>
              </a:ext>
            </a:extLst>
          </p:cNvPr>
          <p:cNvGraphicFramePr>
            <a:graphicFrameLocks/>
          </p:cNvGraphicFramePr>
          <p:nvPr>
            <p:extLst>
              <p:ext uri="{D42A27DB-BD31-4B8C-83A1-F6EECF244321}">
                <p14:modId xmlns:p14="http://schemas.microsoft.com/office/powerpoint/2010/main" val="725224226"/>
              </p:ext>
            </p:extLst>
          </p:nvPr>
        </p:nvGraphicFramePr>
        <p:xfrm>
          <a:off x="0" y="3152694"/>
          <a:ext cx="12192000" cy="3705306"/>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114480" y="3227064"/>
            <a:ext cx="2718367" cy="307777"/>
          </a:xfrm>
          <a:prstGeom prst="rect">
            <a:avLst/>
          </a:prstGeom>
          <a:noFill/>
        </p:spPr>
        <p:txBody>
          <a:bodyPr wrap="square" rtlCol="0">
            <a:spAutoFit/>
          </a:bodyPr>
          <a:lstStyle/>
          <a:p>
            <a:r>
              <a:rPr lang="en-GB" sz="1400" b="1" u="sng" dirty="0"/>
              <a:t>All categories by disability in 2025</a:t>
            </a:r>
          </a:p>
        </p:txBody>
      </p:sp>
      <p:cxnSp>
        <p:nvCxnSpPr>
          <p:cNvPr id="10" name="Straight Connector 9">
            <a:extLst>
              <a:ext uri="{FF2B5EF4-FFF2-40B4-BE49-F238E27FC236}">
                <a16:creationId xmlns:a16="http://schemas.microsoft.com/office/drawing/2014/main" id="{6FF62CA3-DAA9-4845-8C79-5823DB2EBAD4}"/>
              </a:ext>
            </a:extLst>
          </p:cNvPr>
          <p:cNvCxnSpPr/>
          <p:nvPr/>
        </p:nvCxnSpPr>
        <p:spPr>
          <a:xfrm>
            <a:off x="114481" y="3152694"/>
            <a:ext cx="11948298" cy="0"/>
          </a:xfrm>
          <a:prstGeom prst="line">
            <a:avLst/>
          </a:prstGeom>
          <a:ln w="28575">
            <a:solidFill>
              <a:srgbClr val="750A00">
                <a:alpha val="8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3D95850-F112-474A-AF8F-66735FC56B39}"/>
              </a:ext>
            </a:extLst>
          </p:cNvPr>
          <p:cNvCxnSpPr>
            <a:cxnSpLocks/>
          </p:cNvCxnSpPr>
          <p:nvPr/>
        </p:nvCxnSpPr>
        <p:spPr>
          <a:xfrm flipV="1">
            <a:off x="3942118" y="125240"/>
            <a:ext cx="0" cy="2953085"/>
          </a:xfrm>
          <a:prstGeom prst="line">
            <a:avLst/>
          </a:prstGeom>
          <a:ln w="28575">
            <a:solidFill>
              <a:srgbClr val="750A00">
                <a:alpha val="80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2DBB20A-04B6-4232-BDFA-270716E55429}"/>
              </a:ext>
            </a:extLst>
          </p:cNvPr>
          <p:cNvSpPr txBox="1"/>
          <p:nvPr/>
        </p:nvSpPr>
        <p:spPr>
          <a:xfrm>
            <a:off x="654719" y="391364"/>
            <a:ext cx="2717605" cy="307777"/>
          </a:xfrm>
          <a:prstGeom prst="rect">
            <a:avLst/>
          </a:prstGeom>
          <a:noFill/>
        </p:spPr>
        <p:txBody>
          <a:bodyPr wrap="square" rtlCol="0">
            <a:spAutoFit/>
          </a:bodyPr>
          <a:lstStyle/>
          <a:p>
            <a:r>
              <a:rPr lang="en-GB" sz="1400" b="1" u="sng" dirty="0"/>
              <a:t>All registrants by disability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190321" y="0"/>
            <a:ext cx="1642526" cy="504000"/>
          </a:xfrm>
          <a:prstGeom prst="rect">
            <a:avLst/>
          </a:prstGeom>
          <a:ln>
            <a:no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750A00"/>
                </a:solidFill>
              </a:rPr>
              <a:t>Disability</a:t>
            </a:r>
          </a:p>
        </p:txBody>
      </p:sp>
      <p:graphicFrame>
        <p:nvGraphicFramePr>
          <p:cNvPr id="5" name="Table 4">
            <a:extLst>
              <a:ext uri="{FF2B5EF4-FFF2-40B4-BE49-F238E27FC236}">
                <a16:creationId xmlns:a16="http://schemas.microsoft.com/office/drawing/2014/main" id="{48B43572-B2D0-4C0C-827F-E98477C61169}"/>
              </a:ext>
            </a:extLst>
          </p:cNvPr>
          <p:cNvGraphicFramePr>
            <a:graphicFrameLocks noGrp="1"/>
          </p:cNvGraphicFramePr>
          <p:nvPr>
            <p:extLst>
              <p:ext uri="{D42A27DB-BD31-4B8C-83A1-F6EECF244321}">
                <p14:modId xmlns:p14="http://schemas.microsoft.com/office/powerpoint/2010/main" val="4234459354"/>
              </p:ext>
            </p:extLst>
          </p:nvPr>
        </p:nvGraphicFramePr>
        <p:xfrm>
          <a:off x="4069976" y="77950"/>
          <a:ext cx="7957699" cy="3000375"/>
        </p:xfrm>
        <a:graphic>
          <a:graphicData uri="http://schemas.openxmlformats.org/drawingml/2006/table">
            <a:tbl>
              <a:tblPr/>
              <a:tblGrid>
                <a:gridCol w="6428946">
                  <a:extLst>
                    <a:ext uri="{9D8B030D-6E8A-4147-A177-3AD203B41FA5}">
                      <a16:colId xmlns:a16="http://schemas.microsoft.com/office/drawing/2014/main" val="1993996475"/>
                    </a:ext>
                  </a:extLst>
                </a:gridCol>
                <a:gridCol w="800775">
                  <a:extLst>
                    <a:ext uri="{9D8B030D-6E8A-4147-A177-3AD203B41FA5}">
                      <a16:colId xmlns:a16="http://schemas.microsoft.com/office/drawing/2014/main" val="4170835402"/>
                    </a:ext>
                  </a:extLst>
                </a:gridCol>
                <a:gridCol w="727978">
                  <a:extLst>
                    <a:ext uri="{9D8B030D-6E8A-4147-A177-3AD203B41FA5}">
                      <a16:colId xmlns:a16="http://schemas.microsoft.com/office/drawing/2014/main" val="3587249619"/>
                    </a:ext>
                  </a:extLst>
                </a:gridCol>
              </a:tblGrid>
              <a:tr h="200025">
                <a:tc>
                  <a:txBody>
                    <a:bodyPr/>
                    <a:lstStyle/>
                    <a:p>
                      <a:pPr algn="l" fontAlgn="b"/>
                      <a:r>
                        <a:rPr lang="en-GB" sz="1200" b="1" i="0" u="none" strike="noStrike" dirty="0">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extLst>
                  <a:ext uri="{0D108BD9-81ED-4DB2-BD59-A6C34878D82A}">
                    <a16:rowId xmlns:a16="http://schemas.microsoft.com/office/drawing/2014/main" val="2941797639"/>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34,835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264059"/>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44,447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3237650"/>
                  </a:ext>
                </a:extLst>
              </a:tr>
              <a:tr h="200025">
                <a:tc>
                  <a:txBody>
                    <a:bodyPr/>
                    <a:lstStyle/>
                    <a:p>
                      <a:pPr algn="l" fontAlgn="b"/>
                      <a:r>
                        <a:rPr lang="en-GB" sz="1200" b="0" i="0" u="none" strike="noStrike" dirty="0">
                          <a:solidFill>
                            <a:srgbClr val="000000"/>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234078"/>
                  </a:ext>
                </a:extLst>
              </a:tr>
              <a:tr h="200025">
                <a:tc>
                  <a:txBody>
                    <a:bodyPr/>
                    <a:lstStyle/>
                    <a:p>
                      <a:pPr algn="l" fontAlgn="b"/>
                      <a:r>
                        <a:rPr lang="en-GB" sz="1200" b="0" i="0" u="none" strike="noStrike">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1017697"/>
                  </a:ext>
                </a:extLst>
              </a:tr>
              <a:tr h="200025">
                <a:tc>
                  <a:txBody>
                    <a:bodyPr/>
                    <a:lstStyle/>
                    <a:p>
                      <a:pPr algn="l" fontAlgn="b"/>
                      <a:r>
                        <a:rPr lang="en-GB" sz="1200" b="0" i="0" u="none" strike="noStrike" dirty="0">
                          <a:solidFill>
                            <a:srgbClr val="000000"/>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4,831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3338918"/>
                  </a:ext>
                </a:extLst>
              </a:tr>
              <a:tr h="200025">
                <a:tc>
                  <a:txBody>
                    <a:bodyPr/>
                    <a:lstStyle/>
                    <a:p>
                      <a:pPr algn="l" fontAlgn="b"/>
                      <a:r>
                        <a:rPr lang="en-GB" sz="1200" b="0" i="0" u="none" strike="noStrike" dirty="0">
                          <a:solidFill>
                            <a:srgbClr val="000000"/>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5498848"/>
                  </a:ext>
                </a:extLst>
              </a:tr>
              <a:tr h="200025">
                <a:tc>
                  <a:txBody>
                    <a:bodyPr/>
                    <a:lstStyle/>
                    <a:p>
                      <a:pPr algn="l" fontAlgn="b"/>
                      <a:r>
                        <a:rPr lang="en-GB" sz="1200" b="0" i="0" u="none" strike="noStrike" dirty="0">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3,301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7253296"/>
                  </a:ext>
                </a:extLst>
              </a:tr>
              <a:tr h="200025">
                <a:tc>
                  <a:txBody>
                    <a:bodyPr/>
                    <a:lstStyle/>
                    <a:p>
                      <a:pPr algn="l" fontAlgn="b"/>
                      <a:r>
                        <a:rPr lang="en-GB" sz="1200" b="0" i="0" u="none" strike="noStrike" dirty="0">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4488969"/>
                  </a:ext>
                </a:extLst>
              </a:tr>
              <a:tr h="200025">
                <a:tc>
                  <a:txBody>
                    <a:bodyPr/>
                    <a:lstStyle/>
                    <a:p>
                      <a:pPr algn="l" fontAlgn="b"/>
                      <a:r>
                        <a:rPr lang="en-GB" sz="1200" b="0" i="0" u="none" strike="noStrike" dirty="0">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983442"/>
                  </a:ext>
                </a:extLst>
              </a:tr>
              <a:tr h="200025">
                <a:tc>
                  <a:txBody>
                    <a:bodyPr/>
                    <a:lstStyle/>
                    <a:p>
                      <a:pPr algn="l" fontAlgn="b"/>
                      <a:r>
                        <a:rPr lang="en-GB" sz="1200" b="0" i="0" u="none" strike="noStrike">
                          <a:solidFill>
                            <a:srgbClr val="000000"/>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3524825"/>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9059243"/>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6473015"/>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880341"/>
                  </a:ext>
                </a:extLst>
              </a:tr>
              <a:tr h="200025">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r" fontAlgn="b"/>
                      <a:r>
                        <a:rPr lang="en-GB" sz="1200" b="1" i="0" u="none" strike="noStrike" dirty="0">
                          <a:solidFill>
                            <a:srgbClr val="FFFFFF"/>
                          </a:solidFill>
                          <a:effectLst/>
                          <a:latin typeface="Calibri" panose="020F0502020204030204" pitchFamily="34" charset="0"/>
                        </a:rPr>
                        <a:t>2,842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r" fontAlgn="b"/>
                      <a:r>
                        <a:rPr lang="en-GB" sz="1200" b="1" i="0" u="none" strike="noStrike" dirty="0">
                          <a:solidFill>
                            <a:srgbClr val="FFFFFF"/>
                          </a:solidFill>
                          <a:effectLst/>
                          <a:latin typeface="Calibri" panose="020F0502020204030204" pitchFamily="34" charset="0"/>
                        </a:rPr>
                        <a:t>99,002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extLst>
                  <a:ext uri="{0D108BD9-81ED-4DB2-BD59-A6C34878D82A}">
                    <a16:rowId xmlns:a16="http://schemas.microsoft.com/office/drawing/2014/main" val="1031578436"/>
                  </a:ext>
                </a:extLst>
              </a:tr>
            </a:tbl>
          </a:graphicData>
        </a:graphic>
      </p:graphicFrame>
    </p:spTree>
    <p:extLst>
      <p:ext uri="{BB962C8B-B14F-4D97-AF65-F5344CB8AC3E}">
        <p14:creationId xmlns:p14="http://schemas.microsoft.com/office/powerpoint/2010/main" val="4212561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4" name="Chart 13">
            <a:extLst>
              <a:ext uri="{FF2B5EF4-FFF2-40B4-BE49-F238E27FC236}">
                <a16:creationId xmlns:a16="http://schemas.microsoft.com/office/drawing/2014/main" id="{ED10548B-B5BD-4B09-AFD0-586B1070DCA2}"/>
              </a:ext>
            </a:extLst>
          </p:cNvPr>
          <p:cNvGraphicFramePr>
            <a:graphicFrameLocks/>
          </p:cNvGraphicFramePr>
          <p:nvPr>
            <p:extLst>
              <p:ext uri="{D42A27DB-BD31-4B8C-83A1-F6EECF244321}">
                <p14:modId xmlns:p14="http://schemas.microsoft.com/office/powerpoint/2010/main" val="2219097739"/>
              </p:ext>
            </p:extLst>
          </p:nvPr>
        </p:nvGraphicFramePr>
        <p:xfrm>
          <a:off x="0" y="3327109"/>
          <a:ext cx="12192000" cy="3525652"/>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114481" y="3370920"/>
            <a:ext cx="5847048" cy="307777"/>
          </a:xfrm>
          <a:prstGeom prst="rect">
            <a:avLst/>
          </a:prstGeom>
          <a:noFill/>
        </p:spPr>
        <p:txBody>
          <a:bodyPr wrap="square" rtlCol="0">
            <a:spAutoFit/>
          </a:bodyPr>
          <a:lstStyle/>
          <a:p>
            <a:r>
              <a:rPr lang="en-GB" sz="1400" b="1" u="sng" dirty="0"/>
              <a:t>All Welsh speakers and those able to work in Welsh for all categories in 2025</a:t>
            </a:r>
          </a:p>
        </p:txBody>
      </p:sp>
      <p:cxnSp>
        <p:nvCxnSpPr>
          <p:cNvPr id="10" name="Straight Connector 9">
            <a:extLst>
              <a:ext uri="{FF2B5EF4-FFF2-40B4-BE49-F238E27FC236}">
                <a16:creationId xmlns:a16="http://schemas.microsoft.com/office/drawing/2014/main" id="{6FF62CA3-DAA9-4845-8C79-5823DB2EBAD4}"/>
              </a:ext>
            </a:extLst>
          </p:cNvPr>
          <p:cNvCxnSpPr/>
          <p:nvPr/>
        </p:nvCxnSpPr>
        <p:spPr>
          <a:xfrm>
            <a:off x="114481" y="3333191"/>
            <a:ext cx="11948298" cy="0"/>
          </a:xfrm>
          <a:prstGeom prst="line">
            <a:avLst/>
          </a:prstGeom>
          <a:ln w="28575">
            <a:solidFill>
              <a:srgbClr val="000000">
                <a:alpha val="8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3D95850-F112-474A-AF8F-66735FC56B39}"/>
              </a:ext>
            </a:extLst>
          </p:cNvPr>
          <p:cNvCxnSpPr>
            <a:cxnSpLocks/>
          </p:cNvCxnSpPr>
          <p:nvPr/>
        </p:nvCxnSpPr>
        <p:spPr>
          <a:xfrm flipV="1">
            <a:off x="3718000" y="134206"/>
            <a:ext cx="0" cy="3127499"/>
          </a:xfrm>
          <a:prstGeom prst="line">
            <a:avLst/>
          </a:prstGeom>
          <a:ln w="28575">
            <a:solidFill>
              <a:srgbClr val="000000">
                <a:alpha val="80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2DBB20A-04B6-4232-BDFA-270716E55429}"/>
              </a:ext>
            </a:extLst>
          </p:cNvPr>
          <p:cNvSpPr txBox="1"/>
          <p:nvPr/>
        </p:nvSpPr>
        <p:spPr>
          <a:xfrm>
            <a:off x="0" y="377859"/>
            <a:ext cx="3718000" cy="307777"/>
          </a:xfrm>
          <a:prstGeom prst="rect">
            <a:avLst/>
          </a:prstGeom>
          <a:noFill/>
        </p:spPr>
        <p:txBody>
          <a:bodyPr wrap="square" rtlCol="0">
            <a:spAutoFit/>
          </a:bodyPr>
          <a:lstStyle/>
          <a:p>
            <a:r>
              <a:rPr lang="en-GB" sz="1400" b="1" u="sng" dirty="0"/>
              <a:t>All registrants by Welsh language ability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563023" y="0"/>
            <a:ext cx="2572573"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C257"/>
                </a:solidFill>
              </a:rPr>
              <a:t>Welsh language</a:t>
            </a:r>
          </a:p>
        </p:txBody>
      </p:sp>
      <p:graphicFrame>
        <p:nvGraphicFramePr>
          <p:cNvPr id="7" name="Table 6">
            <a:extLst>
              <a:ext uri="{FF2B5EF4-FFF2-40B4-BE49-F238E27FC236}">
                <a16:creationId xmlns:a16="http://schemas.microsoft.com/office/drawing/2014/main" id="{C4FB1481-671E-407B-80B2-BA414B580989}"/>
              </a:ext>
            </a:extLst>
          </p:cNvPr>
          <p:cNvGraphicFramePr>
            <a:graphicFrameLocks noGrp="1"/>
          </p:cNvGraphicFramePr>
          <p:nvPr>
            <p:extLst>
              <p:ext uri="{D42A27DB-BD31-4B8C-83A1-F6EECF244321}">
                <p14:modId xmlns:p14="http://schemas.microsoft.com/office/powerpoint/2010/main" val="335609252"/>
              </p:ext>
            </p:extLst>
          </p:nvPr>
        </p:nvGraphicFramePr>
        <p:xfrm>
          <a:off x="3790517" y="61305"/>
          <a:ext cx="8336873" cy="3200400"/>
        </p:xfrm>
        <a:graphic>
          <a:graphicData uri="http://schemas.openxmlformats.org/drawingml/2006/table">
            <a:tbl>
              <a:tblPr/>
              <a:tblGrid>
                <a:gridCol w="4469591">
                  <a:extLst>
                    <a:ext uri="{9D8B030D-6E8A-4147-A177-3AD203B41FA5}">
                      <a16:colId xmlns:a16="http://schemas.microsoft.com/office/drawing/2014/main" val="3736483069"/>
                    </a:ext>
                  </a:extLst>
                </a:gridCol>
                <a:gridCol w="644547">
                  <a:extLst>
                    <a:ext uri="{9D8B030D-6E8A-4147-A177-3AD203B41FA5}">
                      <a16:colId xmlns:a16="http://schemas.microsoft.com/office/drawing/2014/main" val="3281119442"/>
                    </a:ext>
                  </a:extLst>
                </a:gridCol>
                <a:gridCol w="644547">
                  <a:extLst>
                    <a:ext uri="{9D8B030D-6E8A-4147-A177-3AD203B41FA5}">
                      <a16:colId xmlns:a16="http://schemas.microsoft.com/office/drawing/2014/main" val="3541749842"/>
                    </a:ext>
                  </a:extLst>
                </a:gridCol>
                <a:gridCol w="644547">
                  <a:extLst>
                    <a:ext uri="{9D8B030D-6E8A-4147-A177-3AD203B41FA5}">
                      <a16:colId xmlns:a16="http://schemas.microsoft.com/office/drawing/2014/main" val="3261782003"/>
                    </a:ext>
                  </a:extLst>
                </a:gridCol>
                <a:gridCol w="644547">
                  <a:extLst>
                    <a:ext uri="{9D8B030D-6E8A-4147-A177-3AD203B41FA5}">
                      <a16:colId xmlns:a16="http://schemas.microsoft.com/office/drawing/2014/main" val="650361432"/>
                    </a:ext>
                  </a:extLst>
                </a:gridCol>
                <a:gridCol w="644547">
                  <a:extLst>
                    <a:ext uri="{9D8B030D-6E8A-4147-A177-3AD203B41FA5}">
                      <a16:colId xmlns:a16="http://schemas.microsoft.com/office/drawing/2014/main" val="1859968975"/>
                    </a:ext>
                  </a:extLst>
                </a:gridCol>
                <a:gridCol w="644547">
                  <a:extLst>
                    <a:ext uri="{9D8B030D-6E8A-4147-A177-3AD203B41FA5}">
                      <a16:colId xmlns:a16="http://schemas.microsoft.com/office/drawing/2014/main" val="539248893"/>
                    </a:ext>
                  </a:extLst>
                </a:gridCol>
              </a:tblGrid>
              <a:tr h="200025">
                <a:tc>
                  <a:txBody>
                    <a:bodyPr/>
                    <a:lstStyle/>
                    <a:p>
                      <a:pPr algn="l" fontAlgn="b"/>
                      <a:endParaRPr lang="en-GB" sz="1100" b="0" i="0" u="none" strike="noStrike">
                        <a:solidFill>
                          <a:srgbClr val="F5C97A"/>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l" fontAlgn="b"/>
                      <a:r>
                        <a:rPr lang="en-GB" sz="1200" b="1" i="0" u="none" strike="noStrike" dirty="0">
                          <a:solidFill>
                            <a:srgbClr val="000000"/>
                          </a:solidFill>
                          <a:effectLst/>
                          <a:latin typeface="Calibri" panose="020F0502020204030204" pitchFamily="34" charset="0"/>
                        </a:rPr>
                        <a:t>Ability to speak 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hMerge="1">
                  <a:txBody>
                    <a:bodyPr/>
                    <a:lstStyle/>
                    <a:p>
                      <a:endParaRPr lang="en-GB"/>
                    </a:p>
                  </a:txBody>
                  <a:tcPr/>
                </a:tc>
                <a:tc hMerge="1">
                  <a:txBody>
                    <a:bodyPr/>
                    <a:lstStyle/>
                    <a:p>
                      <a:endParaRPr lang="en-GB"/>
                    </a:p>
                  </a:txBody>
                  <a:tcPr/>
                </a:tc>
                <a:tc gridSpan="3">
                  <a:txBody>
                    <a:bodyPr/>
                    <a:lstStyle/>
                    <a:p>
                      <a:pPr algn="l" fontAlgn="b"/>
                      <a:r>
                        <a:rPr lang="en-GB" sz="1200" b="1" i="0" u="none" strike="noStrike" dirty="0">
                          <a:solidFill>
                            <a:srgbClr val="000000"/>
                          </a:solidFill>
                          <a:effectLst/>
                          <a:latin typeface="Calibri" panose="020F0502020204030204" pitchFamily="34" charset="0"/>
                        </a:rPr>
                        <a:t>Ability to work in 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92831775"/>
                  </a:ext>
                </a:extLst>
              </a:tr>
              <a:tr h="200025">
                <a:tc>
                  <a:txBody>
                    <a:bodyPr/>
                    <a:lstStyle/>
                    <a:p>
                      <a:pPr algn="l" fontAlgn="b"/>
                      <a:r>
                        <a:rPr lang="en-GB" sz="1200" b="1" i="0" u="none" strike="noStrike" dirty="0">
                          <a:solidFill>
                            <a:srgbClr val="000000"/>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extLst>
                  <a:ext uri="{0D108BD9-81ED-4DB2-BD59-A6C34878D82A}">
                    <a16:rowId xmlns:a16="http://schemas.microsoft.com/office/drawing/2014/main" val="1709100648"/>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11,786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22,687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9,479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24,977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8328041"/>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9,623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32,331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8,218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33,693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3369294"/>
                  </a:ext>
                </a:extLst>
              </a:tr>
              <a:tr h="200025">
                <a:tc>
                  <a:txBody>
                    <a:bodyPr/>
                    <a:lstStyle/>
                    <a:p>
                      <a:pPr algn="l" fontAlgn="b"/>
                      <a:r>
                        <a:rPr lang="en-GB" sz="1200" b="0" i="0" u="none" strike="noStrike">
                          <a:solidFill>
                            <a:srgbClr val="000000"/>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4069792"/>
                  </a:ext>
                </a:extLst>
              </a:tr>
              <a:tr h="200025">
                <a:tc>
                  <a:txBody>
                    <a:bodyPr/>
                    <a:lstStyle/>
                    <a:p>
                      <a:pPr algn="l" fontAlgn="b"/>
                      <a:r>
                        <a:rPr lang="en-GB" sz="1200" b="0" i="0" u="none" strike="noStrike">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4,663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4,998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5946547"/>
                  </a:ext>
                </a:extLst>
              </a:tr>
              <a:tr h="200025">
                <a:tc>
                  <a:txBody>
                    <a:bodyPr/>
                    <a:lstStyle/>
                    <a:p>
                      <a:pPr algn="l" fontAlgn="b"/>
                      <a:r>
                        <a:rPr lang="en-GB" sz="1200" b="0" i="0" u="none" strike="noStrike" dirty="0">
                          <a:solidFill>
                            <a:srgbClr val="000000"/>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4,217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7857"/>
                  </a:ext>
                </a:extLst>
              </a:tr>
              <a:tr h="200025">
                <a:tc>
                  <a:txBody>
                    <a:bodyPr/>
                    <a:lstStyle/>
                    <a:p>
                      <a:pPr algn="l" fontAlgn="b"/>
                      <a:r>
                        <a:rPr lang="en-GB" sz="1200" b="0" i="0" u="none" strike="noStrike">
                          <a:solidFill>
                            <a:srgbClr val="000000"/>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9877126"/>
                  </a:ext>
                </a:extLst>
              </a:tr>
              <a:tr h="200025">
                <a:tc>
                  <a:txBody>
                    <a:bodyPr/>
                    <a:lstStyle/>
                    <a:p>
                      <a:pPr algn="l" fontAlgn="b"/>
                      <a:r>
                        <a:rPr lang="en-GB" sz="1200" b="0" i="0" u="none" strike="noStrike">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2,819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3901707"/>
                  </a:ext>
                </a:extLst>
              </a:tr>
              <a:tr h="200025">
                <a:tc>
                  <a:txBody>
                    <a:bodyPr/>
                    <a:lstStyle/>
                    <a:p>
                      <a:pPr algn="l" fontAlgn="b"/>
                      <a:r>
                        <a:rPr lang="en-GB" sz="1200" b="0" i="0" u="none" strike="noStrike" dirty="0">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8572060"/>
                  </a:ext>
                </a:extLst>
              </a:tr>
              <a:tr h="200025">
                <a:tc>
                  <a:txBody>
                    <a:bodyPr/>
                    <a:lstStyle/>
                    <a:p>
                      <a:pPr algn="l" fontAlgn="b"/>
                      <a:r>
                        <a:rPr lang="en-GB" sz="1200" b="0" i="0" u="none" strike="noStrike">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1843692"/>
                  </a:ext>
                </a:extLst>
              </a:tr>
              <a:tr h="200025">
                <a:tc>
                  <a:txBody>
                    <a:bodyPr/>
                    <a:lstStyle/>
                    <a:p>
                      <a:pPr algn="l" fontAlgn="b"/>
                      <a:r>
                        <a:rPr lang="en-GB" sz="1200" b="0" i="0" u="none" strike="noStrike">
                          <a:solidFill>
                            <a:srgbClr val="000000"/>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1,725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4809556"/>
                  </a:ext>
                </a:extLst>
              </a:tr>
              <a:tr h="200025">
                <a:tc>
                  <a:txBody>
                    <a:bodyPr/>
                    <a:lstStyle/>
                    <a:p>
                      <a:pPr algn="l" fontAlgn="b"/>
                      <a:r>
                        <a:rPr lang="en-GB" sz="1200" b="0" i="0" u="none" strike="noStrike">
                          <a:solidFill>
                            <a:srgbClr val="000000"/>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6148239"/>
                  </a:ext>
                </a:extLst>
              </a:tr>
              <a:tr h="200025">
                <a:tc>
                  <a:txBody>
                    <a:bodyPr/>
                    <a:lstStyle/>
                    <a:p>
                      <a:pPr algn="l" fontAlgn="b"/>
                      <a:r>
                        <a:rPr lang="en-GB" sz="1200" b="0" i="0" u="none" strike="noStrike">
                          <a:solidFill>
                            <a:srgbClr val="000000"/>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0661043"/>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5760651"/>
                  </a:ext>
                </a:extLst>
              </a:tr>
              <a:tr h="200025">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24,737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70,763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6,344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19,958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75,472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6,414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extLst>
                  <a:ext uri="{0D108BD9-81ED-4DB2-BD59-A6C34878D82A}">
                    <a16:rowId xmlns:a16="http://schemas.microsoft.com/office/drawing/2014/main" val="429172077"/>
                  </a:ext>
                </a:extLst>
              </a:tr>
            </a:tbl>
          </a:graphicData>
        </a:graphic>
      </p:graphicFrame>
      <p:graphicFrame>
        <p:nvGraphicFramePr>
          <p:cNvPr id="20" name="Chart 19">
            <a:extLst>
              <a:ext uri="{FF2B5EF4-FFF2-40B4-BE49-F238E27FC236}">
                <a16:creationId xmlns:a16="http://schemas.microsoft.com/office/drawing/2014/main" id="{F89B809B-EBCD-48F9-ADC5-1C9AC46A2D1D}"/>
              </a:ext>
            </a:extLst>
          </p:cNvPr>
          <p:cNvGraphicFramePr>
            <a:graphicFrameLocks/>
          </p:cNvGraphicFramePr>
          <p:nvPr>
            <p:extLst>
              <p:ext uri="{D42A27DB-BD31-4B8C-83A1-F6EECF244321}">
                <p14:modId xmlns:p14="http://schemas.microsoft.com/office/powerpoint/2010/main" val="160844270"/>
              </p:ext>
            </p:extLst>
          </p:nvPr>
        </p:nvGraphicFramePr>
        <p:xfrm>
          <a:off x="-100934" y="569404"/>
          <a:ext cx="3900488" cy="2796278"/>
        </p:xfrm>
        <a:graphic>
          <a:graphicData uri="http://schemas.openxmlformats.org/drawingml/2006/chart">
            <c:chart xmlns:c="http://schemas.openxmlformats.org/drawingml/2006/chart" xmlns:r="http://schemas.openxmlformats.org/officeDocument/2006/relationships" r:id="rId4"/>
          </a:graphicData>
        </a:graphic>
      </p:graphicFrame>
      <p:cxnSp>
        <p:nvCxnSpPr>
          <p:cNvPr id="4" name="Straight Connector 3">
            <a:extLst>
              <a:ext uri="{FF2B5EF4-FFF2-40B4-BE49-F238E27FC236}">
                <a16:creationId xmlns:a16="http://schemas.microsoft.com/office/drawing/2014/main" id="{E84F404C-A24C-4D5A-992C-C378EBA805B3}"/>
              </a:ext>
            </a:extLst>
          </p:cNvPr>
          <p:cNvCxnSpPr>
            <a:cxnSpLocks/>
          </p:cNvCxnSpPr>
          <p:nvPr/>
        </p:nvCxnSpPr>
        <p:spPr>
          <a:xfrm>
            <a:off x="1855250" y="713576"/>
            <a:ext cx="0" cy="2576069"/>
          </a:xfrm>
          <a:prstGeom prst="line">
            <a:avLst/>
          </a:prstGeom>
          <a:ln w="19050">
            <a:solidFill>
              <a:srgbClr val="00C25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4747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123836" y="2958843"/>
            <a:ext cx="4000692" cy="307777"/>
          </a:xfrm>
          <a:prstGeom prst="rect">
            <a:avLst/>
          </a:prstGeom>
          <a:noFill/>
        </p:spPr>
        <p:txBody>
          <a:bodyPr wrap="square" rtlCol="0">
            <a:spAutoFit/>
          </a:bodyPr>
          <a:lstStyle/>
          <a:p>
            <a:r>
              <a:rPr lang="en-GB" sz="1400" b="1" u="sng" dirty="0"/>
              <a:t>Categories by highest qualification level 5+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836" y="41096"/>
            <a:ext cx="2648547"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C21100"/>
                </a:solidFill>
              </a:rPr>
              <a:t>Qualifications</a:t>
            </a:r>
          </a:p>
        </p:txBody>
      </p:sp>
      <p:graphicFrame>
        <p:nvGraphicFramePr>
          <p:cNvPr id="5" name="Table 4">
            <a:extLst>
              <a:ext uri="{FF2B5EF4-FFF2-40B4-BE49-F238E27FC236}">
                <a16:creationId xmlns:a16="http://schemas.microsoft.com/office/drawing/2014/main" id="{7440E7F2-1653-41A5-9311-4EAD26C0E028}"/>
              </a:ext>
            </a:extLst>
          </p:cNvPr>
          <p:cNvGraphicFramePr>
            <a:graphicFrameLocks noGrp="1"/>
          </p:cNvGraphicFramePr>
          <p:nvPr>
            <p:extLst>
              <p:ext uri="{D42A27DB-BD31-4B8C-83A1-F6EECF244321}">
                <p14:modId xmlns:p14="http://schemas.microsoft.com/office/powerpoint/2010/main" val="3636715279"/>
              </p:ext>
            </p:extLst>
          </p:nvPr>
        </p:nvGraphicFramePr>
        <p:xfrm>
          <a:off x="204055" y="545096"/>
          <a:ext cx="11781754" cy="2400300"/>
        </p:xfrm>
        <a:graphic>
          <a:graphicData uri="http://schemas.openxmlformats.org/drawingml/2006/table">
            <a:tbl>
              <a:tblPr/>
              <a:tblGrid>
                <a:gridCol w="5086348">
                  <a:extLst>
                    <a:ext uri="{9D8B030D-6E8A-4147-A177-3AD203B41FA5}">
                      <a16:colId xmlns:a16="http://schemas.microsoft.com/office/drawing/2014/main" val="1602773231"/>
                    </a:ext>
                  </a:extLst>
                </a:gridCol>
                <a:gridCol w="743934">
                  <a:extLst>
                    <a:ext uri="{9D8B030D-6E8A-4147-A177-3AD203B41FA5}">
                      <a16:colId xmlns:a16="http://schemas.microsoft.com/office/drawing/2014/main" val="2749159740"/>
                    </a:ext>
                  </a:extLst>
                </a:gridCol>
                <a:gridCol w="743934">
                  <a:extLst>
                    <a:ext uri="{9D8B030D-6E8A-4147-A177-3AD203B41FA5}">
                      <a16:colId xmlns:a16="http://schemas.microsoft.com/office/drawing/2014/main" val="363289118"/>
                    </a:ext>
                  </a:extLst>
                </a:gridCol>
                <a:gridCol w="743934">
                  <a:extLst>
                    <a:ext uri="{9D8B030D-6E8A-4147-A177-3AD203B41FA5}">
                      <a16:colId xmlns:a16="http://schemas.microsoft.com/office/drawing/2014/main" val="3795418631"/>
                    </a:ext>
                  </a:extLst>
                </a:gridCol>
                <a:gridCol w="743934">
                  <a:extLst>
                    <a:ext uri="{9D8B030D-6E8A-4147-A177-3AD203B41FA5}">
                      <a16:colId xmlns:a16="http://schemas.microsoft.com/office/drawing/2014/main" val="3874101728"/>
                    </a:ext>
                  </a:extLst>
                </a:gridCol>
                <a:gridCol w="743934">
                  <a:extLst>
                    <a:ext uri="{9D8B030D-6E8A-4147-A177-3AD203B41FA5}">
                      <a16:colId xmlns:a16="http://schemas.microsoft.com/office/drawing/2014/main" val="1263422952"/>
                    </a:ext>
                  </a:extLst>
                </a:gridCol>
                <a:gridCol w="743934">
                  <a:extLst>
                    <a:ext uri="{9D8B030D-6E8A-4147-A177-3AD203B41FA5}">
                      <a16:colId xmlns:a16="http://schemas.microsoft.com/office/drawing/2014/main" val="836609946"/>
                    </a:ext>
                  </a:extLst>
                </a:gridCol>
                <a:gridCol w="743934">
                  <a:extLst>
                    <a:ext uri="{9D8B030D-6E8A-4147-A177-3AD203B41FA5}">
                      <a16:colId xmlns:a16="http://schemas.microsoft.com/office/drawing/2014/main" val="2776120816"/>
                    </a:ext>
                  </a:extLst>
                </a:gridCol>
                <a:gridCol w="743934">
                  <a:extLst>
                    <a:ext uri="{9D8B030D-6E8A-4147-A177-3AD203B41FA5}">
                      <a16:colId xmlns:a16="http://schemas.microsoft.com/office/drawing/2014/main" val="613766627"/>
                    </a:ext>
                  </a:extLst>
                </a:gridCol>
                <a:gridCol w="743934">
                  <a:extLst>
                    <a:ext uri="{9D8B030D-6E8A-4147-A177-3AD203B41FA5}">
                      <a16:colId xmlns:a16="http://schemas.microsoft.com/office/drawing/2014/main" val="1942749473"/>
                    </a:ext>
                  </a:extLst>
                </a:gridCol>
              </a:tblGrid>
              <a:tr h="200025">
                <a:tc>
                  <a:txBody>
                    <a:bodyPr/>
                    <a:lstStyle/>
                    <a:p>
                      <a:pPr algn="l" fontAlgn="b"/>
                      <a:r>
                        <a:rPr lang="en-GB" sz="1200" b="1" i="0" u="none" strike="noStrike">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dirty="0">
                          <a:solidFill>
                            <a:srgbClr val="FFFFFF"/>
                          </a:solidFill>
                          <a:effectLst/>
                          <a:latin typeface="Calibri" panose="020F0502020204030204" pitchFamily="34" charset="0"/>
                        </a:rPr>
                        <a:t>Level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Level 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extLst>
                  <a:ext uri="{0D108BD9-81ED-4DB2-BD59-A6C34878D82A}">
                    <a16:rowId xmlns:a16="http://schemas.microsoft.com/office/drawing/2014/main" val="953884688"/>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4,460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6,987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5,616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21,587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7348715"/>
                  </a:ext>
                </a:extLst>
              </a:tr>
              <a:tr h="200025">
                <a:tc>
                  <a:txBody>
                    <a:bodyPr/>
                    <a:lstStyle/>
                    <a:p>
                      <a:pPr algn="l" fontAlgn="b"/>
                      <a:r>
                        <a:rPr lang="en-GB" sz="1200" b="0" i="0" u="none" strike="noStrike" dirty="0">
                          <a:solidFill>
                            <a:srgbClr val="000000"/>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2694937"/>
                  </a:ext>
                </a:extLst>
              </a:tr>
              <a:tr h="200025">
                <a:tc>
                  <a:txBody>
                    <a:bodyPr/>
                    <a:lstStyle/>
                    <a:p>
                      <a:pPr algn="l" fontAlgn="b"/>
                      <a:r>
                        <a:rPr lang="en-GB" sz="1200" b="0" i="0" u="none" strike="noStrike">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653480"/>
                  </a:ext>
                </a:extLst>
              </a:tr>
              <a:tr h="200025">
                <a:tc>
                  <a:txBody>
                    <a:bodyPr/>
                    <a:lstStyle/>
                    <a:p>
                      <a:pPr algn="l" fontAlgn="b"/>
                      <a:r>
                        <a:rPr lang="en-GB" sz="1200" b="0" i="0" u="none" strike="noStrike" dirty="0">
                          <a:solidFill>
                            <a:srgbClr val="000000"/>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026423"/>
                  </a:ext>
                </a:extLst>
              </a:tr>
              <a:tr h="200025">
                <a:tc>
                  <a:txBody>
                    <a:bodyPr/>
                    <a:lstStyle/>
                    <a:p>
                      <a:pPr algn="l" fontAlgn="b"/>
                      <a:r>
                        <a:rPr lang="en-GB" sz="1200" b="0" i="0" u="none" strike="noStrike">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9342069"/>
                  </a:ext>
                </a:extLst>
              </a:tr>
              <a:tr h="200025">
                <a:tc>
                  <a:txBody>
                    <a:bodyPr/>
                    <a:lstStyle/>
                    <a:p>
                      <a:pPr algn="l" fontAlgn="b"/>
                      <a:r>
                        <a:rPr lang="en-GB" sz="1200" b="0" i="0" u="none" strike="noStrike">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GB" sz="12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r" fontAlgn="b"/>
                      <a:r>
                        <a:rPr lang="en-GB" sz="1200" b="0" i="0" u="none" strike="noStrike" dirty="0">
                          <a:solidFill>
                            <a:srgbClr val="000000"/>
                          </a:solidFill>
                          <a:effectLst/>
                          <a:latin typeface="Calibri" panose="020F0502020204030204" pitchFamily="34" charset="0"/>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9104452"/>
                  </a:ext>
                </a:extLst>
              </a:tr>
              <a:tr h="200025">
                <a:tc>
                  <a:txBody>
                    <a:bodyPr/>
                    <a:lstStyle/>
                    <a:p>
                      <a:pPr algn="l" fontAlgn="b"/>
                      <a:r>
                        <a:rPr lang="en-GB" sz="1200" b="0" i="0" u="none" strike="noStrike">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r" fontAlgn="b"/>
                      <a:r>
                        <a:rPr lang="en-GB" sz="1200" b="0" i="0" u="none" strike="noStrike">
                          <a:solidFill>
                            <a:srgbClr val="000000"/>
                          </a:solidFill>
                          <a:effectLst/>
                          <a:latin typeface="Calibri" panose="020F0502020204030204" pitchFamily="34" charset="0"/>
                        </a:rPr>
                        <a:t>173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0379785"/>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1806284"/>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8900756"/>
                  </a:ext>
                </a:extLst>
              </a:tr>
              <a:tr h="200025">
                <a:tc>
                  <a:txBody>
                    <a:bodyPr/>
                    <a:lstStyle/>
                    <a:p>
                      <a:pPr algn="l" fontAlgn="b"/>
                      <a:r>
                        <a:rPr lang="en-GB" sz="1200" b="0" i="0" u="none" strike="noStrike">
                          <a:solidFill>
                            <a:srgbClr val="000000"/>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9471414"/>
                  </a:ext>
                </a:extLst>
              </a:tr>
              <a:tr h="200025">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7707402"/>
                  </a:ext>
                </a:extLst>
              </a:tr>
            </a:tbl>
          </a:graphicData>
        </a:graphic>
      </p:graphicFrame>
      <p:graphicFrame>
        <p:nvGraphicFramePr>
          <p:cNvPr id="10" name="Chart 9">
            <a:extLst>
              <a:ext uri="{FF2B5EF4-FFF2-40B4-BE49-F238E27FC236}">
                <a16:creationId xmlns:a16="http://schemas.microsoft.com/office/drawing/2014/main" id="{6ED57300-C2A7-4870-AECF-D84672F51526}"/>
              </a:ext>
            </a:extLst>
          </p:cNvPr>
          <p:cNvGraphicFramePr>
            <a:graphicFrameLocks/>
          </p:cNvGraphicFramePr>
          <p:nvPr>
            <p:extLst>
              <p:ext uri="{D42A27DB-BD31-4B8C-83A1-F6EECF244321}">
                <p14:modId xmlns:p14="http://schemas.microsoft.com/office/powerpoint/2010/main" val="4105015190"/>
              </p:ext>
            </p:extLst>
          </p:nvPr>
        </p:nvGraphicFramePr>
        <p:xfrm>
          <a:off x="0" y="2958843"/>
          <a:ext cx="12192000" cy="38991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34774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3" name="Chart 12">
            <a:extLst>
              <a:ext uri="{FF2B5EF4-FFF2-40B4-BE49-F238E27FC236}">
                <a16:creationId xmlns:a16="http://schemas.microsoft.com/office/drawing/2014/main" id="{4B80AD8E-6469-4E3C-B90F-FB8FA3BFD5B1}"/>
              </a:ext>
            </a:extLst>
          </p:cNvPr>
          <p:cNvGraphicFramePr>
            <a:graphicFrameLocks/>
          </p:cNvGraphicFramePr>
          <p:nvPr>
            <p:extLst>
              <p:ext uri="{D42A27DB-BD31-4B8C-83A1-F6EECF244321}">
                <p14:modId xmlns:p14="http://schemas.microsoft.com/office/powerpoint/2010/main" val="3210495841"/>
              </p:ext>
            </p:extLst>
          </p:nvPr>
        </p:nvGraphicFramePr>
        <p:xfrm>
          <a:off x="0" y="2083581"/>
          <a:ext cx="4036979" cy="4740867"/>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6FF62CA3-DAA9-4845-8C79-5823DB2EBAD4}"/>
              </a:ext>
            </a:extLst>
          </p:cNvPr>
          <p:cNvCxnSpPr>
            <a:cxnSpLocks/>
          </p:cNvCxnSpPr>
          <p:nvPr/>
        </p:nvCxnSpPr>
        <p:spPr>
          <a:xfrm>
            <a:off x="4025074" y="2083581"/>
            <a:ext cx="0" cy="4636092"/>
          </a:xfrm>
          <a:prstGeom prst="line">
            <a:avLst/>
          </a:prstGeom>
          <a:ln w="28575">
            <a:solidFill>
              <a:srgbClr val="750A00">
                <a:alpha val="80000"/>
              </a:srgbClr>
            </a:solidFill>
          </a:ln>
        </p:spPr>
        <p:style>
          <a:lnRef idx="1">
            <a:schemeClr val="accent1"/>
          </a:lnRef>
          <a:fillRef idx="0">
            <a:schemeClr val="accent1"/>
          </a:fillRef>
          <a:effectRef idx="0">
            <a:schemeClr val="accent1"/>
          </a:effectRef>
          <a:fontRef idx="minor">
            <a:schemeClr val="tx1"/>
          </a:fontRef>
        </p:style>
      </p:cxn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26929" y="-5359"/>
            <a:ext cx="4483004" cy="504000"/>
          </a:xfrm>
          <a:prstGeom prst="rect">
            <a:avLst/>
          </a:prstGeom>
          <a:ln>
            <a:no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750A00"/>
                </a:solidFill>
              </a:rPr>
              <a:t>Retention – 5 Year Trend</a:t>
            </a:r>
          </a:p>
        </p:txBody>
      </p:sp>
      <p:graphicFrame>
        <p:nvGraphicFramePr>
          <p:cNvPr id="2" name="Table 1">
            <a:extLst>
              <a:ext uri="{FF2B5EF4-FFF2-40B4-BE49-F238E27FC236}">
                <a16:creationId xmlns:a16="http://schemas.microsoft.com/office/drawing/2014/main" id="{36CEFAF9-1355-46A5-A70F-648DD1A33BFD}"/>
              </a:ext>
            </a:extLst>
          </p:cNvPr>
          <p:cNvGraphicFramePr>
            <a:graphicFrameLocks noGrp="1"/>
          </p:cNvGraphicFramePr>
          <p:nvPr>
            <p:extLst>
              <p:ext uri="{D42A27DB-BD31-4B8C-83A1-F6EECF244321}">
                <p14:modId xmlns:p14="http://schemas.microsoft.com/office/powerpoint/2010/main" val="3385574547"/>
              </p:ext>
            </p:extLst>
          </p:nvPr>
        </p:nvGraphicFramePr>
        <p:xfrm>
          <a:off x="129223" y="240082"/>
          <a:ext cx="11938940" cy="1800225"/>
        </p:xfrm>
        <a:graphic>
          <a:graphicData uri="http://schemas.openxmlformats.org/drawingml/2006/table">
            <a:tbl>
              <a:tblPr/>
              <a:tblGrid>
                <a:gridCol w="4131460">
                  <a:extLst>
                    <a:ext uri="{9D8B030D-6E8A-4147-A177-3AD203B41FA5}">
                      <a16:colId xmlns:a16="http://schemas.microsoft.com/office/drawing/2014/main" val="1523738097"/>
                    </a:ext>
                  </a:extLst>
                </a:gridCol>
                <a:gridCol w="780748">
                  <a:extLst>
                    <a:ext uri="{9D8B030D-6E8A-4147-A177-3AD203B41FA5}">
                      <a16:colId xmlns:a16="http://schemas.microsoft.com/office/drawing/2014/main" val="1330438180"/>
                    </a:ext>
                  </a:extLst>
                </a:gridCol>
                <a:gridCol w="780748">
                  <a:extLst>
                    <a:ext uri="{9D8B030D-6E8A-4147-A177-3AD203B41FA5}">
                      <a16:colId xmlns:a16="http://schemas.microsoft.com/office/drawing/2014/main" val="2833607200"/>
                    </a:ext>
                  </a:extLst>
                </a:gridCol>
                <a:gridCol w="780748">
                  <a:extLst>
                    <a:ext uri="{9D8B030D-6E8A-4147-A177-3AD203B41FA5}">
                      <a16:colId xmlns:a16="http://schemas.microsoft.com/office/drawing/2014/main" val="528324684"/>
                    </a:ext>
                  </a:extLst>
                </a:gridCol>
                <a:gridCol w="780748">
                  <a:extLst>
                    <a:ext uri="{9D8B030D-6E8A-4147-A177-3AD203B41FA5}">
                      <a16:colId xmlns:a16="http://schemas.microsoft.com/office/drawing/2014/main" val="2471804028"/>
                    </a:ext>
                  </a:extLst>
                </a:gridCol>
                <a:gridCol w="780748">
                  <a:extLst>
                    <a:ext uri="{9D8B030D-6E8A-4147-A177-3AD203B41FA5}">
                      <a16:colId xmlns:a16="http://schemas.microsoft.com/office/drawing/2014/main" val="2492166464"/>
                    </a:ext>
                  </a:extLst>
                </a:gridCol>
                <a:gridCol w="780748">
                  <a:extLst>
                    <a:ext uri="{9D8B030D-6E8A-4147-A177-3AD203B41FA5}">
                      <a16:colId xmlns:a16="http://schemas.microsoft.com/office/drawing/2014/main" val="19522073"/>
                    </a:ext>
                  </a:extLst>
                </a:gridCol>
                <a:gridCol w="780748">
                  <a:extLst>
                    <a:ext uri="{9D8B030D-6E8A-4147-A177-3AD203B41FA5}">
                      <a16:colId xmlns:a16="http://schemas.microsoft.com/office/drawing/2014/main" val="1935277882"/>
                    </a:ext>
                  </a:extLst>
                </a:gridCol>
                <a:gridCol w="780748">
                  <a:extLst>
                    <a:ext uri="{9D8B030D-6E8A-4147-A177-3AD203B41FA5}">
                      <a16:colId xmlns:a16="http://schemas.microsoft.com/office/drawing/2014/main" val="2496978371"/>
                    </a:ext>
                  </a:extLst>
                </a:gridCol>
                <a:gridCol w="780748">
                  <a:extLst>
                    <a:ext uri="{9D8B030D-6E8A-4147-A177-3AD203B41FA5}">
                      <a16:colId xmlns:a16="http://schemas.microsoft.com/office/drawing/2014/main" val="3280421912"/>
                    </a:ext>
                  </a:extLst>
                </a:gridCol>
                <a:gridCol w="780748">
                  <a:extLst>
                    <a:ext uri="{9D8B030D-6E8A-4147-A177-3AD203B41FA5}">
                      <a16:colId xmlns:a16="http://schemas.microsoft.com/office/drawing/2014/main" val="1371069675"/>
                    </a:ext>
                  </a:extLst>
                </a:gridCol>
              </a:tblGrid>
              <a:tr h="200025">
                <a:tc>
                  <a:txBody>
                    <a:bodyPr/>
                    <a:lstStyle/>
                    <a:p>
                      <a:pPr algn="l" fontAlgn="b"/>
                      <a:endParaRPr lang="en-GB" sz="1200" b="0" i="0" u="none" strike="noStrike">
                        <a:solidFill>
                          <a:srgbClr val="F5C97A"/>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b"/>
                      <a:r>
                        <a:rPr lang="en-GB" sz="1200" b="1" i="0" u="none" strike="noStrike" dirty="0">
                          <a:solidFill>
                            <a:srgbClr val="FFFFFF"/>
                          </a:solidFill>
                          <a:effectLst/>
                          <a:latin typeface="Calibri" panose="020F0502020204030204" pitchFamily="34" charset="0"/>
                        </a:rPr>
                        <a:t>2021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hMerge="1">
                  <a:txBody>
                    <a:bodyPr/>
                    <a:lstStyle/>
                    <a:p>
                      <a:endParaRPr lang="en-GB"/>
                    </a:p>
                  </a:txBody>
                  <a:tcPr/>
                </a:tc>
                <a:extLst>
                  <a:ext uri="{0D108BD9-81ED-4DB2-BD59-A6C34878D82A}">
                    <a16:rowId xmlns:a16="http://schemas.microsoft.com/office/drawing/2014/main" val="934998354"/>
                  </a:ext>
                </a:extLst>
              </a:tr>
              <a:tr h="200025">
                <a:tc>
                  <a:txBody>
                    <a:bodyPr/>
                    <a:lstStyle/>
                    <a:p>
                      <a:pPr algn="l" fontAlgn="b"/>
                      <a:r>
                        <a:rPr lang="en-GB" sz="1200" b="1" i="0" u="none" strike="noStrike">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extLst>
                  <a:ext uri="{0D108BD9-81ED-4DB2-BD59-A6C34878D82A}">
                    <a16:rowId xmlns:a16="http://schemas.microsoft.com/office/drawing/2014/main" val="1223769678"/>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4513671"/>
                  </a:ext>
                </a:extLst>
              </a:tr>
              <a:tr h="200025">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6,795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-2,418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1553379"/>
                  </a:ext>
                </a:extLst>
              </a:tr>
              <a:tr h="200025">
                <a:tc>
                  <a:txBody>
                    <a:bodyPr/>
                    <a:lstStyle/>
                    <a:p>
                      <a:pPr algn="l" fontAlgn="b"/>
                      <a:r>
                        <a:rPr lang="en-GB" sz="1200" b="0" i="0" u="none" strike="noStrike" dirty="0">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9736100"/>
                  </a:ext>
                </a:extLst>
              </a:tr>
              <a:tr h="200025">
                <a:tc>
                  <a:txBody>
                    <a:bodyPr/>
                    <a:lstStyle/>
                    <a:p>
                      <a:pPr algn="l" fontAlgn="b"/>
                      <a:r>
                        <a:rPr lang="en-GB" sz="1200" b="0" i="0" u="none" strike="noStrike">
                          <a:solidFill>
                            <a:srgbClr val="000000"/>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2812941"/>
                  </a:ext>
                </a:extLst>
              </a:tr>
              <a:tr h="200025">
                <a:tc>
                  <a:txBody>
                    <a:bodyPr/>
                    <a:lstStyle/>
                    <a:p>
                      <a:pPr algn="l" fontAlgn="b"/>
                      <a:r>
                        <a:rPr lang="en-GB" sz="1200" b="0" i="0" u="none" strike="noStrike">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3317353"/>
                  </a:ext>
                </a:extLst>
              </a:tr>
              <a:tr h="200025">
                <a:tc>
                  <a:txBody>
                    <a:bodyPr/>
                    <a:lstStyle/>
                    <a:p>
                      <a:pPr algn="l" fontAlgn="b"/>
                      <a:r>
                        <a:rPr lang="en-GB" sz="1200" b="0" i="0" u="none" strike="noStrike">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5220783"/>
                  </a:ext>
                </a:extLst>
              </a:tr>
              <a:tr h="200025">
                <a:tc>
                  <a:txBody>
                    <a:bodyPr/>
                    <a:lstStyle/>
                    <a:p>
                      <a:pPr algn="l" fontAlgn="b"/>
                      <a:r>
                        <a:rPr lang="en-GB" sz="1200" b="0" i="0" u="none" strike="noStrike" dirty="0">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3327570"/>
                  </a:ext>
                </a:extLst>
              </a:tr>
            </a:tbl>
          </a:graphicData>
        </a:graphic>
      </p:graphicFrame>
      <p:graphicFrame>
        <p:nvGraphicFramePr>
          <p:cNvPr id="23" name="Chart 22">
            <a:extLst>
              <a:ext uri="{FF2B5EF4-FFF2-40B4-BE49-F238E27FC236}">
                <a16:creationId xmlns:a16="http://schemas.microsoft.com/office/drawing/2014/main" id="{60BC4224-EC25-4926-B19B-C6C15EAE6107}"/>
              </a:ext>
            </a:extLst>
          </p:cNvPr>
          <p:cNvGraphicFramePr>
            <a:graphicFrameLocks/>
          </p:cNvGraphicFramePr>
          <p:nvPr>
            <p:extLst>
              <p:ext uri="{D42A27DB-BD31-4B8C-83A1-F6EECF244321}">
                <p14:modId xmlns:p14="http://schemas.microsoft.com/office/powerpoint/2010/main" val="1695030198"/>
              </p:ext>
            </p:extLst>
          </p:nvPr>
        </p:nvGraphicFramePr>
        <p:xfrm>
          <a:off x="4036979" y="2083582"/>
          <a:ext cx="4036979" cy="474086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a:extLst>
              <a:ext uri="{FF2B5EF4-FFF2-40B4-BE49-F238E27FC236}">
                <a16:creationId xmlns:a16="http://schemas.microsoft.com/office/drawing/2014/main" id="{5A106A7E-7BB4-4FBE-809B-F70371A8E08B}"/>
              </a:ext>
            </a:extLst>
          </p:cNvPr>
          <p:cNvSpPr txBox="1"/>
          <p:nvPr/>
        </p:nvSpPr>
        <p:spPr>
          <a:xfrm>
            <a:off x="129223" y="2050029"/>
            <a:ext cx="3902202" cy="461665"/>
          </a:xfrm>
          <a:prstGeom prst="rect">
            <a:avLst/>
          </a:prstGeom>
          <a:noFill/>
        </p:spPr>
        <p:txBody>
          <a:bodyPr wrap="square" rtlCol="0">
            <a:spAutoFit/>
          </a:bodyPr>
          <a:lstStyle/>
          <a:p>
            <a:pPr algn="ctr"/>
            <a:r>
              <a:rPr lang="en-GB" sz="2400" b="1" u="sng" dirty="0"/>
              <a:t>School sector</a:t>
            </a:r>
          </a:p>
        </p:txBody>
      </p:sp>
      <p:sp>
        <p:nvSpPr>
          <p:cNvPr id="24" name="TextBox 23">
            <a:extLst>
              <a:ext uri="{FF2B5EF4-FFF2-40B4-BE49-F238E27FC236}">
                <a16:creationId xmlns:a16="http://schemas.microsoft.com/office/drawing/2014/main" id="{C7284C16-B0AB-4218-A6FF-7E7572869204}"/>
              </a:ext>
            </a:extLst>
          </p:cNvPr>
          <p:cNvSpPr txBox="1"/>
          <p:nvPr/>
        </p:nvSpPr>
        <p:spPr>
          <a:xfrm>
            <a:off x="4025074" y="2050029"/>
            <a:ext cx="4055234" cy="461665"/>
          </a:xfrm>
          <a:prstGeom prst="rect">
            <a:avLst/>
          </a:prstGeom>
          <a:noFill/>
        </p:spPr>
        <p:txBody>
          <a:bodyPr wrap="square" rtlCol="0">
            <a:spAutoFit/>
          </a:bodyPr>
          <a:lstStyle/>
          <a:p>
            <a:pPr algn="ctr"/>
            <a:r>
              <a:rPr lang="en-GB" sz="2400" b="1" u="sng" dirty="0"/>
              <a:t>Further education sector</a:t>
            </a:r>
          </a:p>
        </p:txBody>
      </p:sp>
      <p:cxnSp>
        <p:nvCxnSpPr>
          <p:cNvPr id="25" name="Straight Connector 24">
            <a:extLst>
              <a:ext uri="{FF2B5EF4-FFF2-40B4-BE49-F238E27FC236}">
                <a16:creationId xmlns:a16="http://schemas.microsoft.com/office/drawing/2014/main" id="{59BA739D-859A-43BC-BD88-4F4CA8FADC54}"/>
              </a:ext>
            </a:extLst>
          </p:cNvPr>
          <p:cNvCxnSpPr>
            <a:cxnSpLocks/>
          </p:cNvCxnSpPr>
          <p:nvPr/>
        </p:nvCxnSpPr>
        <p:spPr>
          <a:xfrm>
            <a:off x="8080308" y="2083581"/>
            <a:ext cx="0" cy="4636092"/>
          </a:xfrm>
          <a:prstGeom prst="line">
            <a:avLst/>
          </a:prstGeom>
          <a:ln w="28575">
            <a:solidFill>
              <a:srgbClr val="750A00">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26" name="Chart 25">
            <a:extLst>
              <a:ext uri="{FF2B5EF4-FFF2-40B4-BE49-F238E27FC236}">
                <a16:creationId xmlns:a16="http://schemas.microsoft.com/office/drawing/2014/main" id="{890039DA-32E3-4FFE-A04B-A726BC01DCCC}"/>
              </a:ext>
            </a:extLst>
          </p:cNvPr>
          <p:cNvGraphicFramePr>
            <a:graphicFrameLocks/>
          </p:cNvGraphicFramePr>
          <p:nvPr>
            <p:extLst>
              <p:ext uri="{D42A27DB-BD31-4B8C-83A1-F6EECF244321}">
                <p14:modId xmlns:p14="http://schemas.microsoft.com/office/powerpoint/2010/main" val="4122338131"/>
              </p:ext>
            </p:extLst>
          </p:nvPr>
        </p:nvGraphicFramePr>
        <p:xfrm>
          <a:off x="8056499" y="2083580"/>
          <a:ext cx="4135501" cy="4740865"/>
        </p:xfrm>
        <a:graphic>
          <a:graphicData uri="http://schemas.openxmlformats.org/drawingml/2006/chart">
            <c:chart xmlns:c="http://schemas.openxmlformats.org/drawingml/2006/chart" xmlns:r="http://schemas.openxmlformats.org/officeDocument/2006/relationships" r:id="rId5"/>
          </a:graphicData>
        </a:graphic>
      </p:graphicFrame>
      <p:sp>
        <p:nvSpPr>
          <p:cNvPr id="27" name="TextBox 26">
            <a:extLst>
              <a:ext uri="{FF2B5EF4-FFF2-40B4-BE49-F238E27FC236}">
                <a16:creationId xmlns:a16="http://schemas.microsoft.com/office/drawing/2014/main" id="{B1C8C746-C0D9-41C5-9C04-5A71F8AC7F36}"/>
              </a:ext>
            </a:extLst>
          </p:cNvPr>
          <p:cNvSpPr txBox="1"/>
          <p:nvPr/>
        </p:nvSpPr>
        <p:spPr>
          <a:xfrm>
            <a:off x="8079512" y="2050025"/>
            <a:ext cx="3983265" cy="461665"/>
          </a:xfrm>
          <a:prstGeom prst="rect">
            <a:avLst/>
          </a:prstGeom>
          <a:noFill/>
        </p:spPr>
        <p:txBody>
          <a:bodyPr wrap="square" rtlCol="0">
            <a:spAutoFit/>
          </a:bodyPr>
          <a:lstStyle/>
          <a:p>
            <a:pPr algn="ctr"/>
            <a:r>
              <a:rPr lang="en-GB" sz="2400" b="1" u="sng" dirty="0"/>
              <a:t>Qualified youth sector</a:t>
            </a:r>
          </a:p>
        </p:txBody>
      </p:sp>
    </p:spTree>
    <p:extLst>
      <p:ext uri="{BB962C8B-B14F-4D97-AF65-F5344CB8AC3E}">
        <p14:creationId xmlns:p14="http://schemas.microsoft.com/office/powerpoint/2010/main" val="4205851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9456" y="67500"/>
            <a:ext cx="5236356" cy="504000"/>
          </a:xfrm>
          <a:prstGeom prst="rect">
            <a:avLst/>
          </a:prstGeom>
          <a:ln>
            <a:no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750A00"/>
                </a:solidFill>
              </a:rPr>
              <a:t>Retention – 2020 Cohort in 2025</a:t>
            </a:r>
          </a:p>
        </p:txBody>
      </p:sp>
      <p:graphicFrame>
        <p:nvGraphicFramePr>
          <p:cNvPr id="4" name="Table 3">
            <a:extLst>
              <a:ext uri="{FF2B5EF4-FFF2-40B4-BE49-F238E27FC236}">
                <a16:creationId xmlns:a16="http://schemas.microsoft.com/office/drawing/2014/main" id="{88BF3FFF-6699-41B0-ADA4-8724D2701CAA}"/>
              </a:ext>
            </a:extLst>
          </p:cNvPr>
          <p:cNvGraphicFramePr>
            <a:graphicFrameLocks noGrp="1"/>
          </p:cNvGraphicFramePr>
          <p:nvPr>
            <p:extLst>
              <p:ext uri="{D42A27DB-BD31-4B8C-83A1-F6EECF244321}">
                <p14:modId xmlns:p14="http://schemas.microsoft.com/office/powerpoint/2010/main" val="2871581799"/>
              </p:ext>
            </p:extLst>
          </p:nvPr>
        </p:nvGraphicFramePr>
        <p:xfrm>
          <a:off x="123837" y="571500"/>
          <a:ext cx="11944326" cy="1600200"/>
        </p:xfrm>
        <a:graphic>
          <a:graphicData uri="http://schemas.openxmlformats.org/drawingml/2006/table">
            <a:tbl>
              <a:tblPr/>
              <a:tblGrid>
                <a:gridCol w="3486138">
                  <a:extLst>
                    <a:ext uri="{9D8B030D-6E8A-4147-A177-3AD203B41FA5}">
                      <a16:colId xmlns:a16="http://schemas.microsoft.com/office/drawing/2014/main" val="877533618"/>
                    </a:ext>
                  </a:extLst>
                </a:gridCol>
                <a:gridCol w="2114547">
                  <a:extLst>
                    <a:ext uri="{9D8B030D-6E8A-4147-A177-3AD203B41FA5}">
                      <a16:colId xmlns:a16="http://schemas.microsoft.com/office/drawing/2014/main" val="2243351810"/>
                    </a:ext>
                  </a:extLst>
                </a:gridCol>
                <a:gridCol w="2114547">
                  <a:extLst>
                    <a:ext uri="{9D8B030D-6E8A-4147-A177-3AD203B41FA5}">
                      <a16:colId xmlns:a16="http://schemas.microsoft.com/office/drawing/2014/main" val="3839396184"/>
                    </a:ext>
                  </a:extLst>
                </a:gridCol>
                <a:gridCol w="2114547">
                  <a:extLst>
                    <a:ext uri="{9D8B030D-6E8A-4147-A177-3AD203B41FA5}">
                      <a16:colId xmlns:a16="http://schemas.microsoft.com/office/drawing/2014/main" val="4200160928"/>
                    </a:ext>
                  </a:extLst>
                </a:gridCol>
                <a:gridCol w="2114547">
                  <a:extLst>
                    <a:ext uri="{9D8B030D-6E8A-4147-A177-3AD203B41FA5}">
                      <a16:colId xmlns:a16="http://schemas.microsoft.com/office/drawing/2014/main" val="486858353"/>
                    </a:ext>
                  </a:extLst>
                </a:gridCol>
              </a:tblGrid>
              <a:tr h="200025">
                <a:tc>
                  <a:txBody>
                    <a:bodyPr/>
                    <a:lstStyle/>
                    <a:p>
                      <a:pPr algn="l" fontAlgn="b"/>
                      <a:r>
                        <a:rPr lang="en-GB" sz="1200" b="1" i="0" u="none" strike="noStrike">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dirty="0">
                          <a:solidFill>
                            <a:srgbClr val="FFFFFF"/>
                          </a:solidFill>
                          <a:effectLst/>
                          <a:latin typeface="Calibri" panose="020F0502020204030204" pitchFamily="34" charset="0"/>
                        </a:rPr>
                        <a:t>Still registered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Not registered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Registered in another category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0A00"/>
                    </a:solidFill>
                  </a:tcPr>
                </a:tc>
                <a:tc>
                  <a:txBody>
                    <a:bodyPr/>
                    <a:lstStyle/>
                    <a:p>
                      <a:pPr algn="l" fontAlgn="b"/>
                      <a:r>
                        <a:rPr lang="en-GB" sz="1200" b="1" i="0" u="none" strike="noStrike">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750A00"/>
                    </a:solidFill>
                  </a:tcPr>
                </a:tc>
                <a:extLst>
                  <a:ext uri="{0D108BD9-81ED-4DB2-BD59-A6C34878D82A}">
                    <a16:rowId xmlns:a16="http://schemas.microsoft.com/office/drawing/2014/main" val="2230488318"/>
                  </a:ext>
                </a:extLst>
              </a:tr>
              <a:tr h="200025">
                <a:tc>
                  <a:txBody>
                    <a:bodyPr/>
                    <a:lstStyle/>
                    <a:p>
                      <a:pPr algn="l" fontAlgn="b"/>
                      <a:r>
                        <a:rPr lang="en-GB" sz="1200" b="0" i="0" u="none" strike="noStrike" dirty="0">
                          <a:solidFill>
                            <a:schemeClr val="tx1"/>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26,700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7,738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35,171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6535179"/>
                  </a:ext>
                </a:extLst>
              </a:tr>
              <a:tr h="200025">
                <a:tc>
                  <a:txBody>
                    <a:bodyPr/>
                    <a:lstStyle/>
                    <a:p>
                      <a:pPr algn="l" fontAlgn="b"/>
                      <a:r>
                        <a:rPr lang="en-GB" sz="1200" b="0" i="0" u="none" strike="noStrike" dirty="0">
                          <a:solidFill>
                            <a:schemeClr val="tx1"/>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19,356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15,331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3,907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38,594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6538320"/>
                  </a:ext>
                </a:extLst>
              </a:tr>
              <a:tr h="200025">
                <a:tc>
                  <a:txBody>
                    <a:bodyPr/>
                    <a:lstStyle/>
                    <a:p>
                      <a:pPr algn="l" fontAlgn="b"/>
                      <a:r>
                        <a:rPr lang="en-GB" sz="1200" b="0" i="0" u="none" strike="noStrike" dirty="0">
                          <a:solidFill>
                            <a:schemeClr val="tx1"/>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2,290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6,756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2716590"/>
                  </a:ext>
                </a:extLst>
              </a:tr>
              <a:tr h="200025">
                <a:tc>
                  <a:txBody>
                    <a:bodyPr/>
                    <a:lstStyle/>
                    <a:p>
                      <a:pPr algn="l" fontAlgn="b"/>
                      <a:r>
                        <a:rPr lang="en-GB" sz="1200" b="0" i="0" u="none" strike="noStrike" dirty="0">
                          <a:solidFill>
                            <a:schemeClr val="tx1"/>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2,399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2,260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748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5,407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6163218"/>
                  </a:ext>
                </a:extLst>
              </a:tr>
              <a:tr h="200025">
                <a:tc>
                  <a:txBody>
                    <a:bodyPr/>
                    <a:lstStyle/>
                    <a:p>
                      <a:pPr algn="l" fontAlgn="b"/>
                      <a:r>
                        <a:rPr lang="en-GB" sz="1200" b="0" i="0" u="none" strike="noStrike" dirty="0">
                          <a:solidFill>
                            <a:schemeClr val="tx1"/>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1,648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1,672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3,540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6448245"/>
                  </a:ext>
                </a:extLst>
              </a:tr>
              <a:tr h="200025">
                <a:tc>
                  <a:txBody>
                    <a:bodyPr/>
                    <a:lstStyle/>
                    <a:p>
                      <a:pPr algn="l" fontAlgn="b"/>
                      <a:r>
                        <a:rPr lang="en-GB" sz="1200" b="0" i="0" u="none" strike="noStrike" dirty="0">
                          <a:solidFill>
                            <a:schemeClr val="tx1"/>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429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2689856"/>
                  </a:ext>
                </a:extLst>
              </a:tr>
              <a:tr h="200025">
                <a:tc>
                  <a:txBody>
                    <a:bodyPr/>
                    <a:lstStyle/>
                    <a:p>
                      <a:pPr algn="l" fontAlgn="b"/>
                      <a:r>
                        <a:rPr lang="en-GB" sz="1200" b="0" i="0" u="none" strike="noStrike" dirty="0">
                          <a:solidFill>
                            <a:schemeClr val="tx1"/>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689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1539430"/>
                  </a:ext>
                </a:extLst>
              </a:tr>
            </a:tbl>
          </a:graphicData>
        </a:graphic>
      </p:graphicFrame>
      <p:graphicFrame>
        <p:nvGraphicFramePr>
          <p:cNvPr id="15" name="Chart 14">
            <a:extLst>
              <a:ext uri="{FF2B5EF4-FFF2-40B4-BE49-F238E27FC236}">
                <a16:creationId xmlns:a16="http://schemas.microsoft.com/office/drawing/2014/main" id="{DCDA2409-F7DB-4172-A11D-84C1302CAEF4}"/>
              </a:ext>
            </a:extLst>
          </p:cNvPr>
          <p:cNvGraphicFramePr>
            <a:graphicFrameLocks/>
          </p:cNvGraphicFramePr>
          <p:nvPr>
            <p:extLst>
              <p:ext uri="{D42A27DB-BD31-4B8C-83A1-F6EECF244321}">
                <p14:modId xmlns:p14="http://schemas.microsoft.com/office/powerpoint/2010/main" val="3177545318"/>
              </p:ext>
            </p:extLst>
          </p:nvPr>
        </p:nvGraphicFramePr>
        <p:xfrm>
          <a:off x="0" y="2171700"/>
          <a:ext cx="12192000" cy="4686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9486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Chart 34">
            <a:extLst>
              <a:ext uri="{FF2B5EF4-FFF2-40B4-BE49-F238E27FC236}">
                <a16:creationId xmlns:a16="http://schemas.microsoft.com/office/drawing/2014/main" id="{6D1A95D5-7433-4A7A-B222-32664C225499}"/>
              </a:ext>
            </a:extLst>
          </p:cNvPr>
          <p:cNvGraphicFramePr>
            <a:graphicFrameLocks/>
          </p:cNvGraphicFramePr>
          <p:nvPr>
            <p:extLst>
              <p:ext uri="{D42A27DB-BD31-4B8C-83A1-F6EECF244321}">
                <p14:modId xmlns:p14="http://schemas.microsoft.com/office/powerpoint/2010/main" val="3648624617"/>
              </p:ext>
            </p:extLst>
          </p:nvPr>
        </p:nvGraphicFramePr>
        <p:xfrm>
          <a:off x="3947649" y="400215"/>
          <a:ext cx="4791054" cy="2474511"/>
        </p:xfrm>
        <a:graphic>
          <a:graphicData uri="http://schemas.openxmlformats.org/drawingml/2006/chart">
            <c:chart xmlns:c="http://schemas.openxmlformats.org/drawingml/2006/chart" xmlns:r="http://schemas.openxmlformats.org/officeDocument/2006/relationships" r:id="rId3"/>
          </a:graphicData>
        </a:graphic>
      </p:graphicFrame>
      <p:sp>
        <p:nvSpPr>
          <p:cNvPr id="58" name="TextBox 57">
            <a:extLst>
              <a:ext uri="{FF2B5EF4-FFF2-40B4-BE49-F238E27FC236}">
                <a16:creationId xmlns:a16="http://schemas.microsoft.com/office/drawing/2014/main" id="{FF6F9E62-E44E-42FB-A6D7-F41558AF785E}"/>
              </a:ext>
            </a:extLst>
          </p:cNvPr>
          <p:cNvSpPr txBox="1"/>
          <p:nvPr/>
        </p:nvSpPr>
        <p:spPr>
          <a:xfrm>
            <a:off x="-1" y="2893750"/>
            <a:ext cx="4786662" cy="307777"/>
          </a:xfrm>
          <a:prstGeom prst="rect">
            <a:avLst/>
          </a:prstGeom>
          <a:noFill/>
        </p:spPr>
        <p:txBody>
          <a:bodyPr wrap="square" rtlCol="0">
            <a:spAutoFit/>
          </a:bodyPr>
          <a:lstStyle/>
          <a:p>
            <a:r>
              <a:rPr lang="en-GB" sz="1400" b="1" u="sng" dirty="0"/>
              <a:t>ITE passes by age in 2024/2025</a:t>
            </a:r>
          </a:p>
        </p:txBody>
      </p:sp>
      <p:sp>
        <p:nvSpPr>
          <p:cNvPr id="56" name="TextBox 55">
            <a:extLst>
              <a:ext uri="{FF2B5EF4-FFF2-40B4-BE49-F238E27FC236}">
                <a16:creationId xmlns:a16="http://schemas.microsoft.com/office/drawing/2014/main" id="{A6D0BE37-A765-4EB8-B523-444E17DF221A}"/>
              </a:ext>
            </a:extLst>
          </p:cNvPr>
          <p:cNvSpPr txBox="1"/>
          <p:nvPr/>
        </p:nvSpPr>
        <p:spPr>
          <a:xfrm>
            <a:off x="-1" y="4731526"/>
            <a:ext cx="4722803" cy="307777"/>
          </a:xfrm>
          <a:prstGeom prst="rect">
            <a:avLst/>
          </a:prstGeom>
          <a:noFill/>
        </p:spPr>
        <p:txBody>
          <a:bodyPr wrap="square" rtlCol="0">
            <a:spAutoFit/>
          </a:bodyPr>
          <a:lstStyle/>
          <a:p>
            <a:r>
              <a:rPr lang="en-GB" sz="1400" b="1" u="sng" dirty="0"/>
              <a:t>ITE passes trend by primary and secondary trained</a:t>
            </a:r>
          </a:p>
        </p:txBody>
      </p:sp>
      <p:graphicFrame>
        <p:nvGraphicFramePr>
          <p:cNvPr id="59" name="Chart 58">
            <a:extLst>
              <a:ext uri="{FF2B5EF4-FFF2-40B4-BE49-F238E27FC236}">
                <a16:creationId xmlns:a16="http://schemas.microsoft.com/office/drawing/2014/main" id="{147549CB-1B6B-4842-94F1-F25CDAAB31C9}"/>
              </a:ext>
            </a:extLst>
          </p:cNvPr>
          <p:cNvGraphicFramePr>
            <a:graphicFrameLocks/>
          </p:cNvGraphicFramePr>
          <p:nvPr>
            <p:extLst>
              <p:ext uri="{D42A27DB-BD31-4B8C-83A1-F6EECF244321}">
                <p14:modId xmlns:p14="http://schemas.microsoft.com/office/powerpoint/2010/main" val="3696524435"/>
              </p:ext>
            </p:extLst>
          </p:nvPr>
        </p:nvGraphicFramePr>
        <p:xfrm>
          <a:off x="0" y="3132176"/>
          <a:ext cx="8035622" cy="1599350"/>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a:extLst>
              <a:ext uri="{FF2B5EF4-FFF2-40B4-BE49-F238E27FC236}">
                <a16:creationId xmlns:a16="http://schemas.microsoft.com/office/drawing/2014/main" id="{06C103BD-B9B9-470A-A6BD-6EA4FFB217B7}"/>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 y="-38327"/>
            <a:ext cx="5132252" cy="414311"/>
          </a:xfrm>
          <a:prstGeom prst="rect">
            <a:avLst/>
          </a:prstGeom>
          <a:ln>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295D75"/>
                </a:solidFill>
              </a:rPr>
              <a:t>Initial Teacher Education - passes</a:t>
            </a:r>
          </a:p>
        </p:txBody>
      </p:sp>
      <p:graphicFrame>
        <p:nvGraphicFramePr>
          <p:cNvPr id="32" name="Chart 31">
            <a:extLst>
              <a:ext uri="{FF2B5EF4-FFF2-40B4-BE49-F238E27FC236}">
                <a16:creationId xmlns:a16="http://schemas.microsoft.com/office/drawing/2014/main" id="{98DEDA9C-0C14-400C-B4F4-4E45AA7BB914}"/>
              </a:ext>
            </a:extLst>
          </p:cNvPr>
          <p:cNvGraphicFramePr>
            <a:graphicFrameLocks/>
          </p:cNvGraphicFramePr>
          <p:nvPr>
            <p:extLst>
              <p:ext uri="{D42A27DB-BD31-4B8C-83A1-F6EECF244321}">
                <p14:modId xmlns:p14="http://schemas.microsoft.com/office/powerpoint/2010/main" val="3828547522"/>
              </p:ext>
            </p:extLst>
          </p:nvPr>
        </p:nvGraphicFramePr>
        <p:xfrm>
          <a:off x="-1" y="4964589"/>
          <a:ext cx="8035623" cy="189341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4" name="Chart 33">
            <a:extLst>
              <a:ext uri="{FF2B5EF4-FFF2-40B4-BE49-F238E27FC236}">
                <a16:creationId xmlns:a16="http://schemas.microsoft.com/office/drawing/2014/main" id="{9D667CB4-F531-41A6-86F3-FD191B08620F}"/>
              </a:ext>
            </a:extLst>
          </p:cNvPr>
          <p:cNvGraphicFramePr>
            <a:graphicFrameLocks/>
          </p:cNvGraphicFramePr>
          <p:nvPr>
            <p:extLst>
              <p:ext uri="{D42A27DB-BD31-4B8C-83A1-F6EECF244321}">
                <p14:modId xmlns:p14="http://schemas.microsoft.com/office/powerpoint/2010/main" val="1535022319"/>
              </p:ext>
            </p:extLst>
          </p:nvPr>
        </p:nvGraphicFramePr>
        <p:xfrm>
          <a:off x="-310242" y="417551"/>
          <a:ext cx="4791055" cy="2474511"/>
        </p:xfrm>
        <a:graphic>
          <a:graphicData uri="http://schemas.openxmlformats.org/drawingml/2006/chart">
            <c:chart xmlns:c="http://schemas.openxmlformats.org/drawingml/2006/chart" xmlns:r="http://schemas.openxmlformats.org/officeDocument/2006/relationships" r:id="rId6"/>
          </a:graphicData>
        </a:graphic>
      </p:graphicFrame>
      <p:sp>
        <p:nvSpPr>
          <p:cNvPr id="36" name="TextBox 35">
            <a:extLst>
              <a:ext uri="{FF2B5EF4-FFF2-40B4-BE49-F238E27FC236}">
                <a16:creationId xmlns:a16="http://schemas.microsoft.com/office/drawing/2014/main" id="{6DE73DF2-AEBB-4DA1-97D8-401C45DD3539}"/>
              </a:ext>
            </a:extLst>
          </p:cNvPr>
          <p:cNvSpPr txBox="1"/>
          <p:nvPr/>
        </p:nvSpPr>
        <p:spPr>
          <a:xfrm>
            <a:off x="0" y="327994"/>
            <a:ext cx="1801392" cy="523220"/>
          </a:xfrm>
          <a:prstGeom prst="rect">
            <a:avLst/>
          </a:prstGeom>
          <a:noFill/>
        </p:spPr>
        <p:txBody>
          <a:bodyPr wrap="square" rtlCol="0">
            <a:spAutoFit/>
          </a:bodyPr>
          <a:lstStyle/>
          <a:p>
            <a:r>
              <a:rPr lang="en-GB" sz="1400" b="1" u="sng" dirty="0"/>
              <a:t>Female ITE passes in 2024/2025</a:t>
            </a:r>
          </a:p>
        </p:txBody>
      </p:sp>
      <p:sp>
        <p:nvSpPr>
          <p:cNvPr id="37" name="TextBox 36">
            <a:extLst>
              <a:ext uri="{FF2B5EF4-FFF2-40B4-BE49-F238E27FC236}">
                <a16:creationId xmlns:a16="http://schemas.microsoft.com/office/drawing/2014/main" id="{F5F40F1E-616D-4C79-B8DD-A8C58BC12B70}"/>
              </a:ext>
            </a:extLst>
          </p:cNvPr>
          <p:cNvSpPr txBox="1"/>
          <p:nvPr/>
        </p:nvSpPr>
        <p:spPr>
          <a:xfrm>
            <a:off x="4042648" y="337884"/>
            <a:ext cx="1801392" cy="523220"/>
          </a:xfrm>
          <a:prstGeom prst="rect">
            <a:avLst/>
          </a:prstGeom>
          <a:noFill/>
        </p:spPr>
        <p:txBody>
          <a:bodyPr wrap="square" rtlCol="0">
            <a:spAutoFit/>
          </a:bodyPr>
          <a:lstStyle/>
          <a:p>
            <a:r>
              <a:rPr lang="en-GB" sz="1400" b="1" u="sng" dirty="0"/>
              <a:t>Male ITE passes in 2024/2025</a:t>
            </a:r>
          </a:p>
        </p:txBody>
      </p:sp>
      <p:cxnSp>
        <p:nvCxnSpPr>
          <p:cNvPr id="50" name="Straight Connector 49">
            <a:extLst>
              <a:ext uri="{FF2B5EF4-FFF2-40B4-BE49-F238E27FC236}">
                <a16:creationId xmlns:a16="http://schemas.microsoft.com/office/drawing/2014/main" id="{33C53543-706F-4C86-8019-49184EAEAA72}"/>
              </a:ext>
            </a:extLst>
          </p:cNvPr>
          <p:cNvCxnSpPr>
            <a:cxnSpLocks/>
          </p:cNvCxnSpPr>
          <p:nvPr/>
        </p:nvCxnSpPr>
        <p:spPr>
          <a:xfrm flipH="1" flipV="1">
            <a:off x="4010027" y="377886"/>
            <a:ext cx="7783" cy="2468040"/>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1B8912E-D655-4EF7-8253-A0DC7550E086}"/>
              </a:ext>
            </a:extLst>
          </p:cNvPr>
          <p:cNvCxnSpPr>
            <a:cxnSpLocks/>
          </p:cNvCxnSpPr>
          <p:nvPr/>
        </p:nvCxnSpPr>
        <p:spPr>
          <a:xfrm flipH="1">
            <a:off x="38704" y="2892625"/>
            <a:ext cx="7933059" cy="19456"/>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D06FED6-BED7-49C4-BBB4-D7F2A4869FA9}"/>
              </a:ext>
            </a:extLst>
          </p:cNvPr>
          <p:cNvCxnSpPr>
            <a:cxnSpLocks/>
          </p:cNvCxnSpPr>
          <p:nvPr/>
        </p:nvCxnSpPr>
        <p:spPr>
          <a:xfrm flipH="1">
            <a:off x="38704" y="4744494"/>
            <a:ext cx="7933059" cy="0"/>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88812F34-54D1-42D2-8DB7-E8061ACBB0AA}"/>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6AF7BD0-57FA-4632-84CC-301C65A1DD4F}"/>
              </a:ext>
            </a:extLst>
          </p:cNvPr>
          <p:cNvGraphicFramePr>
            <a:graphicFrameLocks noGrp="1"/>
          </p:cNvGraphicFramePr>
          <p:nvPr>
            <p:extLst>
              <p:ext uri="{D42A27DB-BD31-4B8C-83A1-F6EECF244321}">
                <p14:modId xmlns:p14="http://schemas.microsoft.com/office/powerpoint/2010/main" val="3586160571"/>
              </p:ext>
            </p:extLst>
          </p:nvPr>
        </p:nvGraphicFramePr>
        <p:xfrm>
          <a:off x="8035622" y="52526"/>
          <a:ext cx="4058016" cy="6748492"/>
        </p:xfrm>
        <a:graphic>
          <a:graphicData uri="http://schemas.openxmlformats.org/drawingml/2006/table">
            <a:tbl>
              <a:tblPr/>
              <a:tblGrid>
                <a:gridCol w="1805608">
                  <a:extLst>
                    <a:ext uri="{9D8B030D-6E8A-4147-A177-3AD203B41FA5}">
                      <a16:colId xmlns:a16="http://schemas.microsoft.com/office/drawing/2014/main" val="1731727724"/>
                    </a:ext>
                  </a:extLst>
                </a:gridCol>
                <a:gridCol w="1126204">
                  <a:extLst>
                    <a:ext uri="{9D8B030D-6E8A-4147-A177-3AD203B41FA5}">
                      <a16:colId xmlns:a16="http://schemas.microsoft.com/office/drawing/2014/main" val="244500176"/>
                    </a:ext>
                  </a:extLst>
                </a:gridCol>
                <a:gridCol w="1126204">
                  <a:extLst>
                    <a:ext uri="{9D8B030D-6E8A-4147-A177-3AD203B41FA5}">
                      <a16:colId xmlns:a16="http://schemas.microsoft.com/office/drawing/2014/main" val="1622129016"/>
                    </a:ext>
                  </a:extLst>
                </a:gridCol>
              </a:tblGrid>
              <a:tr h="490317">
                <a:tc>
                  <a:txBody>
                    <a:bodyPr/>
                    <a:lstStyle/>
                    <a:p>
                      <a:pPr algn="l" fontAlgn="b"/>
                      <a:r>
                        <a:rPr lang="en-GB" sz="1200" b="1" i="0" u="none" strike="noStrike" dirty="0">
                          <a:solidFill>
                            <a:srgbClr val="FFFFFF"/>
                          </a:solidFill>
                          <a:effectLst/>
                          <a:latin typeface="Calibri" panose="020F0502020204030204" pitchFamily="34" charset="0"/>
                        </a:rPr>
                        <a:t>Secondary subject trained</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Passed in Welsh</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Passed in English </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extLst>
                  <a:ext uri="{0D108BD9-81ED-4DB2-BD59-A6C34878D82A}">
                    <a16:rowId xmlns:a16="http://schemas.microsoft.com/office/drawing/2014/main" val="358845327"/>
                  </a:ext>
                </a:extLst>
              </a:tr>
              <a:tr h="250327">
                <a:tc>
                  <a:txBody>
                    <a:bodyPr/>
                    <a:lstStyle/>
                    <a:p>
                      <a:pPr algn="l" fontAlgn="b"/>
                      <a:r>
                        <a:rPr lang="en-GB" sz="1200" b="0" i="0" u="none" strike="noStrike" dirty="0">
                          <a:solidFill>
                            <a:schemeClr val="tx1"/>
                          </a:solidFill>
                          <a:effectLst/>
                          <a:latin typeface="Calibri" panose="020F0502020204030204" pitchFamily="34" charset="0"/>
                        </a:rPr>
                        <a:t>Art</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2751899"/>
                  </a:ext>
                </a:extLst>
              </a:tr>
              <a:tr h="250327">
                <a:tc>
                  <a:txBody>
                    <a:bodyPr/>
                    <a:lstStyle/>
                    <a:p>
                      <a:pPr algn="l" fontAlgn="b"/>
                      <a:r>
                        <a:rPr lang="en-GB" sz="1200" b="0" i="0" u="none" strike="noStrike" dirty="0">
                          <a:solidFill>
                            <a:schemeClr val="tx1"/>
                          </a:solidFill>
                          <a:effectLst/>
                          <a:latin typeface="Calibri" panose="020F0502020204030204" pitchFamily="34" charset="0"/>
                        </a:rPr>
                        <a:t>Art and design</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480268"/>
                  </a:ext>
                </a:extLst>
              </a:tr>
              <a:tr h="250327">
                <a:tc>
                  <a:txBody>
                    <a:bodyPr/>
                    <a:lstStyle/>
                    <a:p>
                      <a:pPr algn="l" fontAlgn="b"/>
                      <a:r>
                        <a:rPr lang="en-GB" sz="1200" b="0" i="0" u="none" strike="noStrike" dirty="0">
                          <a:solidFill>
                            <a:schemeClr val="tx1"/>
                          </a:solidFill>
                          <a:effectLst/>
                          <a:latin typeface="Calibri" panose="020F0502020204030204" pitchFamily="34" charset="0"/>
                        </a:rPr>
                        <a:t>Biology</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16</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1333866"/>
                  </a:ext>
                </a:extLst>
              </a:tr>
              <a:tr h="250327">
                <a:tc>
                  <a:txBody>
                    <a:bodyPr/>
                    <a:lstStyle/>
                    <a:p>
                      <a:pPr algn="l" fontAlgn="b"/>
                      <a:r>
                        <a:rPr lang="en-GB" sz="1200" b="0" i="0" u="none" strike="noStrike" dirty="0">
                          <a:solidFill>
                            <a:schemeClr val="tx1"/>
                          </a:solidFill>
                          <a:effectLst/>
                          <a:latin typeface="Calibri" panose="020F0502020204030204" pitchFamily="34" charset="0"/>
                        </a:rPr>
                        <a:t>Business studies</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2684479"/>
                  </a:ext>
                </a:extLst>
              </a:tr>
              <a:tr h="250327">
                <a:tc>
                  <a:txBody>
                    <a:bodyPr/>
                    <a:lstStyle/>
                    <a:p>
                      <a:pPr algn="l" fontAlgn="b"/>
                      <a:r>
                        <a:rPr lang="en-GB" sz="1200" b="0" i="0" u="none" strike="noStrike" dirty="0">
                          <a:solidFill>
                            <a:schemeClr val="tx1"/>
                          </a:solidFill>
                          <a:effectLst/>
                          <a:latin typeface="Calibri" panose="020F0502020204030204" pitchFamily="34" charset="0"/>
                        </a:rPr>
                        <a:t>Chemistry</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9763983"/>
                  </a:ext>
                </a:extLst>
              </a:tr>
              <a:tr h="250327">
                <a:tc>
                  <a:txBody>
                    <a:bodyPr/>
                    <a:lstStyle/>
                    <a:p>
                      <a:pPr algn="l" fontAlgn="b"/>
                      <a:r>
                        <a:rPr lang="en-GB" sz="1200" b="0" i="0" u="none" strike="noStrike" dirty="0">
                          <a:solidFill>
                            <a:schemeClr val="tx1"/>
                          </a:solidFill>
                          <a:effectLst/>
                          <a:latin typeface="Calibri" panose="020F0502020204030204" pitchFamily="34" charset="0"/>
                        </a:rPr>
                        <a:t>Combined/general science</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5</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13</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4420185"/>
                  </a:ext>
                </a:extLst>
              </a:tr>
              <a:tr h="250327">
                <a:tc>
                  <a:txBody>
                    <a:bodyPr/>
                    <a:lstStyle/>
                    <a:p>
                      <a:pPr algn="l" fontAlgn="b"/>
                      <a:r>
                        <a:rPr lang="en-GB" sz="1200" b="0" i="0" u="none" strike="noStrike" dirty="0">
                          <a:solidFill>
                            <a:schemeClr val="tx1"/>
                          </a:solidFill>
                          <a:effectLst/>
                          <a:latin typeface="Calibri" panose="020F0502020204030204" pitchFamily="34" charset="0"/>
                        </a:rPr>
                        <a:t>Computer science</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5303073"/>
                  </a:ext>
                </a:extLst>
              </a:tr>
              <a:tr h="250327">
                <a:tc>
                  <a:txBody>
                    <a:bodyPr/>
                    <a:lstStyle/>
                    <a:p>
                      <a:pPr algn="l" fontAlgn="b"/>
                      <a:r>
                        <a:rPr lang="en-GB" sz="1200" b="0" i="0" u="none" strike="noStrike" dirty="0">
                          <a:solidFill>
                            <a:schemeClr val="tx1"/>
                          </a:solidFill>
                          <a:effectLst/>
                          <a:latin typeface="Calibri" panose="020F0502020204030204" pitchFamily="34" charset="0"/>
                        </a:rPr>
                        <a:t>Design and technology</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23</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022421"/>
                  </a:ext>
                </a:extLst>
              </a:tr>
              <a:tr h="250327">
                <a:tc>
                  <a:txBody>
                    <a:bodyPr/>
                    <a:lstStyle/>
                    <a:p>
                      <a:pPr algn="l" fontAlgn="b"/>
                      <a:r>
                        <a:rPr lang="en-GB" sz="1200" b="0" i="0" u="none" strike="noStrike" dirty="0">
                          <a:solidFill>
                            <a:schemeClr val="tx1"/>
                          </a:solidFill>
                          <a:effectLst/>
                          <a:latin typeface="Calibri" panose="020F0502020204030204" pitchFamily="34" charset="0"/>
                        </a:rPr>
                        <a:t>Drama</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16</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6906484"/>
                  </a:ext>
                </a:extLst>
              </a:tr>
              <a:tr h="250327">
                <a:tc>
                  <a:txBody>
                    <a:bodyPr/>
                    <a:lstStyle/>
                    <a:p>
                      <a:pPr algn="l" fontAlgn="b"/>
                      <a:r>
                        <a:rPr lang="en-GB" sz="1200" b="0" i="0" u="none" strike="noStrike" dirty="0">
                          <a:solidFill>
                            <a:schemeClr val="tx1"/>
                          </a:solidFill>
                          <a:effectLst/>
                          <a:latin typeface="Calibri" panose="020F0502020204030204" pitchFamily="34" charset="0"/>
                        </a:rPr>
                        <a:t>English</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36</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2201813"/>
                  </a:ext>
                </a:extLst>
              </a:tr>
              <a:tr h="250327">
                <a:tc>
                  <a:txBody>
                    <a:bodyPr/>
                    <a:lstStyle/>
                    <a:p>
                      <a:pPr algn="l" fontAlgn="b"/>
                      <a:r>
                        <a:rPr lang="en-GB" sz="1200" b="0" i="0" u="none" strike="noStrike" dirty="0">
                          <a:solidFill>
                            <a:schemeClr val="tx1"/>
                          </a:solidFill>
                          <a:effectLst/>
                          <a:latin typeface="Calibri" panose="020F0502020204030204" pitchFamily="34" charset="0"/>
                        </a:rPr>
                        <a:t>French</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1833278"/>
                  </a:ext>
                </a:extLst>
              </a:tr>
              <a:tr h="250327">
                <a:tc>
                  <a:txBody>
                    <a:bodyPr/>
                    <a:lstStyle/>
                    <a:p>
                      <a:pPr algn="l" fontAlgn="b"/>
                      <a:r>
                        <a:rPr lang="en-GB" sz="1200" b="0" i="0" u="none" strike="noStrike" dirty="0">
                          <a:solidFill>
                            <a:schemeClr val="tx1"/>
                          </a:solidFill>
                          <a:effectLst/>
                          <a:latin typeface="Calibri" panose="020F0502020204030204" pitchFamily="34" charset="0"/>
                        </a:rPr>
                        <a:t>Geography</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5</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1387762"/>
                  </a:ext>
                </a:extLst>
              </a:tr>
              <a:tr h="250327">
                <a:tc>
                  <a:txBody>
                    <a:bodyPr/>
                    <a:lstStyle/>
                    <a:p>
                      <a:pPr algn="l" fontAlgn="b"/>
                      <a:r>
                        <a:rPr lang="en-GB" sz="1200" b="0" i="0" u="none" strike="noStrike" dirty="0">
                          <a:solidFill>
                            <a:schemeClr val="tx1"/>
                          </a:solidFill>
                          <a:effectLst/>
                          <a:latin typeface="Calibri" panose="020F0502020204030204" pitchFamily="34" charset="0"/>
                        </a:rPr>
                        <a:t>History</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1387888"/>
                  </a:ext>
                </a:extLst>
              </a:tr>
              <a:tr h="250327">
                <a:tc>
                  <a:txBody>
                    <a:bodyPr/>
                    <a:lstStyle/>
                    <a:p>
                      <a:pPr algn="l" fontAlgn="b"/>
                      <a:r>
                        <a:rPr lang="en-GB" sz="1200" b="0" i="0" u="none" strike="noStrike" dirty="0">
                          <a:solidFill>
                            <a:schemeClr val="tx1"/>
                          </a:solidFill>
                          <a:effectLst/>
                          <a:latin typeface="Calibri" panose="020F0502020204030204" pitchFamily="34" charset="0"/>
                        </a:rPr>
                        <a:t>Information technology</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0662249"/>
                  </a:ext>
                </a:extLst>
              </a:tr>
              <a:tr h="250327">
                <a:tc>
                  <a:txBody>
                    <a:bodyPr/>
                    <a:lstStyle/>
                    <a:p>
                      <a:pPr algn="l" fontAlgn="b"/>
                      <a:r>
                        <a:rPr lang="en-GB" sz="1200" b="0" i="0" u="none" strike="noStrike" dirty="0">
                          <a:solidFill>
                            <a:schemeClr val="tx1"/>
                          </a:solidFill>
                          <a:effectLst/>
                          <a:latin typeface="Calibri" panose="020F0502020204030204" pitchFamily="34" charset="0"/>
                        </a:rPr>
                        <a:t>Mathematics</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17</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7794927"/>
                  </a:ext>
                </a:extLst>
              </a:tr>
              <a:tr h="250327">
                <a:tc>
                  <a:txBody>
                    <a:bodyPr/>
                    <a:lstStyle/>
                    <a:p>
                      <a:pPr algn="l" fontAlgn="b"/>
                      <a:r>
                        <a:rPr lang="en-GB" sz="1200" b="0" i="0" u="none" strike="noStrike" dirty="0">
                          <a:solidFill>
                            <a:schemeClr val="tx1"/>
                          </a:solidFill>
                          <a:effectLst/>
                          <a:latin typeface="Calibri" panose="020F0502020204030204" pitchFamily="34" charset="0"/>
                        </a:rPr>
                        <a:t>Modern foreign languages</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6</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2509444"/>
                  </a:ext>
                </a:extLst>
              </a:tr>
              <a:tr h="250327">
                <a:tc>
                  <a:txBody>
                    <a:bodyPr/>
                    <a:lstStyle/>
                    <a:p>
                      <a:pPr algn="l" fontAlgn="b"/>
                      <a:r>
                        <a:rPr lang="en-GB" sz="1200" b="0" i="0" u="none" strike="noStrike" dirty="0">
                          <a:solidFill>
                            <a:schemeClr val="tx1"/>
                          </a:solidFill>
                          <a:effectLst/>
                          <a:latin typeface="Calibri" panose="020F0502020204030204" pitchFamily="34" charset="0"/>
                        </a:rPr>
                        <a:t>Modern languages</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401380"/>
                  </a:ext>
                </a:extLst>
              </a:tr>
              <a:tr h="250327">
                <a:tc>
                  <a:txBody>
                    <a:bodyPr/>
                    <a:lstStyle/>
                    <a:p>
                      <a:pPr algn="l" fontAlgn="b"/>
                      <a:r>
                        <a:rPr lang="en-GB" sz="1200" b="0" i="0" u="none" strike="noStrike" dirty="0">
                          <a:solidFill>
                            <a:schemeClr val="tx1"/>
                          </a:solidFill>
                          <a:effectLst/>
                          <a:latin typeface="Calibri" panose="020F0502020204030204" pitchFamily="34" charset="0"/>
                        </a:rPr>
                        <a:t>Music</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01835"/>
                  </a:ext>
                </a:extLst>
              </a:tr>
              <a:tr h="250327">
                <a:tc>
                  <a:txBody>
                    <a:bodyPr/>
                    <a:lstStyle/>
                    <a:p>
                      <a:pPr algn="l" fontAlgn="b"/>
                      <a:r>
                        <a:rPr lang="en-GB" sz="1200" b="0" i="0" u="none" strike="noStrike" dirty="0">
                          <a:solidFill>
                            <a:schemeClr val="tx1"/>
                          </a:solidFill>
                          <a:effectLst/>
                          <a:latin typeface="Calibri" panose="020F0502020204030204" pitchFamily="34" charset="0"/>
                        </a:rPr>
                        <a:t>Outdoor activities</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6</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9192269"/>
                  </a:ext>
                </a:extLst>
              </a:tr>
              <a:tr h="250327">
                <a:tc>
                  <a:txBody>
                    <a:bodyPr/>
                    <a:lstStyle/>
                    <a:p>
                      <a:pPr algn="l" fontAlgn="b"/>
                      <a:r>
                        <a:rPr lang="en-GB" sz="1200" b="0" i="0" u="none" strike="noStrike" dirty="0">
                          <a:solidFill>
                            <a:schemeClr val="tx1"/>
                          </a:solidFill>
                          <a:effectLst/>
                          <a:latin typeface="Calibri" panose="020F0502020204030204" pitchFamily="34" charset="0"/>
                        </a:rPr>
                        <a:t>Physical education</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49</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6245970"/>
                  </a:ext>
                </a:extLst>
              </a:tr>
              <a:tr h="250327">
                <a:tc>
                  <a:txBody>
                    <a:bodyPr/>
                    <a:lstStyle/>
                    <a:p>
                      <a:pPr algn="l" fontAlgn="b"/>
                      <a:r>
                        <a:rPr lang="en-GB" sz="1200" b="0" i="0" u="none" strike="noStrike" dirty="0">
                          <a:solidFill>
                            <a:schemeClr val="tx1"/>
                          </a:solidFill>
                          <a:effectLst/>
                          <a:latin typeface="Calibri" panose="020F0502020204030204" pitchFamily="34" charset="0"/>
                        </a:rPr>
                        <a:t>Physics</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7</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231063"/>
                  </a:ext>
                </a:extLst>
              </a:tr>
              <a:tr h="250327">
                <a:tc>
                  <a:txBody>
                    <a:bodyPr/>
                    <a:lstStyle/>
                    <a:p>
                      <a:pPr algn="l" fontAlgn="b"/>
                      <a:r>
                        <a:rPr lang="en-GB" sz="1200" b="0" i="0" u="none" strike="noStrike" dirty="0">
                          <a:solidFill>
                            <a:schemeClr val="tx1"/>
                          </a:solidFill>
                          <a:effectLst/>
                          <a:latin typeface="Calibri" panose="020F0502020204030204" pitchFamily="34" charset="0"/>
                        </a:rPr>
                        <a:t>Religious education</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9191048"/>
                  </a:ext>
                </a:extLst>
              </a:tr>
              <a:tr h="250327">
                <a:tc>
                  <a:txBody>
                    <a:bodyPr/>
                    <a:lstStyle/>
                    <a:p>
                      <a:pPr algn="l" fontAlgn="b"/>
                      <a:r>
                        <a:rPr lang="en-GB" sz="1200" b="0" i="0" u="none" strike="noStrike" dirty="0">
                          <a:solidFill>
                            <a:schemeClr val="tx1"/>
                          </a:solidFill>
                          <a:effectLst/>
                          <a:latin typeface="Calibri" panose="020F0502020204030204" pitchFamily="34" charset="0"/>
                        </a:rPr>
                        <a:t>Spanish</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3753334"/>
                  </a:ext>
                </a:extLst>
              </a:tr>
              <a:tr h="250327">
                <a:tc>
                  <a:txBody>
                    <a:bodyPr/>
                    <a:lstStyle/>
                    <a:p>
                      <a:pPr algn="l" fontAlgn="b"/>
                      <a:r>
                        <a:rPr lang="en-GB" sz="1200" b="0" i="0" u="none" strike="noStrike" dirty="0">
                          <a:solidFill>
                            <a:schemeClr val="tx1"/>
                          </a:solidFill>
                          <a:effectLst/>
                          <a:latin typeface="Calibri" panose="020F0502020204030204" pitchFamily="34" charset="0"/>
                        </a:rPr>
                        <a:t>Welsh</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10</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6</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2812727"/>
                  </a:ext>
                </a:extLst>
              </a:tr>
              <a:tr h="250327">
                <a:tc>
                  <a:txBody>
                    <a:bodyPr/>
                    <a:lstStyle/>
                    <a:p>
                      <a:pPr algn="l" fontAlgn="b"/>
                      <a:r>
                        <a:rPr lang="en-GB" sz="1200" b="1" i="0" u="none" strike="noStrike">
                          <a:solidFill>
                            <a:srgbClr val="FFFFFF"/>
                          </a:solidFill>
                          <a:effectLst/>
                          <a:latin typeface="Calibri" panose="020F0502020204030204" pitchFamily="34" charset="0"/>
                        </a:rPr>
                        <a:t>Total</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dirty="0">
                          <a:solidFill>
                            <a:srgbClr val="FFFFFF"/>
                          </a:solidFill>
                          <a:effectLst/>
                          <a:latin typeface="Calibri" panose="020F0502020204030204" pitchFamily="34" charset="0"/>
                        </a:rPr>
                        <a:t>53</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dirty="0">
                          <a:solidFill>
                            <a:srgbClr val="FFFFFF"/>
                          </a:solidFill>
                          <a:effectLst/>
                          <a:latin typeface="Calibri" panose="020F0502020204030204" pitchFamily="34" charset="0"/>
                        </a:rPr>
                        <a:t>282</a:t>
                      </a:r>
                    </a:p>
                  </a:txBody>
                  <a:tcPr marL="7877" marR="7877" marT="78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extLst>
                  <a:ext uri="{0D108BD9-81ED-4DB2-BD59-A6C34878D82A}">
                    <a16:rowId xmlns:a16="http://schemas.microsoft.com/office/drawing/2014/main" val="996227206"/>
                  </a:ext>
                </a:extLst>
              </a:tr>
            </a:tbl>
          </a:graphicData>
        </a:graphic>
      </p:graphicFrame>
    </p:spTree>
    <p:extLst>
      <p:ext uri="{BB962C8B-B14F-4D97-AF65-F5344CB8AC3E}">
        <p14:creationId xmlns:p14="http://schemas.microsoft.com/office/powerpoint/2010/main" val="768950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Chart 27">
            <a:extLst>
              <a:ext uri="{FF2B5EF4-FFF2-40B4-BE49-F238E27FC236}">
                <a16:creationId xmlns:a16="http://schemas.microsoft.com/office/drawing/2014/main" id="{9D0F089A-0662-40F2-8033-032758A5B1CF}"/>
              </a:ext>
            </a:extLst>
          </p:cNvPr>
          <p:cNvGraphicFramePr>
            <a:graphicFrameLocks/>
          </p:cNvGraphicFramePr>
          <p:nvPr>
            <p:extLst>
              <p:ext uri="{D42A27DB-BD31-4B8C-83A1-F6EECF244321}">
                <p14:modId xmlns:p14="http://schemas.microsoft.com/office/powerpoint/2010/main" val="4266151300"/>
              </p:ext>
            </p:extLst>
          </p:nvPr>
        </p:nvGraphicFramePr>
        <p:xfrm>
          <a:off x="5672078" y="0"/>
          <a:ext cx="6519921" cy="3254358"/>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28">
            <a:extLst>
              <a:ext uri="{FF2B5EF4-FFF2-40B4-BE49-F238E27FC236}">
                <a16:creationId xmlns:a16="http://schemas.microsoft.com/office/drawing/2014/main" id="{451664EB-7EFC-4C2E-83EC-010A0791FE58}"/>
              </a:ext>
            </a:extLst>
          </p:cNvPr>
          <p:cNvSpPr txBox="1"/>
          <p:nvPr/>
        </p:nvSpPr>
        <p:spPr>
          <a:xfrm>
            <a:off x="5672079" y="0"/>
            <a:ext cx="4786662" cy="307777"/>
          </a:xfrm>
          <a:prstGeom prst="rect">
            <a:avLst/>
          </a:prstGeom>
          <a:noFill/>
        </p:spPr>
        <p:txBody>
          <a:bodyPr wrap="square" rtlCol="0">
            <a:spAutoFit/>
          </a:bodyPr>
          <a:lstStyle/>
          <a:p>
            <a:r>
              <a:rPr lang="en-GB" sz="1400" b="1" u="sng" dirty="0"/>
              <a:t>OU passes by age in 2024/2025</a:t>
            </a:r>
          </a:p>
        </p:txBody>
      </p:sp>
      <p:sp>
        <p:nvSpPr>
          <p:cNvPr id="38" name="TextBox 37">
            <a:extLst>
              <a:ext uri="{FF2B5EF4-FFF2-40B4-BE49-F238E27FC236}">
                <a16:creationId xmlns:a16="http://schemas.microsoft.com/office/drawing/2014/main" id="{62267036-CAFA-4906-A1F1-0AF78EBEDE24}"/>
              </a:ext>
            </a:extLst>
          </p:cNvPr>
          <p:cNvSpPr txBox="1"/>
          <p:nvPr/>
        </p:nvSpPr>
        <p:spPr>
          <a:xfrm>
            <a:off x="5672077" y="3234257"/>
            <a:ext cx="4722803" cy="307777"/>
          </a:xfrm>
          <a:prstGeom prst="rect">
            <a:avLst/>
          </a:prstGeom>
          <a:noFill/>
        </p:spPr>
        <p:txBody>
          <a:bodyPr wrap="square" rtlCol="0">
            <a:spAutoFit/>
          </a:bodyPr>
          <a:lstStyle/>
          <a:p>
            <a:r>
              <a:rPr lang="en-GB" sz="1400" b="1" u="sng" dirty="0"/>
              <a:t>OU passes trend by primary and secondary trained</a:t>
            </a:r>
          </a:p>
        </p:txBody>
      </p:sp>
      <p:sp>
        <p:nvSpPr>
          <p:cNvPr id="11" name="Rectangle 10">
            <a:extLst>
              <a:ext uri="{FF2B5EF4-FFF2-40B4-BE49-F238E27FC236}">
                <a16:creationId xmlns:a16="http://schemas.microsoft.com/office/drawing/2014/main" id="{06C103BD-B9B9-470A-A6BD-6EA4FFB217B7}"/>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668039" y="59992"/>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B2DBB20A-04B6-4232-BDFA-270716E55429}"/>
              </a:ext>
            </a:extLst>
          </p:cNvPr>
          <p:cNvSpPr txBox="1"/>
          <p:nvPr/>
        </p:nvSpPr>
        <p:spPr>
          <a:xfrm>
            <a:off x="-23853" y="353768"/>
            <a:ext cx="2629901" cy="307777"/>
          </a:xfrm>
          <a:prstGeom prst="rect">
            <a:avLst/>
          </a:prstGeom>
          <a:noFill/>
        </p:spPr>
        <p:txBody>
          <a:bodyPr wrap="square" rtlCol="0">
            <a:spAutoFit/>
          </a:bodyPr>
          <a:lstStyle/>
          <a:p>
            <a:r>
              <a:rPr lang="en-GB" sz="1400" b="1" u="sng" dirty="0"/>
              <a:t>Female OU passes in 2024/2025</a:t>
            </a:r>
          </a:p>
        </p:txBody>
      </p:sp>
      <p:graphicFrame>
        <p:nvGraphicFramePr>
          <p:cNvPr id="7" name="Table 6">
            <a:extLst>
              <a:ext uri="{FF2B5EF4-FFF2-40B4-BE49-F238E27FC236}">
                <a16:creationId xmlns:a16="http://schemas.microsoft.com/office/drawing/2014/main" id="{8A2DCD57-A466-4AD9-AFDE-3DA17CFA458D}"/>
              </a:ext>
            </a:extLst>
          </p:cNvPr>
          <p:cNvGraphicFramePr>
            <a:graphicFrameLocks noGrp="1"/>
          </p:cNvGraphicFramePr>
          <p:nvPr>
            <p:extLst>
              <p:ext uri="{D42A27DB-BD31-4B8C-83A1-F6EECF244321}">
                <p14:modId xmlns:p14="http://schemas.microsoft.com/office/powerpoint/2010/main" val="2818895240"/>
              </p:ext>
            </p:extLst>
          </p:nvPr>
        </p:nvGraphicFramePr>
        <p:xfrm>
          <a:off x="102775" y="3853894"/>
          <a:ext cx="5466530" cy="2896760"/>
        </p:xfrm>
        <a:graphic>
          <a:graphicData uri="http://schemas.openxmlformats.org/drawingml/2006/table">
            <a:tbl>
              <a:tblPr/>
              <a:tblGrid>
                <a:gridCol w="2414930">
                  <a:extLst>
                    <a:ext uri="{9D8B030D-6E8A-4147-A177-3AD203B41FA5}">
                      <a16:colId xmlns:a16="http://schemas.microsoft.com/office/drawing/2014/main" val="4148982716"/>
                    </a:ext>
                  </a:extLst>
                </a:gridCol>
                <a:gridCol w="1525800">
                  <a:extLst>
                    <a:ext uri="{9D8B030D-6E8A-4147-A177-3AD203B41FA5}">
                      <a16:colId xmlns:a16="http://schemas.microsoft.com/office/drawing/2014/main" val="415234183"/>
                    </a:ext>
                  </a:extLst>
                </a:gridCol>
                <a:gridCol w="1525800">
                  <a:extLst>
                    <a:ext uri="{9D8B030D-6E8A-4147-A177-3AD203B41FA5}">
                      <a16:colId xmlns:a16="http://schemas.microsoft.com/office/drawing/2014/main" val="240160427"/>
                    </a:ext>
                  </a:extLst>
                </a:gridCol>
              </a:tblGrid>
              <a:tr h="362095">
                <a:tc>
                  <a:txBody>
                    <a:bodyPr/>
                    <a:lstStyle/>
                    <a:p>
                      <a:pPr algn="l" fontAlgn="b"/>
                      <a:r>
                        <a:rPr lang="en-GB" sz="1200" b="1" i="0" u="none" strike="noStrike" dirty="0">
                          <a:solidFill>
                            <a:srgbClr val="FFFFFF"/>
                          </a:solidFill>
                          <a:effectLst/>
                          <a:latin typeface="Calibri" panose="020F0502020204030204" pitchFamily="34" charset="0"/>
                        </a:rPr>
                        <a:t>Secondary subject trained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Passed in 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Passed in English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extLst>
                  <a:ext uri="{0D108BD9-81ED-4DB2-BD59-A6C34878D82A}">
                    <a16:rowId xmlns:a16="http://schemas.microsoft.com/office/drawing/2014/main" val="4267195788"/>
                  </a:ext>
                </a:extLst>
              </a:tr>
              <a:tr h="362095">
                <a:tc>
                  <a:txBody>
                    <a:bodyPr/>
                    <a:lstStyle/>
                    <a:p>
                      <a:pPr algn="l" fontAlgn="b"/>
                      <a:r>
                        <a:rPr lang="en-GB" sz="1200" b="0" i="0" u="none" strike="noStrike" dirty="0">
                          <a:solidFill>
                            <a:schemeClr val="tx1"/>
                          </a:solidFill>
                          <a:effectLst/>
                          <a:latin typeface="Calibri" panose="020F0502020204030204" pitchFamily="34" charset="0"/>
                        </a:rPr>
                        <a:t>Mathematics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8301761"/>
                  </a:ext>
                </a:extLst>
              </a:tr>
              <a:tr h="362095">
                <a:tc>
                  <a:txBody>
                    <a:bodyPr/>
                    <a:lstStyle/>
                    <a:p>
                      <a:pPr algn="l" fontAlgn="b"/>
                      <a:r>
                        <a:rPr lang="en-GB" sz="1200" b="0" i="0" u="none" strike="noStrike" dirty="0">
                          <a:solidFill>
                            <a:schemeClr val="tx1"/>
                          </a:solidFill>
                          <a:effectLst/>
                          <a:latin typeface="Calibri" panose="020F0502020204030204" pitchFamily="34" charset="0"/>
                        </a:rPr>
                        <a:t>Science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9857293"/>
                  </a:ext>
                </a:extLst>
              </a:tr>
              <a:tr h="362095">
                <a:tc>
                  <a:txBody>
                    <a:bodyPr/>
                    <a:lstStyle/>
                    <a:p>
                      <a:pPr algn="l" fontAlgn="b"/>
                      <a:r>
                        <a:rPr lang="en-GB" sz="1200" b="0" i="0" u="none" strike="noStrike" dirty="0">
                          <a:solidFill>
                            <a:schemeClr val="tx1"/>
                          </a:solidFill>
                          <a:effectLst/>
                          <a:latin typeface="Calibri" panose="020F0502020204030204" pitchFamily="34" charset="0"/>
                        </a:rPr>
                        <a:t>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5556913"/>
                  </a:ext>
                </a:extLst>
              </a:tr>
              <a:tr h="362095">
                <a:tc>
                  <a:txBody>
                    <a:bodyPr/>
                    <a:lstStyle/>
                    <a:p>
                      <a:pPr algn="l" fontAlgn="b"/>
                      <a:r>
                        <a:rPr lang="en-GB" sz="1200" b="0" i="0" u="none" strike="noStrike" dirty="0">
                          <a:solidFill>
                            <a:schemeClr val="tx1"/>
                          </a:solidFill>
                          <a:effectLst/>
                          <a:latin typeface="Calibri" panose="020F0502020204030204" pitchFamily="34" charset="0"/>
                        </a:rPr>
                        <a:t>English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6120156"/>
                  </a:ext>
                </a:extLst>
              </a:tr>
              <a:tr h="362095">
                <a:tc>
                  <a:txBody>
                    <a:bodyPr/>
                    <a:lstStyle/>
                    <a:p>
                      <a:pPr algn="l" fontAlgn="b"/>
                      <a:r>
                        <a:rPr lang="en-GB" sz="1200" b="0" i="0" u="none" strike="noStrike" dirty="0">
                          <a:solidFill>
                            <a:schemeClr val="tx1"/>
                          </a:solidFill>
                          <a:effectLst/>
                          <a:latin typeface="Calibri" panose="020F0502020204030204" pitchFamily="34" charset="0"/>
                        </a:rPr>
                        <a:t>Computing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5034992"/>
                  </a:ext>
                </a:extLst>
              </a:tr>
              <a:tr h="362095">
                <a:tc>
                  <a:txBody>
                    <a:bodyPr/>
                    <a:lstStyle/>
                    <a:p>
                      <a:pPr algn="l" fontAlgn="b"/>
                      <a:r>
                        <a:rPr lang="en-GB" sz="1200" b="0" i="0" u="none" strike="noStrike" dirty="0">
                          <a:solidFill>
                            <a:schemeClr val="tx1"/>
                          </a:solidFill>
                          <a:effectLst/>
                          <a:latin typeface="Calibri" panose="020F0502020204030204" pitchFamily="34" charset="0"/>
                        </a:rPr>
                        <a:t>Design and technology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4124657"/>
                  </a:ext>
                </a:extLst>
              </a:tr>
              <a:tr h="362095">
                <a:tc>
                  <a:txBody>
                    <a:bodyPr/>
                    <a:lstStyle/>
                    <a:p>
                      <a:pPr algn="l" fontAlgn="b"/>
                      <a:r>
                        <a:rPr lang="en-GB" sz="1200" b="1" i="0" u="none" strike="noStrike">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a:solidFill>
                            <a:srgbClr val="FFFFFF"/>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dirty="0">
                          <a:solidFill>
                            <a:srgbClr val="FFFFFF"/>
                          </a:solidFill>
                          <a:effectLst/>
                          <a:latin typeface="Calibri" panose="020F050202020403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extLst>
                  <a:ext uri="{0D108BD9-81ED-4DB2-BD59-A6C34878D82A}">
                    <a16:rowId xmlns:a16="http://schemas.microsoft.com/office/drawing/2014/main" val="1272720804"/>
                  </a:ext>
                </a:extLst>
              </a:tr>
            </a:tbl>
          </a:graphicData>
        </a:graphic>
      </p:graphicFrame>
      <p:sp>
        <p:nvSpPr>
          <p:cNvPr id="19" name="Text Placeholder 3">
            <a:extLst>
              <a:ext uri="{FF2B5EF4-FFF2-40B4-BE49-F238E27FC236}">
                <a16:creationId xmlns:a16="http://schemas.microsoft.com/office/drawing/2014/main" id="{E03536DF-7928-4F0E-9B57-C8FE0420C654}"/>
              </a:ext>
            </a:extLst>
          </p:cNvPr>
          <p:cNvSpPr txBox="1">
            <a:spLocks/>
          </p:cNvSpPr>
          <p:nvPr/>
        </p:nvSpPr>
        <p:spPr>
          <a:xfrm>
            <a:off x="-171243" y="3414"/>
            <a:ext cx="3545127" cy="414311"/>
          </a:xfrm>
          <a:prstGeom prst="rect">
            <a:avLst/>
          </a:prstGeom>
          <a:ln>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solidFill>
                  <a:srgbClr val="295D75"/>
                </a:solidFill>
              </a:rPr>
              <a:t>Open University - passes</a:t>
            </a:r>
          </a:p>
        </p:txBody>
      </p:sp>
      <p:graphicFrame>
        <p:nvGraphicFramePr>
          <p:cNvPr id="23" name="Chart 22">
            <a:extLst>
              <a:ext uri="{FF2B5EF4-FFF2-40B4-BE49-F238E27FC236}">
                <a16:creationId xmlns:a16="http://schemas.microsoft.com/office/drawing/2014/main" id="{8E63D491-76AA-40CD-8885-70F0FB60E553}"/>
              </a:ext>
            </a:extLst>
          </p:cNvPr>
          <p:cNvGraphicFramePr>
            <a:graphicFrameLocks/>
          </p:cNvGraphicFramePr>
          <p:nvPr>
            <p:extLst>
              <p:ext uri="{D42A27DB-BD31-4B8C-83A1-F6EECF244321}">
                <p14:modId xmlns:p14="http://schemas.microsoft.com/office/powerpoint/2010/main" val="4171612333"/>
              </p:ext>
            </p:extLst>
          </p:nvPr>
        </p:nvGraphicFramePr>
        <p:xfrm>
          <a:off x="5672076" y="3274458"/>
          <a:ext cx="6519923" cy="3476194"/>
        </p:xfrm>
        <a:graphic>
          <a:graphicData uri="http://schemas.openxmlformats.org/drawingml/2006/chart">
            <c:chart xmlns:c="http://schemas.openxmlformats.org/drawingml/2006/chart" xmlns:r="http://schemas.openxmlformats.org/officeDocument/2006/relationships" r:id="rId4"/>
          </a:graphicData>
        </a:graphic>
      </p:graphicFrame>
      <p:cxnSp>
        <p:nvCxnSpPr>
          <p:cNvPr id="25" name="Straight Connector 24">
            <a:extLst>
              <a:ext uri="{FF2B5EF4-FFF2-40B4-BE49-F238E27FC236}">
                <a16:creationId xmlns:a16="http://schemas.microsoft.com/office/drawing/2014/main" id="{5892A10C-8F63-42D3-81AA-42462D747BA7}"/>
              </a:ext>
            </a:extLst>
          </p:cNvPr>
          <p:cNvCxnSpPr>
            <a:cxnSpLocks/>
          </p:cNvCxnSpPr>
          <p:nvPr/>
        </p:nvCxnSpPr>
        <p:spPr>
          <a:xfrm flipH="1">
            <a:off x="5741368" y="3254357"/>
            <a:ext cx="6347857" cy="0"/>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FCB01FA-EBDE-4590-9413-CC111051CBBC}"/>
              </a:ext>
            </a:extLst>
          </p:cNvPr>
          <p:cNvCxnSpPr>
            <a:cxnSpLocks/>
          </p:cNvCxnSpPr>
          <p:nvPr/>
        </p:nvCxnSpPr>
        <p:spPr>
          <a:xfrm flipH="1">
            <a:off x="102775" y="3739304"/>
            <a:ext cx="5466530" cy="0"/>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3717AF7E-2AE4-4F5C-A00D-4A8305B08EF7}"/>
              </a:ext>
            </a:extLst>
          </p:cNvPr>
          <p:cNvSpPr txBox="1"/>
          <p:nvPr/>
        </p:nvSpPr>
        <p:spPr>
          <a:xfrm>
            <a:off x="2716045" y="354293"/>
            <a:ext cx="2629901" cy="307777"/>
          </a:xfrm>
          <a:prstGeom prst="rect">
            <a:avLst/>
          </a:prstGeom>
          <a:noFill/>
        </p:spPr>
        <p:txBody>
          <a:bodyPr wrap="square" rtlCol="0">
            <a:spAutoFit/>
          </a:bodyPr>
          <a:lstStyle/>
          <a:p>
            <a:r>
              <a:rPr lang="en-GB" sz="1400" b="1" u="sng" dirty="0"/>
              <a:t>Male OU passes in 2024/2025</a:t>
            </a:r>
          </a:p>
        </p:txBody>
      </p:sp>
      <p:cxnSp>
        <p:nvCxnSpPr>
          <p:cNvPr id="46" name="Straight Connector 45">
            <a:extLst>
              <a:ext uri="{FF2B5EF4-FFF2-40B4-BE49-F238E27FC236}">
                <a16:creationId xmlns:a16="http://schemas.microsoft.com/office/drawing/2014/main" id="{E5E1F117-05C8-42C2-9D5F-1AC1B8C19A11}"/>
              </a:ext>
            </a:extLst>
          </p:cNvPr>
          <p:cNvCxnSpPr>
            <a:cxnSpLocks/>
          </p:cNvCxnSpPr>
          <p:nvPr/>
        </p:nvCxnSpPr>
        <p:spPr>
          <a:xfrm flipV="1">
            <a:off x="5672079" y="51121"/>
            <a:ext cx="0" cy="6699533"/>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0" name="Chart 59">
            <a:extLst>
              <a:ext uri="{FF2B5EF4-FFF2-40B4-BE49-F238E27FC236}">
                <a16:creationId xmlns:a16="http://schemas.microsoft.com/office/drawing/2014/main" id="{658C77CD-A1AC-48C4-96BA-53FB23F88506}"/>
              </a:ext>
            </a:extLst>
          </p:cNvPr>
          <p:cNvGraphicFramePr>
            <a:graphicFrameLocks/>
          </p:cNvGraphicFramePr>
          <p:nvPr>
            <p:extLst>
              <p:ext uri="{D42A27DB-BD31-4B8C-83A1-F6EECF244321}">
                <p14:modId xmlns:p14="http://schemas.microsoft.com/office/powerpoint/2010/main" val="890435028"/>
              </p:ext>
            </p:extLst>
          </p:nvPr>
        </p:nvGraphicFramePr>
        <p:xfrm>
          <a:off x="0" y="664525"/>
          <a:ext cx="5059482" cy="298827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1" name="Chart 60">
            <a:extLst>
              <a:ext uri="{FF2B5EF4-FFF2-40B4-BE49-F238E27FC236}">
                <a16:creationId xmlns:a16="http://schemas.microsoft.com/office/drawing/2014/main" id="{28404500-5DDC-4BF0-80F9-3773FF0E684D}"/>
              </a:ext>
            </a:extLst>
          </p:cNvPr>
          <p:cNvGraphicFramePr>
            <a:graphicFrameLocks/>
          </p:cNvGraphicFramePr>
          <p:nvPr>
            <p:extLst>
              <p:ext uri="{D42A27DB-BD31-4B8C-83A1-F6EECF244321}">
                <p14:modId xmlns:p14="http://schemas.microsoft.com/office/powerpoint/2010/main" val="1891246690"/>
              </p:ext>
            </p:extLst>
          </p:nvPr>
        </p:nvGraphicFramePr>
        <p:xfrm>
          <a:off x="2762924" y="664525"/>
          <a:ext cx="4616114" cy="298558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811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B2DBB20A-04B6-4232-BDFA-270716E55429}"/>
              </a:ext>
            </a:extLst>
          </p:cNvPr>
          <p:cNvSpPr txBox="1"/>
          <p:nvPr/>
        </p:nvSpPr>
        <p:spPr>
          <a:xfrm>
            <a:off x="0" y="362811"/>
            <a:ext cx="4280170" cy="307777"/>
          </a:xfrm>
          <a:prstGeom prst="rect">
            <a:avLst/>
          </a:prstGeom>
          <a:noFill/>
        </p:spPr>
        <p:txBody>
          <a:bodyPr wrap="square" rtlCol="0">
            <a:spAutoFit/>
          </a:bodyPr>
          <a:lstStyle/>
          <a:p>
            <a:r>
              <a:rPr lang="en-GB" sz="1400" b="1" u="sng" dirty="0"/>
              <a:t>10 year trend of registered NQTs</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 y="0"/>
            <a:ext cx="5063514" cy="505841"/>
          </a:xfrm>
          <a:prstGeom prst="rect">
            <a:avLst/>
          </a:prstGeom>
          <a:ln>
            <a:no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A8117C"/>
                </a:solidFill>
              </a:rPr>
              <a:t>Newly qualified school teachers</a:t>
            </a:r>
          </a:p>
        </p:txBody>
      </p:sp>
      <p:graphicFrame>
        <p:nvGraphicFramePr>
          <p:cNvPr id="9" name="Table 8">
            <a:extLst>
              <a:ext uri="{FF2B5EF4-FFF2-40B4-BE49-F238E27FC236}">
                <a16:creationId xmlns:a16="http://schemas.microsoft.com/office/drawing/2014/main" id="{E85A629A-CF80-4436-92B2-BF4780AFF748}"/>
              </a:ext>
            </a:extLst>
          </p:cNvPr>
          <p:cNvGraphicFramePr>
            <a:graphicFrameLocks noGrp="1"/>
          </p:cNvGraphicFramePr>
          <p:nvPr>
            <p:extLst>
              <p:ext uri="{D42A27DB-BD31-4B8C-83A1-F6EECF244321}">
                <p14:modId xmlns:p14="http://schemas.microsoft.com/office/powerpoint/2010/main" val="3425301520"/>
              </p:ext>
            </p:extLst>
          </p:nvPr>
        </p:nvGraphicFramePr>
        <p:xfrm>
          <a:off x="80530" y="2564436"/>
          <a:ext cx="11987633" cy="962025"/>
        </p:xfrm>
        <a:graphic>
          <a:graphicData uri="http://schemas.openxmlformats.org/drawingml/2006/table">
            <a:tbl>
              <a:tblPr/>
              <a:tblGrid>
                <a:gridCol w="2225189">
                  <a:extLst>
                    <a:ext uri="{9D8B030D-6E8A-4147-A177-3AD203B41FA5}">
                      <a16:colId xmlns:a16="http://schemas.microsoft.com/office/drawing/2014/main" val="1006789504"/>
                    </a:ext>
                  </a:extLst>
                </a:gridCol>
                <a:gridCol w="1627074">
                  <a:extLst>
                    <a:ext uri="{9D8B030D-6E8A-4147-A177-3AD203B41FA5}">
                      <a16:colId xmlns:a16="http://schemas.microsoft.com/office/drawing/2014/main" val="3295084846"/>
                    </a:ext>
                  </a:extLst>
                </a:gridCol>
                <a:gridCol w="1627074">
                  <a:extLst>
                    <a:ext uri="{9D8B030D-6E8A-4147-A177-3AD203B41FA5}">
                      <a16:colId xmlns:a16="http://schemas.microsoft.com/office/drawing/2014/main" val="3434220498"/>
                    </a:ext>
                  </a:extLst>
                </a:gridCol>
                <a:gridCol w="1627074">
                  <a:extLst>
                    <a:ext uri="{9D8B030D-6E8A-4147-A177-3AD203B41FA5}">
                      <a16:colId xmlns:a16="http://schemas.microsoft.com/office/drawing/2014/main" val="2379155042"/>
                    </a:ext>
                  </a:extLst>
                </a:gridCol>
                <a:gridCol w="1627074">
                  <a:extLst>
                    <a:ext uri="{9D8B030D-6E8A-4147-A177-3AD203B41FA5}">
                      <a16:colId xmlns:a16="http://schemas.microsoft.com/office/drawing/2014/main" val="2821062029"/>
                    </a:ext>
                  </a:extLst>
                </a:gridCol>
                <a:gridCol w="1627074">
                  <a:extLst>
                    <a:ext uri="{9D8B030D-6E8A-4147-A177-3AD203B41FA5}">
                      <a16:colId xmlns:a16="http://schemas.microsoft.com/office/drawing/2014/main" val="4215989989"/>
                    </a:ext>
                  </a:extLst>
                </a:gridCol>
                <a:gridCol w="1627074">
                  <a:extLst>
                    <a:ext uri="{9D8B030D-6E8A-4147-A177-3AD203B41FA5}">
                      <a16:colId xmlns:a16="http://schemas.microsoft.com/office/drawing/2014/main" val="2658549387"/>
                    </a:ext>
                  </a:extLst>
                </a:gridCol>
              </a:tblGrid>
              <a:tr h="190500">
                <a:tc rowSpan="2">
                  <a:txBody>
                    <a:bodyPr/>
                    <a:lstStyle/>
                    <a:p>
                      <a:pPr algn="l" fontAlgn="b"/>
                      <a:r>
                        <a:rPr lang="en-GB" sz="1200" b="1" i="0" u="none" strike="noStrike" dirty="0">
                          <a:solidFill>
                            <a:srgbClr val="FFFFFF"/>
                          </a:solidFill>
                          <a:effectLst/>
                          <a:latin typeface="Calibri" panose="020F0502020204030204" pitchFamily="34" charset="0"/>
                        </a:rPr>
                        <a:t>Country trained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gridSpan="3">
                  <a:txBody>
                    <a:bodyPr/>
                    <a:lstStyle/>
                    <a:p>
                      <a:pPr algn="l" fontAlgn="b"/>
                      <a:r>
                        <a:rPr lang="en-GB" sz="1200" b="1" i="0" u="none" strike="noStrike" dirty="0">
                          <a:solidFill>
                            <a:srgbClr val="FFFFFF"/>
                          </a:solidFill>
                          <a:effectLst/>
                          <a:latin typeface="Calibri" panose="020F0502020204030204" pitchFamily="34" charset="0"/>
                        </a:rPr>
                        <a:t>Ability to speak 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hMerge="1">
                  <a:txBody>
                    <a:bodyPr/>
                    <a:lstStyle/>
                    <a:p>
                      <a:endParaRPr lang="en-GB"/>
                    </a:p>
                  </a:txBody>
                  <a:tcPr/>
                </a:tc>
                <a:tc hMerge="1">
                  <a:txBody>
                    <a:bodyPr/>
                    <a:lstStyle/>
                    <a:p>
                      <a:endParaRPr lang="en-GB"/>
                    </a:p>
                  </a:txBody>
                  <a:tcPr/>
                </a:tc>
                <a:tc gridSpan="3">
                  <a:txBody>
                    <a:bodyPr/>
                    <a:lstStyle/>
                    <a:p>
                      <a:pPr algn="l" fontAlgn="b"/>
                      <a:r>
                        <a:rPr lang="en-GB" sz="1200" b="1" i="0" u="none" strike="noStrike" dirty="0">
                          <a:solidFill>
                            <a:srgbClr val="FFFFFF"/>
                          </a:solidFill>
                          <a:effectLst/>
                          <a:latin typeface="Calibri" panose="020F0502020204030204" pitchFamily="34" charset="0"/>
                        </a:rPr>
                        <a:t>Ability to work through the medium of 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34958612"/>
                  </a:ext>
                </a:extLst>
              </a:tr>
              <a:tr h="190500">
                <a:tc vMerge="1">
                  <a:txBody>
                    <a:bodyPr/>
                    <a:lstStyle/>
                    <a:p>
                      <a:endParaRPr lang="en-GB"/>
                    </a:p>
                  </a:txBody>
                  <a:tcPr/>
                </a:tc>
                <a:tc>
                  <a:txBody>
                    <a:bodyPr/>
                    <a:lstStyle/>
                    <a:p>
                      <a:pPr algn="l" fontAlgn="b"/>
                      <a:r>
                        <a:rPr lang="en-GB" sz="1200" b="1" i="0" u="none" strike="noStrike" dirty="0">
                          <a:solidFill>
                            <a:srgbClr val="FFFFFF"/>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a:solidFill>
                            <a:srgbClr val="FFFFFF"/>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a:solidFill>
                            <a:srgbClr val="FFFFFF"/>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a:solidFill>
                            <a:srgbClr val="FFFFFF"/>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extLst>
                  <a:ext uri="{0D108BD9-81ED-4DB2-BD59-A6C34878D82A}">
                    <a16:rowId xmlns:a16="http://schemas.microsoft.com/office/drawing/2014/main" val="713273353"/>
                  </a:ext>
                </a:extLst>
              </a:tr>
              <a:tr h="190500">
                <a:tc>
                  <a:txBody>
                    <a:bodyPr/>
                    <a:lstStyle/>
                    <a:p>
                      <a:pPr algn="l" fontAlgn="b"/>
                      <a:r>
                        <a:rPr lang="en-GB" sz="1200" b="0" i="0" u="none" strike="noStrike" dirty="0">
                          <a:solidFill>
                            <a:schemeClr val="tx1"/>
                          </a:solidFill>
                          <a:effectLst/>
                          <a:latin typeface="Calibri" panose="020F0502020204030204" pitchFamily="34" charset="0"/>
                        </a:rPr>
                        <a:t>Trained in Wales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657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984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723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984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8534205"/>
                  </a:ext>
                </a:extLst>
              </a:tr>
              <a:tr h="190500">
                <a:tc>
                  <a:txBody>
                    <a:bodyPr/>
                    <a:lstStyle/>
                    <a:p>
                      <a:pPr algn="l" fontAlgn="b"/>
                      <a:r>
                        <a:rPr lang="en-GB" sz="1200" b="0" i="0" u="none" strike="noStrike" dirty="0">
                          <a:solidFill>
                            <a:schemeClr val="tx1"/>
                          </a:solidFill>
                          <a:effectLst/>
                          <a:latin typeface="Calibri" panose="020F0502020204030204" pitchFamily="34" charset="0"/>
                        </a:rPr>
                        <a:t>Trained in England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0713268"/>
                  </a:ext>
                </a:extLst>
              </a:tr>
              <a:tr h="190500">
                <a:tc>
                  <a:txBody>
                    <a:bodyPr/>
                    <a:lstStyle/>
                    <a:p>
                      <a:pPr algn="l" fontAlgn="b"/>
                      <a:r>
                        <a:rPr lang="en-GB" sz="1200" b="1" i="0" u="none" strike="noStrike" dirty="0">
                          <a:solidFill>
                            <a:schemeClr val="bg1"/>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chemeClr val="bg1"/>
                          </a:solidFill>
                          <a:effectLst/>
                          <a:latin typeface="Calibri" panose="020F0502020204030204" pitchFamily="34" charset="0"/>
                        </a:rPr>
                        <a:t>355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chemeClr val="bg1"/>
                          </a:solidFill>
                          <a:effectLst/>
                          <a:latin typeface="Calibri" panose="020F0502020204030204" pitchFamily="34" charset="0"/>
                        </a:rPr>
                        <a:t>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chemeClr val="bg1"/>
                          </a:solidFill>
                          <a:effectLst/>
                          <a:latin typeface="Calibri" panose="020F0502020204030204" pitchFamily="34" charset="0"/>
                        </a:rPr>
                        <a:t>1,155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chemeClr val="bg1"/>
                          </a:solidFill>
                          <a:effectLst/>
                          <a:latin typeface="Calibri" panose="020F0502020204030204" pitchFamily="34" charset="0"/>
                        </a:rPr>
                        <a:t>278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chemeClr val="bg1"/>
                          </a:solidFill>
                          <a:effectLst/>
                          <a:latin typeface="Calibri" panose="020F0502020204030204" pitchFamily="34" charset="0"/>
                        </a:rPr>
                        <a:t>877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chemeClr val="bg1"/>
                          </a:solidFill>
                          <a:effectLst/>
                          <a:latin typeface="Calibri" panose="020F0502020204030204" pitchFamily="34" charset="0"/>
                        </a:rPr>
                        <a:t>1,155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extLst>
                  <a:ext uri="{0D108BD9-81ED-4DB2-BD59-A6C34878D82A}">
                    <a16:rowId xmlns:a16="http://schemas.microsoft.com/office/drawing/2014/main" val="3933657060"/>
                  </a:ext>
                </a:extLst>
              </a:tr>
            </a:tbl>
          </a:graphicData>
        </a:graphic>
      </p:graphicFrame>
      <p:graphicFrame>
        <p:nvGraphicFramePr>
          <p:cNvPr id="20" name="Chart 19">
            <a:extLst>
              <a:ext uri="{FF2B5EF4-FFF2-40B4-BE49-F238E27FC236}">
                <a16:creationId xmlns:a16="http://schemas.microsoft.com/office/drawing/2014/main" id="{6821AAD2-0F1B-4319-B293-5EE5F8F11FDF}"/>
              </a:ext>
            </a:extLst>
          </p:cNvPr>
          <p:cNvGraphicFramePr>
            <a:graphicFrameLocks/>
          </p:cNvGraphicFramePr>
          <p:nvPr>
            <p:extLst>
              <p:ext uri="{D42A27DB-BD31-4B8C-83A1-F6EECF244321}">
                <p14:modId xmlns:p14="http://schemas.microsoft.com/office/powerpoint/2010/main" val="2824821908"/>
              </p:ext>
            </p:extLst>
          </p:nvPr>
        </p:nvGraphicFramePr>
        <p:xfrm>
          <a:off x="-1" y="3323643"/>
          <a:ext cx="6095995" cy="35343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a:extLst>
              <a:ext uri="{FF2B5EF4-FFF2-40B4-BE49-F238E27FC236}">
                <a16:creationId xmlns:a16="http://schemas.microsoft.com/office/drawing/2014/main" id="{2B064D86-DC51-4E0D-B32C-1937E098B9BB}"/>
              </a:ext>
            </a:extLst>
          </p:cNvPr>
          <p:cNvGraphicFramePr>
            <a:graphicFrameLocks/>
          </p:cNvGraphicFramePr>
          <p:nvPr>
            <p:extLst>
              <p:ext uri="{D42A27DB-BD31-4B8C-83A1-F6EECF244321}">
                <p14:modId xmlns:p14="http://schemas.microsoft.com/office/powerpoint/2010/main" val="3788327553"/>
              </p:ext>
            </p:extLst>
          </p:nvPr>
        </p:nvGraphicFramePr>
        <p:xfrm>
          <a:off x="6096000" y="3323644"/>
          <a:ext cx="6096000" cy="3534355"/>
        </p:xfrm>
        <a:graphic>
          <a:graphicData uri="http://schemas.openxmlformats.org/drawingml/2006/chart">
            <c:chart xmlns:c="http://schemas.openxmlformats.org/drawingml/2006/chart" xmlns:r="http://schemas.openxmlformats.org/officeDocument/2006/relationships" r:id="rId4"/>
          </a:graphicData>
        </a:graphic>
      </p:graphicFrame>
      <p:sp>
        <p:nvSpPr>
          <p:cNvPr id="22" name="TextBox 21">
            <a:extLst>
              <a:ext uri="{FF2B5EF4-FFF2-40B4-BE49-F238E27FC236}">
                <a16:creationId xmlns:a16="http://schemas.microsoft.com/office/drawing/2014/main" id="{D0B5E0DF-CEEC-4B9E-8732-C954EA9C6105}"/>
              </a:ext>
            </a:extLst>
          </p:cNvPr>
          <p:cNvSpPr txBox="1"/>
          <p:nvPr/>
        </p:nvSpPr>
        <p:spPr>
          <a:xfrm>
            <a:off x="8040" y="3514911"/>
            <a:ext cx="4490730" cy="307777"/>
          </a:xfrm>
          <a:prstGeom prst="rect">
            <a:avLst/>
          </a:prstGeom>
          <a:noFill/>
        </p:spPr>
        <p:txBody>
          <a:bodyPr wrap="square" rtlCol="0">
            <a:spAutoFit/>
          </a:bodyPr>
          <a:lstStyle/>
          <a:p>
            <a:r>
              <a:rPr lang="en-GB" sz="1400" b="1" u="sng" dirty="0"/>
              <a:t>NQTs trained in Wales by Welsh language ability in 2025</a:t>
            </a:r>
          </a:p>
        </p:txBody>
      </p:sp>
      <p:sp>
        <p:nvSpPr>
          <p:cNvPr id="23" name="TextBox 22">
            <a:extLst>
              <a:ext uri="{FF2B5EF4-FFF2-40B4-BE49-F238E27FC236}">
                <a16:creationId xmlns:a16="http://schemas.microsoft.com/office/drawing/2014/main" id="{E686AD9D-6825-412B-9D09-EC53A52BB73F}"/>
              </a:ext>
            </a:extLst>
          </p:cNvPr>
          <p:cNvSpPr txBox="1"/>
          <p:nvPr/>
        </p:nvSpPr>
        <p:spPr>
          <a:xfrm>
            <a:off x="6180948" y="3506194"/>
            <a:ext cx="4545372" cy="307777"/>
          </a:xfrm>
          <a:prstGeom prst="rect">
            <a:avLst/>
          </a:prstGeom>
          <a:noFill/>
        </p:spPr>
        <p:txBody>
          <a:bodyPr wrap="square" rtlCol="0">
            <a:spAutoFit/>
          </a:bodyPr>
          <a:lstStyle/>
          <a:p>
            <a:r>
              <a:rPr lang="en-GB" sz="1400" b="1" u="sng" dirty="0"/>
              <a:t>NQTs trained in England by Welsh language ability in 2025</a:t>
            </a:r>
          </a:p>
        </p:txBody>
      </p:sp>
      <p:graphicFrame>
        <p:nvGraphicFramePr>
          <p:cNvPr id="14" name="Chart 13">
            <a:extLst>
              <a:ext uri="{FF2B5EF4-FFF2-40B4-BE49-F238E27FC236}">
                <a16:creationId xmlns:a16="http://schemas.microsoft.com/office/drawing/2014/main" id="{E416A72C-D944-4843-8415-9396206D5D69}"/>
              </a:ext>
            </a:extLst>
          </p:cNvPr>
          <p:cNvGraphicFramePr>
            <a:graphicFrameLocks/>
          </p:cNvGraphicFramePr>
          <p:nvPr>
            <p:extLst>
              <p:ext uri="{D42A27DB-BD31-4B8C-83A1-F6EECF244321}">
                <p14:modId xmlns:p14="http://schemas.microsoft.com/office/powerpoint/2010/main" val="3305059888"/>
              </p:ext>
            </p:extLst>
          </p:nvPr>
        </p:nvGraphicFramePr>
        <p:xfrm>
          <a:off x="0" y="56535"/>
          <a:ext cx="12192000" cy="250789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528641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5" name="Chart 24">
            <a:extLst>
              <a:ext uri="{FF2B5EF4-FFF2-40B4-BE49-F238E27FC236}">
                <a16:creationId xmlns:a16="http://schemas.microsoft.com/office/drawing/2014/main" id="{847C0ACB-78D9-4EC4-A4ED-1CFDED6C84C8}"/>
              </a:ext>
            </a:extLst>
          </p:cNvPr>
          <p:cNvGraphicFramePr>
            <a:graphicFrameLocks/>
          </p:cNvGraphicFramePr>
          <p:nvPr>
            <p:extLst>
              <p:ext uri="{D42A27DB-BD31-4B8C-83A1-F6EECF244321}">
                <p14:modId xmlns:p14="http://schemas.microsoft.com/office/powerpoint/2010/main" val="340202644"/>
              </p:ext>
            </p:extLst>
          </p:nvPr>
        </p:nvGraphicFramePr>
        <p:xfrm>
          <a:off x="31804" y="96702"/>
          <a:ext cx="12072646" cy="5390572"/>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0" y="-623"/>
            <a:ext cx="7028953" cy="447472"/>
          </a:xfrm>
          <a:prstGeom prst="rect">
            <a:avLst/>
          </a:prstGeom>
          <a:ln>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A8117C"/>
                </a:solidFill>
              </a:rPr>
              <a:t>Newly qualified school teachers (continued)</a:t>
            </a:r>
          </a:p>
        </p:txBody>
      </p:sp>
      <p:sp>
        <p:nvSpPr>
          <p:cNvPr id="30" name="TextBox 29">
            <a:extLst>
              <a:ext uri="{FF2B5EF4-FFF2-40B4-BE49-F238E27FC236}">
                <a16:creationId xmlns:a16="http://schemas.microsoft.com/office/drawing/2014/main" id="{816BA32E-F42C-488D-917F-A59EE0F91710}"/>
              </a:ext>
            </a:extLst>
          </p:cNvPr>
          <p:cNvSpPr txBox="1"/>
          <p:nvPr/>
        </p:nvSpPr>
        <p:spPr>
          <a:xfrm>
            <a:off x="7951" y="408239"/>
            <a:ext cx="5278251" cy="307777"/>
          </a:xfrm>
          <a:prstGeom prst="rect">
            <a:avLst/>
          </a:prstGeom>
          <a:noFill/>
        </p:spPr>
        <p:txBody>
          <a:bodyPr wrap="square" rtlCol="0">
            <a:spAutoFit/>
          </a:bodyPr>
          <a:lstStyle/>
          <a:p>
            <a:r>
              <a:rPr lang="en-GB" sz="1400" b="1" u="sng" dirty="0"/>
              <a:t>NQTs and teachers employment in 2025</a:t>
            </a:r>
          </a:p>
        </p:txBody>
      </p:sp>
      <p:graphicFrame>
        <p:nvGraphicFramePr>
          <p:cNvPr id="2" name="Table 1">
            <a:extLst>
              <a:ext uri="{FF2B5EF4-FFF2-40B4-BE49-F238E27FC236}">
                <a16:creationId xmlns:a16="http://schemas.microsoft.com/office/drawing/2014/main" id="{FCF4313D-0656-422C-8E6C-237ABD7F7B40}"/>
              </a:ext>
            </a:extLst>
          </p:cNvPr>
          <p:cNvGraphicFramePr>
            <a:graphicFrameLocks noGrp="1"/>
          </p:cNvGraphicFramePr>
          <p:nvPr>
            <p:extLst>
              <p:ext uri="{D42A27DB-BD31-4B8C-83A1-F6EECF244321}">
                <p14:modId xmlns:p14="http://schemas.microsoft.com/office/powerpoint/2010/main" val="1362260197"/>
              </p:ext>
            </p:extLst>
          </p:nvPr>
        </p:nvGraphicFramePr>
        <p:xfrm>
          <a:off x="95416" y="5487274"/>
          <a:ext cx="12009034" cy="1156040"/>
        </p:xfrm>
        <a:graphic>
          <a:graphicData uri="http://schemas.openxmlformats.org/drawingml/2006/table">
            <a:tbl>
              <a:tblPr/>
              <a:tblGrid>
                <a:gridCol w="2736274">
                  <a:extLst>
                    <a:ext uri="{9D8B030D-6E8A-4147-A177-3AD203B41FA5}">
                      <a16:colId xmlns:a16="http://schemas.microsoft.com/office/drawing/2014/main" val="1664828748"/>
                    </a:ext>
                  </a:extLst>
                </a:gridCol>
                <a:gridCol w="1854552">
                  <a:extLst>
                    <a:ext uri="{9D8B030D-6E8A-4147-A177-3AD203B41FA5}">
                      <a16:colId xmlns:a16="http://schemas.microsoft.com/office/drawing/2014/main" val="3081263607"/>
                    </a:ext>
                  </a:extLst>
                </a:gridCol>
                <a:gridCol w="1854552">
                  <a:extLst>
                    <a:ext uri="{9D8B030D-6E8A-4147-A177-3AD203B41FA5}">
                      <a16:colId xmlns:a16="http://schemas.microsoft.com/office/drawing/2014/main" val="3658741517"/>
                    </a:ext>
                  </a:extLst>
                </a:gridCol>
                <a:gridCol w="1854552">
                  <a:extLst>
                    <a:ext uri="{9D8B030D-6E8A-4147-A177-3AD203B41FA5}">
                      <a16:colId xmlns:a16="http://schemas.microsoft.com/office/drawing/2014/main" val="1397441885"/>
                    </a:ext>
                  </a:extLst>
                </a:gridCol>
                <a:gridCol w="1854552">
                  <a:extLst>
                    <a:ext uri="{9D8B030D-6E8A-4147-A177-3AD203B41FA5}">
                      <a16:colId xmlns:a16="http://schemas.microsoft.com/office/drawing/2014/main" val="1663848127"/>
                    </a:ext>
                  </a:extLst>
                </a:gridCol>
                <a:gridCol w="1854552">
                  <a:extLst>
                    <a:ext uri="{9D8B030D-6E8A-4147-A177-3AD203B41FA5}">
                      <a16:colId xmlns:a16="http://schemas.microsoft.com/office/drawing/2014/main" val="2542686803"/>
                    </a:ext>
                  </a:extLst>
                </a:gridCol>
              </a:tblGrid>
              <a:tr h="231208">
                <a:tc>
                  <a:txBody>
                    <a:bodyPr/>
                    <a:lstStyle/>
                    <a:p>
                      <a:pPr algn="l" fontAlgn="b"/>
                      <a:endParaRPr lang="en-GB" sz="1200" b="1" i="0" u="none" strike="noStrike" dirty="0">
                        <a:solidFill>
                          <a:srgbClr val="FFFFFF"/>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2021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a:solidFill>
                            <a:srgbClr val="FFFFFF"/>
                          </a:solidFill>
                          <a:effectLst/>
                          <a:latin typeface="Calibri" panose="020F0502020204030204" pitchFamily="34" charset="0"/>
                        </a:rPr>
                        <a:t>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a:solidFill>
                            <a:srgbClr val="FFFFFF"/>
                          </a:solidFill>
                          <a:effectLst/>
                          <a:latin typeface="Calibri" panose="020F0502020204030204" pitchFamily="34" charset="0"/>
                        </a:rPr>
                        <a:t>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a:solidFill>
                            <a:srgbClr val="FFFFFF"/>
                          </a:solidFill>
                          <a:effectLst/>
                          <a:latin typeface="Calibri" panose="020F0502020204030204" pitchFamily="34" charset="0"/>
                        </a:rPr>
                        <a:t>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extLst>
                  <a:ext uri="{0D108BD9-81ED-4DB2-BD59-A6C34878D82A}">
                    <a16:rowId xmlns:a16="http://schemas.microsoft.com/office/drawing/2014/main" val="3357533236"/>
                  </a:ext>
                </a:extLst>
              </a:tr>
              <a:tr h="231208">
                <a:tc>
                  <a:txBody>
                    <a:bodyPr/>
                    <a:lstStyle/>
                    <a:p>
                      <a:pPr algn="l" fontAlgn="b"/>
                      <a:r>
                        <a:rPr lang="en-GB" sz="1200" b="0" i="0" u="none" strike="noStrike" dirty="0">
                          <a:solidFill>
                            <a:srgbClr val="000000"/>
                          </a:solidFill>
                          <a:effectLst/>
                          <a:latin typeface="Calibri" panose="020F0502020204030204" pitchFamily="34" charset="0"/>
                        </a:rPr>
                        <a:t>Supply NQTs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6981881"/>
                  </a:ext>
                </a:extLst>
              </a:tr>
              <a:tr h="231208">
                <a:tc>
                  <a:txBody>
                    <a:bodyPr/>
                    <a:lstStyle/>
                    <a:p>
                      <a:pPr algn="l" fontAlgn="b"/>
                      <a:r>
                        <a:rPr lang="en-GB" sz="1200" b="0" i="0" u="none" strike="noStrike" dirty="0">
                          <a:solidFill>
                            <a:srgbClr val="000000"/>
                          </a:solidFill>
                          <a:effectLst/>
                          <a:latin typeface="Calibri" panose="020F0502020204030204" pitchFamily="34" charset="0"/>
                        </a:rPr>
                        <a:t>NQTs employed full time*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6400592"/>
                  </a:ext>
                </a:extLst>
              </a:tr>
              <a:tr h="231208">
                <a:tc>
                  <a:txBody>
                    <a:bodyPr/>
                    <a:lstStyle/>
                    <a:p>
                      <a:pPr algn="l" fontAlgn="b"/>
                      <a:r>
                        <a:rPr lang="en-GB" sz="1200" b="0" i="0" u="none" strike="noStrike" dirty="0">
                          <a:solidFill>
                            <a:srgbClr val="000000"/>
                          </a:solidFill>
                          <a:effectLst/>
                          <a:latin typeface="Calibri" panose="020F0502020204030204" pitchFamily="34" charset="0"/>
                        </a:rPr>
                        <a:t>All supply school teachers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4,222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3,867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105598"/>
                  </a:ext>
                </a:extLst>
              </a:tr>
              <a:tr h="231208">
                <a:tc>
                  <a:txBody>
                    <a:bodyPr/>
                    <a:lstStyle/>
                    <a:p>
                      <a:pPr algn="l" fontAlgn="b"/>
                      <a:r>
                        <a:rPr lang="en-GB" sz="1200" b="0" i="0" u="none" strike="noStrike" dirty="0">
                          <a:solidFill>
                            <a:srgbClr val="000000"/>
                          </a:solidFill>
                          <a:effectLst/>
                          <a:latin typeface="Calibri" panose="020F0502020204030204" pitchFamily="34" charset="0"/>
                        </a:rPr>
                        <a:t>All school teachers employed full time*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26,739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27,033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27,588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27,233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26,341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6124458"/>
                  </a:ext>
                </a:extLst>
              </a:tr>
            </a:tbl>
          </a:graphicData>
        </a:graphic>
      </p:graphicFrame>
      <p:sp>
        <p:nvSpPr>
          <p:cNvPr id="8" name="TextBox 7">
            <a:extLst>
              <a:ext uri="{FF2B5EF4-FFF2-40B4-BE49-F238E27FC236}">
                <a16:creationId xmlns:a16="http://schemas.microsoft.com/office/drawing/2014/main" id="{C3703309-2FF0-4648-8324-1BCE753DDD76}"/>
              </a:ext>
            </a:extLst>
          </p:cNvPr>
          <p:cNvSpPr txBox="1"/>
          <p:nvPr/>
        </p:nvSpPr>
        <p:spPr>
          <a:xfrm>
            <a:off x="6928" y="6643314"/>
            <a:ext cx="12009034" cy="246221"/>
          </a:xfrm>
          <a:prstGeom prst="rect">
            <a:avLst/>
          </a:prstGeom>
          <a:noFill/>
        </p:spPr>
        <p:txBody>
          <a:bodyPr wrap="square" rtlCol="0">
            <a:spAutoFit/>
          </a:bodyPr>
          <a:lstStyle/>
          <a:p>
            <a:r>
              <a:rPr lang="en-GB" sz="1000" dirty="0"/>
              <a:t>* Full time NQTs and teachers refers to those employed in primary, middle, secondary, pupil referral unit and special phases.  </a:t>
            </a:r>
          </a:p>
        </p:txBody>
      </p:sp>
    </p:spTree>
    <p:extLst>
      <p:ext uri="{BB962C8B-B14F-4D97-AF65-F5344CB8AC3E}">
        <p14:creationId xmlns:p14="http://schemas.microsoft.com/office/powerpoint/2010/main" val="807179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A70588-8F05-4559-867C-32FA4DBBD2D0}"/>
              </a:ext>
            </a:extLst>
          </p:cNvPr>
          <p:cNvSpPr>
            <a:spLocks noGrp="1"/>
          </p:cNvSpPr>
          <p:nvPr>
            <p:ph type="body" sz="quarter" idx="14"/>
          </p:nvPr>
        </p:nvSpPr>
        <p:spPr>
          <a:xfrm>
            <a:off x="630237" y="1578947"/>
            <a:ext cx="7763486" cy="4384084"/>
          </a:xfrm>
        </p:spPr>
        <p:txBody>
          <a:bodyPr>
            <a:normAutofit lnSpcReduction="10000"/>
          </a:bodyPr>
          <a:lstStyle/>
          <a:p>
            <a:pPr marL="342900" indent="-342900">
              <a:buFont typeface="Arial" panose="020B0604020202020204" pitchFamily="34" charset="0"/>
              <a:buChar char="•"/>
            </a:pPr>
            <a:r>
              <a:rPr lang="en-GB" dirty="0"/>
              <a:t>The Register of Education Practitioners</a:t>
            </a:r>
          </a:p>
          <a:p>
            <a:pPr marL="342900" indent="-342900">
              <a:buFont typeface="Arial" panose="020B0604020202020204" pitchFamily="34" charset="0"/>
              <a:buChar char="•"/>
            </a:pPr>
            <a:r>
              <a:rPr lang="en-GB" dirty="0"/>
              <a:t>The 2025 Annual Education Workforce Statistics Report</a:t>
            </a:r>
          </a:p>
          <a:p>
            <a:pPr marL="342900" indent="-342900">
              <a:buFont typeface="Arial" panose="020B0604020202020204" pitchFamily="34" charset="0"/>
              <a:buChar char="•"/>
            </a:pPr>
            <a:endParaRPr lang="en-GB" dirty="0"/>
          </a:p>
          <a:p>
            <a:r>
              <a:rPr lang="en-GB" b="1" u="sng" dirty="0"/>
              <a:t>Further insights</a:t>
            </a:r>
          </a:p>
          <a:p>
            <a:pPr marL="342900" indent="-342900">
              <a:buFont typeface="Arial" panose="020B0604020202020204" pitchFamily="34" charset="0"/>
              <a:buChar char="•"/>
            </a:pPr>
            <a:r>
              <a:rPr lang="en-GB" dirty="0">
                <a:solidFill>
                  <a:srgbClr val="007534"/>
                </a:solidFill>
              </a:rPr>
              <a:t>Initial Teacher Education</a:t>
            </a:r>
          </a:p>
          <a:p>
            <a:pPr marL="342900" indent="-342900">
              <a:buFont typeface="Arial" panose="020B0604020202020204" pitchFamily="34" charset="0"/>
              <a:buChar char="•"/>
            </a:pPr>
            <a:r>
              <a:rPr lang="en-GB" dirty="0">
                <a:solidFill>
                  <a:srgbClr val="007534"/>
                </a:solidFill>
              </a:rPr>
              <a:t>Newly qualified school teachers</a:t>
            </a:r>
          </a:p>
          <a:p>
            <a:pPr marL="342900" indent="-342900">
              <a:buFont typeface="Arial" panose="020B0604020202020204" pitchFamily="34" charset="0"/>
              <a:buChar char="•"/>
            </a:pPr>
            <a:r>
              <a:rPr lang="en-GB" dirty="0">
                <a:solidFill>
                  <a:srgbClr val="007534"/>
                </a:solidFill>
              </a:rPr>
              <a:t>Supply school teachers and school learning support workers</a:t>
            </a:r>
          </a:p>
          <a:p>
            <a:pPr marL="342900" indent="-342900">
              <a:buFont typeface="Arial" panose="020B0604020202020204" pitchFamily="34" charset="0"/>
              <a:buChar char="•"/>
            </a:pPr>
            <a:r>
              <a:rPr lang="en-GB" dirty="0">
                <a:solidFill>
                  <a:srgbClr val="007534"/>
                </a:solidFill>
              </a:rPr>
              <a:t>School teachers and leaders</a:t>
            </a:r>
          </a:p>
          <a:p>
            <a:pPr marL="342900" indent="-342900">
              <a:buFont typeface="Arial" panose="020B0604020202020204" pitchFamily="34" charset="0"/>
              <a:buChar char="•"/>
            </a:pPr>
            <a:r>
              <a:rPr lang="en-GB" dirty="0">
                <a:solidFill>
                  <a:srgbClr val="007534"/>
                </a:solidFill>
              </a:rPr>
              <a:t>Data cleaning</a:t>
            </a:r>
          </a:p>
        </p:txBody>
      </p:sp>
      <p:sp>
        <p:nvSpPr>
          <p:cNvPr id="7" name="Text Placeholder 6">
            <a:extLst>
              <a:ext uri="{FF2B5EF4-FFF2-40B4-BE49-F238E27FC236}">
                <a16:creationId xmlns:a16="http://schemas.microsoft.com/office/drawing/2014/main" id="{707679D7-73EA-49B9-B3E5-4470F1E83E3A}"/>
              </a:ext>
            </a:extLst>
          </p:cNvPr>
          <p:cNvSpPr>
            <a:spLocks noGrp="1"/>
          </p:cNvSpPr>
          <p:nvPr>
            <p:ph type="body" sz="quarter" idx="15"/>
          </p:nvPr>
        </p:nvSpPr>
        <p:spPr/>
        <p:txBody>
          <a:bodyPr/>
          <a:lstStyle/>
          <a:p>
            <a:r>
              <a:rPr lang="en-GB" dirty="0"/>
              <a:t>Introduction</a:t>
            </a:r>
          </a:p>
        </p:txBody>
      </p:sp>
    </p:spTree>
    <p:extLst>
      <p:ext uri="{BB962C8B-B14F-4D97-AF65-F5344CB8AC3E}">
        <p14:creationId xmlns:p14="http://schemas.microsoft.com/office/powerpoint/2010/main" val="3285211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56" y="-48486"/>
            <a:ext cx="7897144"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7534"/>
                </a:solidFill>
              </a:rPr>
              <a:t>Supply: school teachers </a:t>
            </a:r>
          </a:p>
        </p:txBody>
      </p:sp>
      <p:graphicFrame>
        <p:nvGraphicFramePr>
          <p:cNvPr id="5" name="Chart 4">
            <a:extLst>
              <a:ext uri="{FF2B5EF4-FFF2-40B4-BE49-F238E27FC236}">
                <a16:creationId xmlns:a16="http://schemas.microsoft.com/office/drawing/2014/main" id="{FDD7AE7A-74D2-4FDC-9457-8EDBAE0B75E0}"/>
              </a:ext>
            </a:extLst>
          </p:cNvPr>
          <p:cNvGraphicFramePr>
            <a:graphicFrameLocks/>
          </p:cNvGraphicFramePr>
          <p:nvPr>
            <p:extLst>
              <p:ext uri="{D42A27DB-BD31-4B8C-83A1-F6EECF244321}">
                <p14:modId xmlns:p14="http://schemas.microsoft.com/office/powerpoint/2010/main" val="123509402"/>
              </p:ext>
            </p:extLst>
          </p:nvPr>
        </p:nvGraphicFramePr>
        <p:xfrm>
          <a:off x="0" y="461221"/>
          <a:ext cx="12191999" cy="2614331"/>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11A16881-6D4B-4BBD-84CD-D21164C2C35E}"/>
              </a:ext>
            </a:extLst>
          </p:cNvPr>
          <p:cNvSpPr txBox="1"/>
          <p:nvPr/>
        </p:nvSpPr>
        <p:spPr>
          <a:xfrm>
            <a:off x="-9729" y="307331"/>
            <a:ext cx="7654537" cy="307777"/>
          </a:xfrm>
          <a:prstGeom prst="rect">
            <a:avLst/>
          </a:prstGeom>
          <a:noFill/>
        </p:spPr>
        <p:txBody>
          <a:bodyPr wrap="square" rtlCol="0">
            <a:spAutoFit/>
          </a:bodyPr>
          <a:lstStyle/>
          <a:p>
            <a:r>
              <a:rPr lang="en-GB" sz="1400" b="1" u="sng" dirty="0"/>
              <a:t>10 year trend of the percentage of registered supply school teachers against all school teachers</a:t>
            </a:r>
          </a:p>
        </p:txBody>
      </p:sp>
      <p:cxnSp>
        <p:nvCxnSpPr>
          <p:cNvPr id="7" name="Straight Connector 6">
            <a:extLst>
              <a:ext uri="{FF2B5EF4-FFF2-40B4-BE49-F238E27FC236}">
                <a16:creationId xmlns:a16="http://schemas.microsoft.com/office/drawing/2014/main" id="{87D6A628-AB01-426B-BD3F-283D216DA7B0}"/>
              </a:ext>
            </a:extLst>
          </p:cNvPr>
          <p:cNvCxnSpPr>
            <a:cxnSpLocks/>
          </p:cNvCxnSpPr>
          <p:nvPr/>
        </p:nvCxnSpPr>
        <p:spPr>
          <a:xfrm flipH="1">
            <a:off x="100828" y="3061803"/>
            <a:ext cx="11990341" cy="0"/>
          </a:xfrm>
          <a:prstGeom prst="line">
            <a:avLst/>
          </a:prstGeom>
          <a:ln w="28575">
            <a:solidFill>
              <a:srgbClr val="007534"/>
            </a:solidFill>
          </a:ln>
        </p:spPr>
        <p:style>
          <a:lnRef idx="1">
            <a:schemeClr val="accent1"/>
          </a:lnRef>
          <a:fillRef idx="0">
            <a:schemeClr val="accent1"/>
          </a:fillRef>
          <a:effectRef idx="0">
            <a:schemeClr val="accent1"/>
          </a:effectRef>
          <a:fontRef idx="minor">
            <a:schemeClr val="tx1"/>
          </a:fontRef>
        </p:style>
      </p:cxnSp>
      <p:graphicFrame>
        <p:nvGraphicFramePr>
          <p:cNvPr id="9" name="Chart 8">
            <a:extLst>
              <a:ext uri="{FF2B5EF4-FFF2-40B4-BE49-F238E27FC236}">
                <a16:creationId xmlns:a16="http://schemas.microsoft.com/office/drawing/2014/main" id="{F202F184-B642-4732-BF48-9D2070123080}"/>
              </a:ext>
            </a:extLst>
          </p:cNvPr>
          <p:cNvGraphicFramePr>
            <a:graphicFrameLocks/>
          </p:cNvGraphicFramePr>
          <p:nvPr>
            <p:extLst>
              <p:ext uri="{D42A27DB-BD31-4B8C-83A1-F6EECF244321}">
                <p14:modId xmlns:p14="http://schemas.microsoft.com/office/powerpoint/2010/main" val="746830262"/>
              </p:ext>
            </p:extLst>
          </p:nvPr>
        </p:nvGraphicFramePr>
        <p:xfrm>
          <a:off x="0" y="3349654"/>
          <a:ext cx="6072090" cy="3440683"/>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133DF3B7-4808-4FC8-B53C-55B2916ABEBF}"/>
              </a:ext>
            </a:extLst>
          </p:cNvPr>
          <p:cNvSpPr txBox="1"/>
          <p:nvPr/>
        </p:nvSpPr>
        <p:spPr>
          <a:xfrm>
            <a:off x="-15902" y="3116463"/>
            <a:ext cx="5597714" cy="307777"/>
          </a:xfrm>
          <a:prstGeom prst="rect">
            <a:avLst/>
          </a:prstGeom>
          <a:noFill/>
        </p:spPr>
        <p:txBody>
          <a:bodyPr wrap="square" rtlCol="0">
            <a:spAutoFit/>
          </a:bodyPr>
          <a:lstStyle/>
          <a:p>
            <a:r>
              <a:rPr lang="en-GB" sz="1400" b="1" u="sng" dirty="0"/>
              <a:t>Supply school teachers and all school teachers by gender in 2025</a:t>
            </a:r>
          </a:p>
        </p:txBody>
      </p:sp>
      <p:cxnSp>
        <p:nvCxnSpPr>
          <p:cNvPr id="11" name="Straight Connector 10">
            <a:extLst>
              <a:ext uri="{FF2B5EF4-FFF2-40B4-BE49-F238E27FC236}">
                <a16:creationId xmlns:a16="http://schemas.microsoft.com/office/drawing/2014/main" id="{21D97381-4E2E-4C4C-A430-3A3C9FD4A646}"/>
              </a:ext>
            </a:extLst>
          </p:cNvPr>
          <p:cNvCxnSpPr>
            <a:cxnSpLocks/>
          </p:cNvCxnSpPr>
          <p:nvPr/>
        </p:nvCxnSpPr>
        <p:spPr>
          <a:xfrm>
            <a:off x="6072091" y="3129128"/>
            <a:ext cx="0" cy="3661212"/>
          </a:xfrm>
          <a:prstGeom prst="line">
            <a:avLst/>
          </a:prstGeom>
          <a:ln w="28575">
            <a:solidFill>
              <a:srgbClr val="007534"/>
            </a:solidFill>
          </a:ln>
        </p:spPr>
        <p:style>
          <a:lnRef idx="1">
            <a:schemeClr val="accent1"/>
          </a:lnRef>
          <a:fillRef idx="0">
            <a:schemeClr val="accent1"/>
          </a:fillRef>
          <a:effectRef idx="0">
            <a:schemeClr val="accent1"/>
          </a:effectRef>
          <a:fontRef idx="minor">
            <a:schemeClr val="tx1"/>
          </a:fontRef>
        </p:style>
      </p:cxnSp>
      <p:graphicFrame>
        <p:nvGraphicFramePr>
          <p:cNvPr id="14" name="Chart 13">
            <a:extLst>
              <a:ext uri="{FF2B5EF4-FFF2-40B4-BE49-F238E27FC236}">
                <a16:creationId xmlns:a16="http://schemas.microsoft.com/office/drawing/2014/main" id="{B4A31026-C5A6-4EA2-B74C-608BD42C56CD}"/>
              </a:ext>
            </a:extLst>
          </p:cNvPr>
          <p:cNvGraphicFramePr>
            <a:graphicFrameLocks/>
          </p:cNvGraphicFramePr>
          <p:nvPr>
            <p:extLst>
              <p:ext uri="{D42A27DB-BD31-4B8C-83A1-F6EECF244321}">
                <p14:modId xmlns:p14="http://schemas.microsoft.com/office/powerpoint/2010/main" val="1049150955"/>
              </p:ext>
            </p:extLst>
          </p:nvPr>
        </p:nvGraphicFramePr>
        <p:xfrm>
          <a:off x="5581816" y="3363402"/>
          <a:ext cx="6610184" cy="3494597"/>
        </p:xfrm>
        <a:graphic>
          <a:graphicData uri="http://schemas.openxmlformats.org/drawingml/2006/chart">
            <c:chart xmlns:c="http://schemas.openxmlformats.org/drawingml/2006/chart" xmlns:r="http://schemas.openxmlformats.org/officeDocument/2006/relationships" r:id="rId5"/>
          </a:graphicData>
        </a:graphic>
      </p:graphicFrame>
      <p:sp>
        <p:nvSpPr>
          <p:cNvPr id="15" name="TextBox 14">
            <a:extLst>
              <a:ext uri="{FF2B5EF4-FFF2-40B4-BE49-F238E27FC236}">
                <a16:creationId xmlns:a16="http://schemas.microsoft.com/office/drawing/2014/main" id="{A9A91A8A-E1CE-49B6-866C-0F607BD6FCFE}"/>
              </a:ext>
            </a:extLst>
          </p:cNvPr>
          <p:cNvSpPr txBox="1"/>
          <p:nvPr/>
        </p:nvSpPr>
        <p:spPr>
          <a:xfrm>
            <a:off x="6072091" y="3129128"/>
            <a:ext cx="3577574" cy="307777"/>
          </a:xfrm>
          <a:prstGeom prst="rect">
            <a:avLst/>
          </a:prstGeom>
          <a:noFill/>
        </p:spPr>
        <p:txBody>
          <a:bodyPr wrap="square" rtlCol="0">
            <a:spAutoFit/>
          </a:bodyPr>
          <a:lstStyle/>
          <a:p>
            <a:r>
              <a:rPr lang="en-GB" sz="1400" b="1" u="sng" dirty="0"/>
              <a:t>Supply school teachers by age</a:t>
            </a:r>
          </a:p>
        </p:txBody>
      </p:sp>
    </p:spTree>
    <p:extLst>
      <p:ext uri="{BB962C8B-B14F-4D97-AF65-F5344CB8AC3E}">
        <p14:creationId xmlns:p14="http://schemas.microsoft.com/office/powerpoint/2010/main" val="747877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hart 28">
            <a:extLst>
              <a:ext uri="{FF2B5EF4-FFF2-40B4-BE49-F238E27FC236}">
                <a16:creationId xmlns:a16="http://schemas.microsoft.com/office/drawing/2014/main" id="{AF985F74-B9E4-4AE9-9F38-E6FB3038727F}"/>
              </a:ext>
            </a:extLst>
          </p:cNvPr>
          <p:cNvGraphicFramePr>
            <a:graphicFrameLocks/>
          </p:cNvGraphicFramePr>
          <p:nvPr>
            <p:extLst>
              <p:ext uri="{D42A27DB-BD31-4B8C-83A1-F6EECF244321}">
                <p14:modId xmlns:p14="http://schemas.microsoft.com/office/powerpoint/2010/main" val="1504050386"/>
              </p:ext>
            </p:extLst>
          </p:nvPr>
        </p:nvGraphicFramePr>
        <p:xfrm>
          <a:off x="0" y="349854"/>
          <a:ext cx="6096000" cy="3079145"/>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56" y="-48486"/>
            <a:ext cx="7897144"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7534"/>
                </a:solidFill>
              </a:rPr>
              <a:t>Supply: school teachers (continued) </a:t>
            </a:r>
          </a:p>
        </p:txBody>
      </p:sp>
      <p:cxnSp>
        <p:nvCxnSpPr>
          <p:cNvPr id="25" name="Straight Connector 24">
            <a:extLst>
              <a:ext uri="{FF2B5EF4-FFF2-40B4-BE49-F238E27FC236}">
                <a16:creationId xmlns:a16="http://schemas.microsoft.com/office/drawing/2014/main" id="{16E36203-334A-4F1D-B6C6-060E5B20058B}"/>
              </a:ext>
            </a:extLst>
          </p:cNvPr>
          <p:cNvCxnSpPr>
            <a:cxnSpLocks/>
          </p:cNvCxnSpPr>
          <p:nvPr/>
        </p:nvCxnSpPr>
        <p:spPr>
          <a:xfrm flipH="1">
            <a:off x="97699" y="3438709"/>
            <a:ext cx="11996602" cy="0"/>
          </a:xfrm>
          <a:prstGeom prst="line">
            <a:avLst/>
          </a:prstGeom>
          <a:ln w="28575">
            <a:solidFill>
              <a:srgbClr val="007534"/>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1444DC9-A98E-433A-A382-50393F826A9C}"/>
              </a:ext>
            </a:extLst>
          </p:cNvPr>
          <p:cNvSpPr txBox="1"/>
          <p:nvPr/>
        </p:nvSpPr>
        <p:spPr>
          <a:xfrm>
            <a:off x="-12356" y="349854"/>
            <a:ext cx="4808710" cy="307777"/>
          </a:xfrm>
          <a:prstGeom prst="rect">
            <a:avLst/>
          </a:prstGeom>
          <a:noFill/>
        </p:spPr>
        <p:txBody>
          <a:bodyPr wrap="square" rtlCol="0">
            <a:spAutoFit/>
          </a:bodyPr>
          <a:lstStyle/>
          <a:p>
            <a:r>
              <a:rPr lang="en-GB" sz="1400" b="1" u="sng" dirty="0"/>
              <a:t>Supply school teachers by Welsh language ability</a:t>
            </a:r>
          </a:p>
        </p:txBody>
      </p:sp>
      <p:graphicFrame>
        <p:nvGraphicFramePr>
          <p:cNvPr id="28" name="Table 27">
            <a:extLst>
              <a:ext uri="{FF2B5EF4-FFF2-40B4-BE49-F238E27FC236}">
                <a16:creationId xmlns:a16="http://schemas.microsoft.com/office/drawing/2014/main" id="{31D0B3E2-A92B-4A6A-A464-EE91AB29EB6A}"/>
              </a:ext>
            </a:extLst>
          </p:cNvPr>
          <p:cNvGraphicFramePr>
            <a:graphicFrameLocks noGrp="1"/>
          </p:cNvGraphicFramePr>
          <p:nvPr>
            <p:extLst>
              <p:ext uri="{D42A27DB-BD31-4B8C-83A1-F6EECF244321}">
                <p14:modId xmlns:p14="http://schemas.microsoft.com/office/powerpoint/2010/main" val="1215394759"/>
              </p:ext>
            </p:extLst>
          </p:nvPr>
        </p:nvGraphicFramePr>
        <p:xfrm>
          <a:off x="97701" y="3517617"/>
          <a:ext cx="5889631" cy="3299285"/>
        </p:xfrm>
        <a:graphic>
          <a:graphicData uri="http://schemas.openxmlformats.org/drawingml/2006/table">
            <a:tbl>
              <a:tblPr/>
              <a:tblGrid>
                <a:gridCol w="2367203">
                  <a:extLst>
                    <a:ext uri="{9D8B030D-6E8A-4147-A177-3AD203B41FA5}">
                      <a16:colId xmlns:a16="http://schemas.microsoft.com/office/drawing/2014/main" val="3050670384"/>
                    </a:ext>
                  </a:extLst>
                </a:gridCol>
                <a:gridCol w="880607">
                  <a:extLst>
                    <a:ext uri="{9D8B030D-6E8A-4147-A177-3AD203B41FA5}">
                      <a16:colId xmlns:a16="http://schemas.microsoft.com/office/drawing/2014/main" val="2871199638"/>
                    </a:ext>
                  </a:extLst>
                </a:gridCol>
                <a:gridCol w="880607">
                  <a:extLst>
                    <a:ext uri="{9D8B030D-6E8A-4147-A177-3AD203B41FA5}">
                      <a16:colId xmlns:a16="http://schemas.microsoft.com/office/drawing/2014/main" val="615285316"/>
                    </a:ext>
                  </a:extLst>
                </a:gridCol>
                <a:gridCol w="880607">
                  <a:extLst>
                    <a:ext uri="{9D8B030D-6E8A-4147-A177-3AD203B41FA5}">
                      <a16:colId xmlns:a16="http://schemas.microsoft.com/office/drawing/2014/main" val="57293747"/>
                    </a:ext>
                  </a:extLst>
                </a:gridCol>
                <a:gridCol w="880607">
                  <a:extLst>
                    <a:ext uri="{9D8B030D-6E8A-4147-A177-3AD203B41FA5}">
                      <a16:colId xmlns:a16="http://schemas.microsoft.com/office/drawing/2014/main" val="3994596250"/>
                    </a:ext>
                  </a:extLst>
                </a:gridCol>
              </a:tblGrid>
              <a:tr h="221810">
                <a:tc>
                  <a:txBody>
                    <a:bodyPr/>
                    <a:lstStyle/>
                    <a:p>
                      <a:pPr algn="l" fontAlgn="b"/>
                      <a:endParaRPr lang="en-GB" sz="1200" b="0" i="0" u="none" strike="noStrike" dirty="0">
                        <a:solidFill>
                          <a:srgbClr val="F5C97A"/>
                        </a:solidFill>
                        <a:effectLst/>
                        <a:latin typeface="Calibri" panose="020F0502020204030204" pitchFamily="34" charset="0"/>
                      </a:endParaRPr>
                    </a:p>
                  </a:txBody>
                  <a:tcPr marL="9522" marR="9522" marT="9522"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b"/>
                      <a:r>
                        <a:rPr lang="en-GB" sz="1200" b="1" i="0" u="none" strike="noStrike" dirty="0">
                          <a:solidFill>
                            <a:srgbClr val="FFFFFF"/>
                          </a:solidFill>
                          <a:effectLst/>
                          <a:latin typeface="Calibri" panose="020F0502020204030204" pitchFamily="34" charset="0"/>
                        </a:rPr>
                        <a:t>Supply school teachers</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All school teachers</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hMerge="1">
                  <a:txBody>
                    <a:bodyPr/>
                    <a:lstStyle/>
                    <a:p>
                      <a:endParaRPr lang="en-GB"/>
                    </a:p>
                  </a:txBody>
                  <a:tcPr/>
                </a:tc>
                <a:extLst>
                  <a:ext uri="{0D108BD9-81ED-4DB2-BD59-A6C34878D82A}">
                    <a16:rowId xmlns:a16="http://schemas.microsoft.com/office/drawing/2014/main" val="4058467990"/>
                  </a:ext>
                </a:extLst>
              </a:tr>
              <a:tr h="221810">
                <a:tc>
                  <a:txBody>
                    <a:bodyPr/>
                    <a:lstStyle/>
                    <a:p>
                      <a:pPr algn="l" fontAlgn="b"/>
                      <a:endParaRPr lang="en-GB" sz="1200" b="0" i="0" u="none" strike="noStrike" dirty="0">
                        <a:solidFill>
                          <a:srgbClr val="F5C97A"/>
                        </a:solidFill>
                        <a:effectLst/>
                        <a:latin typeface="Calibri" panose="020F0502020204030204" pitchFamily="34" charset="0"/>
                      </a:endParaRPr>
                    </a:p>
                  </a:txBody>
                  <a:tcPr marL="9522" marR="9522" marT="952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Number</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extLst>
                  <a:ext uri="{0D108BD9-81ED-4DB2-BD59-A6C34878D82A}">
                    <a16:rowId xmlns:a16="http://schemas.microsoft.com/office/drawing/2014/main" val="3651673966"/>
                  </a:ext>
                </a:extLst>
              </a:tr>
              <a:tr h="376265">
                <a:tc>
                  <a:txBody>
                    <a:bodyPr/>
                    <a:lstStyle/>
                    <a:p>
                      <a:pPr algn="l" fontAlgn="b"/>
                      <a:r>
                        <a:rPr lang="en-GB" sz="1200" b="0" i="0" u="none" strike="noStrike" dirty="0">
                          <a:solidFill>
                            <a:schemeClr val="tx1"/>
                          </a:solidFill>
                          <a:effectLst/>
                          <a:latin typeface="Calibri" panose="020F0502020204030204" pitchFamily="34" charset="0"/>
                        </a:rPr>
                        <a:t>White</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3,690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11.3</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32,703</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9922891"/>
                  </a:ext>
                </a:extLst>
              </a:tr>
              <a:tr h="376265">
                <a:tc>
                  <a:txBody>
                    <a:bodyPr/>
                    <a:lstStyle/>
                    <a:p>
                      <a:pPr algn="l" fontAlgn="b"/>
                      <a:r>
                        <a:rPr lang="en-GB" sz="1200" b="0" i="0" u="none" strike="noStrike" dirty="0">
                          <a:solidFill>
                            <a:schemeClr val="tx1"/>
                          </a:solidFill>
                          <a:effectLst/>
                          <a:latin typeface="Calibri" panose="020F0502020204030204" pitchFamily="34" charset="0"/>
                        </a:rPr>
                        <a:t>Mixed or multiple ethnic groups</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51</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20.4</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250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338260"/>
                  </a:ext>
                </a:extLst>
              </a:tr>
              <a:tr h="376265">
                <a:tc>
                  <a:txBody>
                    <a:bodyPr/>
                    <a:lstStyle/>
                    <a:p>
                      <a:pPr algn="l" fontAlgn="b"/>
                      <a:r>
                        <a:rPr lang="en-GB" sz="1200" b="0" i="0" u="none" strike="noStrike" dirty="0">
                          <a:solidFill>
                            <a:schemeClr val="tx1"/>
                          </a:solidFill>
                          <a:effectLst/>
                          <a:latin typeface="Calibri" panose="020F0502020204030204" pitchFamily="34" charset="0"/>
                        </a:rPr>
                        <a:t>Asian or Asian British</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106</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35.1</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302</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5693130"/>
                  </a:ext>
                </a:extLst>
              </a:tr>
              <a:tr h="376265">
                <a:tc>
                  <a:txBody>
                    <a:bodyPr/>
                    <a:lstStyle/>
                    <a:p>
                      <a:pPr algn="l" fontAlgn="b"/>
                      <a:r>
                        <a:rPr lang="en-GB" sz="1200" b="0" i="0" u="none" strike="noStrike" dirty="0">
                          <a:solidFill>
                            <a:schemeClr val="tx1"/>
                          </a:solidFill>
                          <a:effectLst/>
                          <a:latin typeface="Calibri" panose="020F0502020204030204" pitchFamily="34" charset="0"/>
                        </a:rPr>
                        <a:t>Black, African, Caribbean or Black British</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42</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38.5</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109</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0377870"/>
                  </a:ext>
                </a:extLst>
              </a:tr>
              <a:tr h="376265">
                <a:tc>
                  <a:txBody>
                    <a:bodyPr/>
                    <a:lstStyle/>
                    <a:p>
                      <a:pPr algn="l" fontAlgn="b"/>
                      <a:r>
                        <a:rPr lang="en-GB" sz="1200" b="0" i="0" u="none" strike="noStrike">
                          <a:solidFill>
                            <a:schemeClr val="tx1"/>
                          </a:solidFill>
                          <a:effectLst/>
                          <a:latin typeface="Calibri" panose="020F0502020204030204" pitchFamily="34" charset="0"/>
                        </a:rPr>
                        <a:t>Other ethnic group</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24</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32.4</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74</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4999447"/>
                  </a:ext>
                </a:extLst>
              </a:tr>
              <a:tr h="376265">
                <a:tc>
                  <a:txBody>
                    <a:bodyPr/>
                    <a:lstStyle/>
                    <a:p>
                      <a:pPr algn="l" fontAlgn="b"/>
                      <a:r>
                        <a:rPr lang="en-GB" sz="1200" b="0" i="0" u="none" strike="noStrike">
                          <a:solidFill>
                            <a:schemeClr val="tx1"/>
                          </a:solidFill>
                          <a:effectLst/>
                          <a:latin typeface="Calibri" panose="020F0502020204030204" pitchFamily="34" charset="0"/>
                        </a:rPr>
                        <a:t>Does not wish to record ethnic group</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63</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14.8</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425</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2009473"/>
                  </a:ext>
                </a:extLst>
              </a:tr>
              <a:tr h="376265">
                <a:tc>
                  <a:txBody>
                    <a:bodyPr/>
                    <a:lstStyle/>
                    <a:p>
                      <a:pPr algn="l" fontAlgn="b"/>
                      <a:r>
                        <a:rPr lang="en-GB" sz="1200" b="0" i="0" u="none" strike="noStrike">
                          <a:solidFill>
                            <a:schemeClr val="tx1"/>
                          </a:solidFill>
                          <a:effectLst/>
                          <a:latin typeface="Calibri" panose="020F0502020204030204" pitchFamily="34" charset="0"/>
                        </a:rPr>
                        <a:t>Unknown</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45</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3.2</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1,403</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273607"/>
                  </a:ext>
                </a:extLst>
              </a:tr>
              <a:tr h="221810">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4,021</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11.4</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35,266</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100</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extLst>
                  <a:ext uri="{0D108BD9-81ED-4DB2-BD59-A6C34878D82A}">
                    <a16:rowId xmlns:a16="http://schemas.microsoft.com/office/drawing/2014/main" val="3496293049"/>
                  </a:ext>
                </a:extLst>
              </a:tr>
            </a:tbl>
          </a:graphicData>
        </a:graphic>
      </p:graphicFrame>
      <p:graphicFrame>
        <p:nvGraphicFramePr>
          <p:cNvPr id="30" name="Chart 29">
            <a:extLst>
              <a:ext uri="{FF2B5EF4-FFF2-40B4-BE49-F238E27FC236}">
                <a16:creationId xmlns:a16="http://schemas.microsoft.com/office/drawing/2014/main" id="{B2EA6A49-B377-490D-B348-232671ED4235}"/>
              </a:ext>
            </a:extLst>
          </p:cNvPr>
          <p:cNvGraphicFramePr>
            <a:graphicFrameLocks/>
          </p:cNvGraphicFramePr>
          <p:nvPr>
            <p:extLst>
              <p:ext uri="{D42A27DB-BD31-4B8C-83A1-F6EECF244321}">
                <p14:modId xmlns:p14="http://schemas.microsoft.com/office/powerpoint/2010/main" val="22421163"/>
              </p:ext>
            </p:extLst>
          </p:nvPr>
        </p:nvGraphicFramePr>
        <p:xfrm>
          <a:off x="5987332" y="3429000"/>
          <a:ext cx="6204669" cy="3409121"/>
        </p:xfrm>
        <a:graphic>
          <a:graphicData uri="http://schemas.openxmlformats.org/drawingml/2006/chart">
            <c:chart xmlns:c="http://schemas.openxmlformats.org/drawingml/2006/chart" xmlns:r="http://schemas.openxmlformats.org/officeDocument/2006/relationships" r:id="rId4"/>
          </a:graphicData>
        </a:graphic>
      </p:graphicFrame>
      <p:sp>
        <p:nvSpPr>
          <p:cNvPr id="31" name="TextBox 30">
            <a:extLst>
              <a:ext uri="{FF2B5EF4-FFF2-40B4-BE49-F238E27FC236}">
                <a16:creationId xmlns:a16="http://schemas.microsoft.com/office/drawing/2014/main" id="{0B7EC2B3-4059-4F74-81E3-9170ACEBB8A7}"/>
              </a:ext>
            </a:extLst>
          </p:cNvPr>
          <p:cNvSpPr txBox="1"/>
          <p:nvPr/>
        </p:nvSpPr>
        <p:spPr>
          <a:xfrm>
            <a:off x="5987331" y="3438707"/>
            <a:ext cx="5467249" cy="307777"/>
          </a:xfrm>
          <a:prstGeom prst="rect">
            <a:avLst/>
          </a:prstGeom>
          <a:noFill/>
        </p:spPr>
        <p:txBody>
          <a:bodyPr wrap="square" rtlCol="0">
            <a:spAutoFit/>
          </a:bodyPr>
          <a:lstStyle/>
          <a:p>
            <a:r>
              <a:rPr lang="en-GB" sz="1400" b="1" u="sng" dirty="0"/>
              <a:t>Percentage of ethnic groups working as supply school teachers in 2025</a:t>
            </a:r>
          </a:p>
        </p:txBody>
      </p:sp>
      <p:graphicFrame>
        <p:nvGraphicFramePr>
          <p:cNvPr id="21" name="Chart 20">
            <a:extLst>
              <a:ext uri="{FF2B5EF4-FFF2-40B4-BE49-F238E27FC236}">
                <a16:creationId xmlns:a16="http://schemas.microsoft.com/office/drawing/2014/main" id="{7C3C6081-3393-4956-86EE-66100BC4DB9F}"/>
              </a:ext>
            </a:extLst>
          </p:cNvPr>
          <p:cNvGraphicFramePr>
            <a:graphicFrameLocks/>
          </p:cNvGraphicFramePr>
          <p:nvPr>
            <p:extLst>
              <p:ext uri="{D42A27DB-BD31-4B8C-83A1-F6EECF244321}">
                <p14:modId xmlns:p14="http://schemas.microsoft.com/office/powerpoint/2010/main" val="3384839082"/>
              </p:ext>
            </p:extLst>
          </p:nvPr>
        </p:nvGraphicFramePr>
        <p:xfrm>
          <a:off x="6096001" y="345309"/>
          <a:ext cx="6096000" cy="3083690"/>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21">
            <a:extLst>
              <a:ext uri="{FF2B5EF4-FFF2-40B4-BE49-F238E27FC236}">
                <a16:creationId xmlns:a16="http://schemas.microsoft.com/office/drawing/2014/main" id="{0A30269C-1086-44A2-9D88-AFFF3BD1D798}"/>
              </a:ext>
            </a:extLst>
          </p:cNvPr>
          <p:cNvSpPr txBox="1"/>
          <p:nvPr/>
        </p:nvSpPr>
        <p:spPr>
          <a:xfrm>
            <a:off x="6096000" y="345308"/>
            <a:ext cx="4808710" cy="307777"/>
          </a:xfrm>
          <a:prstGeom prst="rect">
            <a:avLst/>
          </a:prstGeom>
          <a:noFill/>
        </p:spPr>
        <p:txBody>
          <a:bodyPr wrap="square" rtlCol="0">
            <a:spAutoFit/>
          </a:bodyPr>
          <a:lstStyle/>
          <a:p>
            <a:r>
              <a:rPr lang="en-GB" sz="1400" b="1" u="sng" dirty="0"/>
              <a:t>All school teachers by Welsh language ability</a:t>
            </a:r>
          </a:p>
        </p:txBody>
      </p:sp>
    </p:spTree>
    <p:extLst>
      <p:ext uri="{BB962C8B-B14F-4D97-AF65-F5344CB8AC3E}">
        <p14:creationId xmlns:p14="http://schemas.microsoft.com/office/powerpoint/2010/main" val="3171083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Chart 4">
            <a:extLst>
              <a:ext uri="{FF2B5EF4-FFF2-40B4-BE49-F238E27FC236}">
                <a16:creationId xmlns:a16="http://schemas.microsoft.com/office/drawing/2014/main" id="{FDD7AE7A-74D2-4FDC-9457-8EDBAE0B75E0}"/>
              </a:ext>
            </a:extLst>
          </p:cNvPr>
          <p:cNvGraphicFramePr>
            <a:graphicFrameLocks/>
          </p:cNvGraphicFramePr>
          <p:nvPr>
            <p:extLst>
              <p:ext uri="{D42A27DB-BD31-4B8C-83A1-F6EECF244321}">
                <p14:modId xmlns:p14="http://schemas.microsoft.com/office/powerpoint/2010/main" val="1005878613"/>
              </p:ext>
            </p:extLst>
          </p:nvPr>
        </p:nvGraphicFramePr>
        <p:xfrm>
          <a:off x="0" y="275527"/>
          <a:ext cx="12191999" cy="2800025"/>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56" y="-48486"/>
            <a:ext cx="7897144"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7534"/>
                </a:solidFill>
              </a:rPr>
              <a:t>Supply: school learning support workers </a:t>
            </a:r>
          </a:p>
        </p:txBody>
      </p:sp>
      <p:sp>
        <p:nvSpPr>
          <p:cNvPr id="6" name="TextBox 5">
            <a:extLst>
              <a:ext uri="{FF2B5EF4-FFF2-40B4-BE49-F238E27FC236}">
                <a16:creationId xmlns:a16="http://schemas.microsoft.com/office/drawing/2014/main" id="{11A16881-6D4B-4BBD-84CD-D21164C2C35E}"/>
              </a:ext>
            </a:extLst>
          </p:cNvPr>
          <p:cNvSpPr txBox="1"/>
          <p:nvPr/>
        </p:nvSpPr>
        <p:spPr>
          <a:xfrm>
            <a:off x="-9729" y="275527"/>
            <a:ext cx="9686465" cy="307777"/>
          </a:xfrm>
          <a:prstGeom prst="rect">
            <a:avLst/>
          </a:prstGeom>
          <a:noFill/>
        </p:spPr>
        <p:txBody>
          <a:bodyPr wrap="square" rtlCol="0">
            <a:spAutoFit/>
          </a:bodyPr>
          <a:lstStyle/>
          <a:p>
            <a:r>
              <a:rPr lang="en-GB" sz="1400" b="1" u="sng" dirty="0"/>
              <a:t>10 year trend of the percentage of registered supply school learning support workers against all school learning support workers</a:t>
            </a:r>
          </a:p>
        </p:txBody>
      </p:sp>
      <p:cxnSp>
        <p:nvCxnSpPr>
          <p:cNvPr id="7" name="Straight Connector 6">
            <a:extLst>
              <a:ext uri="{FF2B5EF4-FFF2-40B4-BE49-F238E27FC236}">
                <a16:creationId xmlns:a16="http://schemas.microsoft.com/office/drawing/2014/main" id="{87D6A628-AB01-426B-BD3F-283D216DA7B0}"/>
              </a:ext>
            </a:extLst>
          </p:cNvPr>
          <p:cNvCxnSpPr>
            <a:cxnSpLocks/>
          </p:cNvCxnSpPr>
          <p:nvPr/>
        </p:nvCxnSpPr>
        <p:spPr>
          <a:xfrm flipH="1">
            <a:off x="100828" y="3043748"/>
            <a:ext cx="11990341" cy="0"/>
          </a:xfrm>
          <a:prstGeom prst="line">
            <a:avLst/>
          </a:prstGeom>
          <a:ln w="28575">
            <a:solidFill>
              <a:srgbClr val="007534"/>
            </a:solidFill>
          </a:ln>
        </p:spPr>
        <p:style>
          <a:lnRef idx="1">
            <a:schemeClr val="accent1"/>
          </a:lnRef>
          <a:fillRef idx="0">
            <a:schemeClr val="accent1"/>
          </a:fillRef>
          <a:effectRef idx="0">
            <a:schemeClr val="accent1"/>
          </a:effectRef>
          <a:fontRef idx="minor">
            <a:schemeClr val="tx1"/>
          </a:fontRef>
        </p:style>
      </p:cxnSp>
      <p:graphicFrame>
        <p:nvGraphicFramePr>
          <p:cNvPr id="9" name="Chart 8">
            <a:extLst>
              <a:ext uri="{FF2B5EF4-FFF2-40B4-BE49-F238E27FC236}">
                <a16:creationId xmlns:a16="http://schemas.microsoft.com/office/drawing/2014/main" id="{F202F184-B642-4732-BF48-9D2070123080}"/>
              </a:ext>
            </a:extLst>
          </p:cNvPr>
          <p:cNvGraphicFramePr>
            <a:graphicFrameLocks/>
          </p:cNvGraphicFramePr>
          <p:nvPr>
            <p:extLst>
              <p:ext uri="{D42A27DB-BD31-4B8C-83A1-F6EECF244321}">
                <p14:modId xmlns:p14="http://schemas.microsoft.com/office/powerpoint/2010/main" val="648063946"/>
              </p:ext>
            </p:extLst>
          </p:nvPr>
        </p:nvGraphicFramePr>
        <p:xfrm>
          <a:off x="-12357" y="3040379"/>
          <a:ext cx="6100403" cy="3817621"/>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133DF3B7-4808-4FC8-B53C-55B2916ABEBF}"/>
              </a:ext>
            </a:extLst>
          </p:cNvPr>
          <p:cNvSpPr txBox="1"/>
          <p:nvPr/>
        </p:nvSpPr>
        <p:spPr>
          <a:xfrm>
            <a:off x="0" y="3042692"/>
            <a:ext cx="6088044" cy="523220"/>
          </a:xfrm>
          <a:prstGeom prst="rect">
            <a:avLst/>
          </a:prstGeom>
          <a:noFill/>
        </p:spPr>
        <p:txBody>
          <a:bodyPr wrap="square" rtlCol="0">
            <a:spAutoFit/>
          </a:bodyPr>
          <a:lstStyle/>
          <a:p>
            <a:r>
              <a:rPr lang="en-GB" sz="1400" b="1" u="sng" dirty="0"/>
              <a:t>Supply school learning support workers and all school learning support workers by gender in 2025</a:t>
            </a:r>
          </a:p>
        </p:txBody>
      </p:sp>
      <p:cxnSp>
        <p:nvCxnSpPr>
          <p:cNvPr id="11" name="Straight Connector 10">
            <a:extLst>
              <a:ext uri="{FF2B5EF4-FFF2-40B4-BE49-F238E27FC236}">
                <a16:creationId xmlns:a16="http://schemas.microsoft.com/office/drawing/2014/main" id="{21D97381-4E2E-4C4C-A430-3A3C9FD4A646}"/>
              </a:ext>
            </a:extLst>
          </p:cNvPr>
          <p:cNvCxnSpPr>
            <a:cxnSpLocks/>
          </p:cNvCxnSpPr>
          <p:nvPr/>
        </p:nvCxnSpPr>
        <p:spPr>
          <a:xfrm>
            <a:off x="6095999" y="3147111"/>
            <a:ext cx="1" cy="3668565"/>
          </a:xfrm>
          <a:prstGeom prst="line">
            <a:avLst/>
          </a:prstGeom>
          <a:ln w="28575">
            <a:solidFill>
              <a:srgbClr val="007534"/>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9A91A8A-E1CE-49B6-866C-0F607BD6FCFE}"/>
              </a:ext>
            </a:extLst>
          </p:cNvPr>
          <p:cNvSpPr txBox="1"/>
          <p:nvPr/>
        </p:nvSpPr>
        <p:spPr>
          <a:xfrm>
            <a:off x="6088047" y="3046062"/>
            <a:ext cx="3790945" cy="307777"/>
          </a:xfrm>
          <a:prstGeom prst="rect">
            <a:avLst/>
          </a:prstGeom>
          <a:noFill/>
        </p:spPr>
        <p:txBody>
          <a:bodyPr wrap="square" rtlCol="0">
            <a:spAutoFit/>
          </a:bodyPr>
          <a:lstStyle/>
          <a:p>
            <a:r>
              <a:rPr lang="en-GB" sz="1400" b="1" u="sng" dirty="0"/>
              <a:t>Supply school learning support workers by age</a:t>
            </a:r>
          </a:p>
        </p:txBody>
      </p:sp>
      <p:graphicFrame>
        <p:nvGraphicFramePr>
          <p:cNvPr id="17" name="Chart 16">
            <a:extLst>
              <a:ext uri="{FF2B5EF4-FFF2-40B4-BE49-F238E27FC236}">
                <a16:creationId xmlns:a16="http://schemas.microsoft.com/office/drawing/2014/main" id="{0B2B144F-EB2B-4205-83AB-B8D998DA5FB2}"/>
              </a:ext>
            </a:extLst>
          </p:cNvPr>
          <p:cNvGraphicFramePr>
            <a:graphicFrameLocks/>
          </p:cNvGraphicFramePr>
          <p:nvPr>
            <p:extLst>
              <p:ext uri="{D42A27DB-BD31-4B8C-83A1-F6EECF244321}">
                <p14:modId xmlns:p14="http://schemas.microsoft.com/office/powerpoint/2010/main" val="917222803"/>
              </p:ext>
            </p:extLst>
          </p:nvPr>
        </p:nvGraphicFramePr>
        <p:xfrm>
          <a:off x="5732890" y="3043748"/>
          <a:ext cx="6459107" cy="377192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43487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a:extLst>
              <a:ext uri="{FF2B5EF4-FFF2-40B4-BE49-F238E27FC236}">
                <a16:creationId xmlns:a16="http://schemas.microsoft.com/office/drawing/2014/main" id="{EB5DE7D0-8FE3-4917-A3F0-20EB2A7F704D}"/>
              </a:ext>
            </a:extLst>
          </p:cNvPr>
          <p:cNvGraphicFramePr>
            <a:graphicFrameLocks/>
          </p:cNvGraphicFramePr>
          <p:nvPr>
            <p:extLst>
              <p:ext uri="{D42A27DB-BD31-4B8C-83A1-F6EECF244321}">
                <p14:modId xmlns:p14="http://schemas.microsoft.com/office/powerpoint/2010/main" val="3634328506"/>
              </p:ext>
            </p:extLst>
          </p:nvPr>
        </p:nvGraphicFramePr>
        <p:xfrm>
          <a:off x="0" y="355433"/>
          <a:ext cx="6096000" cy="3083683"/>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56" y="-48486"/>
            <a:ext cx="8690012"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7534"/>
                </a:solidFill>
              </a:rPr>
              <a:t>Supply: school learning support workers (continued) </a:t>
            </a:r>
          </a:p>
        </p:txBody>
      </p:sp>
      <p:cxnSp>
        <p:nvCxnSpPr>
          <p:cNvPr id="21" name="Straight Connector 20">
            <a:extLst>
              <a:ext uri="{FF2B5EF4-FFF2-40B4-BE49-F238E27FC236}">
                <a16:creationId xmlns:a16="http://schemas.microsoft.com/office/drawing/2014/main" id="{D6471447-DD90-41BF-ACC6-70604185ECC5}"/>
              </a:ext>
            </a:extLst>
          </p:cNvPr>
          <p:cNvCxnSpPr>
            <a:cxnSpLocks/>
          </p:cNvCxnSpPr>
          <p:nvPr/>
        </p:nvCxnSpPr>
        <p:spPr>
          <a:xfrm flipH="1">
            <a:off x="87539" y="3439116"/>
            <a:ext cx="11980624" cy="0"/>
          </a:xfrm>
          <a:prstGeom prst="line">
            <a:avLst/>
          </a:prstGeom>
          <a:ln w="28575">
            <a:solidFill>
              <a:srgbClr val="007534"/>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7859C37-4C99-4F9E-B2CB-4CEB9E6EED65}"/>
              </a:ext>
            </a:extLst>
          </p:cNvPr>
          <p:cNvSpPr txBox="1"/>
          <p:nvPr/>
        </p:nvSpPr>
        <p:spPr>
          <a:xfrm>
            <a:off x="-12356" y="355433"/>
            <a:ext cx="5046472" cy="307777"/>
          </a:xfrm>
          <a:prstGeom prst="rect">
            <a:avLst/>
          </a:prstGeom>
          <a:noFill/>
        </p:spPr>
        <p:txBody>
          <a:bodyPr wrap="square" rtlCol="0">
            <a:spAutoFit/>
          </a:bodyPr>
          <a:lstStyle/>
          <a:p>
            <a:r>
              <a:rPr lang="en-GB" sz="1400" b="1" u="sng" dirty="0"/>
              <a:t>Supply school learning support workers by Welsh language ability</a:t>
            </a:r>
          </a:p>
        </p:txBody>
      </p:sp>
      <p:graphicFrame>
        <p:nvGraphicFramePr>
          <p:cNvPr id="25" name="Table 24">
            <a:extLst>
              <a:ext uri="{FF2B5EF4-FFF2-40B4-BE49-F238E27FC236}">
                <a16:creationId xmlns:a16="http://schemas.microsoft.com/office/drawing/2014/main" id="{A7A16369-CC5A-41BC-8488-7CCDFEE67802}"/>
              </a:ext>
            </a:extLst>
          </p:cNvPr>
          <p:cNvGraphicFramePr>
            <a:graphicFrameLocks noGrp="1"/>
          </p:cNvGraphicFramePr>
          <p:nvPr>
            <p:extLst>
              <p:ext uri="{D42A27DB-BD31-4B8C-83A1-F6EECF244321}">
                <p14:modId xmlns:p14="http://schemas.microsoft.com/office/powerpoint/2010/main" val="4080074932"/>
              </p:ext>
            </p:extLst>
          </p:nvPr>
        </p:nvGraphicFramePr>
        <p:xfrm>
          <a:off x="87538" y="3525684"/>
          <a:ext cx="5910926" cy="3276864"/>
        </p:xfrm>
        <a:graphic>
          <a:graphicData uri="http://schemas.openxmlformats.org/drawingml/2006/table">
            <a:tbl>
              <a:tblPr/>
              <a:tblGrid>
                <a:gridCol w="2445350">
                  <a:extLst>
                    <a:ext uri="{9D8B030D-6E8A-4147-A177-3AD203B41FA5}">
                      <a16:colId xmlns:a16="http://schemas.microsoft.com/office/drawing/2014/main" val="3050670384"/>
                    </a:ext>
                  </a:extLst>
                </a:gridCol>
                <a:gridCol w="866394">
                  <a:extLst>
                    <a:ext uri="{9D8B030D-6E8A-4147-A177-3AD203B41FA5}">
                      <a16:colId xmlns:a16="http://schemas.microsoft.com/office/drawing/2014/main" val="2871199638"/>
                    </a:ext>
                  </a:extLst>
                </a:gridCol>
                <a:gridCol w="866394">
                  <a:extLst>
                    <a:ext uri="{9D8B030D-6E8A-4147-A177-3AD203B41FA5}">
                      <a16:colId xmlns:a16="http://schemas.microsoft.com/office/drawing/2014/main" val="615285316"/>
                    </a:ext>
                  </a:extLst>
                </a:gridCol>
                <a:gridCol w="866394">
                  <a:extLst>
                    <a:ext uri="{9D8B030D-6E8A-4147-A177-3AD203B41FA5}">
                      <a16:colId xmlns:a16="http://schemas.microsoft.com/office/drawing/2014/main" val="57293747"/>
                    </a:ext>
                  </a:extLst>
                </a:gridCol>
                <a:gridCol w="866394">
                  <a:extLst>
                    <a:ext uri="{9D8B030D-6E8A-4147-A177-3AD203B41FA5}">
                      <a16:colId xmlns:a16="http://schemas.microsoft.com/office/drawing/2014/main" val="3994596250"/>
                    </a:ext>
                  </a:extLst>
                </a:gridCol>
              </a:tblGrid>
              <a:tr h="356302">
                <a:tc>
                  <a:txBody>
                    <a:bodyPr/>
                    <a:lstStyle/>
                    <a:p>
                      <a:pPr algn="l" fontAlgn="b"/>
                      <a:endParaRPr lang="en-GB" sz="1200" b="0" i="0" u="none" strike="noStrike" dirty="0">
                        <a:solidFill>
                          <a:srgbClr val="F5C97A"/>
                        </a:solidFill>
                        <a:effectLst/>
                        <a:latin typeface="Calibri" panose="020F0502020204030204" pitchFamily="34" charset="0"/>
                      </a:endParaRPr>
                    </a:p>
                  </a:txBody>
                  <a:tcPr marL="9522" marR="9522" marT="9522"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b"/>
                      <a:r>
                        <a:rPr lang="en-GB" sz="1200" b="1" i="0" u="none" strike="noStrike" dirty="0">
                          <a:solidFill>
                            <a:srgbClr val="FFFFFF"/>
                          </a:solidFill>
                          <a:effectLst/>
                          <a:latin typeface="Calibri" panose="020F0502020204030204" pitchFamily="34" charset="0"/>
                        </a:rPr>
                        <a:t>Supply school learning support workers</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All school learning support workers</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hMerge="1">
                  <a:txBody>
                    <a:bodyPr/>
                    <a:lstStyle/>
                    <a:p>
                      <a:endParaRPr lang="en-GB"/>
                    </a:p>
                  </a:txBody>
                  <a:tcPr/>
                </a:tc>
                <a:extLst>
                  <a:ext uri="{0D108BD9-81ED-4DB2-BD59-A6C34878D82A}">
                    <a16:rowId xmlns:a16="http://schemas.microsoft.com/office/drawing/2014/main" val="4058467990"/>
                  </a:ext>
                </a:extLst>
              </a:tr>
              <a:tr h="207447">
                <a:tc>
                  <a:txBody>
                    <a:bodyPr/>
                    <a:lstStyle/>
                    <a:p>
                      <a:pPr algn="l" fontAlgn="b"/>
                      <a:endParaRPr lang="en-GB" sz="1200" b="0" i="0" u="none" strike="noStrike" dirty="0">
                        <a:solidFill>
                          <a:srgbClr val="F5C97A"/>
                        </a:solidFill>
                        <a:effectLst/>
                        <a:latin typeface="Calibri" panose="020F0502020204030204" pitchFamily="34" charset="0"/>
                      </a:endParaRPr>
                    </a:p>
                  </a:txBody>
                  <a:tcPr marL="9522" marR="9522" marT="952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Number</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extLst>
                  <a:ext uri="{0D108BD9-81ED-4DB2-BD59-A6C34878D82A}">
                    <a16:rowId xmlns:a16="http://schemas.microsoft.com/office/drawing/2014/main" val="3651673966"/>
                  </a:ext>
                </a:extLst>
              </a:tr>
              <a:tr h="351901">
                <a:tc>
                  <a:txBody>
                    <a:bodyPr/>
                    <a:lstStyle/>
                    <a:p>
                      <a:pPr algn="l" fontAlgn="b"/>
                      <a:r>
                        <a:rPr lang="en-GB" sz="1200" b="0" i="0" u="none" strike="noStrike" dirty="0">
                          <a:solidFill>
                            <a:schemeClr val="tx1"/>
                          </a:solidFill>
                          <a:effectLst/>
                          <a:latin typeface="Calibri" panose="020F0502020204030204" pitchFamily="34" charset="0"/>
                        </a:rPr>
                        <a:t>White</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9,986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27.5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36,248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9922891"/>
                  </a:ext>
                </a:extLst>
              </a:tr>
              <a:tr h="351901">
                <a:tc>
                  <a:txBody>
                    <a:bodyPr/>
                    <a:lstStyle/>
                    <a:p>
                      <a:pPr algn="l" fontAlgn="b"/>
                      <a:r>
                        <a:rPr lang="en-GB" sz="1200" b="0" i="0" u="none" strike="noStrike" dirty="0">
                          <a:solidFill>
                            <a:schemeClr val="tx1"/>
                          </a:solidFill>
                          <a:effectLst/>
                          <a:latin typeface="Calibri" panose="020F0502020204030204" pitchFamily="34" charset="0"/>
                        </a:rPr>
                        <a:t>Mixed or multiple ethnic groups</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38.3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595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338260"/>
                  </a:ext>
                </a:extLst>
              </a:tr>
              <a:tr h="351901">
                <a:tc>
                  <a:txBody>
                    <a:bodyPr/>
                    <a:lstStyle/>
                    <a:p>
                      <a:pPr algn="l" fontAlgn="b"/>
                      <a:r>
                        <a:rPr lang="en-GB" sz="1200" b="0" i="0" u="none" strike="noStrike" dirty="0">
                          <a:solidFill>
                            <a:schemeClr val="tx1"/>
                          </a:solidFill>
                          <a:effectLst/>
                          <a:latin typeface="Calibri" panose="020F0502020204030204" pitchFamily="34" charset="0"/>
                        </a:rPr>
                        <a:t>Asian or Asian British</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794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44.5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1,786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5693130"/>
                  </a:ext>
                </a:extLst>
              </a:tr>
              <a:tr h="356302">
                <a:tc>
                  <a:txBody>
                    <a:bodyPr/>
                    <a:lstStyle/>
                    <a:p>
                      <a:pPr algn="l" fontAlgn="b"/>
                      <a:r>
                        <a:rPr lang="en-GB" sz="1200" b="0" i="0" u="none" strike="noStrike" dirty="0">
                          <a:solidFill>
                            <a:schemeClr val="tx1"/>
                          </a:solidFill>
                          <a:effectLst/>
                          <a:latin typeface="Calibri" panose="020F0502020204030204" pitchFamily="34" charset="0"/>
                        </a:rPr>
                        <a:t>Black, African, Caribbean or Black British</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504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58.7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0377870"/>
                  </a:ext>
                </a:extLst>
              </a:tr>
              <a:tr h="351901">
                <a:tc>
                  <a:txBody>
                    <a:bodyPr/>
                    <a:lstStyle/>
                    <a:p>
                      <a:pPr algn="l" fontAlgn="b"/>
                      <a:r>
                        <a:rPr lang="en-GB" sz="1200" b="0" i="0" u="none" strike="noStrike">
                          <a:solidFill>
                            <a:schemeClr val="tx1"/>
                          </a:solidFill>
                          <a:effectLst/>
                          <a:latin typeface="Calibri" panose="020F0502020204030204" pitchFamily="34" charset="0"/>
                        </a:rPr>
                        <a:t>Other ethnic group</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43.9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440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4999447"/>
                  </a:ext>
                </a:extLst>
              </a:tr>
              <a:tr h="351901">
                <a:tc>
                  <a:txBody>
                    <a:bodyPr/>
                    <a:lstStyle/>
                    <a:p>
                      <a:pPr algn="l" fontAlgn="b"/>
                      <a:r>
                        <a:rPr lang="en-GB" sz="1200" b="0" i="0" u="none" strike="noStrike">
                          <a:solidFill>
                            <a:schemeClr val="tx1"/>
                          </a:solidFill>
                          <a:effectLst/>
                          <a:latin typeface="Calibri" panose="020F0502020204030204" pitchFamily="34" charset="0"/>
                        </a:rPr>
                        <a:t>Does not wish to record ethnic group</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28.6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566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2009473"/>
                  </a:ext>
                </a:extLst>
              </a:tr>
              <a:tr h="351901">
                <a:tc>
                  <a:txBody>
                    <a:bodyPr/>
                    <a:lstStyle/>
                    <a:p>
                      <a:pPr algn="l" fontAlgn="b"/>
                      <a:r>
                        <a:rPr lang="en-GB" sz="1200" b="0" i="0" u="none" strike="noStrike">
                          <a:solidFill>
                            <a:schemeClr val="tx1"/>
                          </a:solidFill>
                          <a:effectLst/>
                          <a:latin typeface="Calibri" panose="020F0502020204030204" pitchFamily="34" charset="0"/>
                        </a:rPr>
                        <a:t>Unknown</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chemeClr val="tx1"/>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chemeClr val="tx1"/>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5,393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tx1"/>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273607"/>
                  </a:ext>
                </a:extLst>
              </a:tr>
              <a:tr h="207447">
                <a:tc>
                  <a:txBody>
                    <a:bodyPr/>
                    <a:lstStyle/>
                    <a:p>
                      <a:pPr algn="l" fontAlgn="b"/>
                      <a:r>
                        <a:rPr lang="en-GB" sz="1200" b="1" i="0" u="none" strike="noStrike">
                          <a:solidFill>
                            <a:srgbClr val="FFFFFF"/>
                          </a:solidFill>
                          <a:effectLst/>
                          <a:latin typeface="Calibri" panose="020F0502020204030204" pitchFamily="34" charset="0"/>
                        </a:rPr>
                        <a:t>Total</a:t>
                      </a:r>
                    </a:p>
                  </a:txBody>
                  <a:tcPr marL="9522" marR="9522" marT="95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11,930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26.0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a:solidFill>
                            <a:srgbClr val="FFFFFF"/>
                          </a:solidFill>
                          <a:effectLst/>
                          <a:latin typeface="Calibri" panose="020F0502020204030204" pitchFamily="34" charset="0"/>
                        </a:rPr>
                        <a:t>45,887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534"/>
                    </a:solidFill>
                  </a:tcPr>
                </a:tc>
                <a:extLst>
                  <a:ext uri="{0D108BD9-81ED-4DB2-BD59-A6C34878D82A}">
                    <a16:rowId xmlns:a16="http://schemas.microsoft.com/office/drawing/2014/main" val="3496293049"/>
                  </a:ext>
                </a:extLst>
              </a:tr>
            </a:tbl>
          </a:graphicData>
        </a:graphic>
      </p:graphicFrame>
      <p:graphicFrame>
        <p:nvGraphicFramePr>
          <p:cNvPr id="27" name="Chart 26">
            <a:extLst>
              <a:ext uri="{FF2B5EF4-FFF2-40B4-BE49-F238E27FC236}">
                <a16:creationId xmlns:a16="http://schemas.microsoft.com/office/drawing/2014/main" id="{DBC94D21-0271-44AB-8716-8ADDCA93B99B}"/>
              </a:ext>
            </a:extLst>
          </p:cNvPr>
          <p:cNvGraphicFramePr>
            <a:graphicFrameLocks/>
          </p:cNvGraphicFramePr>
          <p:nvPr>
            <p:extLst>
              <p:ext uri="{D42A27DB-BD31-4B8C-83A1-F6EECF244321}">
                <p14:modId xmlns:p14="http://schemas.microsoft.com/office/powerpoint/2010/main" val="3467306262"/>
              </p:ext>
            </p:extLst>
          </p:nvPr>
        </p:nvGraphicFramePr>
        <p:xfrm>
          <a:off x="5998464" y="3418884"/>
          <a:ext cx="6193536" cy="3439116"/>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28">
            <a:extLst>
              <a:ext uri="{FF2B5EF4-FFF2-40B4-BE49-F238E27FC236}">
                <a16:creationId xmlns:a16="http://schemas.microsoft.com/office/drawing/2014/main" id="{9E6C4049-8B50-4D19-9CDB-5F2F45017A5F}"/>
              </a:ext>
            </a:extLst>
          </p:cNvPr>
          <p:cNvSpPr txBox="1"/>
          <p:nvPr/>
        </p:nvSpPr>
        <p:spPr>
          <a:xfrm>
            <a:off x="6004698" y="3445665"/>
            <a:ext cx="6099764" cy="523220"/>
          </a:xfrm>
          <a:prstGeom prst="rect">
            <a:avLst/>
          </a:prstGeom>
          <a:noFill/>
        </p:spPr>
        <p:txBody>
          <a:bodyPr wrap="square" rtlCol="0">
            <a:spAutoFit/>
          </a:bodyPr>
          <a:lstStyle/>
          <a:p>
            <a:r>
              <a:rPr lang="en-GB" sz="1400" b="1" u="sng" dirty="0"/>
              <a:t>Percentage of ethnic groups working as supply school learning support workers in 2025</a:t>
            </a:r>
          </a:p>
        </p:txBody>
      </p:sp>
      <p:graphicFrame>
        <p:nvGraphicFramePr>
          <p:cNvPr id="23" name="Chart 22">
            <a:extLst>
              <a:ext uri="{FF2B5EF4-FFF2-40B4-BE49-F238E27FC236}">
                <a16:creationId xmlns:a16="http://schemas.microsoft.com/office/drawing/2014/main" id="{24DCB933-45BD-41FE-968E-3D8F0D7A372B}"/>
              </a:ext>
            </a:extLst>
          </p:cNvPr>
          <p:cNvGraphicFramePr>
            <a:graphicFrameLocks/>
          </p:cNvGraphicFramePr>
          <p:nvPr>
            <p:extLst>
              <p:ext uri="{D42A27DB-BD31-4B8C-83A1-F6EECF244321}">
                <p14:modId xmlns:p14="http://schemas.microsoft.com/office/powerpoint/2010/main" val="2093536619"/>
              </p:ext>
            </p:extLst>
          </p:nvPr>
        </p:nvGraphicFramePr>
        <p:xfrm>
          <a:off x="6083524" y="334635"/>
          <a:ext cx="6096000" cy="3083683"/>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25">
            <a:extLst>
              <a:ext uri="{FF2B5EF4-FFF2-40B4-BE49-F238E27FC236}">
                <a16:creationId xmlns:a16="http://schemas.microsoft.com/office/drawing/2014/main" id="{14DFE432-8576-4C6B-A2BE-4177E34FC8F8}"/>
              </a:ext>
            </a:extLst>
          </p:cNvPr>
          <p:cNvSpPr txBox="1"/>
          <p:nvPr/>
        </p:nvSpPr>
        <p:spPr>
          <a:xfrm>
            <a:off x="6096000" y="353987"/>
            <a:ext cx="5548010" cy="307777"/>
          </a:xfrm>
          <a:prstGeom prst="rect">
            <a:avLst/>
          </a:prstGeom>
          <a:noFill/>
        </p:spPr>
        <p:txBody>
          <a:bodyPr wrap="square" rtlCol="0">
            <a:spAutoFit/>
          </a:bodyPr>
          <a:lstStyle/>
          <a:p>
            <a:r>
              <a:rPr lang="en-GB" sz="1400" b="1" u="sng" dirty="0"/>
              <a:t>All school learning support workers by Welsh language ability</a:t>
            </a:r>
          </a:p>
        </p:txBody>
      </p:sp>
    </p:spTree>
    <p:extLst>
      <p:ext uri="{BB962C8B-B14F-4D97-AF65-F5344CB8AC3E}">
        <p14:creationId xmlns:p14="http://schemas.microsoft.com/office/powerpoint/2010/main" val="1335221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BE1BFC7E-7834-40F5-9D0D-5AE9EE3EF065}"/>
              </a:ext>
            </a:extLst>
          </p:cNvPr>
          <p:cNvGraphicFramePr>
            <a:graphicFrameLocks/>
          </p:cNvGraphicFramePr>
          <p:nvPr>
            <p:extLst>
              <p:ext uri="{D42A27DB-BD31-4B8C-83A1-F6EECF244321}">
                <p14:modId xmlns:p14="http://schemas.microsoft.com/office/powerpoint/2010/main" val="4145305013"/>
              </p:ext>
            </p:extLst>
          </p:nvPr>
        </p:nvGraphicFramePr>
        <p:xfrm>
          <a:off x="-482600" y="266700"/>
          <a:ext cx="5033633" cy="3312102"/>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791385" y="0"/>
            <a:ext cx="2986917"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FF2513"/>
                </a:solidFill>
              </a:rPr>
              <a:t>School teachers</a:t>
            </a:r>
          </a:p>
        </p:txBody>
      </p:sp>
      <p:graphicFrame>
        <p:nvGraphicFramePr>
          <p:cNvPr id="5" name="Chart 4">
            <a:extLst>
              <a:ext uri="{FF2B5EF4-FFF2-40B4-BE49-F238E27FC236}">
                <a16:creationId xmlns:a16="http://schemas.microsoft.com/office/drawing/2014/main" id="{148BF8A0-3CB1-4308-AB30-791CAD96F912}"/>
              </a:ext>
            </a:extLst>
          </p:cNvPr>
          <p:cNvGraphicFramePr>
            <a:graphicFrameLocks/>
          </p:cNvGraphicFramePr>
          <p:nvPr>
            <p:extLst>
              <p:ext uri="{D42A27DB-BD31-4B8C-83A1-F6EECF244321}">
                <p14:modId xmlns:p14="http://schemas.microsoft.com/office/powerpoint/2010/main" val="2237178267"/>
              </p:ext>
            </p:extLst>
          </p:nvPr>
        </p:nvGraphicFramePr>
        <p:xfrm>
          <a:off x="102870" y="3346315"/>
          <a:ext cx="11965293" cy="3511685"/>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a:extLst>
              <a:ext uri="{FF2B5EF4-FFF2-40B4-BE49-F238E27FC236}">
                <a16:creationId xmlns:a16="http://schemas.microsoft.com/office/drawing/2014/main" id="{84C5EB11-B6D2-41E1-B651-80E041A26081}"/>
              </a:ext>
            </a:extLst>
          </p:cNvPr>
          <p:cNvSpPr txBox="1"/>
          <p:nvPr/>
        </p:nvSpPr>
        <p:spPr>
          <a:xfrm>
            <a:off x="692582" y="355735"/>
            <a:ext cx="2704668" cy="307777"/>
          </a:xfrm>
          <a:prstGeom prst="rect">
            <a:avLst/>
          </a:prstGeom>
          <a:noFill/>
        </p:spPr>
        <p:txBody>
          <a:bodyPr wrap="square" rtlCol="0">
            <a:spAutoFit/>
          </a:bodyPr>
          <a:lstStyle/>
          <a:p>
            <a:r>
              <a:rPr lang="en-GB" sz="1400" b="1" u="sng" dirty="0"/>
              <a:t>School teachers by gender in 2025</a:t>
            </a:r>
          </a:p>
        </p:txBody>
      </p:sp>
      <p:sp>
        <p:nvSpPr>
          <p:cNvPr id="13" name="TextBox 12">
            <a:extLst>
              <a:ext uri="{FF2B5EF4-FFF2-40B4-BE49-F238E27FC236}">
                <a16:creationId xmlns:a16="http://schemas.microsoft.com/office/drawing/2014/main" id="{5A14C3CE-AD13-4A56-8E3B-EA2E38FD0914}"/>
              </a:ext>
            </a:extLst>
          </p:cNvPr>
          <p:cNvSpPr txBox="1"/>
          <p:nvPr/>
        </p:nvSpPr>
        <p:spPr>
          <a:xfrm>
            <a:off x="225617" y="3375617"/>
            <a:ext cx="6023109" cy="307777"/>
          </a:xfrm>
          <a:prstGeom prst="rect">
            <a:avLst/>
          </a:prstGeom>
          <a:noFill/>
        </p:spPr>
        <p:txBody>
          <a:bodyPr wrap="square" rtlCol="0">
            <a:spAutoFit/>
          </a:bodyPr>
          <a:lstStyle/>
          <a:p>
            <a:r>
              <a:rPr lang="en-GB" sz="1400" b="1" u="sng" dirty="0"/>
              <a:t>School teacher by phase and gender in 2025</a:t>
            </a:r>
          </a:p>
        </p:txBody>
      </p:sp>
      <p:sp>
        <p:nvSpPr>
          <p:cNvPr id="19" name="Rectangle 18">
            <a:extLst>
              <a:ext uri="{FF2B5EF4-FFF2-40B4-BE49-F238E27FC236}">
                <a16:creationId xmlns:a16="http://schemas.microsoft.com/office/drawing/2014/main" id="{8EFD8EB9-0120-41BF-8413-E6207F6AD253}"/>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 name="Table 1">
            <a:extLst>
              <a:ext uri="{FF2B5EF4-FFF2-40B4-BE49-F238E27FC236}">
                <a16:creationId xmlns:a16="http://schemas.microsoft.com/office/drawing/2014/main" id="{0171C011-1ED6-4321-A244-3BFF17F28254}"/>
              </a:ext>
            </a:extLst>
          </p:cNvPr>
          <p:cNvGraphicFramePr>
            <a:graphicFrameLocks noGrp="1"/>
          </p:cNvGraphicFramePr>
          <p:nvPr>
            <p:extLst>
              <p:ext uri="{D42A27DB-BD31-4B8C-83A1-F6EECF244321}">
                <p14:modId xmlns:p14="http://schemas.microsoft.com/office/powerpoint/2010/main" val="1195319654"/>
              </p:ext>
            </p:extLst>
          </p:nvPr>
        </p:nvGraphicFramePr>
        <p:xfrm>
          <a:off x="4149090" y="80853"/>
          <a:ext cx="7919077" cy="3511684"/>
        </p:xfrm>
        <a:graphic>
          <a:graphicData uri="http://schemas.openxmlformats.org/drawingml/2006/table">
            <a:tbl>
              <a:tblPr/>
              <a:tblGrid>
                <a:gridCol w="2921473">
                  <a:extLst>
                    <a:ext uri="{9D8B030D-6E8A-4147-A177-3AD203B41FA5}">
                      <a16:colId xmlns:a16="http://schemas.microsoft.com/office/drawing/2014/main" val="263492089"/>
                    </a:ext>
                  </a:extLst>
                </a:gridCol>
                <a:gridCol w="1249401">
                  <a:extLst>
                    <a:ext uri="{9D8B030D-6E8A-4147-A177-3AD203B41FA5}">
                      <a16:colId xmlns:a16="http://schemas.microsoft.com/office/drawing/2014/main" val="3872073803"/>
                    </a:ext>
                  </a:extLst>
                </a:gridCol>
                <a:gridCol w="1249401">
                  <a:extLst>
                    <a:ext uri="{9D8B030D-6E8A-4147-A177-3AD203B41FA5}">
                      <a16:colId xmlns:a16="http://schemas.microsoft.com/office/drawing/2014/main" val="3949817471"/>
                    </a:ext>
                  </a:extLst>
                </a:gridCol>
                <a:gridCol w="1249401">
                  <a:extLst>
                    <a:ext uri="{9D8B030D-6E8A-4147-A177-3AD203B41FA5}">
                      <a16:colId xmlns:a16="http://schemas.microsoft.com/office/drawing/2014/main" val="1281124736"/>
                    </a:ext>
                  </a:extLst>
                </a:gridCol>
                <a:gridCol w="1249401">
                  <a:extLst>
                    <a:ext uri="{9D8B030D-6E8A-4147-A177-3AD203B41FA5}">
                      <a16:colId xmlns:a16="http://schemas.microsoft.com/office/drawing/2014/main" val="206035491"/>
                    </a:ext>
                  </a:extLst>
                </a:gridCol>
              </a:tblGrid>
              <a:tr h="319244">
                <a:tc>
                  <a:txBody>
                    <a:bodyPr/>
                    <a:lstStyle/>
                    <a:p>
                      <a:pPr algn="l" fontAlgn="b"/>
                      <a:r>
                        <a:rPr lang="en-GB" sz="1200" b="1" i="0" u="none" strike="noStrike" dirty="0">
                          <a:solidFill>
                            <a:srgbClr val="FFFFFF"/>
                          </a:solidFill>
                          <a:effectLst/>
                          <a:latin typeface="Calibri" panose="020F0502020204030204" pitchFamily="34" charset="0"/>
                        </a:rPr>
                        <a:t>Phase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dirty="0">
                          <a:solidFill>
                            <a:srgbClr val="FFFFFF"/>
                          </a:solidFill>
                          <a:effectLst/>
                          <a:latin typeface="Calibri" panose="020F0502020204030204" pitchFamily="34" charset="0"/>
                        </a:rPr>
                        <a:t>Female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dirty="0">
                          <a:solidFill>
                            <a:srgbClr val="FFFFFF"/>
                          </a:solidFill>
                          <a:effectLst/>
                          <a:latin typeface="Calibri" panose="020F0502020204030204" pitchFamily="34" charset="0"/>
                        </a:rPr>
                        <a:t>Male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dirty="0">
                          <a:solidFill>
                            <a:srgbClr val="FFFFFF"/>
                          </a:solidFill>
                          <a:effectLst/>
                          <a:latin typeface="Calibri" panose="020F0502020204030204" pitchFamily="34" charset="0"/>
                        </a:rPr>
                        <a:t>Not specified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extLst>
                  <a:ext uri="{0D108BD9-81ED-4DB2-BD59-A6C34878D82A}">
                    <a16:rowId xmlns:a16="http://schemas.microsoft.com/office/drawing/2014/main" val="2265175133"/>
                  </a:ext>
                </a:extLst>
              </a:tr>
              <a:tr h="319244">
                <a:tc>
                  <a:txBody>
                    <a:bodyPr/>
                    <a:lstStyle/>
                    <a:p>
                      <a:pPr algn="l" fontAlgn="t"/>
                      <a:r>
                        <a:rPr lang="en-GB" sz="1200" b="0" i="0" u="none" strike="noStrike" dirty="0">
                          <a:solidFill>
                            <a:schemeClr val="tx1"/>
                          </a:solidFill>
                          <a:effectLst/>
                          <a:latin typeface="Calibri" panose="020F0502020204030204" pitchFamily="34" charset="0"/>
                        </a:rPr>
                        <a:t>Nursery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26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29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8594082"/>
                  </a:ext>
                </a:extLst>
              </a:tr>
              <a:tr h="319244">
                <a:tc>
                  <a:txBody>
                    <a:bodyPr/>
                    <a:lstStyle/>
                    <a:p>
                      <a:pPr algn="l" fontAlgn="t"/>
                      <a:r>
                        <a:rPr lang="en-GB" sz="1200" b="0" i="0" u="none" strike="noStrike" dirty="0">
                          <a:solidFill>
                            <a:schemeClr val="tx1"/>
                          </a:solidFill>
                          <a:effectLst/>
                          <a:latin typeface="Calibri" panose="020F0502020204030204" pitchFamily="34" charset="0"/>
                        </a:rPr>
                        <a:t>Primary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10,589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2,064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12,654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2514917"/>
                  </a:ext>
                </a:extLst>
              </a:tr>
              <a:tr h="319244">
                <a:tc>
                  <a:txBody>
                    <a:bodyPr/>
                    <a:lstStyle/>
                    <a:p>
                      <a:pPr algn="l" fontAlgn="t"/>
                      <a:r>
                        <a:rPr lang="en-GB" sz="1200" b="0" i="0" u="none" strike="noStrike" dirty="0">
                          <a:solidFill>
                            <a:schemeClr val="tx1"/>
                          </a:solidFill>
                          <a:effectLst/>
                          <a:latin typeface="Calibri" panose="020F0502020204030204" pitchFamily="34" charset="0"/>
                        </a:rPr>
                        <a:t>Middle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1,212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488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1,701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9828469"/>
                  </a:ext>
                </a:extLst>
              </a:tr>
              <a:tr h="319244">
                <a:tc>
                  <a:txBody>
                    <a:bodyPr/>
                    <a:lstStyle/>
                    <a:p>
                      <a:pPr algn="l" fontAlgn="t"/>
                      <a:r>
                        <a:rPr lang="en-GB" sz="1200" b="0" i="0" u="none" strike="noStrike">
                          <a:solidFill>
                            <a:schemeClr val="tx1"/>
                          </a:solidFill>
                          <a:effectLst/>
                          <a:latin typeface="Calibri" panose="020F0502020204030204" pitchFamily="34" charset="0"/>
                        </a:rPr>
                        <a:t>Secondary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7,202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3,555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10,759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3021544"/>
                  </a:ext>
                </a:extLst>
              </a:tr>
              <a:tr h="319244">
                <a:tc>
                  <a:txBody>
                    <a:bodyPr/>
                    <a:lstStyle/>
                    <a:p>
                      <a:pPr algn="l" fontAlgn="t"/>
                      <a:r>
                        <a:rPr lang="en-GB" sz="1200" b="0" i="0" u="none" strike="noStrike" dirty="0">
                          <a:solidFill>
                            <a:schemeClr val="tx1"/>
                          </a:solidFill>
                          <a:effectLst/>
                          <a:latin typeface="Calibri" panose="020F0502020204030204" pitchFamily="34" charset="0"/>
                        </a:rPr>
                        <a:t>Special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741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232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973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9127416"/>
                  </a:ext>
                </a:extLst>
              </a:tr>
              <a:tr h="319244">
                <a:tc>
                  <a:txBody>
                    <a:bodyPr/>
                    <a:lstStyle/>
                    <a:p>
                      <a:pPr algn="l" fontAlgn="t"/>
                      <a:r>
                        <a:rPr lang="en-GB" sz="1200" b="0" i="0" u="none" strike="noStrike">
                          <a:solidFill>
                            <a:schemeClr val="tx1"/>
                          </a:solidFill>
                          <a:effectLst/>
                          <a:latin typeface="Calibri" panose="020F0502020204030204" pitchFamily="34" charset="0"/>
                        </a:rPr>
                        <a:t>Pupil referral unit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152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73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225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8924878"/>
                  </a:ext>
                </a:extLst>
              </a:tr>
              <a:tr h="319244">
                <a:tc>
                  <a:txBody>
                    <a:bodyPr/>
                    <a:lstStyle/>
                    <a:p>
                      <a:pPr algn="l" fontAlgn="t"/>
                      <a:r>
                        <a:rPr lang="en-GB" sz="1200" b="0" i="0" u="none" strike="noStrike">
                          <a:solidFill>
                            <a:schemeClr val="tx1"/>
                          </a:solidFill>
                          <a:effectLst/>
                          <a:latin typeface="Calibri" panose="020F0502020204030204" pitchFamily="34" charset="0"/>
                        </a:rPr>
                        <a:t>Supply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3,166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854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4,021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6162034"/>
                  </a:ext>
                </a:extLst>
              </a:tr>
              <a:tr h="319244">
                <a:tc>
                  <a:txBody>
                    <a:bodyPr/>
                    <a:lstStyle/>
                    <a:p>
                      <a:pPr algn="l" fontAlgn="t"/>
                      <a:r>
                        <a:rPr lang="en-GB" sz="1200" b="0" i="0" u="none" strike="noStrike">
                          <a:solidFill>
                            <a:schemeClr val="tx1"/>
                          </a:solidFill>
                          <a:effectLst/>
                          <a:latin typeface="Calibri" panose="020F0502020204030204" pitchFamily="34" charset="0"/>
                        </a:rPr>
                        <a:t>Others in service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557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129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686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7532179"/>
                  </a:ext>
                </a:extLst>
              </a:tr>
              <a:tr h="319244">
                <a:tc>
                  <a:txBody>
                    <a:bodyPr/>
                    <a:lstStyle/>
                    <a:p>
                      <a:pPr algn="l" fontAlgn="t"/>
                      <a:r>
                        <a:rPr lang="en-GB" sz="1200" b="0" i="0" u="none" strike="noStrike">
                          <a:solidFill>
                            <a:schemeClr val="tx1"/>
                          </a:solidFill>
                          <a:effectLst/>
                          <a:latin typeface="Calibri" panose="020F0502020204030204" pitchFamily="34" charset="0"/>
                        </a:rPr>
                        <a:t>Others out of service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3,090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chemeClr val="tx1"/>
                          </a:solidFill>
                          <a:effectLst/>
                          <a:latin typeface="Calibri" panose="020F0502020204030204" pitchFamily="34" charset="0"/>
                        </a:rPr>
                        <a:t>1,120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chemeClr val="tx1"/>
                          </a:solidFill>
                          <a:effectLst/>
                          <a:latin typeface="Calibri" panose="020F0502020204030204" pitchFamily="34" charset="0"/>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1" i="0" u="none" strike="noStrike" dirty="0">
                          <a:solidFill>
                            <a:schemeClr val="tx1"/>
                          </a:solidFill>
                          <a:effectLst/>
                          <a:latin typeface="Calibri" panose="020F0502020204030204" pitchFamily="34" charset="0"/>
                        </a:rPr>
                        <a:t>4,218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261694"/>
                  </a:ext>
                </a:extLst>
              </a:tr>
              <a:tr h="319244">
                <a:tc>
                  <a:txBody>
                    <a:bodyPr/>
                    <a:lstStyle/>
                    <a:p>
                      <a:pPr algn="l" fontAlgn="b"/>
                      <a:r>
                        <a:rPr lang="en-GB" sz="1200" b="1" i="0" u="none" strike="noStrike">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26,735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8,518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dirty="0">
                          <a:solidFill>
                            <a:srgbClr val="FFFFFF"/>
                          </a:solidFill>
                          <a:effectLst/>
                          <a:latin typeface="Calibri" panose="020F0502020204030204" pitchFamily="34" charset="0"/>
                        </a:rPr>
                        <a:t>35,266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extLst>
                  <a:ext uri="{0D108BD9-81ED-4DB2-BD59-A6C34878D82A}">
                    <a16:rowId xmlns:a16="http://schemas.microsoft.com/office/drawing/2014/main" val="3915998190"/>
                  </a:ext>
                </a:extLst>
              </a:tr>
            </a:tbl>
          </a:graphicData>
        </a:graphic>
      </p:graphicFrame>
    </p:spTree>
    <p:extLst>
      <p:ext uri="{BB962C8B-B14F-4D97-AF65-F5344CB8AC3E}">
        <p14:creationId xmlns:p14="http://schemas.microsoft.com/office/powerpoint/2010/main" val="953298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5310" y="-20748"/>
            <a:ext cx="4011577" cy="504000"/>
          </a:xfrm>
          <a:prstGeom prst="rect">
            <a:avLst/>
          </a:prstGeom>
        </p:spPr>
        <p:txBody>
          <a:bodyPr vert="horz" lIns="91440" tIns="45720" rIns="91440" bIns="45720" rtlCol="0">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FF2513"/>
                </a:solidFill>
              </a:rPr>
              <a:t>School teachers (continued)</a:t>
            </a:r>
          </a:p>
        </p:txBody>
      </p:sp>
      <p:graphicFrame>
        <p:nvGraphicFramePr>
          <p:cNvPr id="15" name="Chart 14">
            <a:extLst>
              <a:ext uri="{FF2B5EF4-FFF2-40B4-BE49-F238E27FC236}">
                <a16:creationId xmlns:a16="http://schemas.microsoft.com/office/drawing/2014/main" id="{B7AB61B2-920D-4C6E-A7EC-83E53B2AD9F6}"/>
              </a:ext>
            </a:extLst>
          </p:cNvPr>
          <p:cNvGraphicFramePr>
            <a:graphicFrameLocks/>
          </p:cNvGraphicFramePr>
          <p:nvPr>
            <p:extLst>
              <p:ext uri="{D42A27DB-BD31-4B8C-83A1-F6EECF244321}">
                <p14:modId xmlns:p14="http://schemas.microsoft.com/office/powerpoint/2010/main" val="642711680"/>
              </p:ext>
            </p:extLst>
          </p:nvPr>
        </p:nvGraphicFramePr>
        <p:xfrm>
          <a:off x="50800" y="2701531"/>
          <a:ext cx="12039731" cy="2057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Table 8">
            <a:extLst>
              <a:ext uri="{FF2B5EF4-FFF2-40B4-BE49-F238E27FC236}">
                <a16:creationId xmlns:a16="http://schemas.microsoft.com/office/drawing/2014/main" id="{687B27E4-CBC0-417D-8F90-4D217DAC3E58}"/>
              </a:ext>
            </a:extLst>
          </p:cNvPr>
          <p:cNvGraphicFramePr>
            <a:graphicFrameLocks noGrp="1"/>
          </p:cNvGraphicFramePr>
          <p:nvPr>
            <p:extLst>
              <p:ext uri="{D42A27DB-BD31-4B8C-83A1-F6EECF244321}">
                <p14:modId xmlns:p14="http://schemas.microsoft.com/office/powerpoint/2010/main" val="1085714500"/>
              </p:ext>
            </p:extLst>
          </p:nvPr>
        </p:nvGraphicFramePr>
        <p:xfrm>
          <a:off x="50800" y="4758931"/>
          <a:ext cx="12039731" cy="2057400"/>
        </p:xfrm>
        <a:graphic>
          <a:graphicData uri="http://schemas.openxmlformats.org/drawingml/2006/table">
            <a:tbl>
              <a:tblPr/>
              <a:tblGrid>
                <a:gridCol w="3194213">
                  <a:extLst>
                    <a:ext uri="{9D8B030D-6E8A-4147-A177-3AD203B41FA5}">
                      <a16:colId xmlns:a16="http://schemas.microsoft.com/office/drawing/2014/main" val="902450005"/>
                    </a:ext>
                  </a:extLst>
                </a:gridCol>
                <a:gridCol w="1474253">
                  <a:extLst>
                    <a:ext uri="{9D8B030D-6E8A-4147-A177-3AD203B41FA5}">
                      <a16:colId xmlns:a16="http://schemas.microsoft.com/office/drawing/2014/main" val="3553943760"/>
                    </a:ext>
                  </a:extLst>
                </a:gridCol>
                <a:gridCol w="1474253">
                  <a:extLst>
                    <a:ext uri="{9D8B030D-6E8A-4147-A177-3AD203B41FA5}">
                      <a16:colId xmlns:a16="http://schemas.microsoft.com/office/drawing/2014/main" val="3637937731"/>
                    </a:ext>
                  </a:extLst>
                </a:gridCol>
                <a:gridCol w="1474253">
                  <a:extLst>
                    <a:ext uri="{9D8B030D-6E8A-4147-A177-3AD203B41FA5}">
                      <a16:colId xmlns:a16="http://schemas.microsoft.com/office/drawing/2014/main" val="4221171717"/>
                    </a:ext>
                  </a:extLst>
                </a:gridCol>
                <a:gridCol w="1474253">
                  <a:extLst>
                    <a:ext uri="{9D8B030D-6E8A-4147-A177-3AD203B41FA5}">
                      <a16:colId xmlns:a16="http://schemas.microsoft.com/office/drawing/2014/main" val="2672399353"/>
                    </a:ext>
                  </a:extLst>
                </a:gridCol>
                <a:gridCol w="1474253">
                  <a:extLst>
                    <a:ext uri="{9D8B030D-6E8A-4147-A177-3AD203B41FA5}">
                      <a16:colId xmlns:a16="http://schemas.microsoft.com/office/drawing/2014/main" val="2615746467"/>
                    </a:ext>
                  </a:extLst>
                </a:gridCol>
                <a:gridCol w="1474253">
                  <a:extLst>
                    <a:ext uri="{9D8B030D-6E8A-4147-A177-3AD203B41FA5}">
                      <a16:colId xmlns:a16="http://schemas.microsoft.com/office/drawing/2014/main" val="3129515245"/>
                    </a:ext>
                  </a:extLst>
                </a:gridCol>
              </a:tblGrid>
              <a:tr h="169858">
                <a:tc>
                  <a:txBody>
                    <a:bodyPr/>
                    <a:lstStyle/>
                    <a:p>
                      <a:pPr algn="l" fontAlgn="b"/>
                      <a:endParaRPr lang="en-GB" sz="1100" b="0" i="0" u="none" strike="noStrike">
                        <a:solidFill>
                          <a:srgbClr val="F5C97A"/>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l" fontAlgn="b"/>
                      <a:r>
                        <a:rPr lang="en-GB" sz="1200" b="1" i="0" u="none" strike="noStrike" dirty="0">
                          <a:solidFill>
                            <a:srgbClr val="FFFFFF"/>
                          </a:solidFill>
                          <a:effectLst/>
                          <a:latin typeface="Calibri" panose="020F0502020204030204" pitchFamily="34" charset="0"/>
                        </a:rPr>
                        <a:t>Ability to speak Welsh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hMerge="1">
                  <a:txBody>
                    <a:bodyPr/>
                    <a:lstStyle/>
                    <a:p>
                      <a:endParaRPr lang="en-GB"/>
                    </a:p>
                  </a:txBody>
                  <a:tcPr/>
                </a:tc>
                <a:tc hMerge="1">
                  <a:txBody>
                    <a:bodyPr/>
                    <a:lstStyle/>
                    <a:p>
                      <a:endParaRPr lang="en-GB"/>
                    </a:p>
                  </a:txBody>
                  <a:tcPr/>
                </a:tc>
                <a:tc gridSpan="3">
                  <a:txBody>
                    <a:bodyPr/>
                    <a:lstStyle/>
                    <a:p>
                      <a:pPr algn="l" fontAlgn="b"/>
                      <a:r>
                        <a:rPr lang="en-GB" sz="1200" b="1" i="0" u="none" strike="noStrike" dirty="0">
                          <a:solidFill>
                            <a:srgbClr val="FFFFFF"/>
                          </a:solidFill>
                          <a:effectLst/>
                          <a:latin typeface="Calibri" panose="020F0502020204030204" pitchFamily="34" charset="0"/>
                        </a:rPr>
                        <a:t>Ability to work in Welsh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82735356"/>
                  </a:ext>
                </a:extLst>
              </a:tr>
              <a:tr h="169858">
                <a:tc>
                  <a:txBody>
                    <a:bodyPr/>
                    <a:lstStyle/>
                    <a:p>
                      <a:pPr algn="l" fontAlgn="b"/>
                      <a:r>
                        <a:rPr lang="en-GB" sz="1200" b="1" i="0" u="none" strike="noStrike">
                          <a:solidFill>
                            <a:srgbClr val="FFFFFF"/>
                          </a:solidFill>
                          <a:effectLst/>
                          <a:latin typeface="Calibri" panose="020F0502020204030204" pitchFamily="34" charset="0"/>
                        </a:rPr>
                        <a:t>Phase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Yes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No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Unknown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Yes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No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l" fontAlgn="b"/>
                      <a:r>
                        <a:rPr lang="en-GB" sz="1200" b="1" i="0" u="none" strike="noStrike">
                          <a:solidFill>
                            <a:srgbClr val="FFFFFF"/>
                          </a:solidFill>
                          <a:effectLst/>
                          <a:latin typeface="Calibri" panose="020F0502020204030204" pitchFamily="34" charset="0"/>
                        </a:rPr>
                        <a:t>Unknown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extLst>
                  <a:ext uri="{0D108BD9-81ED-4DB2-BD59-A6C34878D82A}">
                    <a16:rowId xmlns:a16="http://schemas.microsoft.com/office/drawing/2014/main" val="1453153913"/>
                  </a:ext>
                </a:extLst>
              </a:tr>
              <a:tr h="161770">
                <a:tc>
                  <a:txBody>
                    <a:bodyPr/>
                    <a:lstStyle/>
                    <a:p>
                      <a:pPr algn="l" fontAlgn="t"/>
                      <a:r>
                        <a:rPr lang="en-GB" sz="1100" b="0" i="0" u="none" strike="noStrike" dirty="0">
                          <a:solidFill>
                            <a:schemeClr val="tx1"/>
                          </a:solidFill>
                          <a:effectLst/>
                          <a:latin typeface="Calibri" panose="020F0502020204030204" pitchFamily="34" charset="0"/>
                        </a:rPr>
                        <a:t>Nursery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12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17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4067865"/>
                  </a:ext>
                </a:extLst>
              </a:tr>
              <a:tr h="161770">
                <a:tc>
                  <a:txBody>
                    <a:bodyPr/>
                    <a:lstStyle/>
                    <a:p>
                      <a:pPr algn="l" fontAlgn="t"/>
                      <a:r>
                        <a:rPr lang="en-GB" sz="1100" b="0" i="0" u="none" strike="noStrike" dirty="0">
                          <a:solidFill>
                            <a:schemeClr val="tx1"/>
                          </a:solidFill>
                          <a:effectLst/>
                          <a:latin typeface="Calibri" panose="020F0502020204030204" pitchFamily="34" charset="0"/>
                        </a:rPr>
                        <a:t>Primary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4,704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7,631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319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3,752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8,573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0970968"/>
                  </a:ext>
                </a:extLst>
              </a:tr>
              <a:tr h="161770">
                <a:tc>
                  <a:txBody>
                    <a:bodyPr/>
                    <a:lstStyle/>
                    <a:p>
                      <a:pPr algn="l" fontAlgn="t"/>
                      <a:r>
                        <a:rPr lang="en-GB" sz="1100" b="0" i="0" u="none" strike="noStrike">
                          <a:solidFill>
                            <a:schemeClr val="tx1"/>
                          </a:solidFill>
                          <a:effectLst/>
                          <a:latin typeface="Calibri" panose="020F0502020204030204" pitchFamily="34" charset="0"/>
                        </a:rPr>
                        <a:t>Middle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chemeClr val="tx1"/>
                          </a:solidFill>
                          <a:effectLst/>
                          <a:latin typeface="Calibri" panose="020F0502020204030204" pitchFamily="34" charset="0"/>
                        </a:rPr>
                        <a:t>872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788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41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796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864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3764975"/>
                  </a:ext>
                </a:extLst>
              </a:tr>
              <a:tr h="161770">
                <a:tc>
                  <a:txBody>
                    <a:bodyPr/>
                    <a:lstStyle/>
                    <a:p>
                      <a:pPr algn="l" fontAlgn="t"/>
                      <a:r>
                        <a:rPr lang="en-GB" sz="1100" b="0" i="0" u="none" strike="noStrike">
                          <a:solidFill>
                            <a:schemeClr val="tx1"/>
                          </a:solidFill>
                          <a:effectLst/>
                          <a:latin typeface="Calibri" panose="020F0502020204030204" pitchFamily="34" charset="0"/>
                        </a:rPr>
                        <a:t>Secondary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3,371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chemeClr val="tx1"/>
                          </a:solidFill>
                          <a:effectLst/>
                          <a:latin typeface="Calibri" panose="020F0502020204030204" pitchFamily="34" charset="0"/>
                        </a:rPr>
                        <a:t>7,110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278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2,751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7,728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280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260155"/>
                  </a:ext>
                </a:extLst>
              </a:tr>
              <a:tr h="161770">
                <a:tc>
                  <a:txBody>
                    <a:bodyPr/>
                    <a:lstStyle/>
                    <a:p>
                      <a:pPr algn="l" fontAlgn="t"/>
                      <a:r>
                        <a:rPr lang="en-GB" sz="1100" b="0" i="0" u="none" strike="noStrike">
                          <a:solidFill>
                            <a:schemeClr val="tx1"/>
                          </a:solidFill>
                          <a:effectLst/>
                          <a:latin typeface="Calibri" panose="020F0502020204030204" pitchFamily="34" charset="0"/>
                        </a:rPr>
                        <a:t>Special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192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757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chemeClr val="tx1"/>
                          </a:solidFill>
                          <a:effectLst/>
                          <a:latin typeface="Calibri" panose="020F0502020204030204" pitchFamily="34" charset="0"/>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819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0242363"/>
                  </a:ext>
                </a:extLst>
              </a:tr>
              <a:tr h="161770">
                <a:tc>
                  <a:txBody>
                    <a:bodyPr/>
                    <a:lstStyle/>
                    <a:p>
                      <a:pPr algn="l" fontAlgn="t"/>
                      <a:r>
                        <a:rPr lang="en-GB" sz="1100" b="0" i="0" u="none" strike="noStrike">
                          <a:solidFill>
                            <a:schemeClr val="tx1"/>
                          </a:solidFill>
                          <a:effectLst/>
                          <a:latin typeface="Calibri" panose="020F0502020204030204" pitchFamily="34" charset="0"/>
                        </a:rPr>
                        <a:t>Pupil referral unit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165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chemeClr val="tx1"/>
                          </a:solidFill>
                          <a:effectLst/>
                          <a:latin typeface="Calibri" panose="020F0502020204030204" pitchFamily="34" charset="0"/>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8323930"/>
                  </a:ext>
                </a:extLst>
              </a:tr>
              <a:tr h="161770">
                <a:tc>
                  <a:txBody>
                    <a:bodyPr/>
                    <a:lstStyle/>
                    <a:p>
                      <a:pPr algn="l" fontAlgn="t"/>
                      <a:r>
                        <a:rPr lang="en-GB" sz="1100" b="0" i="0" u="none" strike="noStrike">
                          <a:solidFill>
                            <a:schemeClr val="tx1"/>
                          </a:solidFill>
                          <a:effectLst/>
                          <a:latin typeface="Calibri" panose="020F0502020204030204" pitchFamily="34" charset="0"/>
                        </a:rPr>
                        <a:t>Supply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994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2,988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39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742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747645"/>
                  </a:ext>
                </a:extLst>
              </a:tr>
              <a:tr h="161770">
                <a:tc>
                  <a:txBody>
                    <a:bodyPr/>
                    <a:lstStyle/>
                    <a:p>
                      <a:pPr algn="l" fontAlgn="t"/>
                      <a:r>
                        <a:rPr lang="en-GB" sz="1100" b="0" i="0" u="none" strike="noStrike">
                          <a:solidFill>
                            <a:schemeClr val="tx1"/>
                          </a:solidFill>
                          <a:effectLst/>
                          <a:latin typeface="Calibri" panose="020F0502020204030204" pitchFamily="34" charset="0"/>
                        </a:rPr>
                        <a:t>Others in service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266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405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469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5271131"/>
                  </a:ext>
                </a:extLst>
              </a:tr>
              <a:tr h="161770">
                <a:tc>
                  <a:txBody>
                    <a:bodyPr/>
                    <a:lstStyle/>
                    <a:p>
                      <a:pPr algn="l" fontAlgn="t"/>
                      <a:r>
                        <a:rPr lang="en-GB" sz="1100" b="0" i="0" u="none" strike="noStrike">
                          <a:solidFill>
                            <a:schemeClr val="tx1"/>
                          </a:solidFill>
                          <a:effectLst/>
                          <a:latin typeface="Calibri" panose="020F0502020204030204" pitchFamily="34" charset="0"/>
                        </a:rPr>
                        <a:t>Others out of service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1,317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2,827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chemeClr val="tx1"/>
                          </a:solidFill>
                          <a:effectLst/>
                          <a:latin typeface="Calibri" panose="020F0502020204030204" pitchFamily="34" charset="0"/>
                        </a:rPr>
                        <a:t>74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1064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3,079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317511"/>
                  </a:ext>
                </a:extLst>
              </a:tr>
              <a:tr h="169858">
                <a:tc>
                  <a:txBody>
                    <a:bodyPr/>
                    <a:lstStyle/>
                    <a:p>
                      <a:pPr algn="l" fontAlgn="b"/>
                      <a:r>
                        <a:rPr lang="en-GB" sz="1200" b="1" i="0" u="none" strike="noStrike">
                          <a:solidFill>
                            <a:srgbClr val="FFFFFF"/>
                          </a:solidFill>
                          <a:effectLst/>
                          <a:latin typeface="Calibri" panose="020F0502020204030204" pitchFamily="34" charset="0"/>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11,786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22,688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792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9,478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a:solidFill>
                            <a:srgbClr val="FFFFFF"/>
                          </a:solidFill>
                          <a:effectLst/>
                          <a:latin typeface="Calibri" panose="020F0502020204030204" pitchFamily="34" charset="0"/>
                        </a:rPr>
                        <a:t>24,979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tc>
                  <a:txBody>
                    <a:bodyPr/>
                    <a:lstStyle/>
                    <a:p>
                      <a:pPr algn="r" fontAlgn="b"/>
                      <a:r>
                        <a:rPr lang="en-GB" sz="1200" b="1" i="0" u="none" strike="noStrike" dirty="0">
                          <a:solidFill>
                            <a:srgbClr val="FFFFFF"/>
                          </a:solidFill>
                          <a:effectLst/>
                          <a:latin typeface="Calibri" panose="020F0502020204030204" pitchFamily="34" charset="0"/>
                        </a:rPr>
                        <a:t>809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1100"/>
                    </a:solidFill>
                  </a:tcPr>
                </a:tc>
                <a:extLst>
                  <a:ext uri="{0D108BD9-81ED-4DB2-BD59-A6C34878D82A}">
                    <a16:rowId xmlns:a16="http://schemas.microsoft.com/office/drawing/2014/main" val="1182364616"/>
                  </a:ext>
                </a:extLst>
              </a:tr>
            </a:tbl>
          </a:graphicData>
        </a:graphic>
      </p:graphicFrame>
      <p:sp>
        <p:nvSpPr>
          <p:cNvPr id="16" name="TextBox 15">
            <a:extLst>
              <a:ext uri="{FF2B5EF4-FFF2-40B4-BE49-F238E27FC236}">
                <a16:creationId xmlns:a16="http://schemas.microsoft.com/office/drawing/2014/main" id="{7BD360C2-25C3-472B-A32D-A1697B2F229F}"/>
              </a:ext>
            </a:extLst>
          </p:cNvPr>
          <p:cNvSpPr txBox="1"/>
          <p:nvPr/>
        </p:nvSpPr>
        <p:spPr>
          <a:xfrm>
            <a:off x="-39948" y="2406454"/>
            <a:ext cx="6023109" cy="307777"/>
          </a:xfrm>
          <a:prstGeom prst="rect">
            <a:avLst/>
          </a:prstGeom>
          <a:noFill/>
        </p:spPr>
        <p:txBody>
          <a:bodyPr wrap="square" rtlCol="0">
            <a:spAutoFit/>
          </a:bodyPr>
          <a:lstStyle/>
          <a:p>
            <a:r>
              <a:rPr lang="en-GB" sz="1400" b="1" u="sng" dirty="0"/>
              <a:t>School teachers by phase and Welsh language ability in 2025</a:t>
            </a:r>
          </a:p>
        </p:txBody>
      </p:sp>
      <p:sp>
        <p:nvSpPr>
          <p:cNvPr id="17" name="TextBox 16">
            <a:extLst>
              <a:ext uri="{FF2B5EF4-FFF2-40B4-BE49-F238E27FC236}">
                <a16:creationId xmlns:a16="http://schemas.microsoft.com/office/drawing/2014/main" id="{568C7193-7E63-460C-92E2-8241DA74D5AF}"/>
              </a:ext>
            </a:extLst>
          </p:cNvPr>
          <p:cNvSpPr txBox="1"/>
          <p:nvPr/>
        </p:nvSpPr>
        <p:spPr>
          <a:xfrm>
            <a:off x="-15945" y="333733"/>
            <a:ext cx="6023109" cy="307777"/>
          </a:xfrm>
          <a:prstGeom prst="rect">
            <a:avLst/>
          </a:prstGeom>
          <a:noFill/>
        </p:spPr>
        <p:txBody>
          <a:bodyPr wrap="square" rtlCol="0">
            <a:spAutoFit/>
          </a:bodyPr>
          <a:lstStyle/>
          <a:p>
            <a:r>
              <a:rPr lang="en-GB" sz="1400" b="1" u="sng" dirty="0"/>
              <a:t>School teachers by Welsh language ability in 2025</a:t>
            </a:r>
          </a:p>
        </p:txBody>
      </p:sp>
      <p:graphicFrame>
        <p:nvGraphicFramePr>
          <p:cNvPr id="14" name="Chart 13">
            <a:extLst>
              <a:ext uri="{FF2B5EF4-FFF2-40B4-BE49-F238E27FC236}">
                <a16:creationId xmlns:a16="http://schemas.microsoft.com/office/drawing/2014/main" id="{C2C5D54B-E1E6-4400-80F4-B0BD3BA1F702}"/>
              </a:ext>
            </a:extLst>
          </p:cNvPr>
          <p:cNvGraphicFramePr>
            <a:graphicFrameLocks/>
          </p:cNvGraphicFramePr>
          <p:nvPr>
            <p:extLst>
              <p:ext uri="{D42A27DB-BD31-4B8C-83A1-F6EECF244321}">
                <p14:modId xmlns:p14="http://schemas.microsoft.com/office/powerpoint/2010/main" val="2570672994"/>
              </p:ext>
            </p:extLst>
          </p:nvPr>
        </p:nvGraphicFramePr>
        <p:xfrm>
          <a:off x="50799" y="580891"/>
          <a:ext cx="12039731" cy="1863663"/>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Straight Connector 9">
            <a:extLst>
              <a:ext uri="{FF2B5EF4-FFF2-40B4-BE49-F238E27FC236}">
                <a16:creationId xmlns:a16="http://schemas.microsoft.com/office/drawing/2014/main" id="{2B996DF4-F98F-4F32-AE28-F17BC17EBF1F}"/>
              </a:ext>
            </a:extLst>
          </p:cNvPr>
          <p:cNvCxnSpPr>
            <a:cxnSpLocks/>
          </p:cNvCxnSpPr>
          <p:nvPr/>
        </p:nvCxnSpPr>
        <p:spPr>
          <a:xfrm flipH="1">
            <a:off x="6076209" y="595550"/>
            <a:ext cx="112" cy="1814858"/>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9980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0" y="41096"/>
            <a:ext cx="2986917"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11A6A8"/>
                </a:solidFill>
              </a:rPr>
              <a:t>Leadership</a:t>
            </a:r>
          </a:p>
        </p:txBody>
      </p:sp>
      <p:sp>
        <p:nvSpPr>
          <p:cNvPr id="7" name="TextBox 6">
            <a:extLst>
              <a:ext uri="{FF2B5EF4-FFF2-40B4-BE49-F238E27FC236}">
                <a16:creationId xmlns:a16="http://schemas.microsoft.com/office/drawing/2014/main" id="{B0173A11-CB28-4C3E-9F76-F1979FC3485A}"/>
              </a:ext>
            </a:extLst>
          </p:cNvPr>
          <p:cNvSpPr txBox="1"/>
          <p:nvPr/>
        </p:nvSpPr>
        <p:spPr>
          <a:xfrm>
            <a:off x="0" y="395344"/>
            <a:ext cx="5155658" cy="307777"/>
          </a:xfrm>
          <a:prstGeom prst="rect">
            <a:avLst/>
          </a:prstGeom>
          <a:noFill/>
        </p:spPr>
        <p:txBody>
          <a:bodyPr wrap="square" rtlCol="0">
            <a:spAutoFit/>
          </a:bodyPr>
          <a:lstStyle/>
          <a:p>
            <a:r>
              <a:rPr lang="en-GB" sz="1400" b="1" u="sng" dirty="0"/>
              <a:t>Leadership and all school teachers by gender in 2025</a:t>
            </a:r>
          </a:p>
        </p:txBody>
      </p:sp>
      <p:sp>
        <p:nvSpPr>
          <p:cNvPr id="9" name="TextBox 8">
            <a:extLst>
              <a:ext uri="{FF2B5EF4-FFF2-40B4-BE49-F238E27FC236}">
                <a16:creationId xmlns:a16="http://schemas.microsoft.com/office/drawing/2014/main" id="{CA1CE2AA-A163-4562-9529-71C66CC9B58B}"/>
              </a:ext>
            </a:extLst>
          </p:cNvPr>
          <p:cNvSpPr txBox="1"/>
          <p:nvPr/>
        </p:nvSpPr>
        <p:spPr>
          <a:xfrm>
            <a:off x="-23853" y="2742146"/>
            <a:ext cx="7172077" cy="307777"/>
          </a:xfrm>
          <a:prstGeom prst="rect">
            <a:avLst/>
          </a:prstGeom>
          <a:noFill/>
        </p:spPr>
        <p:txBody>
          <a:bodyPr wrap="square" rtlCol="0">
            <a:spAutoFit/>
          </a:bodyPr>
          <a:lstStyle/>
          <a:p>
            <a:r>
              <a:rPr lang="en-GB" sz="1400" b="1" u="sng" dirty="0"/>
              <a:t>Leadership and all school teachers by Welsh language ability in 2025</a:t>
            </a:r>
          </a:p>
        </p:txBody>
      </p:sp>
      <p:cxnSp>
        <p:nvCxnSpPr>
          <p:cNvPr id="14" name="Straight Connector 13">
            <a:extLst>
              <a:ext uri="{FF2B5EF4-FFF2-40B4-BE49-F238E27FC236}">
                <a16:creationId xmlns:a16="http://schemas.microsoft.com/office/drawing/2014/main" id="{0DEB7D33-22F9-4441-BBE0-44DD5C8814F2}"/>
              </a:ext>
            </a:extLst>
          </p:cNvPr>
          <p:cNvCxnSpPr>
            <a:cxnSpLocks/>
          </p:cNvCxnSpPr>
          <p:nvPr/>
        </p:nvCxnSpPr>
        <p:spPr>
          <a:xfrm flipH="1">
            <a:off x="52905" y="2735357"/>
            <a:ext cx="12015258" cy="23853"/>
          </a:xfrm>
          <a:prstGeom prst="line">
            <a:avLst/>
          </a:prstGeom>
          <a:ln w="28575">
            <a:solidFill>
              <a:srgbClr val="11A6A8"/>
            </a:solidFill>
          </a:ln>
        </p:spPr>
        <p:style>
          <a:lnRef idx="1">
            <a:schemeClr val="accent1"/>
          </a:lnRef>
          <a:fillRef idx="0">
            <a:schemeClr val="accent1"/>
          </a:fillRef>
          <a:effectRef idx="0">
            <a:schemeClr val="accent1"/>
          </a:effectRef>
          <a:fontRef idx="minor">
            <a:schemeClr val="tx1"/>
          </a:fontRef>
        </p:style>
      </p:cxnSp>
      <p:graphicFrame>
        <p:nvGraphicFramePr>
          <p:cNvPr id="22" name="Chart 21">
            <a:extLst>
              <a:ext uri="{FF2B5EF4-FFF2-40B4-BE49-F238E27FC236}">
                <a16:creationId xmlns:a16="http://schemas.microsoft.com/office/drawing/2014/main" id="{04E97250-664C-441B-8DA8-E8352B5C76E7}"/>
              </a:ext>
            </a:extLst>
          </p:cNvPr>
          <p:cNvGraphicFramePr>
            <a:graphicFrameLocks/>
          </p:cNvGraphicFramePr>
          <p:nvPr>
            <p:extLst>
              <p:ext uri="{D42A27DB-BD31-4B8C-83A1-F6EECF244321}">
                <p14:modId xmlns:p14="http://schemas.microsoft.com/office/powerpoint/2010/main" val="1080483923"/>
              </p:ext>
            </p:extLst>
          </p:nvPr>
        </p:nvGraphicFramePr>
        <p:xfrm>
          <a:off x="0" y="597273"/>
          <a:ext cx="12206197" cy="21380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Table 3">
            <a:extLst>
              <a:ext uri="{FF2B5EF4-FFF2-40B4-BE49-F238E27FC236}">
                <a16:creationId xmlns:a16="http://schemas.microsoft.com/office/drawing/2014/main" id="{F2DC6B4E-074A-4B06-8C23-E0976A30C9C5}"/>
              </a:ext>
            </a:extLst>
          </p:cNvPr>
          <p:cNvGraphicFramePr>
            <a:graphicFrameLocks noGrp="1"/>
          </p:cNvGraphicFramePr>
          <p:nvPr>
            <p:extLst>
              <p:ext uri="{D42A27DB-BD31-4B8C-83A1-F6EECF244321}">
                <p14:modId xmlns:p14="http://schemas.microsoft.com/office/powerpoint/2010/main" val="1457156281"/>
              </p:ext>
            </p:extLst>
          </p:nvPr>
        </p:nvGraphicFramePr>
        <p:xfrm>
          <a:off x="52905" y="5400894"/>
          <a:ext cx="12015258" cy="1381566"/>
        </p:xfrm>
        <a:graphic>
          <a:graphicData uri="http://schemas.openxmlformats.org/drawingml/2006/table">
            <a:tbl>
              <a:tblPr/>
              <a:tblGrid>
                <a:gridCol w="3037554">
                  <a:extLst>
                    <a:ext uri="{9D8B030D-6E8A-4147-A177-3AD203B41FA5}">
                      <a16:colId xmlns:a16="http://schemas.microsoft.com/office/drawing/2014/main" val="323334343"/>
                    </a:ext>
                  </a:extLst>
                </a:gridCol>
                <a:gridCol w="1496284">
                  <a:extLst>
                    <a:ext uri="{9D8B030D-6E8A-4147-A177-3AD203B41FA5}">
                      <a16:colId xmlns:a16="http://schemas.microsoft.com/office/drawing/2014/main" val="3532023305"/>
                    </a:ext>
                  </a:extLst>
                </a:gridCol>
                <a:gridCol w="1496284">
                  <a:extLst>
                    <a:ext uri="{9D8B030D-6E8A-4147-A177-3AD203B41FA5}">
                      <a16:colId xmlns:a16="http://schemas.microsoft.com/office/drawing/2014/main" val="1501284012"/>
                    </a:ext>
                  </a:extLst>
                </a:gridCol>
                <a:gridCol w="1496284">
                  <a:extLst>
                    <a:ext uri="{9D8B030D-6E8A-4147-A177-3AD203B41FA5}">
                      <a16:colId xmlns:a16="http://schemas.microsoft.com/office/drawing/2014/main" val="3945205485"/>
                    </a:ext>
                  </a:extLst>
                </a:gridCol>
                <a:gridCol w="1496284">
                  <a:extLst>
                    <a:ext uri="{9D8B030D-6E8A-4147-A177-3AD203B41FA5}">
                      <a16:colId xmlns:a16="http://schemas.microsoft.com/office/drawing/2014/main" val="3142399903"/>
                    </a:ext>
                  </a:extLst>
                </a:gridCol>
                <a:gridCol w="1496284">
                  <a:extLst>
                    <a:ext uri="{9D8B030D-6E8A-4147-A177-3AD203B41FA5}">
                      <a16:colId xmlns:a16="http://schemas.microsoft.com/office/drawing/2014/main" val="871558192"/>
                    </a:ext>
                  </a:extLst>
                </a:gridCol>
                <a:gridCol w="1496284">
                  <a:extLst>
                    <a:ext uri="{9D8B030D-6E8A-4147-A177-3AD203B41FA5}">
                      <a16:colId xmlns:a16="http://schemas.microsoft.com/office/drawing/2014/main" val="3800692646"/>
                    </a:ext>
                  </a:extLst>
                </a:gridCol>
              </a:tblGrid>
              <a:tr h="230261">
                <a:tc>
                  <a:txBody>
                    <a:bodyPr/>
                    <a:lstStyle/>
                    <a:p>
                      <a:pPr algn="l" fontAlgn="b"/>
                      <a:endParaRPr lang="en-GB" sz="1200" b="0" i="0" u="none" strike="noStrike" dirty="0">
                        <a:solidFill>
                          <a:srgbClr val="000000"/>
                        </a:solidFill>
                        <a:effectLst/>
                        <a:latin typeface="Calibri" panose="020F0502020204030204" pitchFamily="34" charset="0"/>
                      </a:endParaRPr>
                    </a:p>
                  </a:txBody>
                  <a:tcPr marL="6350" marR="6350" marT="635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l" fontAlgn="b"/>
                      <a:r>
                        <a:rPr lang="en-GB" sz="1200" b="1" i="0" u="none" strike="noStrike" dirty="0">
                          <a:solidFill>
                            <a:srgbClr val="000000"/>
                          </a:solidFill>
                          <a:effectLst/>
                          <a:latin typeface="Calibri" panose="020F0502020204030204" pitchFamily="34" charset="0"/>
                        </a:rPr>
                        <a:t>Ability to speak Welsh</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hMerge="1">
                  <a:txBody>
                    <a:bodyPr/>
                    <a:lstStyle/>
                    <a:p>
                      <a:endParaRPr lang="en-GB"/>
                    </a:p>
                  </a:txBody>
                  <a:tcPr/>
                </a:tc>
                <a:tc hMerge="1">
                  <a:txBody>
                    <a:bodyPr/>
                    <a:lstStyle/>
                    <a:p>
                      <a:endParaRPr lang="en-GB"/>
                    </a:p>
                  </a:txBody>
                  <a:tcPr/>
                </a:tc>
                <a:tc gridSpan="3">
                  <a:txBody>
                    <a:bodyPr/>
                    <a:lstStyle/>
                    <a:p>
                      <a:pPr algn="l" fontAlgn="b"/>
                      <a:r>
                        <a:rPr lang="en-GB" sz="1200" b="1" i="0" u="none" strike="noStrike" dirty="0">
                          <a:solidFill>
                            <a:srgbClr val="000000"/>
                          </a:solidFill>
                          <a:effectLst/>
                          <a:latin typeface="Calibri" panose="020F0502020204030204" pitchFamily="34" charset="0"/>
                        </a:rPr>
                        <a:t>Ability to work in Welsh</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89172065"/>
                  </a:ext>
                </a:extLst>
              </a:tr>
              <a:tr h="230261">
                <a:tc>
                  <a:txBody>
                    <a:bodyPr/>
                    <a:lstStyle/>
                    <a:p>
                      <a:pPr algn="l" fontAlgn="b"/>
                      <a:endParaRPr lang="en-GB" sz="1200" b="1"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rgbClr val="000000"/>
                          </a:solidFill>
                          <a:effectLst/>
                          <a:latin typeface="Calibri" panose="020F0502020204030204" pitchFamily="34" charset="0"/>
                        </a:rPr>
                        <a:t>Yes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rgbClr val="000000"/>
                          </a:solidFill>
                          <a:effectLst/>
                          <a:latin typeface="Calibri" panose="020F0502020204030204" pitchFamily="34" charset="0"/>
                        </a:rPr>
                        <a:t>No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a:solidFill>
                            <a:srgbClr val="000000"/>
                          </a:solidFill>
                          <a:effectLst/>
                          <a:latin typeface="Calibri" panose="020F0502020204030204" pitchFamily="34" charset="0"/>
                        </a:rPr>
                        <a:t>Unknown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rgbClr val="000000"/>
                          </a:solidFill>
                          <a:effectLst/>
                          <a:latin typeface="Calibri" panose="020F0502020204030204" pitchFamily="34" charset="0"/>
                        </a:rPr>
                        <a:t>Yes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rgbClr val="000000"/>
                          </a:solidFill>
                          <a:effectLst/>
                          <a:latin typeface="Calibri" panose="020F0502020204030204" pitchFamily="34" charset="0"/>
                        </a:rPr>
                        <a:t>No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a:solidFill>
                            <a:srgbClr val="000000"/>
                          </a:solidFill>
                          <a:effectLst/>
                          <a:latin typeface="Calibri" panose="020F0502020204030204" pitchFamily="34" charset="0"/>
                        </a:rPr>
                        <a:t>Unknown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extLst>
                  <a:ext uri="{0D108BD9-81ED-4DB2-BD59-A6C34878D82A}">
                    <a16:rowId xmlns:a16="http://schemas.microsoft.com/office/drawing/2014/main" val="2921532596"/>
                  </a:ext>
                </a:extLst>
              </a:tr>
              <a:tr h="230261">
                <a:tc>
                  <a:txBody>
                    <a:bodyPr/>
                    <a:lstStyle/>
                    <a:p>
                      <a:pPr algn="l" fontAlgn="b"/>
                      <a:r>
                        <a:rPr lang="en-GB" sz="1200" b="0" i="0" u="none" strike="noStrike">
                          <a:solidFill>
                            <a:srgbClr val="000000"/>
                          </a:solidFill>
                          <a:effectLst/>
                          <a:latin typeface="Calibri" panose="020F0502020204030204" pitchFamily="34" charset="0"/>
                        </a:rPr>
                        <a:t>Headteachers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547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725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461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810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0367680"/>
                  </a:ext>
                </a:extLst>
              </a:tr>
              <a:tr h="230261">
                <a:tc>
                  <a:txBody>
                    <a:bodyPr/>
                    <a:lstStyle/>
                    <a:p>
                      <a:pPr algn="l" fontAlgn="b"/>
                      <a:r>
                        <a:rPr lang="en-GB" sz="1200" b="0" i="0" u="none" strike="noStrike">
                          <a:solidFill>
                            <a:srgbClr val="000000"/>
                          </a:solidFill>
                          <a:effectLst/>
                          <a:latin typeface="Calibri" panose="020F0502020204030204" pitchFamily="34" charset="0"/>
                        </a:rPr>
                        <a:t>Deputy headteachers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341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639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717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146133"/>
                  </a:ext>
                </a:extLst>
              </a:tr>
              <a:tr h="230261">
                <a:tc>
                  <a:txBody>
                    <a:bodyPr/>
                    <a:lstStyle/>
                    <a:p>
                      <a:pPr algn="l" fontAlgn="b"/>
                      <a:r>
                        <a:rPr lang="en-GB" sz="1200" b="0" i="0" u="none" strike="noStrike">
                          <a:solidFill>
                            <a:srgbClr val="000000"/>
                          </a:solidFill>
                          <a:effectLst/>
                          <a:latin typeface="Calibri" panose="020F0502020204030204" pitchFamily="34" charset="0"/>
                        </a:rPr>
                        <a:t>Assistant headteachers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329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546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606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0995755"/>
                  </a:ext>
                </a:extLst>
              </a:tr>
              <a:tr h="230261">
                <a:tc>
                  <a:txBody>
                    <a:bodyPr/>
                    <a:lstStyle/>
                    <a:p>
                      <a:pPr algn="l" fontAlgn="b"/>
                      <a:r>
                        <a:rPr lang="en-GB" sz="1200" b="0" i="0" u="none" strike="noStrike">
                          <a:solidFill>
                            <a:srgbClr val="000000"/>
                          </a:solidFill>
                          <a:effectLst/>
                          <a:latin typeface="Calibri" panose="020F0502020204030204" pitchFamily="34" charset="0"/>
                        </a:rPr>
                        <a:t>All school teachers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11,786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22,688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792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9,478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24,979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809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636853"/>
                  </a:ext>
                </a:extLst>
              </a:tr>
            </a:tbl>
          </a:graphicData>
        </a:graphic>
      </p:graphicFrame>
      <p:graphicFrame>
        <p:nvGraphicFramePr>
          <p:cNvPr id="23" name="Chart 22">
            <a:extLst>
              <a:ext uri="{FF2B5EF4-FFF2-40B4-BE49-F238E27FC236}">
                <a16:creationId xmlns:a16="http://schemas.microsoft.com/office/drawing/2014/main" id="{AA722AEB-FB81-4FC4-B608-FC9968ED7B1A}"/>
              </a:ext>
            </a:extLst>
          </p:cNvPr>
          <p:cNvGraphicFramePr>
            <a:graphicFrameLocks/>
          </p:cNvGraphicFramePr>
          <p:nvPr>
            <p:extLst>
              <p:ext uri="{D42A27DB-BD31-4B8C-83A1-F6EECF244321}">
                <p14:modId xmlns:p14="http://schemas.microsoft.com/office/powerpoint/2010/main" val="3909562541"/>
              </p:ext>
            </p:extLst>
          </p:nvPr>
        </p:nvGraphicFramePr>
        <p:xfrm>
          <a:off x="-18023" y="2958056"/>
          <a:ext cx="12210023" cy="232357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35704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0" y="41096"/>
            <a:ext cx="3444619"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11A6A8"/>
                </a:solidFill>
              </a:rPr>
              <a:t>Leadership (NPQH)</a:t>
            </a:r>
          </a:p>
        </p:txBody>
      </p:sp>
      <p:graphicFrame>
        <p:nvGraphicFramePr>
          <p:cNvPr id="17" name="Table 16">
            <a:extLst>
              <a:ext uri="{FF2B5EF4-FFF2-40B4-BE49-F238E27FC236}">
                <a16:creationId xmlns:a16="http://schemas.microsoft.com/office/drawing/2014/main" id="{151F61FB-9202-4C49-9F19-769791D9AF49}"/>
              </a:ext>
            </a:extLst>
          </p:cNvPr>
          <p:cNvGraphicFramePr>
            <a:graphicFrameLocks noGrp="1"/>
          </p:cNvGraphicFramePr>
          <p:nvPr>
            <p:extLst>
              <p:ext uri="{D42A27DB-BD31-4B8C-83A1-F6EECF244321}">
                <p14:modId xmlns:p14="http://schemas.microsoft.com/office/powerpoint/2010/main" val="99696120"/>
              </p:ext>
            </p:extLst>
          </p:nvPr>
        </p:nvGraphicFramePr>
        <p:xfrm>
          <a:off x="65467" y="560237"/>
          <a:ext cx="12053964" cy="781050"/>
        </p:xfrm>
        <a:graphic>
          <a:graphicData uri="http://schemas.openxmlformats.org/drawingml/2006/table">
            <a:tbl>
              <a:tblPr/>
              <a:tblGrid>
                <a:gridCol w="3013491">
                  <a:extLst>
                    <a:ext uri="{9D8B030D-6E8A-4147-A177-3AD203B41FA5}">
                      <a16:colId xmlns:a16="http://schemas.microsoft.com/office/drawing/2014/main" val="2321615356"/>
                    </a:ext>
                  </a:extLst>
                </a:gridCol>
                <a:gridCol w="3013491">
                  <a:extLst>
                    <a:ext uri="{9D8B030D-6E8A-4147-A177-3AD203B41FA5}">
                      <a16:colId xmlns:a16="http://schemas.microsoft.com/office/drawing/2014/main" val="2495238065"/>
                    </a:ext>
                  </a:extLst>
                </a:gridCol>
                <a:gridCol w="3013491">
                  <a:extLst>
                    <a:ext uri="{9D8B030D-6E8A-4147-A177-3AD203B41FA5}">
                      <a16:colId xmlns:a16="http://schemas.microsoft.com/office/drawing/2014/main" val="4032622693"/>
                    </a:ext>
                  </a:extLst>
                </a:gridCol>
                <a:gridCol w="3013491">
                  <a:extLst>
                    <a:ext uri="{9D8B030D-6E8A-4147-A177-3AD203B41FA5}">
                      <a16:colId xmlns:a16="http://schemas.microsoft.com/office/drawing/2014/main" val="2895665087"/>
                    </a:ext>
                  </a:extLst>
                </a:gridCol>
              </a:tblGrid>
              <a:tr h="200025">
                <a:tc>
                  <a:txBody>
                    <a:bodyPr/>
                    <a:lstStyle/>
                    <a:p>
                      <a:pPr algn="l" fontAlgn="b"/>
                      <a:r>
                        <a:rPr lang="en-GB" sz="1200" b="1" i="0" u="none" strike="noStrike">
                          <a:solidFill>
                            <a:schemeClr val="tx1"/>
                          </a:solidFill>
                          <a:effectLst/>
                          <a:latin typeface="Calibri" panose="020F0502020204030204" pitchFamily="34" charset="0"/>
                        </a:rPr>
                        <a:t>NPQH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Headteacher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200" b="1" i="0" u="none" strike="noStrike" dirty="0">
                          <a:solidFill>
                            <a:schemeClr val="tx1"/>
                          </a:solidFill>
                          <a:effectLst/>
                          <a:latin typeface="Calibri" panose="020F0502020204030204" pitchFamily="34" charset="0"/>
                        </a:rPr>
                        <a:t>Deputy headteacher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dirty="0">
                          <a:solidFill>
                            <a:schemeClr val="tx1"/>
                          </a:solidFill>
                          <a:effectLst/>
                          <a:latin typeface="Calibri" panose="020F0502020204030204" pitchFamily="34" charset="0"/>
                        </a:rPr>
                        <a:t>Assistant headteacher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extLst>
                  <a:ext uri="{0D108BD9-81ED-4DB2-BD59-A6C34878D82A}">
                    <a16:rowId xmlns:a16="http://schemas.microsoft.com/office/drawing/2014/main" val="1932011673"/>
                  </a:ext>
                </a:extLst>
              </a:tr>
              <a:tr h="190500">
                <a:tc>
                  <a:txBody>
                    <a:bodyPr/>
                    <a:lstStyle/>
                    <a:p>
                      <a:pPr algn="l" fontAlgn="b"/>
                      <a:r>
                        <a:rPr lang="en-GB" sz="1100" b="0" i="0" u="none" strike="noStrike">
                          <a:solidFill>
                            <a:schemeClr val="tx1"/>
                          </a:solidFill>
                          <a:effectLst/>
                          <a:latin typeface="Calibri" panose="020F0502020204030204" pitchFamily="34" charset="0"/>
                        </a:rPr>
                        <a:t>Held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1,187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5971365"/>
                  </a:ext>
                </a:extLst>
              </a:tr>
              <a:tr h="190500">
                <a:tc>
                  <a:txBody>
                    <a:bodyPr/>
                    <a:lstStyle/>
                    <a:p>
                      <a:pPr algn="l" fontAlgn="b"/>
                      <a:r>
                        <a:rPr lang="en-GB" sz="1100" b="0" i="0" u="none" strike="noStrike">
                          <a:solidFill>
                            <a:schemeClr val="tx1"/>
                          </a:solidFill>
                          <a:effectLst/>
                          <a:latin typeface="Calibri" panose="020F0502020204030204" pitchFamily="34" charset="0"/>
                        </a:rPr>
                        <a:t>Not held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tx1"/>
                          </a:solidFill>
                          <a:effectLst/>
                          <a:latin typeface="Calibri" panose="020F0502020204030204" pitchFamily="34" charset="0"/>
                        </a:rPr>
                        <a:t>156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644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tx1"/>
                          </a:solidFill>
                          <a:effectLst/>
                          <a:latin typeface="Calibri" panose="020F0502020204030204" pitchFamily="34" charset="0"/>
                        </a:rPr>
                        <a:t>785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9199958"/>
                  </a:ext>
                </a:extLst>
              </a:tr>
              <a:tr h="200025">
                <a:tc>
                  <a:txBody>
                    <a:bodyPr/>
                    <a:lstStyle/>
                    <a:p>
                      <a:pPr algn="l" fontAlgn="b"/>
                      <a:r>
                        <a:rPr lang="en-GB" sz="1200" b="1" i="0" u="none" strike="noStrike">
                          <a:solidFill>
                            <a:schemeClr val="tx1"/>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1,343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1,029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r" fontAlgn="b"/>
                      <a:r>
                        <a:rPr lang="en-GB" sz="1200" b="1" i="0" u="none" strike="noStrike" dirty="0">
                          <a:solidFill>
                            <a:schemeClr val="tx1"/>
                          </a:solidFill>
                          <a:effectLst/>
                          <a:latin typeface="Calibri" panose="020F0502020204030204" pitchFamily="34" charset="0"/>
                        </a:rPr>
                        <a:t>917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extLst>
                  <a:ext uri="{0D108BD9-81ED-4DB2-BD59-A6C34878D82A}">
                    <a16:rowId xmlns:a16="http://schemas.microsoft.com/office/drawing/2014/main" val="1192046881"/>
                  </a:ext>
                </a:extLst>
              </a:tr>
            </a:tbl>
          </a:graphicData>
        </a:graphic>
      </p:graphicFrame>
      <p:graphicFrame>
        <p:nvGraphicFramePr>
          <p:cNvPr id="19" name="Chart 18">
            <a:extLst>
              <a:ext uri="{FF2B5EF4-FFF2-40B4-BE49-F238E27FC236}">
                <a16:creationId xmlns:a16="http://schemas.microsoft.com/office/drawing/2014/main" id="{1AF942DD-1239-410C-AD94-F75652EAD00C}"/>
              </a:ext>
            </a:extLst>
          </p:cNvPr>
          <p:cNvGraphicFramePr>
            <a:graphicFrameLocks/>
          </p:cNvGraphicFramePr>
          <p:nvPr>
            <p:extLst>
              <p:ext uri="{D42A27DB-BD31-4B8C-83A1-F6EECF244321}">
                <p14:modId xmlns:p14="http://schemas.microsoft.com/office/powerpoint/2010/main" val="2621865496"/>
              </p:ext>
            </p:extLst>
          </p:nvPr>
        </p:nvGraphicFramePr>
        <p:xfrm>
          <a:off x="-18598" y="1341287"/>
          <a:ext cx="4956358" cy="5475617"/>
        </p:xfrm>
        <a:graphic>
          <a:graphicData uri="http://schemas.openxmlformats.org/drawingml/2006/chart">
            <c:chart xmlns:c="http://schemas.openxmlformats.org/drawingml/2006/chart" xmlns:r="http://schemas.openxmlformats.org/officeDocument/2006/relationships" r:id="rId3"/>
          </a:graphicData>
        </a:graphic>
      </p:graphicFrame>
      <p:cxnSp>
        <p:nvCxnSpPr>
          <p:cNvPr id="20" name="Straight Connector 19">
            <a:extLst>
              <a:ext uri="{FF2B5EF4-FFF2-40B4-BE49-F238E27FC236}">
                <a16:creationId xmlns:a16="http://schemas.microsoft.com/office/drawing/2014/main" id="{E05EC020-0840-4A11-A3E2-73D11A34E983}"/>
              </a:ext>
            </a:extLst>
          </p:cNvPr>
          <p:cNvCxnSpPr>
            <a:cxnSpLocks/>
          </p:cNvCxnSpPr>
          <p:nvPr/>
        </p:nvCxnSpPr>
        <p:spPr>
          <a:xfrm flipH="1" flipV="1">
            <a:off x="4937760" y="1430664"/>
            <a:ext cx="2818" cy="5386242"/>
          </a:xfrm>
          <a:prstGeom prst="line">
            <a:avLst/>
          </a:prstGeom>
          <a:ln w="28575">
            <a:solidFill>
              <a:srgbClr val="11A6A8"/>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cx4="http://schemas.microsoft.com/office/drawing/2016/5/10/chartex">
        <mc:Choice Requires="cx4">
          <p:graphicFrame>
            <p:nvGraphicFramePr>
              <p:cNvPr id="25" name="Chart 24">
                <a:extLst>
                  <a:ext uri="{FF2B5EF4-FFF2-40B4-BE49-F238E27FC236}">
                    <a16:creationId xmlns:a16="http://schemas.microsoft.com/office/drawing/2014/main" id="{FB012AC2-391F-436F-B3A6-CC7240E829CE}"/>
                  </a:ext>
                </a:extLst>
              </p:cNvPr>
              <p:cNvGraphicFramePr/>
              <p:nvPr>
                <p:extLst>
                  <p:ext uri="{D42A27DB-BD31-4B8C-83A1-F6EECF244321}">
                    <p14:modId xmlns:p14="http://schemas.microsoft.com/office/powerpoint/2010/main" val="20539394"/>
                  </p:ext>
                </p:extLst>
              </p:nvPr>
            </p:nvGraphicFramePr>
            <p:xfrm>
              <a:off x="4250826" y="1684403"/>
              <a:ext cx="5094566" cy="5154887"/>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25" name="Chart 24">
                <a:extLst>
                  <a:ext uri="{FF2B5EF4-FFF2-40B4-BE49-F238E27FC236}">
                    <a16:creationId xmlns:a16="http://schemas.microsoft.com/office/drawing/2014/main" id="{FB012AC2-391F-436F-B3A6-CC7240E829CE}"/>
                  </a:ext>
                </a:extLst>
              </p:cNvPr>
              <p:cNvPicPr>
                <a:picLocks noGrp="1" noRot="1" noChangeAspect="1" noMove="1" noResize="1" noEditPoints="1" noAdjustHandles="1" noChangeArrowheads="1" noChangeShapeType="1"/>
              </p:cNvPicPr>
              <p:nvPr/>
            </p:nvPicPr>
            <p:blipFill>
              <a:blip r:embed="rId5"/>
              <a:stretch>
                <a:fillRect/>
              </a:stretch>
            </p:blipFill>
            <p:spPr>
              <a:xfrm>
                <a:off x="4250826" y="1684403"/>
                <a:ext cx="5094566" cy="5154887"/>
              </a:xfrm>
              <a:prstGeom prst="rect">
                <a:avLst/>
              </a:prstGeom>
            </p:spPr>
          </p:pic>
        </mc:Fallback>
      </mc:AlternateContent>
      <p:graphicFrame>
        <p:nvGraphicFramePr>
          <p:cNvPr id="26" name="Table 25">
            <a:extLst>
              <a:ext uri="{FF2B5EF4-FFF2-40B4-BE49-F238E27FC236}">
                <a16:creationId xmlns:a16="http://schemas.microsoft.com/office/drawing/2014/main" id="{7A21416A-1878-4FC0-B0CB-9581E634E8A8}"/>
              </a:ext>
            </a:extLst>
          </p:cNvPr>
          <p:cNvGraphicFramePr>
            <a:graphicFrameLocks noGrp="1"/>
          </p:cNvGraphicFramePr>
          <p:nvPr>
            <p:extLst>
              <p:ext uri="{D42A27DB-BD31-4B8C-83A1-F6EECF244321}">
                <p14:modId xmlns:p14="http://schemas.microsoft.com/office/powerpoint/2010/main" val="2212109861"/>
              </p:ext>
            </p:extLst>
          </p:nvPr>
        </p:nvGraphicFramePr>
        <p:xfrm>
          <a:off x="9117831" y="1430664"/>
          <a:ext cx="3018430" cy="5318071"/>
        </p:xfrm>
        <a:graphic>
          <a:graphicData uri="http://schemas.openxmlformats.org/drawingml/2006/table">
            <a:tbl>
              <a:tblPr/>
              <a:tblGrid>
                <a:gridCol w="1465355">
                  <a:extLst>
                    <a:ext uri="{9D8B030D-6E8A-4147-A177-3AD203B41FA5}">
                      <a16:colId xmlns:a16="http://schemas.microsoft.com/office/drawing/2014/main" val="3293092779"/>
                    </a:ext>
                  </a:extLst>
                </a:gridCol>
                <a:gridCol w="1553075">
                  <a:extLst>
                    <a:ext uri="{9D8B030D-6E8A-4147-A177-3AD203B41FA5}">
                      <a16:colId xmlns:a16="http://schemas.microsoft.com/office/drawing/2014/main" val="627742505"/>
                    </a:ext>
                  </a:extLst>
                </a:gridCol>
              </a:tblGrid>
              <a:tr h="369175">
                <a:tc>
                  <a:txBody>
                    <a:bodyPr/>
                    <a:lstStyle/>
                    <a:p>
                      <a:pPr algn="l" fontAlgn="b"/>
                      <a:r>
                        <a:rPr lang="en-GB" sz="1200" b="1" i="0" u="none" strike="noStrike" dirty="0">
                          <a:solidFill>
                            <a:schemeClr val="tx1"/>
                          </a:solidFill>
                          <a:effectLst/>
                          <a:latin typeface="Calibri" panose="020F0502020204030204" pitchFamily="34" charset="0"/>
                        </a:rPr>
                        <a:t>Local Authority</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tc>
                  <a:txBody>
                    <a:bodyPr/>
                    <a:lstStyle/>
                    <a:p>
                      <a:pPr algn="l" fontAlgn="b"/>
                      <a:r>
                        <a:rPr lang="en-GB" sz="1200" b="1" i="0" u="none" strike="noStrike">
                          <a:solidFill>
                            <a:schemeClr val="tx1"/>
                          </a:solidFill>
                          <a:effectLst/>
                          <a:latin typeface="Calibri" panose="020F0502020204030204" pitchFamily="34" charset="0"/>
                        </a:rPr>
                        <a:t>Headteachers without NPQH</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1A6A8"/>
                    </a:solidFill>
                  </a:tcPr>
                </a:tc>
                <a:extLst>
                  <a:ext uri="{0D108BD9-81ED-4DB2-BD59-A6C34878D82A}">
                    <a16:rowId xmlns:a16="http://schemas.microsoft.com/office/drawing/2014/main" val="2212318050"/>
                  </a:ext>
                </a:extLst>
              </a:tr>
              <a:tr h="224676">
                <a:tc>
                  <a:txBody>
                    <a:bodyPr/>
                    <a:lstStyle/>
                    <a:p>
                      <a:pPr algn="l" fontAlgn="b"/>
                      <a:r>
                        <a:rPr lang="en-GB" sz="1100" b="0" i="0" u="none" strike="noStrike" dirty="0">
                          <a:solidFill>
                            <a:schemeClr val="tx1"/>
                          </a:solidFill>
                          <a:effectLst/>
                          <a:latin typeface="Calibri" panose="020F0502020204030204" pitchFamily="34" charset="0"/>
                        </a:rPr>
                        <a:t>Powys</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tx1"/>
                          </a:solidFill>
                          <a:effectLst/>
                          <a:latin typeface="Calibri" panose="020F0502020204030204" pitchFamily="34" charset="0"/>
                        </a:rPr>
                        <a:t>22.9%</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39561819"/>
                  </a:ext>
                </a:extLst>
              </a:tr>
              <a:tr h="224676">
                <a:tc>
                  <a:txBody>
                    <a:bodyPr/>
                    <a:lstStyle/>
                    <a:p>
                      <a:pPr algn="l" fontAlgn="b"/>
                      <a:r>
                        <a:rPr lang="en-GB" sz="1100" b="0" i="0" u="none" strike="noStrike" dirty="0">
                          <a:solidFill>
                            <a:schemeClr val="tx1"/>
                          </a:solidFill>
                          <a:effectLst/>
                          <a:latin typeface="Calibri" panose="020F0502020204030204" pitchFamily="34" charset="0"/>
                        </a:rPr>
                        <a:t>Ceredigion</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tx1"/>
                          </a:solidFill>
                          <a:effectLst/>
                          <a:latin typeface="Calibri" panose="020F0502020204030204" pitchFamily="34" charset="0"/>
                        </a:rPr>
                        <a:t>21.2%</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78703614"/>
                  </a:ext>
                </a:extLst>
              </a:tr>
              <a:tr h="224676">
                <a:tc>
                  <a:txBody>
                    <a:bodyPr/>
                    <a:lstStyle/>
                    <a:p>
                      <a:pPr algn="l" fontAlgn="b"/>
                      <a:r>
                        <a:rPr lang="en-GB" sz="1100" b="0" i="0" u="none" strike="noStrike" dirty="0">
                          <a:solidFill>
                            <a:schemeClr val="tx1"/>
                          </a:solidFill>
                          <a:effectLst/>
                          <a:latin typeface="Calibri" panose="020F0502020204030204" pitchFamily="34" charset="0"/>
                        </a:rPr>
                        <a:t>Wrexham</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tx1"/>
                          </a:solidFill>
                          <a:effectLst/>
                          <a:latin typeface="Calibri" panose="020F0502020204030204" pitchFamily="34" charset="0"/>
                        </a:rPr>
                        <a:t>20.6%</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87913219"/>
                  </a:ext>
                </a:extLst>
              </a:tr>
              <a:tr h="224676">
                <a:tc>
                  <a:txBody>
                    <a:bodyPr/>
                    <a:lstStyle/>
                    <a:p>
                      <a:pPr algn="l" fontAlgn="b"/>
                      <a:r>
                        <a:rPr lang="en-GB" sz="1100" b="0" i="0" u="none" strike="noStrike" dirty="0">
                          <a:solidFill>
                            <a:schemeClr val="tx1"/>
                          </a:solidFill>
                          <a:effectLst/>
                          <a:latin typeface="Calibri" panose="020F0502020204030204" pitchFamily="34" charset="0"/>
                        </a:rPr>
                        <a:t>The Vale of Glamorgan </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18.8%</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22499767"/>
                  </a:ext>
                </a:extLst>
              </a:tr>
              <a:tr h="224676">
                <a:tc>
                  <a:txBody>
                    <a:bodyPr/>
                    <a:lstStyle/>
                    <a:p>
                      <a:pPr algn="l" fontAlgn="b"/>
                      <a:r>
                        <a:rPr lang="en-GB" sz="1100" b="0" i="0" u="none" strike="noStrike">
                          <a:solidFill>
                            <a:schemeClr val="tx1"/>
                          </a:solidFill>
                          <a:effectLst/>
                          <a:latin typeface="Calibri" panose="020F0502020204030204" pitchFamily="34" charset="0"/>
                        </a:rPr>
                        <a:t>Carmarthenshire</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a:solidFill>
                            <a:schemeClr val="tx1"/>
                          </a:solidFill>
                          <a:effectLst/>
                          <a:latin typeface="Calibri" panose="020F0502020204030204" pitchFamily="34" charset="0"/>
                        </a:rPr>
                        <a:t>17.9%</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68692990"/>
                  </a:ext>
                </a:extLst>
              </a:tr>
              <a:tr h="224676">
                <a:tc>
                  <a:txBody>
                    <a:bodyPr/>
                    <a:lstStyle/>
                    <a:p>
                      <a:pPr algn="l" fontAlgn="b"/>
                      <a:r>
                        <a:rPr lang="en-GB" sz="1100" b="0" i="0" u="none" strike="noStrike" dirty="0">
                          <a:solidFill>
                            <a:schemeClr val="tx1"/>
                          </a:solidFill>
                          <a:effectLst/>
                          <a:latin typeface="Calibri" panose="020F0502020204030204" pitchFamily="34" charset="0"/>
                        </a:rPr>
                        <a:t>Gwynedd</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15.8%</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29594395"/>
                  </a:ext>
                </a:extLst>
              </a:tr>
              <a:tr h="224676">
                <a:tc>
                  <a:txBody>
                    <a:bodyPr/>
                    <a:lstStyle/>
                    <a:p>
                      <a:pPr algn="l" fontAlgn="b"/>
                      <a:r>
                        <a:rPr lang="en-GB" sz="1100" b="0" i="0" u="none" strike="noStrike" dirty="0">
                          <a:solidFill>
                            <a:schemeClr val="tx1"/>
                          </a:solidFill>
                          <a:effectLst/>
                          <a:latin typeface="Calibri" panose="020F0502020204030204" pitchFamily="34" charset="0"/>
                        </a:rPr>
                        <a:t>Conwy</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15.4%</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14830479"/>
                  </a:ext>
                </a:extLst>
              </a:tr>
              <a:tr h="224676">
                <a:tc>
                  <a:txBody>
                    <a:bodyPr/>
                    <a:lstStyle/>
                    <a:p>
                      <a:pPr algn="l" fontAlgn="b"/>
                      <a:r>
                        <a:rPr lang="en-GB" sz="1100" b="0" i="0" u="none" strike="noStrike">
                          <a:solidFill>
                            <a:schemeClr val="tx1"/>
                          </a:solidFill>
                          <a:effectLst/>
                          <a:latin typeface="Calibri" panose="020F0502020204030204" pitchFamily="34" charset="0"/>
                        </a:rPr>
                        <a:t>Pembrokeshire</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14.9%</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5362132"/>
                  </a:ext>
                </a:extLst>
              </a:tr>
              <a:tr h="224676">
                <a:tc>
                  <a:txBody>
                    <a:bodyPr/>
                    <a:lstStyle/>
                    <a:p>
                      <a:pPr algn="l" fontAlgn="b"/>
                      <a:r>
                        <a:rPr lang="en-GB" sz="1100" b="0" i="0" u="none" strike="noStrike" dirty="0">
                          <a:solidFill>
                            <a:schemeClr val="tx1"/>
                          </a:solidFill>
                          <a:effectLst/>
                          <a:latin typeface="Calibri" panose="020F0502020204030204" pitchFamily="34" charset="0"/>
                        </a:rPr>
                        <a:t>Blaenau Gwent</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12.5%</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13679155"/>
                  </a:ext>
                </a:extLst>
              </a:tr>
              <a:tr h="224676">
                <a:tc>
                  <a:txBody>
                    <a:bodyPr/>
                    <a:lstStyle/>
                    <a:p>
                      <a:pPr algn="l" fontAlgn="b"/>
                      <a:r>
                        <a:rPr lang="en-GB" sz="1100" b="0" i="0" u="none" strike="noStrike" dirty="0">
                          <a:solidFill>
                            <a:schemeClr val="tx1"/>
                          </a:solidFill>
                          <a:effectLst/>
                          <a:latin typeface="Calibri" panose="020F0502020204030204" pitchFamily="34" charset="0"/>
                        </a:rPr>
                        <a:t>Caerphilly</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11.8%</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12911264"/>
                  </a:ext>
                </a:extLst>
              </a:tr>
              <a:tr h="224676">
                <a:tc>
                  <a:txBody>
                    <a:bodyPr/>
                    <a:lstStyle/>
                    <a:p>
                      <a:pPr algn="l" fontAlgn="b"/>
                      <a:r>
                        <a:rPr lang="en-GB" sz="1100" b="0" i="0" u="none" strike="noStrike">
                          <a:solidFill>
                            <a:schemeClr val="tx1"/>
                          </a:solidFill>
                          <a:effectLst/>
                          <a:latin typeface="Calibri" panose="020F0502020204030204" pitchFamily="34" charset="0"/>
                        </a:rPr>
                        <a:t>Denbighshire</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10.9%</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95916315"/>
                  </a:ext>
                </a:extLst>
              </a:tr>
              <a:tr h="224676">
                <a:tc>
                  <a:txBody>
                    <a:bodyPr/>
                    <a:lstStyle/>
                    <a:p>
                      <a:pPr algn="l" fontAlgn="b"/>
                      <a:r>
                        <a:rPr lang="en-GB" sz="1100" b="0" i="0" u="none" strike="noStrike" dirty="0">
                          <a:solidFill>
                            <a:schemeClr val="tx1"/>
                          </a:solidFill>
                          <a:effectLst/>
                          <a:latin typeface="Calibri" panose="020F0502020204030204" pitchFamily="34" charset="0"/>
                        </a:rPr>
                        <a:t>Merthyr Tydfil</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10.7%</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15473049"/>
                  </a:ext>
                </a:extLst>
              </a:tr>
              <a:tr h="224676">
                <a:tc>
                  <a:txBody>
                    <a:bodyPr/>
                    <a:lstStyle/>
                    <a:p>
                      <a:pPr algn="l" fontAlgn="b"/>
                      <a:r>
                        <a:rPr lang="en-GB" sz="1100" b="0" i="0" u="none" strike="noStrike">
                          <a:solidFill>
                            <a:schemeClr val="tx1"/>
                          </a:solidFill>
                          <a:effectLst/>
                          <a:latin typeface="Calibri" panose="020F0502020204030204" pitchFamily="34" charset="0"/>
                        </a:rPr>
                        <a:t>Flintshire</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10.5%</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54783062"/>
                  </a:ext>
                </a:extLst>
              </a:tr>
              <a:tr h="224676">
                <a:tc>
                  <a:txBody>
                    <a:bodyPr/>
                    <a:lstStyle/>
                    <a:p>
                      <a:pPr algn="l" fontAlgn="b"/>
                      <a:r>
                        <a:rPr lang="en-GB" sz="1100" b="0" i="0" u="none" strike="noStrike">
                          <a:solidFill>
                            <a:schemeClr val="tx1"/>
                          </a:solidFill>
                          <a:effectLst/>
                          <a:latin typeface="Calibri" panose="020F0502020204030204" pitchFamily="34" charset="0"/>
                        </a:rPr>
                        <a:t>Torfaen</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10.0%</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08909898"/>
                  </a:ext>
                </a:extLst>
              </a:tr>
              <a:tr h="224676">
                <a:tc>
                  <a:txBody>
                    <a:bodyPr/>
                    <a:lstStyle/>
                    <a:p>
                      <a:pPr algn="l" fontAlgn="b"/>
                      <a:r>
                        <a:rPr lang="en-GB" sz="1100" b="0" i="0" u="none" strike="noStrike">
                          <a:solidFill>
                            <a:schemeClr val="tx1"/>
                          </a:solidFill>
                          <a:effectLst/>
                          <a:latin typeface="Calibri" panose="020F0502020204030204" pitchFamily="34" charset="0"/>
                        </a:rPr>
                        <a:t>Monmouthshire</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9.7%</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99048776"/>
                  </a:ext>
                </a:extLst>
              </a:tr>
              <a:tr h="224676">
                <a:tc>
                  <a:txBody>
                    <a:bodyPr/>
                    <a:lstStyle/>
                    <a:p>
                      <a:pPr algn="l" fontAlgn="b"/>
                      <a:r>
                        <a:rPr lang="en-GB" sz="1100" b="0" i="0" u="none" strike="noStrike" dirty="0">
                          <a:solidFill>
                            <a:schemeClr val="tx1"/>
                          </a:solidFill>
                          <a:effectLst/>
                          <a:latin typeface="Calibri" panose="020F0502020204030204" pitchFamily="34" charset="0"/>
                        </a:rPr>
                        <a:t>Isle of Anglesey</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9.3%</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488829281"/>
                  </a:ext>
                </a:extLst>
              </a:tr>
              <a:tr h="224676">
                <a:tc>
                  <a:txBody>
                    <a:bodyPr/>
                    <a:lstStyle/>
                    <a:p>
                      <a:pPr algn="l" fontAlgn="b"/>
                      <a:r>
                        <a:rPr lang="en-GB" sz="1100" b="0" i="0" u="none" strike="noStrike">
                          <a:solidFill>
                            <a:schemeClr val="tx1"/>
                          </a:solidFill>
                          <a:effectLst/>
                          <a:latin typeface="Calibri" panose="020F0502020204030204" pitchFamily="34" charset="0"/>
                        </a:rPr>
                        <a:t>Newport</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9.3%</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55141721"/>
                  </a:ext>
                </a:extLst>
              </a:tr>
              <a:tr h="224676">
                <a:tc>
                  <a:txBody>
                    <a:bodyPr/>
                    <a:lstStyle/>
                    <a:p>
                      <a:pPr algn="l" fontAlgn="b"/>
                      <a:r>
                        <a:rPr lang="en-GB" sz="1100" b="0" i="0" u="none" strike="noStrike">
                          <a:solidFill>
                            <a:schemeClr val="tx1"/>
                          </a:solidFill>
                          <a:effectLst/>
                          <a:latin typeface="Calibri" panose="020F0502020204030204" pitchFamily="34" charset="0"/>
                        </a:rPr>
                        <a:t>Cardiff</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8.9%</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59801174"/>
                  </a:ext>
                </a:extLst>
              </a:tr>
              <a:tr h="224676">
                <a:tc>
                  <a:txBody>
                    <a:bodyPr/>
                    <a:lstStyle/>
                    <a:p>
                      <a:pPr algn="l" fontAlgn="b"/>
                      <a:r>
                        <a:rPr lang="en-GB" sz="1100" b="0" i="0" u="none" strike="noStrike">
                          <a:solidFill>
                            <a:schemeClr val="tx1"/>
                          </a:solidFill>
                          <a:effectLst/>
                          <a:latin typeface="Calibri" panose="020F0502020204030204" pitchFamily="34" charset="0"/>
                        </a:rPr>
                        <a:t>Swansea</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6.1%</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85820277"/>
                  </a:ext>
                </a:extLst>
              </a:tr>
              <a:tr h="224676">
                <a:tc>
                  <a:txBody>
                    <a:bodyPr/>
                    <a:lstStyle/>
                    <a:p>
                      <a:pPr algn="l" fontAlgn="b"/>
                      <a:r>
                        <a:rPr lang="en-GB" sz="1100" b="0" i="0" u="none" strike="noStrike" dirty="0">
                          <a:solidFill>
                            <a:schemeClr val="tx1"/>
                          </a:solidFill>
                          <a:effectLst/>
                          <a:latin typeface="Calibri" panose="020F0502020204030204" pitchFamily="34" charset="0"/>
                        </a:rPr>
                        <a:t>Bridgend</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3.8%</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14739475"/>
                  </a:ext>
                </a:extLst>
              </a:tr>
              <a:tr h="224676">
                <a:tc>
                  <a:txBody>
                    <a:bodyPr/>
                    <a:lstStyle/>
                    <a:p>
                      <a:pPr algn="l" fontAlgn="b"/>
                      <a:r>
                        <a:rPr lang="en-GB" sz="1100" b="0" i="0" u="none" strike="noStrike">
                          <a:solidFill>
                            <a:schemeClr val="tx1"/>
                          </a:solidFill>
                          <a:effectLst/>
                          <a:latin typeface="Calibri" panose="020F0502020204030204" pitchFamily="34" charset="0"/>
                        </a:rPr>
                        <a:t>Rhondda Cynon Taf</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2.8%</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49411761"/>
                  </a:ext>
                </a:extLst>
              </a:tr>
              <a:tr h="224676">
                <a:tc>
                  <a:txBody>
                    <a:bodyPr/>
                    <a:lstStyle/>
                    <a:p>
                      <a:pPr algn="l" fontAlgn="b"/>
                      <a:r>
                        <a:rPr lang="en-GB" sz="1100" b="0" i="0" u="none" strike="noStrike" dirty="0">
                          <a:solidFill>
                            <a:schemeClr val="tx1"/>
                          </a:solidFill>
                          <a:effectLst/>
                          <a:latin typeface="Calibri" panose="020F0502020204030204" pitchFamily="34" charset="0"/>
                        </a:rPr>
                        <a:t>Neath Port Talbot</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GB" sz="1100" b="0" i="0" u="none" strike="noStrike" dirty="0">
                          <a:solidFill>
                            <a:schemeClr val="tx1"/>
                          </a:solidFill>
                          <a:effectLst/>
                          <a:latin typeface="Calibri" panose="020F0502020204030204" pitchFamily="34" charset="0"/>
                        </a:rPr>
                        <a:t>1.6%</a:t>
                      </a:r>
                    </a:p>
                  </a:txBody>
                  <a:tcPr marL="9439" marR="9439" marT="94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13240672"/>
                  </a:ext>
                </a:extLst>
              </a:tr>
            </a:tbl>
          </a:graphicData>
        </a:graphic>
      </p:graphicFrame>
      <p:sp>
        <p:nvSpPr>
          <p:cNvPr id="27" name="TextBox 26">
            <a:extLst>
              <a:ext uri="{FF2B5EF4-FFF2-40B4-BE49-F238E27FC236}">
                <a16:creationId xmlns:a16="http://schemas.microsoft.com/office/drawing/2014/main" id="{8A63C22B-A257-488C-867F-FB8518A203E9}"/>
              </a:ext>
            </a:extLst>
          </p:cNvPr>
          <p:cNvSpPr txBox="1"/>
          <p:nvPr/>
        </p:nvSpPr>
        <p:spPr>
          <a:xfrm>
            <a:off x="4921858" y="1352773"/>
            <a:ext cx="4252484" cy="307777"/>
          </a:xfrm>
          <a:prstGeom prst="rect">
            <a:avLst/>
          </a:prstGeom>
          <a:noFill/>
        </p:spPr>
        <p:txBody>
          <a:bodyPr wrap="square" rtlCol="0">
            <a:spAutoFit/>
          </a:bodyPr>
          <a:lstStyle/>
          <a:p>
            <a:r>
              <a:rPr lang="en-GB" sz="1400" b="1" u="sng" dirty="0"/>
              <a:t>Headteachers without NPQH by local authority in 2025</a:t>
            </a:r>
          </a:p>
        </p:txBody>
      </p:sp>
    </p:spTree>
    <p:extLst>
      <p:ext uri="{BB962C8B-B14F-4D97-AF65-F5344CB8AC3E}">
        <p14:creationId xmlns:p14="http://schemas.microsoft.com/office/powerpoint/2010/main" val="42042138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FF0235A-B199-4699-83AE-696140EB7710}"/>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857FD626-EA53-423B-885B-F4E2A3B4DC67}"/>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476D92BB-0E75-4C2C-871C-EB0E22161833}"/>
              </a:ext>
            </a:extLst>
          </p:cNvPr>
          <p:cNvSpPr>
            <a:spLocks noGrp="1"/>
          </p:cNvSpPr>
          <p:nvPr>
            <p:ph type="body" sz="quarter" idx="15"/>
          </p:nvPr>
        </p:nvSpPr>
        <p:spPr>
          <a:xfrm>
            <a:off x="-32527" y="-54508"/>
            <a:ext cx="12192000" cy="531743"/>
          </a:xfrm>
        </p:spPr>
        <p:txBody>
          <a:bodyPr anchor="ctr">
            <a:normAutofit/>
          </a:bodyPr>
          <a:lstStyle/>
          <a:p>
            <a:r>
              <a:rPr lang="en-GB" dirty="0">
                <a:solidFill>
                  <a:srgbClr val="00C257"/>
                </a:solidFill>
              </a:rPr>
              <a:t>Data cleaning: multiples project – minimising registration of multiple categories</a:t>
            </a:r>
          </a:p>
        </p:txBody>
      </p:sp>
      <p:sp>
        <p:nvSpPr>
          <p:cNvPr id="2" name="TextBox 1">
            <a:extLst>
              <a:ext uri="{FF2B5EF4-FFF2-40B4-BE49-F238E27FC236}">
                <a16:creationId xmlns:a16="http://schemas.microsoft.com/office/drawing/2014/main" id="{15D7EC34-9069-48D8-B3BE-F22B3C24015F}"/>
              </a:ext>
            </a:extLst>
          </p:cNvPr>
          <p:cNvSpPr txBox="1"/>
          <p:nvPr/>
        </p:nvSpPr>
        <p:spPr>
          <a:xfrm>
            <a:off x="123837" y="477235"/>
            <a:ext cx="11944326" cy="1169551"/>
          </a:xfrm>
          <a:prstGeom prst="rect">
            <a:avLst/>
          </a:prstGeom>
          <a:noFill/>
        </p:spPr>
        <p:txBody>
          <a:bodyPr wrap="square" rtlCol="0">
            <a:spAutoFit/>
          </a:bodyPr>
          <a:lstStyle/>
          <a:p>
            <a:pPr>
              <a:buClr>
                <a:schemeClr val="tx1"/>
              </a:buClr>
            </a:pPr>
            <a:r>
              <a:rPr lang="en-GB" sz="1400" dirty="0"/>
              <a:t>In autumn 2024, we contacted </a:t>
            </a:r>
            <a:r>
              <a:rPr lang="en-GB" sz="1400" b="1" u="sng" dirty="0">
                <a:solidFill>
                  <a:srgbClr val="00C257"/>
                </a:solidFill>
              </a:rPr>
              <a:t>2,984</a:t>
            </a:r>
            <a:r>
              <a:rPr lang="en-GB" sz="1400" dirty="0"/>
              <a:t> registrants who were registered in more than 1 category, but had no record of employment in the other category/categories they were registered in. </a:t>
            </a:r>
          </a:p>
          <a:p>
            <a:pPr>
              <a:buClr>
                <a:schemeClr val="tx1"/>
              </a:buClr>
            </a:pPr>
            <a:r>
              <a:rPr lang="en-GB" sz="1400" dirty="0"/>
              <a:t>Of the 2,984 registrants we contacted, we’ve noted that </a:t>
            </a:r>
            <a:r>
              <a:rPr lang="en-GB" sz="1400" b="1" u="sng" dirty="0">
                <a:solidFill>
                  <a:srgbClr val="00C257"/>
                </a:solidFill>
              </a:rPr>
              <a:t>2,822</a:t>
            </a:r>
            <a:r>
              <a:rPr lang="en-GB" sz="1400" dirty="0"/>
              <a:t> registrants have reduced the number of categories they are registered in by </a:t>
            </a:r>
            <a:r>
              <a:rPr lang="en-GB" sz="1400" b="1" u="sng" dirty="0">
                <a:solidFill>
                  <a:srgbClr val="00C257"/>
                </a:solidFill>
              </a:rPr>
              <a:t>2,923</a:t>
            </a:r>
            <a:r>
              <a:rPr lang="en-GB" sz="1400" dirty="0"/>
              <a:t>.</a:t>
            </a:r>
          </a:p>
          <a:p>
            <a:pPr>
              <a:buClr>
                <a:schemeClr val="tx1"/>
              </a:buClr>
            </a:pPr>
            <a:r>
              <a:rPr lang="en-GB" sz="1400" b="1" u="sng" dirty="0">
                <a:solidFill>
                  <a:srgbClr val="00C257"/>
                </a:solidFill>
              </a:rPr>
              <a:t>2,723</a:t>
            </a:r>
            <a:r>
              <a:rPr lang="en-GB" sz="1400" dirty="0"/>
              <a:t> individuals reduced the number of categories they were registered in by </a:t>
            </a:r>
            <a:r>
              <a:rPr lang="en-GB" sz="1400" b="1" u="sng" dirty="0">
                <a:solidFill>
                  <a:srgbClr val="00C257"/>
                </a:solidFill>
              </a:rPr>
              <a:t>1</a:t>
            </a:r>
            <a:r>
              <a:rPr lang="en-GB" sz="1400" dirty="0"/>
              <a:t>, </a:t>
            </a:r>
            <a:r>
              <a:rPr lang="en-GB" sz="1400" b="1" u="sng" dirty="0">
                <a:solidFill>
                  <a:srgbClr val="00C257"/>
                </a:solidFill>
              </a:rPr>
              <a:t>97</a:t>
            </a:r>
            <a:r>
              <a:rPr lang="en-GB" sz="1400" dirty="0"/>
              <a:t> individuals reduced the number of categories by </a:t>
            </a:r>
            <a:r>
              <a:rPr lang="en-GB" sz="1400" b="1" u="sng" dirty="0">
                <a:solidFill>
                  <a:srgbClr val="00C257"/>
                </a:solidFill>
              </a:rPr>
              <a:t>2</a:t>
            </a:r>
            <a:r>
              <a:rPr lang="en-GB" sz="1400" dirty="0"/>
              <a:t>, equalling a reduction of </a:t>
            </a:r>
            <a:r>
              <a:rPr lang="en-GB" sz="1400" b="1" u="sng" dirty="0">
                <a:solidFill>
                  <a:srgbClr val="00C257"/>
                </a:solidFill>
              </a:rPr>
              <a:t>194</a:t>
            </a:r>
            <a:r>
              <a:rPr lang="en-GB" sz="1400" dirty="0"/>
              <a:t> categories, and finally </a:t>
            </a:r>
            <a:r>
              <a:rPr lang="en-GB" sz="1400" b="1" u="sng" dirty="0">
                <a:solidFill>
                  <a:srgbClr val="00C257"/>
                </a:solidFill>
              </a:rPr>
              <a:t>2</a:t>
            </a:r>
            <a:r>
              <a:rPr lang="en-GB" sz="1400" dirty="0"/>
              <a:t> registrants reduced their registered categories by </a:t>
            </a:r>
            <a:r>
              <a:rPr lang="en-GB" sz="1400" b="1" u="sng" dirty="0">
                <a:solidFill>
                  <a:srgbClr val="00C257"/>
                </a:solidFill>
              </a:rPr>
              <a:t>3</a:t>
            </a:r>
            <a:r>
              <a:rPr lang="en-GB" sz="1400" dirty="0"/>
              <a:t> making a reduction of </a:t>
            </a:r>
            <a:r>
              <a:rPr lang="en-GB" sz="1400" b="1" u="sng" dirty="0">
                <a:solidFill>
                  <a:srgbClr val="00C257"/>
                </a:solidFill>
              </a:rPr>
              <a:t>6</a:t>
            </a:r>
            <a:r>
              <a:rPr lang="en-GB" sz="1400" dirty="0"/>
              <a:t> categories.</a:t>
            </a:r>
          </a:p>
        </p:txBody>
      </p:sp>
      <p:graphicFrame>
        <p:nvGraphicFramePr>
          <p:cNvPr id="6" name="Chart 5">
            <a:extLst>
              <a:ext uri="{FF2B5EF4-FFF2-40B4-BE49-F238E27FC236}">
                <a16:creationId xmlns:a16="http://schemas.microsoft.com/office/drawing/2014/main" id="{70F7C8A8-FA4C-4E1D-A1A0-88AF24F4B07E}"/>
              </a:ext>
            </a:extLst>
          </p:cNvPr>
          <p:cNvGraphicFramePr>
            <a:graphicFrameLocks/>
          </p:cNvGraphicFramePr>
          <p:nvPr>
            <p:extLst>
              <p:ext uri="{D42A27DB-BD31-4B8C-83A1-F6EECF244321}">
                <p14:modId xmlns:p14="http://schemas.microsoft.com/office/powerpoint/2010/main" val="2845314367"/>
              </p:ext>
            </p:extLst>
          </p:nvPr>
        </p:nvGraphicFramePr>
        <p:xfrm>
          <a:off x="237743" y="3688452"/>
          <a:ext cx="11713465" cy="31695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e 2">
            <a:extLst>
              <a:ext uri="{FF2B5EF4-FFF2-40B4-BE49-F238E27FC236}">
                <a16:creationId xmlns:a16="http://schemas.microsoft.com/office/drawing/2014/main" id="{3F652E43-F716-4E6F-955F-8B25E541BAE7}"/>
              </a:ext>
            </a:extLst>
          </p:cNvPr>
          <p:cNvGraphicFramePr>
            <a:graphicFrameLocks noGrp="1"/>
          </p:cNvGraphicFramePr>
          <p:nvPr>
            <p:extLst>
              <p:ext uri="{D42A27DB-BD31-4B8C-83A1-F6EECF244321}">
                <p14:modId xmlns:p14="http://schemas.microsoft.com/office/powerpoint/2010/main" val="609262136"/>
              </p:ext>
            </p:extLst>
          </p:nvPr>
        </p:nvGraphicFramePr>
        <p:xfrm>
          <a:off x="237743" y="1701650"/>
          <a:ext cx="11713465" cy="2041666"/>
        </p:xfrm>
        <a:graphic>
          <a:graphicData uri="http://schemas.openxmlformats.org/drawingml/2006/table">
            <a:tbl>
              <a:tblPr/>
              <a:tblGrid>
                <a:gridCol w="6798261">
                  <a:extLst>
                    <a:ext uri="{9D8B030D-6E8A-4147-A177-3AD203B41FA5}">
                      <a16:colId xmlns:a16="http://schemas.microsoft.com/office/drawing/2014/main" val="2104636901"/>
                    </a:ext>
                  </a:extLst>
                </a:gridCol>
                <a:gridCol w="2457602">
                  <a:extLst>
                    <a:ext uri="{9D8B030D-6E8A-4147-A177-3AD203B41FA5}">
                      <a16:colId xmlns:a16="http://schemas.microsoft.com/office/drawing/2014/main" val="3588754766"/>
                    </a:ext>
                  </a:extLst>
                </a:gridCol>
                <a:gridCol w="2457602">
                  <a:extLst>
                    <a:ext uri="{9D8B030D-6E8A-4147-A177-3AD203B41FA5}">
                      <a16:colId xmlns:a16="http://schemas.microsoft.com/office/drawing/2014/main" val="45264906"/>
                    </a:ext>
                  </a:extLst>
                </a:gridCol>
              </a:tblGrid>
              <a:tr h="148719">
                <a:tc>
                  <a:txBody>
                    <a:bodyPr/>
                    <a:lstStyle/>
                    <a:p>
                      <a:pPr algn="l" fontAlgn="b"/>
                      <a:r>
                        <a:rPr lang="en-GB" sz="1200" b="1" i="0" u="none" strike="noStrike" dirty="0">
                          <a:solidFill>
                            <a:srgbClr val="000000"/>
                          </a:solidFill>
                          <a:effectLst/>
                          <a:latin typeface="Calibri" panose="020F0502020204030204" pitchFamily="34" charset="0"/>
                        </a:rPr>
                        <a:t>Categories</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l" fontAlgn="b"/>
                      <a:r>
                        <a:rPr lang="en-GB" sz="1200" b="1" i="0" u="none" strike="noStrike" dirty="0">
                          <a:solidFill>
                            <a:srgbClr val="000000"/>
                          </a:solidFill>
                          <a:effectLst/>
                          <a:latin typeface="Calibri" panose="020F0502020204030204" pitchFamily="34" charset="0"/>
                        </a:rPr>
                        <a:t>Number reduced</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 Reduced</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extLst>
                  <a:ext uri="{0D108BD9-81ED-4DB2-BD59-A6C34878D82A}">
                    <a16:rowId xmlns:a16="http://schemas.microsoft.com/office/drawing/2014/main" val="556479048"/>
                  </a:ext>
                </a:extLst>
              </a:tr>
              <a:tr h="148719">
                <a:tc>
                  <a:txBody>
                    <a:bodyPr/>
                    <a:lstStyle/>
                    <a:p>
                      <a:pPr algn="l" rtl="0" fontAlgn="b"/>
                      <a:r>
                        <a:rPr lang="en-GB" sz="1200" b="0" i="0" u="none" strike="noStrike" dirty="0">
                          <a:solidFill>
                            <a:srgbClr val="000000"/>
                          </a:solidFill>
                          <a:effectLst/>
                          <a:latin typeface="Calibri" panose="020F0502020204030204" pitchFamily="34" charset="0"/>
                        </a:rPr>
                        <a:t>School learning support workers (SLSW)</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1,826</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62.5</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8592987"/>
                  </a:ext>
                </a:extLst>
              </a:tr>
              <a:tr h="148719">
                <a:tc>
                  <a:txBody>
                    <a:bodyPr/>
                    <a:lstStyle/>
                    <a:p>
                      <a:pPr algn="l" rtl="0" fontAlgn="b"/>
                      <a:r>
                        <a:rPr lang="en-GB" sz="1200" b="0" i="0" u="none" strike="noStrike" dirty="0">
                          <a:solidFill>
                            <a:srgbClr val="000000"/>
                          </a:solidFill>
                          <a:effectLst/>
                          <a:latin typeface="Calibri" panose="020F0502020204030204" pitchFamily="34" charset="0"/>
                        </a:rPr>
                        <a:t>Further education learning support workers (FELSW)</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613</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21.0</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5294848"/>
                  </a:ext>
                </a:extLst>
              </a:tr>
              <a:tr h="148719">
                <a:tc>
                  <a:txBody>
                    <a:bodyPr/>
                    <a:lstStyle/>
                    <a:p>
                      <a:pPr algn="l" rtl="0" fontAlgn="b"/>
                      <a:r>
                        <a:rPr lang="en-GB" sz="1200" b="0" i="0" u="none" strike="noStrike" dirty="0">
                          <a:solidFill>
                            <a:srgbClr val="000000"/>
                          </a:solidFill>
                          <a:effectLst/>
                          <a:latin typeface="Calibri" panose="020F0502020204030204" pitchFamily="34" charset="0"/>
                        </a:rPr>
                        <a:t>School teachers (TEA)</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316</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10.8</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9173925"/>
                  </a:ext>
                </a:extLst>
              </a:tr>
              <a:tr h="148719">
                <a:tc>
                  <a:txBody>
                    <a:bodyPr/>
                    <a:lstStyle/>
                    <a:p>
                      <a:pPr algn="l" rtl="0" fontAlgn="b"/>
                      <a:r>
                        <a:rPr lang="en-GB" sz="1200" b="0" i="0" u="none" strike="noStrike">
                          <a:solidFill>
                            <a:srgbClr val="000000"/>
                          </a:solidFill>
                          <a:effectLst/>
                          <a:latin typeface="Calibri" panose="020F0502020204030204" pitchFamily="34" charset="0"/>
                        </a:rPr>
                        <a:t>Qualified youth support workers (YSW)</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75</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1515123"/>
                  </a:ext>
                </a:extLst>
              </a:tr>
              <a:tr h="148719">
                <a:tc>
                  <a:txBody>
                    <a:bodyPr/>
                    <a:lstStyle/>
                    <a:p>
                      <a:pPr algn="l" rtl="0" fontAlgn="b"/>
                      <a:r>
                        <a:rPr lang="en-GB" sz="1200" b="0" i="0" u="none" strike="noStrike" dirty="0">
                          <a:solidFill>
                            <a:srgbClr val="000000"/>
                          </a:solidFill>
                          <a:effectLst/>
                          <a:latin typeface="Calibri" panose="020F0502020204030204" pitchFamily="34" charset="0"/>
                        </a:rPr>
                        <a:t>Independent school learning support workers (ITSW)</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44</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068359"/>
                  </a:ext>
                </a:extLst>
              </a:tr>
              <a:tr h="148719">
                <a:tc>
                  <a:txBody>
                    <a:bodyPr/>
                    <a:lstStyle/>
                    <a:p>
                      <a:pPr algn="l" rtl="0" fontAlgn="b"/>
                      <a:r>
                        <a:rPr lang="en-GB" sz="1200" b="0" i="0" u="none" strike="noStrike" dirty="0">
                          <a:solidFill>
                            <a:srgbClr val="000000"/>
                          </a:solidFill>
                          <a:effectLst/>
                          <a:latin typeface="Calibri" panose="020F0502020204030204" pitchFamily="34" charset="0"/>
                        </a:rPr>
                        <a:t>Work-based learning practitioners (WBL)</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439497"/>
                  </a:ext>
                </a:extLst>
              </a:tr>
              <a:tr h="148719">
                <a:tc>
                  <a:txBody>
                    <a:bodyPr/>
                    <a:lstStyle/>
                    <a:p>
                      <a:pPr algn="l" rtl="0" fontAlgn="b"/>
                      <a:r>
                        <a:rPr lang="en-GB" sz="1200" b="0" i="0" u="none" strike="noStrike" dirty="0">
                          <a:solidFill>
                            <a:srgbClr val="000000"/>
                          </a:solidFill>
                          <a:effectLst/>
                          <a:latin typeface="Calibri" panose="020F0502020204030204" pitchFamily="34" charset="0"/>
                        </a:rPr>
                        <a:t>Independent school teachers (ITEA)</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0.5</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1457909"/>
                  </a:ext>
                </a:extLst>
              </a:tr>
              <a:tr h="148719">
                <a:tc>
                  <a:txBody>
                    <a:bodyPr/>
                    <a:lstStyle/>
                    <a:p>
                      <a:pPr algn="l" rtl="0" fontAlgn="b"/>
                      <a:r>
                        <a:rPr lang="en-GB" sz="1200" b="0" i="0" u="none" strike="noStrike">
                          <a:solidFill>
                            <a:srgbClr val="000000"/>
                          </a:solidFill>
                          <a:effectLst/>
                          <a:latin typeface="Calibri" panose="020F0502020204030204" pitchFamily="34" charset="0"/>
                        </a:rPr>
                        <a:t>Indpendent special post-16 institution learning support worker (ISSW)</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0.1</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4353610"/>
                  </a:ext>
                </a:extLst>
              </a:tr>
              <a:tr h="148719">
                <a:tc>
                  <a:txBody>
                    <a:bodyPr/>
                    <a:lstStyle/>
                    <a:p>
                      <a:pPr algn="l" rtl="0" fontAlgn="b"/>
                      <a:r>
                        <a:rPr lang="en-GB" sz="1200" b="0" i="0" u="none" strike="noStrike" dirty="0">
                          <a:solidFill>
                            <a:srgbClr val="000000"/>
                          </a:solidFill>
                          <a:effectLst/>
                          <a:latin typeface="Calibri" panose="020F0502020204030204" pitchFamily="34" charset="0"/>
                        </a:rPr>
                        <a:t>Qualified youth workers (YW)</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0.1</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323039"/>
                  </a:ext>
                </a:extLst>
              </a:tr>
              <a:tr h="148719">
                <a:tc>
                  <a:txBody>
                    <a:bodyPr/>
                    <a:lstStyle/>
                    <a:p>
                      <a:pPr algn="l" fontAlgn="b"/>
                      <a:r>
                        <a:rPr lang="en-GB" sz="1200" b="1" i="0" u="none" strike="noStrike">
                          <a:solidFill>
                            <a:srgbClr val="000000"/>
                          </a:solidFill>
                          <a:effectLst/>
                          <a:latin typeface="Calibri" panose="020F0502020204030204" pitchFamily="34" charset="0"/>
                        </a:rPr>
                        <a:t>Total</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2,923</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2726" marR="2726" marT="27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257"/>
                    </a:solidFill>
                  </a:tcPr>
                </a:tc>
                <a:extLst>
                  <a:ext uri="{0D108BD9-81ED-4DB2-BD59-A6C34878D82A}">
                    <a16:rowId xmlns:a16="http://schemas.microsoft.com/office/drawing/2014/main" val="1244637939"/>
                  </a:ext>
                </a:extLst>
              </a:tr>
            </a:tbl>
          </a:graphicData>
        </a:graphic>
      </p:graphicFrame>
      <p:sp>
        <p:nvSpPr>
          <p:cNvPr id="8" name="TextBox 7">
            <a:extLst>
              <a:ext uri="{FF2B5EF4-FFF2-40B4-BE49-F238E27FC236}">
                <a16:creationId xmlns:a16="http://schemas.microsoft.com/office/drawing/2014/main" id="{5F6BB584-80E5-4B6F-8BD9-6C4CC5D531F3}"/>
              </a:ext>
            </a:extLst>
          </p:cNvPr>
          <p:cNvSpPr txBox="1"/>
          <p:nvPr/>
        </p:nvSpPr>
        <p:spPr>
          <a:xfrm>
            <a:off x="149236" y="3734680"/>
            <a:ext cx="8488578" cy="307777"/>
          </a:xfrm>
          <a:prstGeom prst="rect">
            <a:avLst/>
          </a:prstGeom>
          <a:noFill/>
        </p:spPr>
        <p:txBody>
          <a:bodyPr wrap="square" rtlCol="0">
            <a:spAutoFit/>
          </a:bodyPr>
          <a:lstStyle/>
          <a:p>
            <a:r>
              <a:rPr lang="en-GB" sz="1400" b="1" u="sng" dirty="0"/>
              <a:t>Percentage reduction of multiple registrations in each category in 2024  </a:t>
            </a:r>
          </a:p>
        </p:txBody>
      </p:sp>
    </p:spTree>
    <p:extLst>
      <p:ext uri="{BB962C8B-B14F-4D97-AF65-F5344CB8AC3E}">
        <p14:creationId xmlns:p14="http://schemas.microsoft.com/office/powerpoint/2010/main" val="1338830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FF0235A-B199-4699-83AE-696140EB7710}"/>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857FD626-EA53-423B-885B-F4E2A3B4DC67}"/>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476D92BB-0E75-4C2C-871C-EB0E22161833}"/>
              </a:ext>
            </a:extLst>
          </p:cNvPr>
          <p:cNvSpPr>
            <a:spLocks noGrp="1"/>
          </p:cNvSpPr>
          <p:nvPr>
            <p:ph type="body" sz="quarter" idx="15"/>
          </p:nvPr>
        </p:nvSpPr>
        <p:spPr>
          <a:xfrm>
            <a:off x="-32527" y="-54508"/>
            <a:ext cx="9623999" cy="531743"/>
          </a:xfrm>
        </p:spPr>
        <p:txBody>
          <a:bodyPr anchor="ctr">
            <a:normAutofit/>
          </a:bodyPr>
          <a:lstStyle/>
          <a:p>
            <a:r>
              <a:rPr lang="en-GB" dirty="0">
                <a:solidFill>
                  <a:srgbClr val="C21100"/>
                </a:solidFill>
              </a:rPr>
              <a:t>Data Cleaning: Data Capture Project – Minimising Unknowns</a:t>
            </a:r>
          </a:p>
        </p:txBody>
      </p:sp>
      <p:sp>
        <p:nvSpPr>
          <p:cNvPr id="9" name="TextBox 8">
            <a:extLst>
              <a:ext uri="{FF2B5EF4-FFF2-40B4-BE49-F238E27FC236}">
                <a16:creationId xmlns:a16="http://schemas.microsoft.com/office/drawing/2014/main" id="{5EC133FA-BF74-4B3E-A8FA-6149C4B496CD}"/>
              </a:ext>
            </a:extLst>
          </p:cNvPr>
          <p:cNvSpPr txBox="1"/>
          <p:nvPr/>
        </p:nvSpPr>
        <p:spPr>
          <a:xfrm>
            <a:off x="-10273" y="348984"/>
            <a:ext cx="1466090" cy="369332"/>
          </a:xfrm>
          <a:prstGeom prst="rect">
            <a:avLst/>
          </a:prstGeom>
          <a:noFill/>
        </p:spPr>
        <p:txBody>
          <a:bodyPr wrap="square">
            <a:spAutoFit/>
          </a:bodyPr>
          <a:lstStyle/>
          <a:p>
            <a:r>
              <a:rPr lang="en-GB" b="1" u="sng" dirty="0"/>
              <a:t>Ethnic group</a:t>
            </a:r>
          </a:p>
        </p:txBody>
      </p:sp>
      <p:graphicFrame>
        <p:nvGraphicFramePr>
          <p:cNvPr id="10" name="Chart 9">
            <a:extLst>
              <a:ext uri="{FF2B5EF4-FFF2-40B4-BE49-F238E27FC236}">
                <a16:creationId xmlns:a16="http://schemas.microsoft.com/office/drawing/2014/main" id="{03D444A0-37EC-4E89-9998-537D3002655F}"/>
              </a:ext>
            </a:extLst>
          </p:cNvPr>
          <p:cNvGraphicFramePr>
            <a:graphicFrameLocks/>
          </p:cNvGraphicFramePr>
          <p:nvPr>
            <p:extLst>
              <p:ext uri="{D42A27DB-BD31-4B8C-83A1-F6EECF244321}">
                <p14:modId xmlns:p14="http://schemas.microsoft.com/office/powerpoint/2010/main" val="231424000"/>
              </p:ext>
            </p:extLst>
          </p:nvPr>
        </p:nvGraphicFramePr>
        <p:xfrm>
          <a:off x="19664" y="646361"/>
          <a:ext cx="2988000" cy="62280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BEDFCD40-50CB-4ED7-849F-1CE521FA6581}"/>
              </a:ext>
            </a:extLst>
          </p:cNvPr>
          <p:cNvSpPr txBox="1"/>
          <p:nvPr/>
        </p:nvSpPr>
        <p:spPr>
          <a:xfrm>
            <a:off x="3026172" y="355068"/>
            <a:ext cx="1466090" cy="369332"/>
          </a:xfrm>
          <a:prstGeom prst="rect">
            <a:avLst/>
          </a:prstGeom>
          <a:noFill/>
        </p:spPr>
        <p:txBody>
          <a:bodyPr wrap="square">
            <a:spAutoFit/>
          </a:bodyPr>
          <a:lstStyle/>
          <a:p>
            <a:r>
              <a:rPr lang="en-GB" b="1" u="sng" dirty="0"/>
              <a:t>Nationality</a:t>
            </a:r>
          </a:p>
        </p:txBody>
      </p:sp>
      <p:graphicFrame>
        <p:nvGraphicFramePr>
          <p:cNvPr id="12" name="Chart 11">
            <a:extLst>
              <a:ext uri="{FF2B5EF4-FFF2-40B4-BE49-F238E27FC236}">
                <a16:creationId xmlns:a16="http://schemas.microsoft.com/office/drawing/2014/main" id="{7D1B9620-2ED7-4771-BCE7-441B9F192F63}"/>
              </a:ext>
            </a:extLst>
          </p:cNvPr>
          <p:cNvGraphicFramePr>
            <a:graphicFrameLocks/>
          </p:cNvGraphicFramePr>
          <p:nvPr>
            <p:extLst>
              <p:ext uri="{D42A27DB-BD31-4B8C-83A1-F6EECF244321}">
                <p14:modId xmlns:p14="http://schemas.microsoft.com/office/powerpoint/2010/main" val="2493516968"/>
              </p:ext>
            </p:extLst>
          </p:nvPr>
        </p:nvGraphicFramePr>
        <p:xfrm>
          <a:off x="3035625" y="650749"/>
          <a:ext cx="2988000" cy="622800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a:extLst>
              <a:ext uri="{FF2B5EF4-FFF2-40B4-BE49-F238E27FC236}">
                <a16:creationId xmlns:a16="http://schemas.microsoft.com/office/drawing/2014/main" id="{A2B6EF79-0051-4F58-B6C8-1F17B213C680}"/>
              </a:ext>
            </a:extLst>
          </p:cNvPr>
          <p:cNvSpPr txBox="1"/>
          <p:nvPr/>
        </p:nvSpPr>
        <p:spPr>
          <a:xfrm>
            <a:off x="6029864" y="358631"/>
            <a:ext cx="1673562" cy="369332"/>
          </a:xfrm>
          <a:prstGeom prst="rect">
            <a:avLst/>
          </a:prstGeom>
          <a:noFill/>
        </p:spPr>
        <p:txBody>
          <a:bodyPr wrap="square">
            <a:spAutoFit/>
          </a:bodyPr>
          <a:lstStyle/>
          <a:p>
            <a:r>
              <a:rPr lang="en-GB" b="1" u="sng" dirty="0"/>
              <a:t>Welsh speaking</a:t>
            </a:r>
          </a:p>
        </p:txBody>
      </p:sp>
      <p:sp>
        <p:nvSpPr>
          <p:cNvPr id="14" name="TextBox 13">
            <a:extLst>
              <a:ext uri="{FF2B5EF4-FFF2-40B4-BE49-F238E27FC236}">
                <a16:creationId xmlns:a16="http://schemas.microsoft.com/office/drawing/2014/main" id="{B6934186-D398-4F83-82E1-74DF4403CE22}"/>
              </a:ext>
            </a:extLst>
          </p:cNvPr>
          <p:cNvSpPr txBox="1"/>
          <p:nvPr/>
        </p:nvSpPr>
        <p:spPr>
          <a:xfrm>
            <a:off x="9088394" y="348984"/>
            <a:ext cx="2617557" cy="369332"/>
          </a:xfrm>
          <a:prstGeom prst="rect">
            <a:avLst/>
          </a:prstGeom>
          <a:noFill/>
        </p:spPr>
        <p:txBody>
          <a:bodyPr wrap="square">
            <a:spAutoFit/>
          </a:bodyPr>
          <a:lstStyle/>
          <a:p>
            <a:r>
              <a:rPr lang="en-GB" b="1" u="sng" dirty="0"/>
              <a:t>Welsh medium working</a:t>
            </a:r>
          </a:p>
        </p:txBody>
      </p:sp>
      <p:graphicFrame>
        <p:nvGraphicFramePr>
          <p:cNvPr id="15" name="Chart 14">
            <a:extLst>
              <a:ext uri="{FF2B5EF4-FFF2-40B4-BE49-F238E27FC236}">
                <a16:creationId xmlns:a16="http://schemas.microsoft.com/office/drawing/2014/main" id="{4F554D44-3DCB-4BB8-B95D-D0E9D2F54E01}"/>
              </a:ext>
            </a:extLst>
          </p:cNvPr>
          <p:cNvGraphicFramePr>
            <a:graphicFrameLocks/>
          </p:cNvGraphicFramePr>
          <p:nvPr>
            <p:extLst>
              <p:ext uri="{D42A27DB-BD31-4B8C-83A1-F6EECF244321}">
                <p14:modId xmlns:p14="http://schemas.microsoft.com/office/powerpoint/2010/main" val="2825635636"/>
              </p:ext>
            </p:extLst>
          </p:nvPr>
        </p:nvGraphicFramePr>
        <p:xfrm>
          <a:off x="6071250" y="649050"/>
          <a:ext cx="2988000" cy="6228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a:extLst>
              <a:ext uri="{FF2B5EF4-FFF2-40B4-BE49-F238E27FC236}">
                <a16:creationId xmlns:a16="http://schemas.microsoft.com/office/drawing/2014/main" id="{F5A70A07-CC93-496F-9776-330DA081DE89}"/>
              </a:ext>
            </a:extLst>
          </p:cNvPr>
          <p:cNvGraphicFramePr>
            <a:graphicFrameLocks/>
          </p:cNvGraphicFramePr>
          <p:nvPr>
            <p:extLst>
              <p:ext uri="{D42A27DB-BD31-4B8C-83A1-F6EECF244321}">
                <p14:modId xmlns:p14="http://schemas.microsoft.com/office/powerpoint/2010/main" val="450747289"/>
              </p:ext>
            </p:extLst>
          </p:nvPr>
        </p:nvGraphicFramePr>
        <p:xfrm>
          <a:off x="9173550" y="663512"/>
          <a:ext cx="2988000" cy="6228000"/>
        </p:xfrm>
        <a:graphic>
          <a:graphicData uri="http://schemas.openxmlformats.org/drawingml/2006/chart">
            <c:chart xmlns:c="http://schemas.openxmlformats.org/drawingml/2006/chart" xmlns:r="http://schemas.openxmlformats.org/officeDocument/2006/relationships" r:id="rId6"/>
          </a:graphicData>
        </a:graphic>
      </p:graphicFrame>
      <p:cxnSp>
        <p:nvCxnSpPr>
          <p:cNvPr id="19" name="Straight Connector 18">
            <a:extLst>
              <a:ext uri="{FF2B5EF4-FFF2-40B4-BE49-F238E27FC236}">
                <a16:creationId xmlns:a16="http://schemas.microsoft.com/office/drawing/2014/main" id="{24C19A8B-E9E6-4E52-A2C3-04CA6C69D270}"/>
              </a:ext>
            </a:extLst>
          </p:cNvPr>
          <p:cNvCxnSpPr>
            <a:cxnSpLocks/>
          </p:cNvCxnSpPr>
          <p:nvPr/>
        </p:nvCxnSpPr>
        <p:spPr>
          <a:xfrm>
            <a:off x="2974474" y="426231"/>
            <a:ext cx="0" cy="6409311"/>
          </a:xfrm>
          <a:prstGeom prst="line">
            <a:avLst/>
          </a:prstGeom>
          <a:ln w="28575">
            <a:solidFill>
              <a:srgbClr val="C21100">
                <a:alpha val="80000"/>
              </a:srgb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DFBC1C-4BAD-4FD2-857F-680FF81E2B98}"/>
              </a:ext>
            </a:extLst>
          </p:cNvPr>
          <p:cNvCxnSpPr>
            <a:cxnSpLocks/>
          </p:cNvCxnSpPr>
          <p:nvPr/>
        </p:nvCxnSpPr>
        <p:spPr>
          <a:xfrm>
            <a:off x="5981524" y="429639"/>
            <a:ext cx="0" cy="6409311"/>
          </a:xfrm>
          <a:prstGeom prst="line">
            <a:avLst/>
          </a:prstGeom>
          <a:ln w="28575">
            <a:solidFill>
              <a:srgbClr val="C21100">
                <a:alpha val="80000"/>
              </a:srgb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FB433B-16BB-42C1-AF77-3177FF2FA5AA}"/>
              </a:ext>
            </a:extLst>
          </p:cNvPr>
          <p:cNvCxnSpPr>
            <a:cxnSpLocks/>
          </p:cNvCxnSpPr>
          <p:nvPr/>
        </p:nvCxnSpPr>
        <p:spPr>
          <a:xfrm>
            <a:off x="9059250" y="426231"/>
            <a:ext cx="0" cy="6409311"/>
          </a:xfrm>
          <a:prstGeom prst="line">
            <a:avLst/>
          </a:prstGeom>
          <a:ln w="28575">
            <a:solidFill>
              <a:srgbClr val="C21100">
                <a:alpha val="80000"/>
              </a:srgb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0A4B7087-C7F7-41A2-9CBC-3B8EE56D5FE4}"/>
              </a:ext>
            </a:extLst>
          </p:cNvPr>
          <p:cNvCxnSpPr>
            <a:cxnSpLocks/>
          </p:cNvCxnSpPr>
          <p:nvPr/>
        </p:nvCxnSpPr>
        <p:spPr>
          <a:xfrm>
            <a:off x="19664" y="7628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60B5D1C-8A39-4E1D-A774-54530C286D7F}"/>
              </a:ext>
            </a:extLst>
          </p:cNvPr>
          <p:cNvCxnSpPr>
            <a:cxnSpLocks/>
          </p:cNvCxnSpPr>
          <p:nvPr/>
        </p:nvCxnSpPr>
        <p:spPr>
          <a:xfrm>
            <a:off x="19664" y="16264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610E8D3-C1E0-4E07-9DD0-B106455DAAA7}"/>
              </a:ext>
            </a:extLst>
          </p:cNvPr>
          <p:cNvCxnSpPr>
            <a:cxnSpLocks/>
          </p:cNvCxnSpPr>
          <p:nvPr/>
        </p:nvCxnSpPr>
        <p:spPr>
          <a:xfrm>
            <a:off x="19664" y="248056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4E3ABCA-16FA-4DFE-9D24-E8D948FF2523}"/>
              </a:ext>
            </a:extLst>
          </p:cNvPr>
          <p:cNvCxnSpPr>
            <a:cxnSpLocks/>
          </p:cNvCxnSpPr>
          <p:nvPr/>
        </p:nvCxnSpPr>
        <p:spPr>
          <a:xfrm>
            <a:off x="19664" y="333146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FEEAA75-6AE8-45B3-A276-CA0F3AF9E9CC}"/>
              </a:ext>
            </a:extLst>
          </p:cNvPr>
          <p:cNvCxnSpPr>
            <a:cxnSpLocks/>
          </p:cNvCxnSpPr>
          <p:nvPr/>
        </p:nvCxnSpPr>
        <p:spPr>
          <a:xfrm>
            <a:off x="19664" y="418871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1EC011-8AD7-41BE-AC7E-70AEA27EBC83}"/>
              </a:ext>
            </a:extLst>
          </p:cNvPr>
          <p:cNvCxnSpPr>
            <a:cxnSpLocks/>
          </p:cNvCxnSpPr>
          <p:nvPr/>
        </p:nvCxnSpPr>
        <p:spPr>
          <a:xfrm>
            <a:off x="19664" y="50427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DD28D10-8C4C-45A7-B8C6-5F56E07155E9}"/>
              </a:ext>
            </a:extLst>
          </p:cNvPr>
          <p:cNvCxnSpPr>
            <a:cxnSpLocks/>
          </p:cNvCxnSpPr>
          <p:nvPr/>
        </p:nvCxnSpPr>
        <p:spPr>
          <a:xfrm>
            <a:off x="19664" y="59000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6BC298C-3D7D-48F8-AD8F-84456FBD271F}"/>
              </a:ext>
            </a:extLst>
          </p:cNvPr>
          <p:cNvCxnSpPr>
            <a:cxnSpLocks/>
          </p:cNvCxnSpPr>
          <p:nvPr/>
        </p:nvCxnSpPr>
        <p:spPr>
          <a:xfrm>
            <a:off x="19664" y="67572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23F058-EE6E-4816-922D-995EBEEEDB43}"/>
              </a:ext>
            </a:extLst>
          </p:cNvPr>
          <p:cNvCxnSpPr>
            <a:cxnSpLocks/>
          </p:cNvCxnSpPr>
          <p:nvPr/>
        </p:nvCxnSpPr>
        <p:spPr>
          <a:xfrm>
            <a:off x="3026714" y="67572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6579CA1-63C8-49D9-B555-D9589BCA2702}"/>
              </a:ext>
            </a:extLst>
          </p:cNvPr>
          <p:cNvCxnSpPr>
            <a:cxnSpLocks/>
          </p:cNvCxnSpPr>
          <p:nvPr/>
        </p:nvCxnSpPr>
        <p:spPr>
          <a:xfrm>
            <a:off x="3026714" y="59000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9A53A1F-7B0C-4EA2-852E-C80DE853BEFA}"/>
              </a:ext>
            </a:extLst>
          </p:cNvPr>
          <p:cNvCxnSpPr>
            <a:cxnSpLocks/>
          </p:cNvCxnSpPr>
          <p:nvPr/>
        </p:nvCxnSpPr>
        <p:spPr>
          <a:xfrm>
            <a:off x="3026714" y="50491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CB395C4-A104-43CB-9F4E-E3CF470E990C}"/>
              </a:ext>
            </a:extLst>
          </p:cNvPr>
          <p:cNvCxnSpPr>
            <a:cxnSpLocks/>
          </p:cNvCxnSpPr>
          <p:nvPr/>
        </p:nvCxnSpPr>
        <p:spPr>
          <a:xfrm>
            <a:off x="3026172" y="418871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414757-6A9D-40E4-874F-3E1C9DF2BEE4}"/>
              </a:ext>
            </a:extLst>
          </p:cNvPr>
          <p:cNvCxnSpPr>
            <a:cxnSpLocks/>
          </p:cNvCxnSpPr>
          <p:nvPr/>
        </p:nvCxnSpPr>
        <p:spPr>
          <a:xfrm>
            <a:off x="3026172" y="76606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D35E40A-68C0-47FD-AC78-E42C28C4F0B4}"/>
              </a:ext>
            </a:extLst>
          </p:cNvPr>
          <p:cNvCxnSpPr>
            <a:cxnSpLocks/>
          </p:cNvCxnSpPr>
          <p:nvPr/>
        </p:nvCxnSpPr>
        <p:spPr>
          <a:xfrm>
            <a:off x="3026172" y="16264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FD1DAAA-62AE-41E9-8212-3B3BF5A6DD81}"/>
              </a:ext>
            </a:extLst>
          </p:cNvPr>
          <p:cNvCxnSpPr>
            <a:cxnSpLocks/>
          </p:cNvCxnSpPr>
          <p:nvPr/>
        </p:nvCxnSpPr>
        <p:spPr>
          <a:xfrm>
            <a:off x="3026172" y="2481451"/>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F7DFFEE-0AF2-4795-97AF-1FB1113D1F40}"/>
              </a:ext>
            </a:extLst>
          </p:cNvPr>
          <p:cNvCxnSpPr>
            <a:cxnSpLocks/>
          </p:cNvCxnSpPr>
          <p:nvPr/>
        </p:nvCxnSpPr>
        <p:spPr>
          <a:xfrm>
            <a:off x="3026172" y="333146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EB851C8-9FE6-4D14-AC5C-25E6C5D597B3}"/>
              </a:ext>
            </a:extLst>
          </p:cNvPr>
          <p:cNvCxnSpPr>
            <a:cxnSpLocks/>
          </p:cNvCxnSpPr>
          <p:nvPr/>
        </p:nvCxnSpPr>
        <p:spPr>
          <a:xfrm>
            <a:off x="6052200" y="7692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928F0C5-CC59-4D35-B6FC-6C3A3FA36941}"/>
              </a:ext>
            </a:extLst>
          </p:cNvPr>
          <p:cNvCxnSpPr>
            <a:cxnSpLocks/>
          </p:cNvCxnSpPr>
          <p:nvPr/>
        </p:nvCxnSpPr>
        <p:spPr>
          <a:xfrm>
            <a:off x="6052200" y="162648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5925B2C-BF57-481A-AAFA-83D7618EA0DA}"/>
              </a:ext>
            </a:extLst>
          </p:cNvPr>
          <p:cNvCxnSpPr>
            <a:cxnSpLocks/>
          </p:cNvCxnSpPr>
          <p:nvPr/>
        </p:nvCxnSpPr>
        <p:spPr>
          <a:xfrm>
            <a:off x="6052200" y="248056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9A427B1-83FF-47BF-BD8E-FADFB2B371F2}"/>
              </a:ext>
            </a:extLst>
          </p:cNvPr>
          <p:cNvCxnSpPr>
            <a:cxnSpLocks/>
          </p:cNvCxnSpPr>
          <p:nvPr/>
        </p:nvCxnSpPr>
        <p:spPr>
          <a:xfrm>
            <a:off x="6052200" y="33339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C4C3D7F-3F00-4290-949D-49E866048320}"/>
              </a:ext>
            </a:extLst>
          </p:cNvPr>
          <p:cNvCxnSpPr>
            <a:cxnSpLocks/>
          </p:cNvCxnSpPr>
          <p:nvPr/>
        </p:nvCxnSpPr>
        <p:spPr>
          <a:xfrm>
            <a:off x="6052200" y="418871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64A9E59-137B-4205-8033-BFF90F66FB6D}"/>
              </a:ext>
            </a:extLst>
          </p:cNvPr>
          <p:cNvCxnSpPr>
            <a:cxnSpLocks/>
          </p:cNvCxnSpPr>
          <p:nvPr/>
        </p:nvCxnSpPr>
        <p:spPr>
          <a:xfrm>
            <a:off x="6052200" y="50491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65F6C17-BB84-48CE-823B-B435818544E3}"/>
              </a:ext>
            </a:extLst>
          </p:cNvPr>
          <p:cNvCxnSpPr>
            <a:cxnSpLocks/>
          </p:cNvCxnSpPr>
          <p:nvPr/>
        </p:nvCxnSpPr>
        <p:spPr>
          <a:xfrm>
            <a:off x="6052200" y="59000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D7FC57D-E7C2-4407-BD6A-1058D80C3B31}"/>
              </a:ext>
            </a:extLst>
          </p:cNvPr>
          <p:cNvCxnSpPr>
            <a:cxnSpLocks/>
          </p:cNvCxnSpPr>
          <p:nvPr/>
        </p:nvCxnSpPr>
        <p:spPr>
          <a:xfrm>
            <a:off x="6052200" y="6762938"/>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EBA869D-1F31-4217-95B2-F997862FF621}"/>
              </a:ext>
            </a:extLst>
          </p:cNvPr>
          <p:cNvCxnSpPr>
            <a:cxnSpLocks/>
          </p:cNvCxnSpPr>
          <p:nvPr/>
        </p:nvCxnSpPr>
        <p:spPr>
          <a:xfrm>
            <a:off x="9133486" y="6766814"/>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EC2FAC2-B323-4C42-A673-6201B9A70EA8}"/>
              </a:ext>
            </a:extLst>
          </p:cNvPr>
          <p:cNvCxnSpPr>
            <a:cxnSpLocks/>
          </p:cNvCxnSpPr>
          <p:nvPr/>
        </p:nvCxnSpPr>
        <p:spPr>
          <a:xfrm>
            <a:off x="9133486" y="5908865"/>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AD5EA8E-B7B3-4B71-8D67-76C4FABF135B}"/>
              </a:ext>
            </a:extLst>
          </p:cNvPr>
          <p:cNvCxnSpPr>
            <a:cxnSpLocks/>
          </p:cNvCxnSpPr>
          <p:nvPr/>
        </p:nvCxnSpPr>
        <p:spPr>
          <a:xfrm>
            <a:off x="9133486" y="5058664"/>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20DB117-1090-42F7-BEEE-06D6859B9CB9}"/>
              </a:ext>
            </a:extLst>
          </p:cNvPr>
          <p:cNvCxnSpPr>
            <a:cxnSpLocks/>
          </p:cNvCxnSpPr>
          <p:nvPr/>
        </p:nvCxnSpPr>
        <p:spPr>
          <a:xfrm>
            <a:off x="9141988" y="4198239"/>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3652E44-69AF-48B2-8CA7-966B232B092F}"/>
              </a:ext>
            </a:extLst>
          </p:cNvPr>
          <p:cNvCxnSpPr>
            <a:cxnSpLocks/>
          </p:cNvCxnSpPr>
          <p:nvPr/>
        </p:nvCxnSpPr>
        <p:spPr>
          <a:xfrm>
            <a:off x="9133486" y="3340989"/>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D02D640-0196-404D-B801-EA6C40BAD204}"/>
              </a:ext>
            </a:extLst>
          </p:cNvPr>
          <p:cNvCxnSpPr>
            <a:cxnSpLocks/>
          </p:cNvCxnSpPr>
          <p:nvPr/>
        </p:nvCxnSpPr>
        <p:spPr>
          <a:xfrm>
            <a:off x="9133486" y="2494153"/>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1BF88A1-07B1-48B4-8EB7-401B41DCC085}"/>
              </a:ext>
            </a:extLst>
          </p:cNvPr>
          <p:cNvCxnSpPr>
            <a:cxnSpLocks/>
          </p:cNvCxnSpPr>
          <p:nvPr/>
        </p:nvCxnSpPr>
        <p:spPr>
          <a:xfrm>
            <a:off x="9133486" y="1636014"/>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49D709F-7592-482B-A843-E9D410F47620}"/>
              </a:ext>
            </a:extLst>
          </p:cNvPr>
          <p:cNvCxnSpPr>
            <a:cxnSpLocks/>
          </p:cNvCxnSpPr>
          <p:nvPr/>
        </p:nvCxnSpPr>
        <p:spPr>
          <a:xfrm>
            <a:off x="9133486" y="779650"/>
            <a:ext cx="2901336" cy="0"/>
          </a:xfrm>
          <a:prstGeom prst="line">
            <a:avLst/>
          </a:prstGeom>
          <a:ln w="19050">
            <a:solidFill>
              <a:srgbClr val="C211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351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5">
            <a:extLst>
              <a:ext uri="{FF2B5EF4-FFF2-40B4-BE49-F238E27FC236}">
                <a16:creationId xmlns:a16="http://schemas.microsoft.com/office/drawing/2014/main" id="{AD34DA8E-F4E6-4DAC-AFA3-03F7F689BFF9}"/>
              </a:ext>
            </a:extLst>
          </p:cNvPr>
          <p:cNvSpPr txBox="1">
            <a:spLocks/>
          </p:cNvSpPr>
          <p:nvPr/>
        </p:nvSpPr>
        <p:spPr>
          <a:xfrm>
            <a:off x="421240" y="608360"/>
            <a:ext cx="5297487" cy="4909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Registrants – March 2025</a:t>
            </a:r>
          </a:p>
        </p:txBody>
      </p:sp>
      <p:pic>
        <p:nvPicPr>
          <p:cNvPr id="2" name="Picture 1">
            <a:extLst>
              <a:ext uri="{FF2B5EF4-FFF2-40B4-BE49-F238E27FC236}">
                <a16:creationId xmlns:a16="http://schemas.microsoft.com/office/drawing/2014/main" id="{202CB180-9065-421D-A33C-81683B44909A}"/>
              </a:ext>
            </a:extLst>
          </p:cNvPr>
          <p:cNvPicPr>
            <a:picLocks noChangeAspect="1"/>
          </p:cNvPicPr>
          <p:nvPr/>
        </p:nvPicPr>
        <p:blipFill>
          <a:blip r:embed="rId3"/>
          <a:stretch>
            <a:fillRect/>
          </a:stretch>
        </p:blipFill>
        <p:spPr>
          <a:xfrm>
            <a:off x="421240" y="1267865"/>
            <a:ext cx="11198831" cy="5146162"/>
          </a:xfrm>
          <a:prstGeom prst="rect">
            <a:avLst/>
          </a:prstGeom>
        </p:spPr>
      </p:pic>
    </p:spTree>
    <p:extLst>
      <p:ext uri="{BB962C8B-B14F-4D97-AF65-F5344CB8AC3E}">
        <p14:creationId xmlns:p14="http://schemas.microsoft.com/office/powerpoint/2010/main" val="2010896294"/>
      </p:ext>
    </p:extLst>
  </p:cSld>
  <p:clrMapOvr>
    <a:masterClrMapping/>
  </p:clrMapOvr>
  <mc:AlternateContent xmlns:mc="http://schemas.openxmlformats.org/markup-compatibility/2006" xmlns:p14="http://schemas.microsoft.com/office/powerpoint/2010/main">
    <mc:Choice Requires="p14">
      <p:transition spd="slow" p14:dur="2000" advTm="23651"/>
    </mc:Choice>
    <mc:Fallback xmlns="">
      <p:transition spd="slow" advTm="23651"/>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4E7745D-1E6F-43ED-BBD8-F5FAD562B383}"/>
              </a:ext>
            </a:extLst>
          </p:cNvPr>
          <p:cNvSpPr>
            <a:spLocks noGrp="1"/>
          </p:cNvSpPr>
          <p:nvPr>
            <p:ph type="body" sz="quarter" idx="16"/>
          </p:nvPr>
        </p:nvSpPr>
        <p:spPr>
          <a:xfrm>
            <a:off x="630237" y="383514"/>
            <a:ext cx="5297486" cy="823892"/>
          </a:xfrm>
        </p:spPr>
        <p:txBody>
          <a:bodyPr/>
          <a:lstStyle/>
          <a:p>
            <a:r>
              <a:rPr lang="en-GB" dirty="0"/>
              <a:t>Some take-aways </a:t>
            </a:r>
            <a:endParaRPr lang="en-GB" dirty="0">
              <a:highlight>
                <a:srgbClr val="FFFF00"/>
              </a:highlight>
            </a:endParaRPr>
          </a:p>
        </p:txBody>
      </p:sp>
      <p:sp>
        <p:nvSpPr>
          <p:cNvPr id="6" name="Text Placeholder 1">
            <a:extLst>
              <a:ext uri="{FF2B5EF4-FFF2-40B4-BE49-F238E27FC236}">
                <a16:creationId xmlns:a16="http://schemas.microsoft.com/office/drawing/2014/main" id="{0B5923C7-2744-4EB1-B161-E59B2C5E16E9}"/>
              </a:ext>
            </a:extLst>
          </p:cNvPr>
          <p:cNvSpPr txBox="1">
            <a:spLocks/>
          </p:cNvSpPr>
          <p:nvPr/>
        </p:nvSpPr>
        <p:spPr>
          <a:xfrm>
            <a:off x="543414" y="1207406"/>
            <a:ext cx="10441109" cy="434672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17A37"/>
                </a:solidFill>
                <a:latin typeface="+mn-lt"/>
                <a:ea typeface="+mn-ea"/>
                <a:cs typeface="Poppins Medium" panose="000006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nSpc>
                <a:spcPct val="100000"/>
              </a:lnSpc>
              <a:spcAft>
                <a:spcPts val="800"/>
              </a:spcAft>
              <a:buFont typeface="Symbol" panose="05050102010706020507" pitchFamily="18" charset="2"/>
              <a:buChar char=""/>
            </a:pP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School learning support staff remain the largest group in the education workforce</a:t>
            </a:r>
          </a:p>
          <a:p>
            <a:pPr marL="342900" lvl="0" indent="-342900">
              <a:lnSpc>
                <a:spcPct val="100000"/>
              </a:lnSpc>
              <a:buFont typeface="Symbol" panose="05050102010706020507" pitchFamily="18" charset="2"/>
              <a:buChar char=""/>
            </a:pP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Education workforce predominantly female especially in school learning support worker category</a:t>
            </a:r>
          </a:p>
          <a:p>
            <a:pPr marL="342900" lvl="0" indent="-342900">
              <a:lnSpc>
                <a:spcPct val="100000"/>
              </a:lnSpc>
              <a:buFont typeface="Symbol" panose="05050102010706020507" pitchFamily="18" charset="2"/>
              <a:buChar char=""/>
            </a:pP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Retention challenges persist, especially in learning support across all categories and all FE sectors, especially work-based learner practitioners</a:t>
            </a:r>
          </a:p>
          <a:p>
            <a:pPr marL="342900" lvl="0" indent="-342900">
              <a:lnSpc>
                <a:spcPct val="100000"/>
              </a:lnSpc>
              <a:buFont typeface="Symbol" panose="05050102010706020507" pitchFamily="18" charset="2"/>
              <a:buChar char=""/>
            </a:pPr>
            <a:r>
              <a:rPr lang="en-GB" sz="2050" dirty="0">
                <a:solidFill>
                  <a:schemeClr val="tx1"/>
                </a:solidFill>
                <a:latin typeface="Calibri" panose="020F0502020204030204" pitchFamily="34" charset="0"/>
                <a:ea typeface="Calibri" panose="020F0502020204030204" pitchFamily="34" charset="0"/>
                <a:cs typeface="Times New Roman" panose="02020603050405020304" pitchFamily="18" charset="0"/>
              </a:rPr>
              <a:t>Minority ethnic groups continue to be under represented compared to national averages</a:t>
            </a:r>
          </a:p>
          <a:p>
            <a:pPr marL="342900" lvl="0" indent="-342900">
              <a:lnSpc>
                <a:spcPct val="100000"/>
              </a:lnSpc>
              <a:buFont typeface="Symbol" panose="05050102010706020507" pitchFamily="18" charset="2"/>
              <a:buChar char=""/>
            </a:pPr>
            <a:r>
              <a:rPr lang="en-GB" sz="2050" dirty="0">
                <a:solidFill>
                  <a:schemeClr val="tx1"/>
                </a:solidFill>
                <a:latin typeface="Calibri" panose="020F0502020204030204" pitchFamily="34" charset="0"/>
                <a:ea typeface="Calibri" panose="020F0502020204030204" pitchFamily="34" charset="0"/>
                <a:cs typeface="Times New Roman" panose="02020603050405020304" pitchFamily="18" charset="0"/>
              </a:rPr>
              <a:t>V</a:t>
            </a: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ery little change in Welsh</a:t>
            </a:r>
            <a:r>
              <a:rPr lang="en-GB" sz="2050"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medium related data</a:t>
            </a:r>
          </a:p>
          <a:p>
            <a:pPr marL="342900" lvl="0" indent="-342900">
              <a:lnSpc>
                <a:spcPct val="100000"/>
              </a:lnSpc>
              <a:buFont typeface="Symbol" panose="05050102010706020507" pitchFamily="18" charset="2"/>
              <a:buChar char=""/>
            </a:pP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Strong ITE pass rates, but fewer entrants overall, especially in secondary</a:t>
            </a:r>
          </a:p>
          <a:p>
            <a:pPr marL="342900" lvl="0" indent="-342900">
              <a:lnSpc>
                <a:spcPct val="100000"/>
              </a:lnSpc>
              <a:buFont typeface="Symbol" panose="05050102010706020507" pitchFamily="18" charset="2"/>
              <a:buChar char=""/>
            </a:pPr>
            <a:r>
              <a:rPr lang="en-GB" sz="2050" dirty="0">
                <a:solidFill>
                  <a:schemeClr val="tx1"/>
                </a:solidFill>
                <a:latin typeface="Calibri" panose="020F0502020204030204" pitchFamily="34" charset="0"/>
                <a:ea typeface="Calibri" panose="020F0502020204030204" pitchFamily="34" charset="0"/>
                <a:cs typeface="Times New Roman" panose="02020603050405020304" pitchFamily="18" charset="0"/>
              </a:rPr>
              <a:t>Supply staff continue to move between registration categories</a:t>
            </a:r>
          </a:p>
          <a:p>
            <a:pPr marL="342900" lvl="0" indent="-342900">
              <a:lnSpc>
                <a:spcPct val="100000"/>
              </a:lnSpc>
              <a:buFont typeface="Symbol" panose="05050102010706020507" pitchFamily="18" charset="2"/>
              <a:buChar char=""/>
            </a:pP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EWC continue to work on the accuracy </a:t>
            </a:r>
            <a:r>
              <a:rPr lang="en-GB" sz="2050" dirty="0">
                <a:solidFill>
                  <a:schemeClr val="tx1"/>
                </a:solidFill>
                <a:latin typeface="Calibri" panose="020F0502020204030204" pitchFamily="34" charset="0"/>
                <a:ea typeface="Calibri" panose="020F0502020204030204" pitchFamily="34" charset="0"/>
                <a:cs typeface="Times New Roman" panose="02020603050405020304" pitchFamily="18" charset="0"/>
              </a:rPr>
              <a:t>o</a:t>
            </a:r>
            <a:r>
              <a:rPr lang="en-GB" sz="205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 the data quality</a:t>
            </a:r>
          </a:p>
        </p:txBody>
      </p:sp>
    </p:spTree>
    <p:extLst>
      <p:ext uri="{BB962C8B-B14F-4D97-AF65-F5344CB8AC3E}">
        <p14:creationId xmlns:p14="http://schemas.microsoft.com/office/powerpoint/2010/main" val="3528421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5">
            <a:extLst>
              <a:ext uri="{FF2B5EF4-FFF2-40B4-BE49-F238E27FC236}">
                <a16:creationId xmlns:a16="http://schemas.microsoft.com/office/drawing/2014/main" id="{AD34DA8E-F4E6-4DAC-AFA3-03F7F689BFF9}"/>
              </a:ext>
            </a:extLst>
          </p:cNvPr>
          <p:cNvSpPr txBox="1">
            <a:spLocks/>
          </p:cNvSpPr>
          <p:nvPr/>
        </p:nvSpPr>
        <p:spPr>
          <a:xfrm>
            <a:off x="421240" y="608360"/>
            <a:ext cx="5297487" cy="4909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Registrants – March 2025</a:t>
            </a:r>
          </a:p>
        </p:txBody>
      </p:sp>
      <mc:AlternateContent xmlns:mc="http://schemas.openxmlformats.org/markup-compatibility/2006" xmlns:cx2="http://schemas.microsoft.com/office/drawing/2015/10/21/chartex">
        <mc:Choice Requires="cx2">
          <p:graphicFrame>
            <p:nvGraphicFramePr>
              <p:cNvPr id="4" name="Chart 3">
                <a:extLst>
                  <a:ext uri="{FF2B5EF4-FFF2-40B4-BE49-F238E27FC236}">
                    <a16:creationId xmlns:a16="http://schemas.microsoft.com/office/drawing/2014/main" id="{4C22AF51-BA06-4371-8AF6-6E0EEC0830C0}"/>
                  </a:ext>
                </a:extLst>
              </p:cNvPr>
              <p:cNvGraphicFramePr/>
              <p:nvPr>
                <p:extLst>
                  <p:ext uri="{D42A27DB-BD31-4B8C-83A1-F6EECF244321}">
                    <p14:modId xmlns:p14="http://schemas.microsoft.com/office/powerpoint/2010/main" val="2169486123"/>
                  </p:ext>
                </p:extLst>
              </p:nvPr>
            </p:nvGraphicFramePr>
            <p:xfrm>
              <a:off x="136187" y="1177048"/>
              <a:ext cx="11867745" cy="5291848"/>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4" name="Chart 3">
                <a:extLst>
                  <a:ext uri="{FF2B5EF4-FFF2-40B4-BE49-F238E27FC236}">
                    <a16:creationId xmlns:a16="http://schemas.microsoft.com/office/drawing/2014/main" id="{4C22AF51-BA06-4371-8AF6-6E0EEC0830C0}"/>
                  </a:ext>
                </a:extLst>
              </p:cNvPr>
              <p:cNvPicPr>
                <a:picLocks noGrp="1" noRot="1" noChangeAspect="1" noMove="1" noResize="1" noEditPoints="1" noAdjustHandles="1" noChangeArrowheads="1" noChangeShapeType="1"/>
              </p:cNvPicPr>
              <p:nvPr/>
            </p:nvPicPr>
            <p:blipFill>
              <a:blip r:embed="rId4"/>
              <a:stretch>
                <a:fillRect/>
              </a:stretch>
            </p:blipFill>
            <p:spPr>
              <a:xfrm>
                <a:off x="136187" y="1177048"/>
                <a:ext cx="11867745" cy="5291848"/>
              </a:xfrm>
              <a:prstGeom prst="rect">
                <a:avLst/>
              </a:prstGeom>
            </p:spPr>
          </p:pic>
        </mc:Fallback>
      </mc:AlternateContent>
      <p:sp>
        <p:nvSpPr>
          <p:cNvPr id="2" name="TextBox 1">
            <a:extLst>
              <a:ext uri="{FF2B5EF4-FFF2-40B4-BE49-F238E27FC236}">
                <a16:creationId xmlns:a16="http://schemas.microsoft.com/office/drawing/2014/main" id="{C1D37349-D508-4353-BD02-44207518B4C7}"/>
              </a:ext>
            </a:extLst>
          </p:cNvPr>
          <p:cNvSpPr txBox="1"/>
          <p:nvPr/>
        </p:nvSpPr>
        <p:spPr>
          <a:xfrm>
            <a:off x="6355080" y="3303270"/>
            <a:ext cx="731520" cy="276999"/>
          </a:xfrm>
          <a:prstGeom prst="rect">
            <a:avLst/>
          </a:prstGeom>
          <a:noFill/>
        </p:spPr>
        <p:txBody>
          <a:bodyPr wrap="square" rtlCol="0">
            <a:spAutoFit/>
          </a:bodyPr>
          <a:lstStyle/>
          <a:p>
            <a:r>
              <a:rPr lang="en-GB" sz="1200" b="1" dirty="0"/>
              <a:t>699</a:t>
            </a:r>
          </a:p>
        </p:txBody>
      </p:sp>
      <p:sp>
        <p:nvSpPr>
          <p:cNvPr id="5" name="TextBox 4">
            <a:extLst>
              <a:ext uri="{FF2B5EF4-FFF2-40B4-BE49-F238E27FC236}">
                <a16:creationId xmlns:a16="http://schemas.microsoft.com/office/drawing/2014/main" id="{D1173EDF-1E6B-44D7-AEDC-A20772B56935}"/>
              </a:ext>
            </a:extLst>
          </p:cNvPr>
          <p:cNvSpPr txBox="1"/>
          <p:nvPr/>
        </p:nvSpPr>
        <p:spPr>
          <a:xfrm>
            <a:off x="6343650" y="2910632"/>
            <a:ext cx="731520" cy="276999"/>
          </a:xfrm>
          <a:prstGeom prst="rect">
            <a:avLst/>
          </a:prstGeom>
          <a:noFill/>
        </p:spPr>
        <p:txBody>
          <a:bodyPr wrap="square" rtlCol="0">
            <a:spAutoFit/>
          </a:bodyPr>
          <a:lstStyle/>
          <a:p>
            <a:r>
              <a:rPr lang="en-GB" sz="1200" b="1" dirty="0"/>
              <a:t>468</a:t>
            </a:r>
          </a:p>
        </p:txBody>
      </p:sp>
      <p:sp>
        <p:nvSpPr>
          <p:cNvPr id="6" name="TextBox 5">
            <a:extLst>
              <a:ext uri="{FF2B5EF4-FFF2-40B4-BE49-F238E27FC236}">
                <a16:creationId xmlns:a16="http://schemas.microsoft.com/office/drawing/2014/main" id="{6ABB2252-A2E9-4761-9CA9-3166DDD3017B}"/>
              </a:ext>
            </a:extLst>
          </p:cNvPr>
          <p:cNvSpPr txBox="1"/>
          <p:nvPr/>
        </p:nvSpPr>
        <p:spPr>
          <a:xfrm>
            <a:off x="6435090" y="3703702"/>
            <a:ext cx="731520" cy="276999"/>
          </a:xfrm>
          <a:prstGeom prst="rect">
            <a:avLst/>
          </a:prstGeom>
          <a:noFill/>
        </p:spPr>
        <p:txBody>
          <a:bodyPr wrap="square" rtlCol="0">
            <a:spAutoFit/>
          </a:bodyPr>
          <a:lstStyle/>
          <a:p>
            <a:r>
              <a:rPr lang="en-GB" sz="1200" b="1" dirty="0"/>
              <a:t>1,378</a:t>
            </a:r>
          </a:p>
        </p:txBody>
      </p:sp>
      <p:sp>
        <p:nvSpPr>
          <p:cNvPr id="7" name="TextBox 6">
            <a:extLst>
              <a:ext uri="{FF2B5EF4-FFF2-40B4-BE49-F238E27FC236}">
                <a16:creationId xmlns:a16="http://schemas.microsoft.com/office/drawing/2014/main" id="{97174B3B-9ACC-46A5-AAB6-9CF2BBBEFCBB}"/>
              </a:ext>
            </a:extLst>
          </p:cNvPr>
          <p:cNvSpPr txBox="1"/>
          <p:nvPr/>
        </p:nvSpPr>
        <p:spPr>
          <a:xfrm>
            <a:off x="6332220" y="2507903"/>
            <a:ext cx="731520" cy="276999"/>
          </a:xfrm>
          <a:prstGeom prst="rect">
            <a:avLst/>
          </a:prstGeom>
          <a:noFill/>
        </p:spPr>
        <p:txBody>
          <a:bodyPr wrap="square" rtlCol="0">
            <a:spAutoFit/>
          </a:bodyPr>
          <a:lstStyle/>
          <a:p>
            <a:r>
              <a:rPr lang="en-GB" sz="1200" b="1" dirty="0"/>
              <a:t>361</a:t>
            </a:r>
          </a:p>
        </p:txBody>
      </p:sp>
      <p:sp>
        <p:nvSpPr>
          <p:cNvPr id="8" name="TextBox 7">
            <a:extLst>
              <a:ext uri="{FF2B5EF4-FFF2-40B4-BE49-F238E27FC236}">
                <a16:creationId xmlns:a16="http://schemas.microsoft.com/office/drawing/2014/main" id="{6FBB7838-C0F6-46AA-B1D4-C4BB374778DF}"/>
              </a:ext>
            </a:extLst>
          </p:cNvPr>
          <p:cNvSpPr txBox="1"/>
          <p:nvPr/>
        </p:nvSpPr>
        <p:spPr>
          <a:xfrm>
            <a:off x="6320790" y="2115265"/>
            <a:ext cx="731520" cy="276999"/>
          </a:xfrm>
          <a:prstGeom prst="rect">
            <a:avLst/>
          </a:prstGeom>
          <a:noFill/>
        </p:spPr>
        <p:txBody>
          <a:bodyPr wrap="square" rtlCol="0">
            <a:spAutoFit/>
          </a:bodyPr>
          <a:lstStyle/>
          <a:p>
            <a:r>
              <a:rPr lang="en-GB" sz="1200" b="1" dirty="0"/>
              <a:t>285</a:t>
            </a:r>
          </a:p>
        </p:txBody>
      </p:sp>
      <p:sp>
        <p:nvSpPr>
          <p:cNvPr id="9" name="TextBox 8">
            <a:extLst>
              <a:ext uri="{FF2B5EF4-FFF2-40B4-BE49-F238E27FC236}">
                <a16:creationId xmlns:a16="http://schemas.microsoft.com/office/drawing/2014/main" id="{BD6AA42D-D947-4570-A9AE-2E0CF25020C3}"/>
              </a:ext>
            </a:extLst>
          </p:cNvPr>
          <p:cNvSpPr txBox="1"/>
          <p:nvPr/>
        </p:nvSpPr>
        <p:spPr>
          <a:xfrm>
            <a:off x="6309360" y="1722627"/>
            <a:ext cx="731520" cy="276999"/>
          </a:xfrm>
          <a:prstGeom prst="rect">
            <a:avLst/>
          </a:prstGeom>
          <a:noFill/>
        </p:spPr>
        <p:txBody>
          <a:bodyPr wrap="square" rtlCol="0">
            <a:spAutoFit/>
          </a:bodyPr>
          <a:lstStyle/>
          <a:p>
            <a:r>
              <a:rPr lang="en-GB" sz="1200" b="1" dirty="0"/>
              <a:t>284</a:t>
            </a:r>
          </a:p>
        </p:txBody>
      </p:sp>
      <p:sp>
        <p:nvSpPr>
          <p:cNvPr id="10" name="TextBox 9">
            <a:extLst>
              <a:ext uri="{FF2B5EF4-FFF2-40B4-BE49-F238E27FC236}">
                <a16:creationId xmlns:a16="http://schemas.microsoft.com/office/drawing/2014/main" id="{32184DA4-233A-466D-97AF-61A1AA194214}"/>
              </a:ext>
            </a:extLst>
          </p:cNvPr>
          <p:cNvSpPr txBox="1"/>
          <p:nvPr/>
        </p:nvSpPr>
        <p:spPr>
          <a:xfrm>
            <a:off x="6297930" y="1329435"/>
            <a:ext cx="731520" cy="276999"/>
          </a:xfrm>
          <a:prstGeom prst="rect">
            <a:avLst/>
          </a:prstGeom>
          <a:noFill/>
        </p:spPr>
        <p:txBody>
          <a:bodyPr wrap="square" rtlCol="0">
            <a:spAutoFit/>
          </a:bodyPr>
          <a:lstStyle/>
          <a:p>
            <a:r>
              <a:rPr lang="en-GB" sz="1200" b="1" dirty="0"/>
              <a:t>97</a:t>
            </a:r>
          </a:p>
        </p:txBody>
      </p:sp>
    </p:spTree>
    <p:extLst>
      <p:ext uri="{BB962C8B-B14F-4D97-AF65-F5344CB8AC3E}">
        <p14:creationId xmlns:p14="http://schemas.microsoft.com/office/powerpoint/2010/main" val="2215268950"/>
      </p:ext>
    </p:extLst>
  </p:cSld>
  <p:clrMapOvr>
    <a:masterClrMapping/>
  </p:clrMapOvr>
  <mc:AlternateContent xmlns:mc="http://schemas.openxmlformats.org/markup-compatibility/2006" xmlns:p14="http://schemas.microsoft.com/office/powerpoint/2010/main">
    <mc:Choice Requires="p14">
      <p:transition spd="slow" p14:dur="2000" advTm="23651"/>
    </mc:Choice>
    <mc:Fallback xmlns="">
      <p:transition spd="slow" advTm="2365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5">
            <a:extLst>
              <a:ext uri="{FF2B5EF4-FFF2-40B4-BE49-F238E27FC236}">
                <a16:creationId xmlns:a16="http://schemas.microsoft.com/office/drawing/2014/main" id="{AD34DA8E-F4E6-4DAC-AFA3-03F7F689BFF9}"/>
              </a:ext>
            </a:extLst>
          </p:cNvPr>
          <p:cNvSpPr txBox="1">
            <a:spLocks/>
          </p:cNvSpPr>
          <p:nvPr/>
        </p:nvSpPr>
        <p:spPr>
          <a:xfrm>
            <a:off x="296816" y="820831"/>
            <a:ext cx="8468359" cy="463438"/>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Single and multiple registrations two-way matrix</a:t>
            </a:r>
          </a:p>
        </p:txBody>
      </p:sp>
      <p:graphicFrame>
        <p:nvGraphicFramePr>
          <p:cNvPr id="3" name="Table 2">
            <a:extLst>
              <a:ext uri="{FF2B5EF4-FFF2-40B4-BE49-F238E27FC236}">
                <a16:creationId xmlns:a16="http://schemas.microsoft.com/office/drawing/2014/main" id="{C8821D85-BCC5-44E2-8284-30A4792A4798}"/>
              </a:ext>
            </a:extLst>
          </p:cNvPr>
          <p:cNvGraphicFramePr>
            <a:graphicFrameLocks noGrp="1"/>
          </p:cNvGraphicFramePr>
          <p:nvPr>
            <p:extLst>
              <p:ext uri="{D42A27DB-BD31-4B8C-83A1-F6EECF244321}">
                <p14:modId xmlns:p14="http://schemas.microsoft.com/office/powerpoint/2010/main" val="2125120004"/>
              </p:ext>
            </p:extLst>
          </p:nvPr>
        </p:nvGraphicFramePr>
        <p:xfrm>
          <a:off x="296816" y="1476618"/>
          <a:ext cx="11569833" cy="4790618"/>
        </p:xfrm>
        <a:graphic>
          <a:graphicData uri="http://schemas.openxmlformats.org/drawingml/2006/table">
            <a:tbl>
              <a:tblPr/>
              <a:tblGrid>
                <a:gridCol w="4293683">
                  <a:extLst>
                    <a:ext uri="{9D8B030D-6E8A-4147-A177-3AD203B41FA5}">
                      <a16:colId xmlns:a16="http://schemas.microsoft.com/office/drawing/2014/main" val="512505053"/>
                    </a:ext>
                  </a:extLst>
                </a:gridCol>
                <a:gridCol w="519725">
                  <a:extLst>
                    <a:ext uri="{9D8B030D-6E8A-4147-A177-3AD203B41FA5}">
                      <a16:colId xmlns:a16="http://schemas.microsoft.com/office/drawing/2014/main" val="375561041"/>
                    </a:ext>
                  </a:extLst>
                </a:gridCol>
                <a:gridCol w="519725">
                  <a:extLst>
                    <a:ext uri="{9D8B030D-6E8A-4147-A177-3AD203B41FA5}">
                      <a16:colId xmlns:a16="http://schemas.microsoft.com/office/drawing/2014/main" val="1778773195"/>
                    </a:ext>
                  </a:extLst>
                </a:gridCol>
                <a:gridCol w="519725">
                  <a:extLst>
                    <a:ext uri="{9D8B030D-6E8A-4147-A177-3AD203B41FA5}">
                      <a16:colId xmlns:a16="http://schemas.microsoft.com/office/drawing/2014/main" val="3155854675"/>
                    </a:ext>
                  </a:extLst>
                </a:gridCol>
                <a:gridCol w="519725">
                  <a:extLst>
                    <a:ext uri="{9D8B030D-6E8A-4147-A177-3AD203B41FA5}">
                      <a16:colId xmlns:a16="http://schemas.microsoft.com/office/drawing/2014/main" val="2203029387"/>
                    </a:ext>
                  </a:extLst>
                </a:gridCol>
                <a:gridCol w="519725">
                  <a:extLst>
                    <a:ext uri="{9D8B030D-6E8A-4147-A177-3AD203B41FA5}">
                      <a16:colId xmlns:a16="http://schemas.microsoft.com/office/drawing/2014/main" val="3162206052"/>
                    </a:ext>
                  </a:extLst>
                </a:gridCol>
                <a:gridCol w="519725">
                  <a:extLst>
                    <a:ext uri="{9D8B030D-6E8A-4147-A177-3AD203B41FA5}">
                      <a16:colId xmlns:a16="http://schemas.microsoft.com/office/drawing/2014/main" val="448377524"/>
                    </a:ext>
                  </a:extLst>
                </a:gridCol>
                <a:gridCol w="519725">
                  <a:extLst>
                    <a:ext uri="{9D8B030D-6E8A-4147-A177-3AD203B41FA5}">
                      <a16:colId xmlns:a16="http://schemas.microsoft.com/office/drawing/2014/main" val="1673252784"/>
                    </a:ext>
                  </a:extLst>
                </a:gridCol>
                <a:gridCol w="519725">
                  <a:extLst>
                    <a:ext uri="{9D8B030D-6E8A-4147-A177-3AD203B41FA5}">
                      <a16:colId xmlns:a16="http://schemas.microsoft.com/office/drawing/2014/main" val="370523360"/>
                    </a:ext>
                  </a:extLst>
                </a:gridCol>
                <a:gridCol w="519725">
                  <a:extLst>
                    <a:ext uri="{9D8B030D-6E8A-4147-A177-3AD203B41FA5}">
                      <a16:colId xmlns:a16="http://schemas.microsoft.com/office/drawing/2014/main" val="4203515762"/>
                    </a:ext>
                  </a:extLst>
                </a:gridCol>
                <a:gridCol w="519725">
                  <a:extLst>
                    <a:ext uri="{9D8B030D-6E8A-4147-A177-3AD203B41FA5}">
                      <a16:colId xmlns:a16="http://schemas.microsoft.com/office/drawing/2014/main" val="966935778"/>
                    </a:ext>
                  </a:extLst>
                </a:gridCol>
                <a:gridCol w="519725">
                  <a:extLst>
                    <a:ext uri="{9D8B030D-6E8A-4147-A177-3AD203B41FA5}">
                      <a16:colId xmlns:a16="http://schemas.microsoft.com/office/drawing/2014/main" val="2350112019"/>
                    </a:ext>
                  </a:extLst>
                </a:gridCol>
                <a:gridCol w="519725">
                  <a:extLst>
                    <a:ext uri="{9D8B030D-6E8A-4147-A177-3AD203B41FA5}">
                      <a16:colId xmlns:a16="http://schemas.microsoft.com/office/drawing/2014/main" val="2743711453"/>
                    </a:ext>
                  </a:extLst>
                </a:gridCol>
                <a:gridCol w="519725">
                  <a:extLst>
                    <a:ext uri="{9D8B030D-6E8A-4147-A177-3AD203B41FA5}">
                      <a16:colId xmlns:a16="http://schemas.microsoft.com/office/drawing/2014/main" val="1912924964"/>
                    </a:ext>
                  </a:extLst>
                </a:gridCol>
                <a:gridCol w="519725">
                  <a:extLst>
                    <a:ext uri="{9D8B030D-6E8A-4147-A177-3AD203B41FA5}">
                      <a16:colId xmlns:a16="http://schemas.microsoft.com/office/drawing/2014/main" val="161265358"/>
                    </a:ext>
                  </a:extLst>
                </a:gridCol>
              </a:tblGrid>
              <a:tr h="342187">
                <a:tc>
                  <a:txBody>
                    <a:bodyPr/>
                    <a:lstStyle/>
                    <a:p>
                      <a:pPr algn="l" fontAlgn="b"/>
                      <a:r>
                        <a:rPr lang="en-GB" sz="1200" b="1" i="0" u="none" strike="noStrike" dirty="0">
                          <a:solidFill>
                            <a:srgbClr val="FFFFFF"/>
                          </a:solidFill>
                          <a:effectLst/>
                          <a:latin typeface="Calibri" panose="020F0502020204030204" pitchFamily="34" charset="0"/>
                        </a:rPr>
                        <a:t>Registrant categories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Code</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TEA</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SLSW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FE</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FELSW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FEL</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ALP</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WBL</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YW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YSW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ITEA</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ITSW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ISTEA</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ISSW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extLst>
                  <a:ext uri="{0D108BD9-81ED-4DB2-BD59-A6C34878D82A}">
                    <a16:rowId xmlns:a16="http://schemas.microsoft.com/office/drawing/2014/main" val="2708449645"/>
                  </a:ext>
                </a:extLst>
              </a:tr>
              <a:tr h="342187">
                <a:tc>
                  <a:txBody>
                    <a:bodyPr/>
                    <a:lstStyle/>
                    <a:p>
                      <a:pPr algn="l" fontAlgn="b"/>
                      <a:r>
                        <a:rPr lang="en-GB" sz="1200" b="0" i="0" u="none" strike="noStrike" dirty="0">
                          <a:solidFill>
                            <a:srgbClr val="000000"/>
                          </a:solidFill>
                          <a:effectLst/>
                          <a:latin typeface="Calibri" panose="020F0502020204030204" pitchFamily="34" charset="0"/>
                        </a:rPr>
                        <a:t>School teachers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TEA</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000000"/>
                          </a:solidFill>
                          <a:effectLst/>
                          <a:latin typeface="Calibri" panose="020F0502020204030204" pitchFamily="34" charset="0"/>
                        </a:rPr>
                        <a:t>30,401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3,697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1,164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329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195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3147372"/>
                  </a:ext>
                </a:extLst>
              </a:tr>
              <a:tr h="342187">
                <a:tc>
                  <a:txBody>
                    <a:bodyPr/>
                    <a:lstStyle/>
                    <a:p>
                      <a:pPr algn="l" fontAlgn="b"/>
                      <a:r>
                        <a:rPr lang="en-GB" sz="1200" b="0" i="0" u="none" strike="noStrike" dirty="0">
                          <a:solidFill>
                            <a:srgbClr val="000000"/>
                          </a:solidFill>
                          <a:effectLst/>
                          <a:latin typeface="Calibri" panose="020F0502020204030204" pitchFamily="34" charset="0"/>
                        </a:rPr>
                        <a:t>School learning support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SLSW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3,697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40,161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935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1,580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294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277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626651"/>
                  </a:ext>
                </a:extLst>
              </a:tr>
              <a:tr h="342187">
                <a:tc>
                  <a:txBody>
                    <a:bodyPr/>
                    <a:lstStyle/>
                    <a:p>
                      <a:pPr algn="l" fontAlgn="b"/>
                      <a:r>
                        <a:rPr lang="en-GB" sz="1200" b="0" i="0" u="none" strike="noStrike" dirty="0">
                          <a:solidFill>
                            <a:srgbClr val="000000"/>
                          </a:solidFill>
                          <a:effectLst/>
                          <a:latin typeface="Calibri" panose="020F0502020204030204" pitchFamily="34" charset="0"/>
                        </a:rPr>
                        <a:t>Further education teachers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FE</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1,164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935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3,274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1,484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210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830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2829411"/>
                  </a:ext>
                </a:extLst>
              </a:tr>
              <a:tr h="342187">
                <a:tc>
                  <a:txBody>
                    <a:bodyPr/>
                    <a:lstStyle/>
                    <a:p>
                      <a:pPr algn="l" fontAlgn="b"/>
                      <a:r>
                        <a:rPr lang="en-GB" sz="1200" b="0" i="0" u="none" strike="noStrike" dirty="0">
                          <a:solidFill>
                            <a:srgbClr val="000000"/>
                          </a:solidFill>
                          <a:effectLst/>
                          <a:latin typeface="Calibri" panose="020F0502020204030204" pitchFamily="34" charset="0"/>
                        </a:rPr>
                        <a:t>Further education learning support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FELSW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329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1,580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1,484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2,273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61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583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4022600"/>
                  </a:ext>
                </a:extLst>
              </a:tr>
              <a:tr h="342187">
                <a:tc>
                  <a:txBody>
                    <a:bodyPr/>
                    <a:lstStyle/>
                    <a:p>
                      <a:pPr algn="l" fontAlgn="b"/>
                      <a:r>
                        <a:rPr lang="en-GB" sz="1200" b="0" i="0" u="none" strike="noStrike">
                          <a:solidFill>
                            <a:srgbClr val="000000"/>
                          </a:solidFill>
                          <a:effectLst/>
                          <a:latin typeface="Calibri" panose="020F0502020204030204" pitchFamily="34" charset="0"/>
                        </a:rPr>
                        <a:t>Further education principals and senior leaders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FEL</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26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210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120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2997860"/>
                  </a:ext>
                </a:extLst>
              </a:tr>
              <a:tr h="342187">
                <a:tc>
                  <a:txBody>
                    <a:bodyPr/>
                    <a:lstStyle/>
                    <a:p>
                      <a:pPr algn="l" fontAlgn="b"/>
                      <a:r>
                        <a:rPr lang="en-GB" sz="1200" b="0" i="0" u="none" strike="noStrike" dirty="0">
                          <a:solidFill>
                            <a:srgbClr val="000000"/>
                          </a:solidFill>
                          <a:effectLst/>
                          <a:latin typeface="Calibri" panose="020F0502020204030204" pitchFamily="34" charset="0"/>
                        </a:rPr>
                        <a:t>Adult learning practitioners </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ALP</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13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237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11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5729710"/>
                  </a:ext>
                </a:extLst>
              </a:tr>
              <a:tr h="342187">
                <a:tc>
                  <a:txBody>
                    <a:bodyPr/>
                    <a:lstStyle/>
                    <a:p>
                      <a:pPr algn="l" fontAlgn="b"/>
                      <a:r>
                        <a:rPr lang="en-GB" sz="1200" b="0" i="0" u="none" strike="noStrike" dirty="0">
                          <a:solidFill>
                            <a:srgbClr val="000000"/>
                          </a:solidFill>
                          <a:effectLst/>
                          <a:latin typeface="Calibri" panose="020F0502020204030204" pitchFamily="34" charset="0"/>
                        </a:rPr>
                        <a:t>Work-based learning support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WBL</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195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294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830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583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2,150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11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3156467"/>
                  </a:ext>
                </a:extLst>
              </a:tr>
              <a:tr h="342187">
                <a:tc>
                  <a:txBody>
                    <a:bodyPr/>
                    <a:lstStyle/>
                    <a:p>
                      <a:pPr algn="l" fontAlgn="b"/>
                      <a:r>
                        <a:rPr lang="en-GB" sz="1200" b="0" i="0" u="none" strike="noStrike" dirty="0">
                          <a:solidFill>
                            <a:srgbClr val="000000"/>
                          </a:solidFill>
                          <a:effectLst/>
                          <a:latin typeface="Calibri" panose="020F0502020204030204" pitchFamily="34" charset="0"/>
                        </a:rPr>
                        <a:t>Qualified youth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YW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367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43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2921190"/>
                  </a:ext>
                </a:extLst>
              </a:tr>
              <a:tr h="342187">
                <a:tc>
                  <a:txBody>
                    <a:bodyPr/>
                    <a:lstStyle/>
                    <a:p>
                      <a:pPr algn="l" fontAlgn="b"/>
                      <a:r>
                        <a:rPr lang="en-GB" sz="1200" b="0" i="0" u="none" strike="noStrike" dirty="0">
                          <a:solidFill>
                            <a:srgbClr val="000000"/>
                          </a:solidFill>
                          <a:effectLst/>
                          <a:latin typeface="Calibri" panose="020F0502020204030204" pitchFamily="34" charset="0"/>
                        </a:rPr>
                        <a:t>Qualified youth support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a:solidFill>
                            <a:srgbClr val="FFFFFF"/>
                          </a:solidFill>
                          <a:effectLst/>
                          <a:latin typeface="Calibri" panose="020F0502020204030204" pitchFamily="34" charset="0"/>
                        </a:rPr>
                        <a:t>YSW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555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1640882"/>
                  </a:ext>
                </a:extLst>
              </a:tr>
              <a:tr h="342187">
                <a:tc>
                  <a:txBody>
                    <a:bodyPr/>
                    <a:lstStyle/>
                    <a:p>
                      <a:pPr algn="l" fontAlgn="b"/>
                      <a:r>
                        <a:rPr lang="en-GB" sz="1200" b="0" i="0" u="none" strike="noStrike">
                          <a:solidFill>
                            <a:srgbClr val="000000"/>
                          </a:solidFill>
                          <a:effectLst/>
                          <a:latin typeface="Calibri" panose="020F0502020204030204" pitchFamily="34" charset="0"/>
                        </a:rPr>
                        <a:t>Independent school teachers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ITEA</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261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1,627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62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4988473"/>
                  </a:ext>
                </a:extLst>
              </a:tr>
              <a:tr h="342187">
                <a:tc>
                  <a:txBody>
                    <a:bodyPr/>
                    <a:lstStyle/>
                    <a:p>
                      <a:pPr algn="l" fontAlgn="b"/>
                      <a:r>
                        <a:rPr lang="en-GB" sz="1200" b="0" i="0" u="none" strike="noStrike" dirty="0">
                          <a:solidFill>
                            <a:srgbClr val="000000"/>
                          </a:solidFill>
                          <a:effectLst/>
                          <a:latin typeface="Calibri" panose="020F0502020204030204" pitchFamily="34" charset="0"/>
                        </a:rPr>
                        <a:t>Independent school learning support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ITSW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28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277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1,052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4681906"/>
                  </a:ext>
                </a:extLst>
              </a:tr>
              <a:tr h="342187">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teachers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ISTEA</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56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tc>
                  <a:txBody>
                    <a:bodyPr/>
                    <a:lstStyle/>
                    <a:p>
                      <a:pPr algn="r" fontAlgn="b"/>
                      <a:r>
                        <a:rPr lang="en-GB" sz="1200" b="0" i="0" u="none" strike="noStrike">
                          <a:solidFill>
                            <a:srgbClr val="000000"/>
                          </a:solidFill>
                          <a:effectLst/>
                          <a:latin typeface="Calibri" panose="020F0502020204030204" pitchFamily="34" charset="0"/>
                        </a:rPr>
                        <a:t>17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526650"/>
                  </a:ext>
                </a:extLst>
              </a:tr>
              <a:tr h="342187">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workers</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ISSW</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0" i="0" u="none" strike="noStrike">
                          <a:solidFill>
                            <a:srgbClr val="000000"/>
                          </a:solidFill>
                          <a:effectLst/>
                          <a:latin typeface="Calibri" panose="020F0502020204030204" pitchFamily="34" charset="0"/>
                        </a:rPr>
                        <a:t>3</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24</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17</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220</a:t>
                      </a:r>
                    </a:p>
                  </a:txBody>
                  <a:tcPr marL="9300" marR="9300" marT="93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8CD"/>
                    </a:solidFill>
                  </a:tcPr>
                </a:tc>
                <a:extLst>
                  <a:ext uri="{0D108BD9-81ED-4DB2-BD59-A6C34878D82A}">
                    <a16:rowId xmlns:a16="http://schemas.microsoft.com/office/drawing/2014/main" val="1575400737"/>
                  </a:ext>
                </a:extLst>
              </a:tr>
            </a:tbl>
          </a:graphicData>
        </a:graphic>
      </p:graphicFrame>
    </p:spTree>
    <p:extLst>
      <p:ext uri="{BB962C8B-B14F-4D97-AF65-F5344CB8AC3E}">
        <p14:creationId xmlns:p14="http://schemas.microsoft.com/office/powerpoint/2010/main" val="452743370"/>
      </p:ext>
    </p:extLst>
  </p:cSld>
  <p:clrMapOvr>
    <a:masterClrMapping/>
  </p:clrMapOvr>
  <mc:AlternateContent xmlns:mc="http://schemas.openxmlformats.org/markup-compatibility/2006" xmlns:p14="http://schemas.microsoft.com/office/powerpoint/2010/main">
    <mc:Choice Requires="p14">
      <p:transition spd="slow" p14:dur="2000" advTm="23651"/>
    </mc:Choice>
    <mc:Fallback xmlns="">
      <p:transition spd="slow" advTm="2365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76D92BB-0E75-4C2C-871C-EB0E22161833}"/>
              </a:ext>
            </a:extLst>
          </p:cNvPr>
          <p:cNvSpPr>
            <a:spLocks noGrp="1"/>
          </p:cNvSpPr>
          <p:nvPr>
            <p:ph type="body" sz="quarter" idx="15"/>
          </p:nvPr>
        </p:nvSpPr>
        <p:spPr>
          <a:xfrm>
            <a:off x="3854399" y="43093"/>
            <a:ext cx="4465263" cy="504000"/>
          </a:xfrm>
        </p:spPr>
        <p:txBody>
          <a:bodyPr>
            <a:normAutofit/>
          </a:bodyPr>
          <a:lstStyle/>
          <a:p>
            <a:r>
              <a:rPr lang="en-GB" dirty="0">
                <a:solidFill>
                  <a:schemeClr val="tx1"/>
                </a:solidFill>
              </a:rPr>
              <a:t>Total registered - trend data</a:t>
            </a:r>
          </a:p>
        </p:txBody>
      </p:sp>
      <p:graphicFrame>
        <p:nvGraphicFramePr>
          <p:cNvPr id="3" name="Chart 2">
            <a:extLst>
              <a:ext uri="{FF2B5EF4-FFF2-40B4-BE49-F238E27FC236}">
                <a16:creationId xmlns:a16="http://schemas.microsoft.com/office/drawing/2014/main" id="{EA8AE2C5-6FFC-40E0-9CE3-022A27366924}"/>
              </a:ext>
            </a:extLst>
          </p:cNvPr>
          <p:cNvGraphicFramePr>
            <a:graphicFrameLocks/>
          </p:cNvGraphicFramePr>
          <p:nvPr>
            <p:extLst>
              <p:ext uri="{D42A27DB-BD31-4B8C-83A1-F6EECF244321}">
                <p14:modId xmlns:p14="http://schemas.microsoft.com/office/powerpoint/2010/main" val="2473333975"/>
              </p:ext>
            </p:extLst>
          </p:nvPr>
        </p:nvGraphicFramePr>
        <p:xfrm>
          <a:off x="0" y="477369"/>
          <a:ext cx="6096000" cy="319816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59D79F13-6D20-473A-86FE-590FC61695CC}"/>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Chart 7">
            <a:extLst>
              <a:ext uri="{FF2B5EF4-FFF2-40B4-BE49-F238E27FC236}">
                <a16:creationId xmlns:a16="http://schemas.microsoft.com/office/drawing/2014/main" id="{685BD56D-DF9E-4696-9257-3E677DD0C98A}"/>
              </a:ext>
            </a:extLst>
          </p:cNvPr>
          <p:cNvGraphicFramePr>
            <a:graphicFrameLocks/>
          </p:cNvGraphicFramePr>
          <p:nvPr>
            <p:extLst>
              <p:ext uri="{D42A27DB-BD31-4B8C-83A1-F6EECF244321}">
                <p14:modId xmlns:p14="http://schemas.microsoft.com/office/powerpoint/2010/main" val="3731208484"/>
              </p:ext>
            </p:extLst>
          </p:nvPr>
        </p:nvGraphicFramePr>
        <p:xfrm>
          <a:off x="6095998" y="477369"/>
          <a:ext cx="6096003" cy="3198160"/>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a:extLst>
              <a:ext uri="{FF2B5EF4-FFF2-40B4-BE49-F238E27FC236}">
                <a16:creationId xmlns:a16="http://schemas.microsoft.com/office/drawing/2014/main" id="{CAF812FB-3FC6-434F-A959-1F9DFDE9806E}"/>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Chart 6">
            <a:extLst>
              <a:ext uri="{FF2B5EF4-FFF2-40B4-BE49-F238E27FC236}">
                <a16:creationId xmlns:a16="http://schemas.microsoft.com/office/drawing/2014/main" id="{A7D091CF-9DBC-483D-BD94-75C8F4BD3CBD}"/>
              </a:ext>
            </a:extLst>
          </p:cNvPr>
          <p:cNvGraphicFramePr>
            <a:graphicFrameLocks/>
          </p:cNvGraphicFramePr>
          <p:nvPr>
            <p:extLst>
              <p:ext uri="{D42A27DB-BD31-4B8C-83A1-F6EECF244321}">
                <p14:modId xmlns:p14="http://schemas.microsoft.com/office/powerpoint/2010/main" val="2940960207"/>
              </p:ext>
            </p:extLst>
          </p:nvPr>
        </p:nvGraphicFramePr>
        <p:xfrm>
          <a:off x="-1" y="3675529"/>
          <a:ext cx="6096000" cy="319816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a:extLst>
              <a:ext uri="{FF2B5EF4-FFF2-40B4-BE49-F238E27FC236}">
                <a16:creationId xmlns:a16="http://schemas.microsoft.com/office/drawing/2014/main" id="{1CD38C8F-6221-409C-91E1-4A64A6CD9974}"/>
              </a:ext>
            </a:extLst>
          </p:cNvPr>
          <p:cNvGraphicFramePr>
            <a:graphicFrameLocks/>
          </p:cNvGraphicFramePr>
          <p:nvPr>
            <p:extLst>
              <p:ext uri="{D42A27DB-BD31-4B8C-83A1-F6EECF244321}">
                <p14:modId xmlns:p14="http://schemas.microsoft.com/office/powerpoint/2010/main" val="3115227127"/>
              </p:ext>
            </p:extLst>
          </p:nvPr>
        </p:nvGraphicFramePr>
        <p:xfrm>
          <a:off x="6095999" y="3675529"/>
          <a:ext cx="6096000" cy="3198160"/>
        </p:xfrm>
        <a:graphic>
          <a:graphicData uri="http://schemas.openxmlformats.org/drawingml/2006/chart">
            <c:chart xmlns:c="http://schemas.openxmlformats.org/drawingml/2006/chart" xmlns:r="http://schemas.openxmlformats.org/officeDocument/2006/relationships" r:id="rId6"/>
          </a:graphicData>
        </a:graphic>
      </p:graphicFrame>
      <p:cxnSp>
        <p:nvCxnSpPr>
          <p:cNvPr id="13" name="Straight Connector 12">
            <a:extLst>
              <a:ext uri="{FF2B5EF4-FFF2-40B4-BE49-F238E27FC236}">
                <a16:creationId xmlns:a16="http://schemas.microsoft.com/office/drawing/2014/main" id="{F89903D2-2848-42C0-9170-644556D5DAA2}"/>
              </a:ext>
            </a:extLst>
          </p:cNvPr>
          <p:cNvCxnSpPr>
            <a:cxnSpLocks/>
          </p:cNvCxnSpPr>
          <p:nvPr/>
        </p:nvCxnSpPr>
        <p:spPr>
          <a:xfrm flipV="1">
            <a:off x="6087031" y="491309"/>
            <a:ext cx="0" cy="61880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61AF0D5-2A9B-49A6-87A3-E15BF519AAA9}"/>
              </a:ext>
            </a:extLst>
          </p:cNvPr>
          <p:cNvCxnSpPr>
            <a:cxnSpLocks/>
          </p:cNvCxnSpPr>
          <p:nvPr/>
        </p:nvCxnSpPr>
        <p:spPr>
          <a:xfrm flipH="1">
            <a:off x="123837" y="3675529"/>
            <a:ext cx="119443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9302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6C103BD-B9B9-470A-A6BD-6EA4FFB217B7}"/>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Chart 4">
            <a:extLst>
              <a:ext uri="{FF2B5EF4-FFF2-40B4-BE49-F238E27FC236}">
                <a16:creationId xmlns:a16="http://schemas.microsoft.com/office/drawing/2014/main" id="{97984053-CB5E-4818-B239-08C6D2A74EA6}"/>
              </a:ext>
            </a:extLst>
          </p:cNvPr>
          <p:cNvGraphicFramePr>
            <a:graphicFrameLocks/>
          </p:cNvGraphicFramePr>
          <p:nvPr>
            <p:extLst>
              <p:ext uri="{D42A27DB-BD31-4B8C-83A1-F6EECF244321}">
                <p14:modId xmlns:p14="http://schemas.microsoft.com/office/powerpoint/2010/main" val="1416263476"/>
              </p:ext>
            </p:extLst>
          </p:nvPr>
        </p:nvGraphicFramePr>
        <p:xfrm>
          <a:off x="-1986" y="2991923"/>
          <a:ext cx="12191999" cy="3866077"/>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680572" y="3001485"/>
            <a:ext cx="2549264" cy="307777"/>
          </a:xfrm>
          <a:prstGeom prst="rect">
            <a:avLst/>
          </a:prstGeom>
          <a:noFill/>
        </p:spPr>
        <p:txBody>
          <a:bodyPr wrap="square" rtlCol="0">
            <a:spAutoFit/>
          </a:bodyPr>
          <a:lstStyle/>
          <a:p>
            <a:r>
              <a:rPr lang="en-GB" sz="1400" b="1" u="sng" dirty="0"/>
              <a:t>All categories by gender in 2025</a:t>
            </a:r>
          </a:p>
        </p:txBody>
      </p:sp>
      <p:cxnSp>
        <p:nvCxnSpPr>
          <p:cNvPr id="10" name="Straight Connector 9">
            <a:extLst>
              <a:ext uri="{FF2B5EF4-FFF2-40B4-BE49-F238E27FC236}">
                <a16:creationId xmlns:a16="http://schemas.microsoft.com/office/drawing/2014/main" id="{6FF62CA3-DAA9-4845-8C79-5823DB2EBAD4}"/>
              </a:ext>
            </a:extLst>
          </p:cNvPr>
          <p:cNvCxnSpPr/>
          <p:nvPr/>
        </p:nvCxnSpPr>
        <p:spPr>
          <a:xfrm>
            <a:off x="119865" y="2999903"/>
            <a:ext cx="11948298" cy="0"/>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14" name="Table 13">
            <a:extLst>
              <a:ext uri="{FF2B5EF4-FFF2-40B4-BE49-F238E27FC236}">
                <a16:creationId xmlns:a16="http://schemas.microsoft.com/office/drawing/2014/main" id="{E2EDB2C8-A54A-4B49-B5C3-7726BC746E94}"/>
              </a:ext>
            </a:extLst>
          </p:cNvPr>
          <p:cNvGraphicFramePr>
            <a:graphicFrameLocks noGrp="1"/>
          </p:cNvGraphicFramePr>
          <p:nvPr>
            <p:extLst>
              <p:ext uri="{D42A27DB-BD31-4B8C-83A1-F6EECF244321}">
                <p14:modId xmlns:p14="http://schemas.microsoft.com/office/powerpoint/2010/main" val="2621963732"/>
              </p:ext>
            </p:extLst>
          </p:nvPr>
        </p:nvGraphicFramePr>
        <p:xfrm>
          <a:off x="2932908" y="76006"/>
          <a:ext cx="9049192" cy="2886075"/>
        </p:xfrm>
        <a:graphic>
          <a:graphicData uri="http://schemas.openxmlformats.org/drawingml/2006/table">
            <a:tbl>
              <a:tblPr/>
              <a:tblGrid>
                <a:gridCol w="4524244">
                  <a:extLst>
                    <a:ext uri="{9D8B030D-6E8A-4147-A177-3AD203B41FA5}">
                      <a16:colId xmlns:a16="http://schemas.microsoft.com/office/drawing/2014/main" val="907745879"/>
                    </a:ext>
                  </a:extLst>
                </a:gridCol>
                <a:gridCol w="1508316">
                  <a:extLst>
                    <a:ext uri="{9D8B030D-6E8A-4147-A177-3AD203B41FA5}">
                      <a16:colId xmlns:a16="http://schemas.microsoft.com/office/drawing/2014/main" val="405487795"/>
                    </a:ext>
                  </a:extLst>
                </a:gridCol>
                <a:gridCol w="1508316">
                  <a:extLst>
                    <a:ext uri="{9D8B030D-6E8A-4147-A177-3AD203B41FA5}">
                      <a16:colId xmlns:a16="http://schemas.microsoft.com/office/drawing/2014/main" val="2512281850"/>
                    </a:ext>
                  </a:extLst>
                </a:gridCol>
                <a:gridCol w="1508316">
                  <a:extLst>
                    <a:ext uri="{9D8B030D-6E8A-4147-A177-3AD203B41FA5}">
                      <a16:colId xmlns:a16="http://schemas.microsoft.com/office/drawing/2014/main" val="2605770804"/>
                    </a:ext>
                  </a:extLst>
                </a:gridCol>
              </a:tblGrid>
              <a:tr h="186305">
                <a:tc>
                  <a:txBody>
                    <a:bodyPr/>
                    <a:lstStyle/>
                    <a:p>
                      <a:pPr algn="l" fontAlgn="b"/>
                      <a:r>
                        <a:rPr lang="en-GB" sz="1200" b="1" i="0" u="none" strike="noStrike" dirty="0">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Female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Male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l" fontAlgn="b"/>
                      <a:r>
                        <a:rPr lang="en-GB" sz="1200" b="1" i="0" u="none" strike="noStrike" dirty="0">
                          <a:solidFill>
                            <a:srgbClr val="FFFFFF"/>
                          </a:solidFill>
                          <a:effectLst/>
                          <a:latin typeface="Calibri" panose="020F0502020204030204" pitchFamily="34" charset="0"/>
                        </a:rPr>
                        <a:t>Not specified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extLst>
                  <a:ext uri="{0D108BD9-81ED-4DB2-BD59-A6C34878D82A}">
                    <a16:rowId xmlns:a16="http://schemas.microsoft.com/office/drawing/2014/main" val="1408838061"/>
                  </a:ext>
                </a:extLst>
              </a:tr>
              <a:tr h="186305">
                <a:tc>
                  <a:txBody>
                    <a:bodyPr/>
                    <a:lstStyle/>
                    <a:p>
                      <a:pPr algn="l" fontAlgn="b"/>
                      <a:r>
                        <a:rPr lang="en-GB" sz="1200" b="0" i="0" u="none" strike="noStrike" dirty="0">
                          <a:solidFill>
                            <a:srgbClr val="000000"/>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26,735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886536"/>
                  </a:ext>
                </a:extLst>
              </a:tr>
              <a:tr h="186305">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6,641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1699086"/>
                  </a:ext>
                </a:extLst>
              </a:tr>
              <a:tr h="186305">
                <a:tc>
                  <a:txBody>
                    <a:bodyPr/>
                    <a:lstStyle/>
                    <a:p>
                      <a:pPr algn="l" fontAlgn="b"/>
                      <a:r>
                        <a:rPr lang="en-GB" sz="1200" b="0" i="0" u="none" strike="noStrike" dirty="0">
                          <a:solidFill>
                            <a:srgbClr val="000000"/>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5926871"/>
                  </a:ext>
                </a:extLst>
              </a:tr>
              <a:tr h="186305">
                <a:tc>
                  <a:txBody>
                    <a:bodyPr/>
                    <a:lstStyle/>
                    <a:p>
                      <a:pPr algn="l" fontAlgn="b"/>
                      <a:r>
                        <a:rPr lang="en-GB" sz="1200" b="0" i="0" u="none" strike="noStrike" dirty="0">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5812083"/>
                  </a:ext>
                </a:extLst>
              </a:tr>
              <a:tr h="186305">
                <a:tc>
                  <a:txBody>
                    <a:bodyPr/>
                    <a:lstStyle/>
                    <a:p>
                      <a:pPr algn="l" fontAlgn="b"/>
                      <a:r>
                        <a:rPr lang="en-GB" sz="1200" b="0" i="0" u="none" strike="noStrike" dirty="0">
                          <a:solidFill>
                            <a:srgbClr val="000000"/>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1,720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6408377"/>
                  </a:ext>
                </a:extLst>
              </a:tr>
              <a:tr h="186305">
                <a:tc>
                  <a:txBody>
                    <a:bodyPr/>
                    <a:lstStyle/>
                    <a:p>
                      <a:pPr algn="l" fontAlgn="b"/>
                      <a:r>
                        <a:rPr lang="en-GB" sz="1200" b="0" i="0" u="none" strike="noStrike" dirty="0">
                          <a:solidFill>
                            <a:srgbClr val="000000"/>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1971225"/>
                  </a:ext>
                </a:extLst>
              </a:tr>
              <a:tr h="186305">
                <a:tc>
                  <a:txBody>
                    <a:bodyPr/>
                    <a:lstStyle/>
                    <a:p>
                      <a:pPr algn="l" fontAlgn="b"/>
                      <a:r>
                        <a:rPr lang="en-GB" sz="1200" b="0" i="0" u="none" strike="noStrike" dirty="0">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2,135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498748"/>
                  </a:ext>
                </a:extLst>
              </a:tr>
              <a:tr h="186305">
                <a:tc>
                  <a:txBody>
                    <a:bodyPr/>
                    <a:lstStyle/>
                    <a:p>
                      <a:pPr algn="l" fontAlgn="b"/>
                      <a:r>
                        <a:rPr lang="en-GB" sz="1200" b="0" i="0" u="none" strike="noStrike" dirty="0">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588398"/>
                  </a:ext>
                </a:extLst>
              </a:tr>
              <a:tr h="186305">
                <a:tc>
                  <a:txBody>
                    <a:bodyPr/>
                    <a:lstStyle/>
                    <a:p>
                      <a:pPr algn="l" fontAlgn="b"/>
                      <a:r>
                        <a:rPr lang="en-GB" sz="1200" b="0" i="0" u="none" strike="noStrike">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0829581"/>
                  </a:ext>
                </a:extLst>
              </a:tr>
              <a:tr h="186305">
                <a:tc>
                  <a:txBody>
                    <a:bodyPr/>
                    <a:lstStyle/>
                    <a:p>
                      <a:pPr algn="l" fontAlgn="b"/>
                      <a:r>
                        <a:rPr lang="en-GB" sz="1200" b="0" i="0" u="none" strike="noStrike">
                          <a:solidFill>
                            <a:srgbClr val="000000"/>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1568770"/>
                  </a:ext>
                </a:extLst>
              </a:tr>
              <a:tr h="186305">
                <a:tc>
                  <a:txBody>
                    <a:bodyPr/>
                    <a:lstStyle/>
                    <a:p>
                      <a:pPr algn="l" fontAlgn="b"/>
                      <a:r>
                        <a:rPr lang="en-GB" sz="1200" b="0" i="0" u="none" strike="noStrike">
                          <a:solidFill>
                            <a:srgbClr val="000000"/>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288834"/>
                  </a:ext>
                </a:extLst>
              </a:tr>
              <a:tr h="186305">
                <a:tc>
                  <a:txBody>
                    <a:bodyPr/>
                    <a:lstStyle/>
                    <a:p>
                      <a:pPr algn="l" fontAlgn="b"/>
                      <a:r>
                        <a:rPr lang="en-GB" sz="1200" b="0" i="0" u="none" strike="noStrike">
                          <a:solidFill>
                            <a:srgbClr val="000000"/>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5415160"/>
                  </a:ext>
                </a:extLst>
              </a:tr>
              <a:tr h="186305">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481287"/>
                  </a:ext>
                </a:extLst>
              </a:tr>
              <a:tr h="186305">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dirty="0">
                          <a:solidFill>
                            <a:srgbClr val="FFFFFF"/>
                          </a:solidFill>
                          <a:effectLst/>
                          <a:latin typeface="Calibri" panose="020F0502020204030204" pitchFamily="34" charset="0"/>
                        </a:rPr>
                        <a:t>79,157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dirty="0">
                          <a:solidFill>
                            <a:srgbClr val="FFFFFF"/>
                          </a:solidFill>
                          <a:effectLst/>
                          <a:latin typeface="Calibri" panose="020F0502020204030204" pitchFamily="34" charset="0"/>
                        </a:rPr>
                        <a:t>22,553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tc>
                  <a:txBody>
                    <a:bodyPr/>
                    <a:lstStyle/>
                    <a:p>
                      <a:pPr algn="r" fontAlgn="b"/>
                      <a:r>
                        <a:rPr lang="en-GB" sz="1200" b="1" i="0" u="none" strike="noStrike" dirty="0">
                          <a:solidFill>
                            <a:srgbClr val="FFFFFF"/>
                          </a:solidFill>
                          <a:effectLst/>
                          <a:latin typeface="Calibri" panose="020F0502020204030204" pitchFamily="34" charset="0"/>
                        </a:rPr>
                        <a:t>134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95D75"/>
                    </a:solidFill>
                  </a:tcPr>
                </a:tc>
                <a:extLst>
                  <a:ext uri="{0D108BD9-81ED-4DB2-BD59-A6C34878D82A}">
                    <a16:rowId xmlns:a16="http://schemas.microsoft.com/office/drawing/2014/main" val="1408866173"/>
                  </a:ext>
                </a:extLst>
              </a:tr>
            </a:tbl>
          </a:graphicData>
        </a:graphic>
      </p:graphicFrame>
      <p:graphicFrame>
        <p:nvGraphicFramePr>
          <p:cNvPr id="15" name="Chart 14">
            <a:extLst>
              <a:ext uri="{FF2B5EF4-FFF2-40B4-BE49-F238E27FC236}">
                <a16:creationId xmlns:a16="http://schemas.microsoft.com/office/drawing/2014/main" id="{BDBF242F-2AD6-4477-BBBD-29D7A3314A1C}"/>
              </a:ext>
            </a:extLst>
          </p:cNvPr>
          <p:cNvGraphicFramePr>
            <a:graphicFrameLocks/>
          </p:cNvGraphicFramePr>
          <p:nvPr>
            <p:extLst>
              <p:ext uri="{D42A27DB-BD31-4B8C-83A1-F6EECF244321}">
                <p14:modId xmlns:p14="http://schemas.microsoft.com/office/powerpoint/2010/main" val="2941086678"/>
              </p:ext>
            </p:extLst>
          </p:nvPr>
        </p:nvGraphicFramePr>
        <p:xfrm>
          <a:off x="-701006" y="220700"/>
          <a:ext cx="4256926" cy="2741381"/>
        </p:xfrm>
        <a:graphic>
          <a:graphicData uri="http://schemas.openxmlformats.org/drawingml/2006/chart">
            <c:chart xmlns:c="http://schemas.openxmlformats.org/drawingml/2006/chart" xmlns:r="http://schemas.openxmlformats.org/officeDocument/2006/relationships" r:id="rId4"/>
          </a:graphicData>
        </a:graphic>
      </p:graphicFrame>
      <p:cxnSp>
        <p:nvCxnSpPr>
          <p:cNvPr id="16" name="Straight Connector 15">
            <a:extLst>
              <a:ext uri="{FF2B5EF4-FFF2-40B4-BE49-F238E27FC236}">
                <a16:creationId xmlns:a16="http://schemas.microsoft.com/office/drawing/2014/main" id="{63D95850-F112-474A-AF8F-66735FC56B39}"/>
              </a:ext>
            </a:extLst>
          </p:cNvPr>
          <p:cNvCxnSpPr>
            <a:cxnSpLocks/>
          </p:cNvCxnSpPr>
          <p:nvPr/>
        </p:nvCxnSpPr>
        <p:spPr>
          <a:xfrm flipV="1">
            <a:off x="2839459" y="67475"/>
            <a:ext cx="0" cy="2894606"/>
          </a:xfrm>
          <a:prstGeom prst="line">
            <a:avLst/>
          </a:prstGeom>
          <a:ln w="28575">
            <a:solidFill>
              <a:srgbClr val="295D75">
                <a:alpha val="80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2DBB20A-04B6-4232-BDFA-270716E55429}"/>
              </a:ext>
            </a:extLst>
          </p:cNvPr>
          <p:cNvSpPr txBox="1"/>
          <p:nvPr/>
        </p:nvSpPr>
        <p:spPr>
          <a:xfrm>
            <a:off x="156642" y="380420"/>
            <a:ext cx="2610721" cy="307777"/>
          </a:xfrm>
          <a:prstGeom prst="rect">
            <a:avLst/>
          </a:prstGeom>
          <a:noFill/>
        </p:spPr>
        <p:txBody>
          <a:bodyPr wrap="square" rtlCol="0">
            <a:spAutoFit/>
          </a:bodyPr>
          <a:lstStyle/>
          <a:p>
            <a:r>
              <a:rPr lang="en-GB" sz="1400" b="1" u="sng" dirty="0"/>
              <a:t>All registrants by gender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761457" y="-1831"/>
            <a:ext cx="1332000" cy="504000"/>
          </a:xfrm>
          <a:prstGeom prst="rect">
            <a:avLst/>
          </a:prstGeom>
          <a:ln>
            <a:no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295D75"/>
                </a:solidFill>
              </a:rPr>
              <a:t>Gender</a:t>
            </a:r>
          </a:p>
        </p:txBody>
      </p:sp>
    </p:spTree>
    <p:extLst>
      <p:ext uri="{BB962C8B-B14F-4D97-AF65-F5344CB8AC3E}">
        <p14:creationId xmlns:p14="http://schemas.microsoft.com/office/powerpoint/2010/main" val="2486922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3" name="Chart 12">
            <a:extLst>
              <a:ext uri="{FF2B5EF4-FFF2-40B4-BE49-F238E27FC236}">
                <a16:creationId xmlns:a16="http://schemas.microsoft.com/office/drawing/2014/main" id="{26CDB235-8E91-463F-AA8D-7F98159B2B88}"/>
              </a:ext>
            </a:extLst>
          </p:cNvPr>
          <p:cNvGraphicFramePr>
            <a:graphicFrameLocks/>
          </p:cNvGraphicFramePr>
          <p:nvPr>
            <p:extLst>
              <p:ext uri="{D42A27DB-BD31-4B8C-83A1-F6EECF244321}">
                <p14:modId xmlns:p14="http://schemas.microsoft.com/office/powerpoint/2010/main" val="171120364"/>
              </p:ext>
            </p:extLst>
          </p:nvPr>
        </p:nvGraphicFramePr>
        <p:xfrm>
          <a:off x="1" y="3036153"/>
          <a:ext cx="12191999" cy="3821847"/>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619513" y="3038997"/>
            <a:ext cx="2549264" cy="307777"/>
          </a:xfrm>
          <a:prstGeom prst="rect">
            <a:avLst/>
          </a:prstGeom>
          <a:noFill/>
        </p:spPr>
        <p:txBody>
          <a:bodyPr wrap="square" rtlCol="0">
            <a:spAutoFit/>
          </a:bodyPr>
          <a:lstStyle/>
          <a:p>
            <a:r>
              <a:rPr lang="en-GB" sz="1400" b="1" u="sng" dirty="0"/>
              <a:t>All categories by age in 2025</a:t>
            </a:r>
          </a:p>
        </p:txBody>
      </p:sp>
      <p:cxnSp>
        <p:nvCxnSpPr>
          <p:cNvPr id="10" name="Straight Connector 9">
            <a:extLst>
              <a:ext uri="{FF2B5EF4-FFF2-40B4-BE49-F238E27FC236}">
                <a16:creationId xmlns:a16="http://schemas.microsoft.com/office/drawing/2014/main" id="{6FF62CA3-DAA9-4845-8C79-5823DB2EBAD4}"/>
              </a:ext>
            </a:extLst>
          </p:cNvPr>
          <p:cNvCxnSpPr/>
          <p:nvPr/>
        </p:nvCxnSpPr>
        <p:spPr>
          <a:xfrm>
            <a:off x="121851" y="3036153"/>
            <a:ext cx="11948298" cy="0"/>
          </a:xfrm>
          <a:prstGeom prst="line">
            <a:avLst/>
          </a:prstGeom>
          <a:ln w="28575">
            <a:solidFill>
              <a:srgbClr val="A8117C">
                <a:alpha val="8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3D95850-F112-474A-AF8F-66735FC56B39}"/>
              </a:ext>
            </a:extLst>
          </p:cNvPr>
          <p:cNvCxnSpPr>
            <a:cxnSpLocks/>
          </p:cNvCxnSpPr>
          <p:nvPr/>
        </p:nvCxnSpPr>
        <p:spPr>
          <a:xfrm flipV="1">
            <a:off x="2839459" y="67475"/>
            <a:ext cx="0" cy="2893213"/>
          </a:xfrm>
          <a:prstGeom prst="line">
            <a:avLst/>
          </a:prstGeom>
          <a:ln w="28575">
            <a:solidFill>
              <a:srgbClr val="A8117C">
                <a:alpha val="80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2DBB20A-04B6-4232-BDFA-270716E55429}"/>
              </a:ext>
            </a:extLst>
          </p:cNvPr>
          <p:cNvSpPr txBox="1"/>
          <p:nvPr/>
        </p:nvSpPr>
        <p:spPr>
          <a:xfrm>
            <a:off x="267742" y="376560"/>
            <a:ext cx="2319430" cy="307777"/>
          </a:xfrm>
          <a:prstGeom prst="rect">
            <a:avLst/>
          </a:prstGeom>
          <a:noFill/>
        </p:spPr>
        <p:txBody>
          <a:bodyPr wrap="square" rtlCol="0">
            <a:spAutoFit/>
          </a:bodyPr>
          <a:lstStyle/>
          <a:p>
            <a:r>
              <a:rPr lang="en-GB" sz="1400" b="1" u="sng" dirty="0"/>
              <a:t>All registrants by age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032486" y="-4582"/>
            <a:ext cx="789941" cy="504000"/>
          </a:xfrm>
          <a:prstGeom prst="rect">
            <a:avLst/>
          </a:prstGeom>
          <a:ln>
            <a:no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A8117C"/>
                </a:solidFill>
              </a:rPr>
              <a:t>Age</a:t>
            </a:r>
          </a:p>
        </p:txBody>
      </p:sp>
      <p:graphicFrame>
        <p:nvGraphicFramePr>
          <p:cNvPr id="11" name="Chart 10">
            <a:extLst>
              <a:ext uri="{FF2B5EF4-FFF2-40B4-BE49-F238E27FC236}">
                <a16:creationId xmlns:a16="http://schemas.microsoft.com/office/drawing/2014/main" id="{4D9A059E-847D-477C-849B-27AEB545E923}"/>
              </a:ext>
            </a:extLst>
          </p:cNvPr>
          <p:cNvGraphicFramePr>
            <a:graphicFrameLocks/>
          </p:cNvGraphicFramePr>
          <p:nvPr>
            <p:extLst>
              <p:ext uri="{D42A27DB-BD31-4B8C-83A1-F6EECF244321}">
                <p14:modId xmlns:p14="http://schemas.microsoft.com/office/powerpoint/2010/main" val="373192237"/>
              </p:ext>
            </p:extLst>
          </p:nvPr>
        </p:nvGraphicFramePr>
        <p:xfrm>
          <a:off x="119865" y="184184"/>
          <a:ext cx="2693622" cy="280979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Table 1">
            <a:extLst>
              <a:ext uri="{FF2B5EF4-FFF2-40B4-BE49-F238E27FC236}">
                <a16:creationId xmlns:a16="http://schemas.microsoft.com/office/drawing/2014/main" id="{2FBDC016-1C91-4CC6-822B-8DC9E845104A}"/>
              </a:ext>
            </a:extLst>
          </p:cNvPr>
          <p:cNvGraphicFramePr>
            <a:graphicFrameLocks noGrp="1"/>
          </p:cNvGraphicFramePr>
          <p:nvPr>
            <p:extLst>
              <p:ext uri="{D42A27DB-BD31-4B8C-83A1-F6EECF244321}">
                <p14:modId xmlns:p14="http://schemas.microsoft.com/office/powerpoint/2010/main" val="1914321886"/>
              </p:ext>
            </p:extLst>
          </p:nvPr>
        </p:nvGraphicFramePr>
        <p:xfrm>
          <a:off x="2961363" y="74613"/>
          <a:ext cx="9106800" cy="2886075"/>
        </p:xfrm>
        <a:graphic>
          <a:graphicData uri="http://schemas.openxmlformats.org/drawingml/2006/table">
            <a:tbl>
              <a:tblPr/>
              <a:tblGrid>
                <a:gridCol w="4425555">
                  <a:extLst>
                    <a:ext uri="{9D8B030D-6E8A-4147-A177-3AD203B41FA5}">
                      <a16:colId xmlns:a16="http://schemas.microsoft.com/office/drawing/2014/main" val="1925773043"/>
                    </a:ext>
                  </a:extLst>
                </a:gridCol>
                <a:gridCol w="936249">
                  <a:extLst>
                    <a:ext uri="{9D8B030D-6E8A-4147-A177-3AD203B41FA5}">
                      <a16:colId xmlns:a16="http://schemas.microsoft.com/office/drawing/2014/main" val="3956389235"/>
                    </a:ext>
                  </a:extLst>
                </a:gridCol>
                <a:gridCol w="936249">
                  <a:extLst>
                    <a:ext uri="{9D8B030D-6E8A-4147-A177-3AD203B41FA5}">
                      <a16:colId xmlns:a16="http://schemas.microsoft.com/office/drawing/2014/main" val="2119680758"/>
                    </a:ext>
                  </a:extLst>
                </a:gridCol>
                <a:gridCol w="936249">
                  <a:extLst>
                    <a:ext uri="{9D8B030D-6E8A-4147-A177-3AD203B41FA5}">
                      <a16:colId xmlns:a16="http://schemas.microsoft.com/office/drawing/2014/main" val="383948777"/>
                    </a:ext>
                  </a:extLst>
                </a:gridCol>
                <a:gridCol w="936249">
                  <a:extLst>
                    <a:ext uri="{9D8B030D-6E8A-4147-A177-3AD203B41FA5}">
                      <a16:colId xmlns:a16="http://schemas.microsoft.com/office/drawing/2014/main" val="3848449955"/>
                    </a:ext>
                  </a:extLst>
                </a:gridCol>
                <a:gridCol w="936249">
                  <a:extLst>
                    <a:ext uri="{9D8B030D-6E8A-4147-A177-3AD203B41FA5}">
                      <a16:colId xmlns:a16="http://schemas.microsoft.com/office/drawing/2014/main" val="3198905140"/>
                    </a:ext>
                  </a:extLst>
                </a:gridCol>
              </a:tblGrid>
              <a:tr h="182365">
                <a:tc>
                  <a:txBody>
                    <a:bodyPr/>
                    <a:lstStyle/>
                    <a:p>
                      <a:pPr algn="l" fontAlgn="b"/>
                      <a:r>
                        <a:rPr lang="en-GB" sz="1200" b="1" i="0" u="none" strike="noStrike" dirty="0">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dirty="0">
                          <a:solidFill>
                            <a:srgbClr val="FFFFFF"/>
                          </a:solidFill>
                          <a:effectLst/>
                          <a:latin typeface="Calibri" panose="020F0502020204030204" pitchFamily="34" charset="0"/>
                        </a:rPr>
                        <a:t>Under 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a:solidFill>
                            <a:srgbClr val="FFFFFF"/>
                          </a:solidFill>
                          <a:effectLst/>
                          <a:latin typeface="Calibri" panose="020F0502020204030204" pitchFamily="34" charset="0"/>
                        </a:rPr>
                        <a:t>30 to 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a:solidFill>
                            <a:srgbClr val="FFFFFF"/>
                          </a:solidFill>
                          <a:effectLst/>
                          <a:latin typeface="Calibri" panose="020F0502020204030204" pitchFamily="34" charset="0"/>
                        </a:rPr>
                        <a:t>40 to 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a:solidFill>
                            <a:srgbClr val="FFFFFF"/>
                          </a:solidFill>
                          <a:effectLst/>
                          <a:latin typeface="Calibri" panose="020F0502020204030204" pitchFamily="34" charset="0"/>
                        </a:rPr>
                        <a:t>50 to 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l" fontAlgn="b"/>
                      <a:r>
                        <a:rPr lang="en-GB" sz="1200" b="1" i="0" u="none" strike="noStrike" dirty="0">
                          <a:solidFill>
                            <a:srgbClr val="FFFFFF"/>
                          </a:solidFill>
                          <a:effectLst/>
                          <a:latin typeface="Calibri" panose="020F050202020403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extLst>
                  <a:ext uri="{0D108BD9-81ED-4DB2-BD59-A6C34878D82A}">
                    <a16:rowId xmlns:a16="http://schemas.microsoft.com/office/drawing/2014/main" val="796645766"/>
                  </a:ext>
                </a:extLst>
              </a:tr>
              <a:tr h="182365">
                <a:tc>
                  <a:txBody>
                    <a:bodyPr/>
                    <a:lstStyle/>
                    <a:p>
                      <a:pPr algn="l" fontAlgn="b"/>
                      <a:r>
                        <a:rPr lang="en-GB" sz="1200" b="0" i="0" u="none" strike="noStrike" dirty="0">
                          <a:solidFill>
                            <a:srgbClr val="000000"/>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5,308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9,949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10,216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7,898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8071454"/>
                  </a:ext>
                </a:extLst>
              </a:tr>
              <a:tr h="182365">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14,607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10,118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9,122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3,644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8410464"/>
                  </a:ext>
                </a:extLst>
              </a:tr>
              <a:tr h="182365">
                <a:tc>
                  <a:txBody>
                    <a:bodyPr/>
                    <a:lstStyle/>
                    <a:p>
                      <a:pPr algn="l" fontAlgn="b"/>
                      <a:r>
                        <a:rPr lang="en-GB" sz="1200" b="0" i="0" u="none" strike="noStrike" dirty="0">
                          <a:solidFill>
                            <a:srgbClr val="000000"/>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884627"/>
                  </a:ext>
                </a:extLst>
              </a:tr>
              <a:tr h="182365">
                <a:tc>
                  <a:txBody>
                    <a:bodyPr/>
                    <a:lstStyle/>
                    <a:p>
                      <a:pPr algn="l" fontAlgn="b"/>
                      <a:r>
                        <a:rPr lang="en-GB" sz="1200" b="0" i="0" u="none" strike="noStrike">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6272233"/>
                  </a:ext>
                </a:extLst>
              </a:tr>
              <a:tr h="182365">
                <a:tc>
                  <a:txBody>
                    <a:bodyPr/>
                    <a:lstStyle/>
                    <a:p>
                      <a:pPr algn="l" fontAlgn="b"/>
                      <a:r>
                        <a:rPr lang="en-GB" sz="1200" b="0" i="0" u="none" strike="noStrike" dirty="0">
                          <a:solidFill>
                            <a:srgbClr val="000000"/>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53066"/>
                  </a:ext>
                </a:extLst>
              </a:tr>
              <a:tr h="182365">
                <a:tc>
                  <a:txBody>
                    <a:bodyPr/>
                    <a:lstStyle/>
                    <a:p>
                      <a:pPr algn="l" fontAlgn="b"/>
                      <a:r>
                        <a:rPr lang="en-GB" sz="1200" b="0" i="0" u="none" strike="noStrike">
                          <a:solidFill>
                            <a:srgbClr val="000000"/>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5931030"/>
                  </a:ext>
                </a:extLst>
              </a:tr>
              <a:tr h="182365">
                <a:tc>
                  <a:txBody>
                    <a:bodyPr/>
                    <a:lstStyle/>
                    <a:p>
                      <a:pPr algn="l" fontAlgn="b"/>
                      <a:r>
                        <a:rPr lang="en-GB" sz="1200" b="0" i="0" u="none" strike="noStrike">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6986769"/>
                  </a:ext>
                </a:extLst>
              </a:tr>
              <a:tr h="182365">
                <a:tc>
                  <a:txBody>
                    <a:bodyPr/>
                    <a:lstStyle/>
                    <a:p>
                      <a:pPr algn="l" fontAlgn="b"/>
                      <a:r>
                        <a:rPr lang="en-GB" sz="1200" b="0" i="0" u="none" strike="noStrike">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4979343"/>
                  </a:ext>
                </a:extLst>
              </a:tr>
              <a:tr h="182365">
                <a:tc>
                  <a:txBody>
                    <a:bodyPr/>
                    <a:lstStyle/>
                    <a:p>
                      <a:pPr algn="l" fontAlgn="b"/>
                      <a:r>
                        <a:rPr lang="en-GB" sz="1200" b="0" i="0" u="none" strike="noStrike">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7914843"/>
                  </a:ext>
                </a:extLst>
              </a:tr>
              <a:tr h="182365">
                <a:tc>
                  <a:txBody>
                    <a:bodyPr/>
                    <a:lstStyle/>
                    <a:p>
                      <a:pPr algn="l" fontAlgn="b"/>
                      <a:r>
                        <a:rPr lang="en-GB" sz="1200" b="0" i="0" u="none" strike="noStrike">
                          <a:solidFill>
                            <a:srgbClr val="000000"/>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7773212"/>
                  </a:ext>
                </a:extLst>
              </a:tr>
              <a:tr h="182365">
                <a:tc>
                  <a:txBody>
                    <a:bodyPr/>
                    <a:lstStyle/>
                    <a:p>
                      <a:pPr algn="l" fontAlgn="b"/>
                      <a:r>
                        <a:rPr lang="en-GB" sz="1200" b="0" i="0" u="none" strike="noStrike">
                          <a:solidFill>
                            <a:srgbClr val="000000"/>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5478420"/>
                  </a:ext>
                </a:extLst>
              </a:tr>
              <a:tr h="182365">
                <a:tc>
                  <a:txBody>
                    <a:bodyPr/>
                    <a:lstStyle/>
                    <a:p>
                      <a:pPr algn="l" fontAlgn="b"/>
                      <a:r>
                        <a:rPr lang="en-GB" sz="1200" b="0" i="0" u="none" strike="noStrike">
                          <a:solidFill>
                            <a:srgbClr val="000000"/>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4005926"/>
                  </a:ext>
                </a:extLst>
              </a:tr>
              <a:tr h="182365">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7193424"/>
                  </a:ext>
                </a:extLst>
              </a:tr>
              <a:tr h="182365">
                <a:tc>
                  <a:txBody>
                    <a:bodyPr/>
                    <a:lstStyle/>
                    <a:p>
                      <a:pPr algn="l" fontAlgn="b"/>
                      <a:r>
                        <a:rPr lang="en-GB" sz="1200" b="1" i="0" u="none" strike="noStrike" dirty="0">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22,295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24,692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24,774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21,548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tc>
                  <a:txBody>
                    <a:bodyPr/>
                    <a:lstStyle/>
                    <a:p>
                      <a:pPr algn="r" fontAlgn="b"/>
                      <a:r>
                        <a:rPr lang="en-GB" sz="1200" b="1" i="0" u="none" strike="noStrike" dirty="0">
                          <a:solidFill>
                            <a:srgbClr val="FFFFFF"/>
                          </a:solidFill>
                          <a:effectLst/>
                          <a:latin typeface="Calibri" panose="020F0502020204030204" pitchFamily="34" charset="0"/>
                        </a:rPr>
                        <a:t>8,535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8117C"/>
                    </a:solidFill>
                  </a:tcPr>
                </a:tc>
                <a:extLst>
                  <a:ext uri="{0D108BD9-81ED-4DB2-BD59-A6C34878D82A}">
                    <a16:rowId xmlns:a16="http://schemas.microsoft.com/office/drawing/2014/main" val="1766724518"/>
                  </a:ext>
                </a:extLst>
              </a:tr>
            </a:tbl>
          </a:graphicData>
        </a:graphic>
      </p:graphicFrame>
    </p:spTree>
    <p:extLst>
      <p:ext uri="{BB962C8B-B14F-4D97-AF65-F5344CB8AC3E}">
        <p14:creationId xmlns:p14="http://schemas.microsoft.com/office/powerpoint/2010/main" val="1638925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E680019-D4EE-4EF9-A174-DBAA2D9CD7BD}"/>
              </a:ext>
            </a:extLst>
          </p:cNvPr>
          <p:cNvSpPr/>
          <p:nvPr/>
        </p:nvSpPr>
        <p:spPr>
          <a:xfrm>
            <a:off x="0" y="6500813"/>
            <a:ext cx="1219200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4" name="Chart 13">
            <a:extLst>
              <a:ext uri="{FF2B5EF4-FFF2-40B4-BE49-F238E27FC236}">
                <a16:creationId xmlns:a16="http://schemas.microsoft.com/office/drawing/2014/main" id="{5C81A8AD-771F-4CC9-B4BD-0C3669E89A05}"/>
              </a:ext>
            </a:extLst>
          </p:cNvPr>
          <p:cNvGraphicFramePr>
            <a:graphicFrameLocks/>
          </p:cNvGraphicFramePr>
          <p:nvPr>
            <p:extLst>
              <p:ext uri="{D42A27DB-BD31-4B8C-83A1-F6EECF244321}">
                <p14:modId xmlns:p14="http://schemas.microsoft.com/office/powerpoint/2010/main" val="1521673242"/>
              </p:ext>
            </p:extLst>
          </p:nvPr>
        </p:nvGraphicFramePr>
        <p:xfrm>
          <a:off x="0" y="3737895"/>
          <a:ext cx="12192000" cy="3120105"/>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3B7293DA-457D-427B-BCF0-193294AE7A94}"/>
              </a:ext>
            </a:extLst>
          </p:cNvPr>
          <p:cNvSpPr/>
          <p:nvPr/>
        </p:nvSpPr>
        <p:spPr>
          <a:xfrm>
            <a:off x="10592656" y="41096"/>
            <a:ext cx="1475507" cy="12448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D85E5D4-FCE9-4CCF-B2FD-4E0719C8873B}"/>
              </a:ext>
            </a:extLst>
          </p:cNvPr>
          <p:cNvSpPr txBox="1"/>
          <p:nvPr/>
        </p:nvSpPr>
        <p:spPr>
          <a:xfrm>
            <a:off x="233082" y="3737895"/>
            <a:ext cx="2697952" cy="307777"/>
          </a:xfrm>
          <a:prstGeom prst="rect">
            <a:avLst/>
          </a:prstGeom>
          <a:noFill/>
        </p:spPr>
        <p:txBody>
          <a:bodyPr wrap="square" rtlCol="0">
            <a:spAutoFit/>
          </a:bodyPr>
          <a:lstStyle/>
          <a:p>
            <a:r>
              <a:rPr lang="en-GB" sz="1400" b="1" u="sng" dirty="0"/>
              <a:t>All categories by ethnicity in 2025</a:t>
            </a:r>
          </a:p>
        </p:txBody>
      </p:sp>
      <p:sp>
        <p:nvSpPr>
          <p:cNvPr id="18" name="Text Placeholder 3">
            <a:extLst>
              <a:ext uri="{FF2B5EF4-FFF2-40B4-BE49-F238E27FC236}">
                <a16:creationId xmlns:a16="http://schemas.microsoft.com/office/drawing/2014/main" id="{ADBA0308-4C77-4ED5-B02E-1EE53A428D77}"/>
              </a:ext>
            </a:extLst>
          </p:cNvPr>
          <p:cNvSpPr txBox="1">
            <a:spLocks/>
          </p:cNvSpPr>
          <p:nvPr/>
        </p:nvSpPr>
        <p:spPr>
          <a:xfrm>
            <a:off x="123836" y="41096"/>
            <a:ext cx="2144235" cy="504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7534"/>
                </a:solidFill>
              </a:rPr>
              <a:t>Ethnic Group</a:t>
            </a:r>
          </a:p>
        </p:txBody>
      </p:sp>
      <p:graphicFrame>
        <p:nvGraphicFramePr>
          <p:cNvPr id="4" name="Table 3">
            <a:extLst>
              <a:ext uri="{FF2B5EF4-FFF2-40B4-BE49-F238E27FC236}">
                <a16:creationId xmlns:a16="http://schemas.microsoft.com/office/drawing/2014/main" id="{38AD4D3F-B402-4751-AF42-EF87212B279C}"/>
              </a:ext>
            </a:extLst>
          </p:cNvPr>
          <p:cNvGraphicFramePr>
            <a:graphicFrameLocks noGrp="1"/>
          </p:cNvGraphicFramePr>
          <p:nvPr>
            <p:extLst>
              <p:ext uri="{D42A27DB-BD31-4B8C-83A1-F6EECF244321}">
                <p14:modId xmlns:p14="http://schemas.microsoft.com/office/powerpoint/2010/main" val="1969692071"/>
              </p:ext>
            </p:extLst>
          </p:nvPr>
        </p:nvGraphicFramePr>
        <p:xfrm>
          <a:off x="233082" y="486060"/>
          <a:ext cx="11725839" cy="3251835"/>
        </p:xfrm>
        <a:graphic>
          <a:graphicData uri="http://schemas.openxmlformats.org/drawingml/2006/table">
            <a:tbl>
              <a:tblPr/>
              <a:tblGrid>
                <a:gridCol w="4437530">
                  <a:extLst>
                    <a:ext uri="{9D8B030D-6E8A-4147-A177-3AD203B41FA5}">
                      <a16:colId xmlns:a16="http://schemas.microsoft.com/office/drawing/2014/main" val="2704596832"/>
                    </a:ext>
                  </a:extLst>
                </a:gridCol>
                <a:gridCol w="1041187">
                  <a:extLst>
                    <a:ext uri="{9D8B030D-6E8A-4147-A177-3AD203B41FA5}">
                      <a16:colId xmlns:a16="http://schemas.microsoft.com/office/drawing/2014/main" val="3602696643"/>
                    </a:ext>
                  </a:extLst>
                </a:gridCol>
                <a:gridCol w="1041187">
                  <a:extLst>
                    <a:ext uri="{9D8B030D-6E8A-4147-A177-3AD203B41FA5}">
                      <a16:colId xmlns:a16="http://schemas.microsoft.com/office/drawing/2014/main" val="3570088112"/>
                    </a:ext>
                  </a:extLst>
                </a:gridCol>
                <a:gridCol w="1041187">
                  <a:extLst>
                    <a:ext uri="{9D8B030D-6E8A-4147-A177-3AD203B41FA5}">
                      <a16:colId xmlns:a16="http://schemas.microsoft.com/office/drawing/2014/main" val="1111328395"/>
                    </a:ext>
                  </a:extLst>
                </a:gridCol>
                <a:gridCol w="1041187">
                  <a:extLst>
                    <a:ext uri="{9D8B030D-6E8A-4147-A177-3AD203B41FA5}">
                      <a16:colId xmlns:a16="http://schemas.microsoft.com/office/drawing/2014/main" val="3982677857"/>
                    </a:ext>
                  </a:extLst>
                </a:gridCol>
                <a:gridCol w="1041187">
                  <a:extLst>
                    <a:ext uri="{9D8B030D-6E8A-4147-A177-3AD203B41FA5}">
                      <a16:colId xmlns:a16="http://schemas.microsoft.com/office/drawing/2014/main" val="217719802"/>
                    </a:ext>
                  </a:extLst>
                </a:gridCol>
                <a:gridCol w="1041187">
                  <a:extLst>
                    <a:ext uri="{9D8B030D-6E8A-4147-A177-3AD203B41FA5}">
                      <a16:colId xmlns:a16="http://schemas.microsoft.com/office/drawing/2014/main" val="2765949253"/>
                    </a:ext>
                  </a:extLst>
                </a:gridCol>
                <a:gridCol w="1041187">
                  <a:extLst>
                    <a:ext uri="{9D8B030D-6E8A-4147-A177-3AD203B41FA5}">
                      <a16:colId xmlns:a16="http://schemas.microsoft.com/office/drawing/2014/main" val="1285365193"/>
                    </a:ext>
                  </a:extLst>
                </a:gridCol>
              </a:tblGrid>
              <a:tr h="401446">
                <a:tc>
                  <a:txBody>
                    <a:bodyPr/>
                    <a:lstStyle/>
                    <a:p>
                      <a:pPr algn="l" fontAlgn="b"/>
                      <a:r>
                        <a:rPr lang="en-GB" sz="1200" b="1" i="0" u="none" strike="noStrike" dirty="0">
                          <a:solidFill>
                            <a:srgbClr val="FFFFFF"/>
                          </a:solidFill>
                          <a:effectLst/>
                          <a:latin typeface="Calibri" panose="020F0502020204030204" pitchFamily="34" charset="0"/>
                        </a:rPr>
                        <a:t>Categories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White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Mixed / multiple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Asian / Asian British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dirty="0">
                          <a:solidFill>
                            <a:srgbClr val="FFFFFF"/>
                          </a:solidFill>
                          <a:effectLst/>
                          <a:latin typeface="Calibri" panose="020F0502020204030204" pitchFamily="34" charset="0"/>
                        </a:rPr>
                        <a:t>Black/African/ Caribbean/ Black British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Other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Does not wish to record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l" fontAlgn="b"/>
                      <a:r>
                        <a:rPr lang="en-GB" sz="1200" b="1" i="0" u="none" strike="noStrike">
                          <a:solidFill>
                            <a:srgbClr val="FFFFFF"/>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extLst>
                  <a:ext uri="{0D108BD9-81ED-4DB2-BD59-A6C34878D82A}">
                    <a16:rowId xmlns:a16="http://schemas.microsoft.com/office/drawing/2014/main" val="126279311"/>
                  </a:ext>
                </a:extLst>
              </a:tr>
              <a:tr h="165496">
                <a:tc>
                  <a:txBody>
                    <a:bodyPr/>
                    <a:lstStyle/>
                    <a:p>
                      <a:pPr algn="l" fontAlgn="b"/>
                      <a:r>
                        <a:rPr lang="en-GB" sz="1200" b="0" i="0" u="none" strike="noStrike" dirty="0">
                          <a:solidFill>
                            <a:srgbClr val="000000"/>
                          </a:solidFill>
                          <a:effectLst/>
                          <a:latin typeface="Calibri" panose="020F0502020204030204" pitchFamily="34" charset="0"/>
                        </a:rPr>
                        <a:t>School teachers (TEA)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32,699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2194933"/>
                  </a:ext>
                </a:extLst>
              </a:tr>
              <a:tr h="165496">
                <a:tc>
                  <a:txBody>
                    <a:bodyPr/>
                    <a:lstStyle/>
                    <a:p>
                      <a:pPr algn="l" fontAlgn="b"/>
                      <a:r>
                        <a:rPr lang="en-GB" sz="1200" b="0" i="0" u="none" strike="noStrike" dirty="0">
                          <a:solidFill>
                            <a:srgbClr val="000000"/>
                          </a:solidFill>
                          <a:effectLst/>
                          <a:latin typeface="Calibri" panose="020F0502020204030204" pitchFamily="34" charset="0"/>
                        </a:rPr>
                        <a:t>School learning support workers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36,226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1,785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5,418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765792"/>
                  </a:ext>
                </a:extLst>
              </a:tr>
              <a:tr h="165496">
                <a:tc>
                  <a:txBody>
                    <a:bodyPr/>
                    <a:lstStyle/>
                    <a:p>
                      <a:pPr algn="l" fontAlgn="b"/>
                      <a:r>
                        <a:rPr lang="en-GB" sz="1200" b="0" i="0" u="none" strike="noStrike" dirty="0">
                          <a:solidFill>
                            <a:srgbClr val="000000"/>
                          </a:solidFill>
                          <a:effectLst/>
                          <a:latin typeface="Calibri" panose="020F0502020204030204" pitchFamily="34" charset="0"/>
                        </a:rPr>
                        <a:t>Principals and senior leaders (FEL)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4566025"/>
                  </a:ext>
                </a:extLst>
              </a:tr>
              <a:tr h="165496">
                <a:tc>
                  <a:txBody>
                    <a:bodyPr/>
                    <a:lstStyle/>
                    <a:p>
                      <a:pPr algn="l" fontAlgn="b"/>
                      <a:r>
                        <a:rPr lang="en-GB" sz="1200" b="0" i="0" u="none" strike="noStrike">
                          <a:solidFill>
                            <a:srgbClr val="000000"/>
                          </a:solidFill>
                          <a:effectLst/>
                          <a:latin typeface="Calibri" panose="020F0502020204030204" pitchFamily="34" charset="0"/>
                        </a:rPr>
                        <a:t>Further education teachers (FE)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5,318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023130"/>
                  </a:ext>
                </a:extLst>
              </a:tr>
              <a:tr h="165496">
                <a:tc>
                  <a:txBody>
                    <a:bodyPr/>
                    <a:lstStyle/>
                    <a:p>
                      <a:pPr algn="l" fontAlgn="b"/>
                      <a:r>
                        <a:rPr lang="en-GB" sz="1200" b="0" i="0" u="none" strike="noStrike" dirty="0">
                          <a:solidFill>
                            <a:srgbClr val="000000"/>
                          </a:solidFill>
                          <a:effectLst/>
                          <a:latin typeface="Calibri" panose="020F0502020204030204" pitchFamily="34" charset="0"/>
                        </a:rPr>
                        <a:t>Further education learning support workers (FELSW)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4,257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5181747"/>
                  </a:ext>
                </a:extLst>
              </a:tr>
              <a:tr h="165496">
                <a:tc>
                  <a:txBody>
                    <a:bodyPr/>
                    <a:lstStyle/>
                    <a:p>
                      <a:pPr algn="l" fontAlgn="b"/>
                      <a:r>
                        <a:rPr lang="en-GB" sz="1200" b="0" i="0" u="none" strike="noStrike" dirty="0">
                          <a:solidFill>
                            <a:srgbClr val="000000"/>
                          </a:solidFill>
                          <a:effectLst/>
                          <a:latin typeface="Calibri" panose="020F0502020204030204" pitchFamily="34" charset="0"/>
                        </a:rPr>
                        <a:t>Adult learning practitioners (ALP)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694302"/>
                  </a:ext>
                </a:extLst>
              </a:tr>
              <a:tr h="165496">
                <a:tc>
                  <a:txBody>
                    <a:bodyPr/>
                    <a:lstStyle/>
                    <a:p>
                      <a:pPr algn="l" fontAlgn="b"/>
                      <a:r>
                        <a:rPr lang="en-GB" sz="1200" b="0" i="0" u="none" strike="noStrike">
                          <a:solidFill>
                            <a:srgbClr val="000000"/>
                          </a:solidFill>
                          <a:effectLst/>
                          <a:latin typeface="Calibri" panose="020F0502020204030204" pitchFamily="34" charset="0"/>
                        </a:rPr>
                        <a:t>Work-based learning practitioners (WBL)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2,989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8185908"/>
                  </a:ext>
                </a:extLst>
              </a:tr>
              <a:tr h="165496">
                <a:tc>
                  <a:txBody>
                    <a:bodyPr/>
                    <a:lstStyle/>
                    <a:p>
                      <a:pPr algn="l" fontAlgn="b"/>
                      <a:r>
                        <a:rPr lang="en-GB" sz="1200" b="0" i="0" u="none" strike="noStrike">
                          <a:solidFill>
                            <a:srgbClr val="000000"/>
                          </a:solidFill>
                          <a:effectLst/>
                          <a:latin typeface="Calibri" panose="020F0502020204030204" pitchFamily="34" charset="0"/>
                        </a:rPr>
                        <a:t>Qualified youth workers (YW)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109992"/>
                  </a:ext>
                </a:extLst>
              </a:tr>
              <a:tr h="165496">
                <a:tc>
                  <a:txBody>
                    <a:bodyPr/>
                    <a:lstStyle/>
                    <a:p>
                      <a:pPr algn="l" fontAlgn="b"/>
                      <a:r>
                        <a:rPr lang="en-GB" sz="1200" b="0" i="0" u="none" strike="noStrike">
                          <a:solidFill>
                            <a:srgbClr val="000000"/>
                          </a:solidFill>
                          <a:effectLst/>
                          <a:latin typeface="Calibri" panose="020F0502020204030204" pitchFamily="34" charset="0"/>
                        </a:rPr>
                        <a:t>Qualified youth support workers (YSW)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8015110"/>
                  </a:ext>
                </a:extLst>
              </a:tr>
              <a:tr h="165496">
                <a:tc>
                  <a:txBody>
                    <a:bodyPr/>
                    <a:lstStyle/>
                    <a:p>
                      <a:pPr algn="l" fontAlgn="b"/>
                      <a:r>
                        <a:rPr lang="en-GB" sz="1200" b="0" i="0" u="none" strike="noStrike">
                          <a:solidFill>
                            <a:srgbClr val="000000"/>
                          </a:solidFill>
                          <a:effectLst/>
                          <a:latin typeface="Calibri" panose="020F0502020204030204" pitchFamily="34" charset="0"/>
                        </a:rPr>
                        <a:t>Independent school teachers (ITEA)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1,704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0811516"/>
                  </a:ext>
                </a:extLst>
              </a:tr>
              <a:tr h="165496">
                <a:tc>
                  <a:txBody>
                    <a:bodyPr/>
                    <a:lstStyle/>
                    <a:p>
                      <a:pPr algn="l" fontAlgn="b"/>
                      <a:r>
                        <a:rPr lang="en-GB" sz="1200" b="0" i="0" u="none" strike="noStrike" dirty="0">
                          <a:solidFill>
                            <a:srgbClr val="000000"/>
                          </a:solidFill>
                          <a:effectLst/>
                          <a:latin typeface="Calibri" panose="020F0502020204030204" pitchFamily="34" charset="0"/>
                        </a:rPr>
                        <a:t>Independent school learning support workers (ITSW)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098955"/>
                  </a:ext>
                </a:extLst>
              </a:tr>
              <a:tr h="165496">
                <a:tc>
                  <a:txBody>
                    <a:bodyPr/>
                    <a:lstStyle/>
                    <a:p>
                      <a:pPr algn="l" fontAlgn="b"/>
                      <a:r>
                        <a:rPr lang="en-GB" sz="1200" b="0" i="0" u="none" strike="noStrike">
                          <a:solidFill>
                            <a:srgbClr val="000000"/>
                          </a:solidFill>
                          <a:effectLst/>
                          <a:latin typeface="Calibri" panose="020F0502020204030204" pitchFamily="34" charset="0"/>
                        </a:rPr>
                        <a:t>Independent special post-16 institution teacher (ISTEA)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9322413"/>
                  </a:ext>
                </a:extLst>
              </a:tr>
              <a:tr h="165496">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 (ISSW)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1238683"/>
                  </a:ext>
                </a:extLst>
              </a:tr>
              <a:tr h="165496">
                <a:tc>
                  <a:txBody>
                    <a:bodyPr/>
                    <a:lstStyle/>
                    <a:p>
                      <a:pPr algn="l" fontAlgn="b"/>
                      <a:r>
                        <a:rPr lang="en-GB" sz="1200" b="1" i="0" u="none" strike="noStrike">
                          <a:solidFill>
                            <a:srgbClr val="FFFFFF"/>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85,987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1,063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2,501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1,222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644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1,515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8,912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extLst>
                  <a:ext uri="{0D108BD9-81ED-4DB2-BD59-A6C34878D82A}">
                    <a16:rowId xmlns:a16="http://schemas.microsoft.com/office/drawing/2014/main" val="4171207726"/>
                  </a:ext>
                </a:extLst>
              </a:tr>
            </a:tbl>
          </a:graphicData>
        </a:graphic>
      </p:graphicFrame>
    </p:spTree>
    <p:extLst>
      <p:ext uri="{BB962C8B-B14F-4D97-AF65-F5344CB8AC3E}">
        <p14:creationId xmlns:p14="http://schemas.microsoft.com/office/powerpoint/2010/main" val="3246705925"/>
      </p:ext>
    </p:extLst>
  </p:cSld>
  <p:clrMapOvr>
    <a:masterClrMapping/>
  </p:clrMapOvr>
</p:sld>
</file>

<file path=ppt/theme/theme1.xml><?xml version="1.0" encoding="utf-8"?>
<a:theme xmlns:a="http://schemas.openxmlformats.org/drawingml/2006/main" name="New EWC Powerpoint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WC corporate presentation template" id="{AB6FA7AA-CFBA-4E65-ADAA-815B54257D0C}" vid="{E117D739-8854-4F67-B73B-ACB9689A59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7.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8.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9.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0.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1.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2.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3.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4.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5.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6.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0.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1.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2.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3.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4.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5.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6.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7.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8.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9.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0.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1.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2.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3.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4.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5.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6.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7.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8.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9.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0.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1.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2.xml><?xml version="1.0" encoding="utf-8"?>
<a:themeOverride xmlns:a="http://schemas.openxmlformats.org/drawingml/2006/main">
  <a:clrScheme name="Custom 2">
    <a:dk1>
      <a:srgbClr val="F5C97A"/>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3.xml><?xml version="1.0" encoding="utf-8"?>
<a:themeOverride xmlns:a="http://schemas.openxmlformats.org/drawingml/2006/main">
  <a:clrScheme name="Custom 1">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F5C97A"/>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EWC Colours">
    <a:dk1>
      <a:srgbClr val="000000"/>
    </a:dk1>
    <a:lt1>
      <a:srgbClr val="FFFFFF"/>
    </a:lt1>
    <a:dk2>
      <a:srgbClr val="C21100"/>
    </a:dk2>
    <a:lt2>
      <a:srgbClr val="007534"/>
    </a:lt2>
    <a:accent1>
      <a:srgbClr val="295D75"/>
    </a:accent1>
    <a:accent2>
      <a:srgbClr val="750A00"/>
    </a:accent2>
    <a:accent3>
      <a:srgbClr val="A8117C"/>
    </a:accent3>
    <a:accent4>
      <a:srgbClr val="11A6A8"/>
    </a:accent4>
    <a:accent5>
      <a:srgbClr val="65C21F"/>
    </a:accent5>
    <a:accent6>
      <a:srgbClr val="00C257"/>
    </a:accent6>
    <a:hlink>
      <a:srgbClr val="000000"/>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EWC corporate presentation template</Template>
  <TotalTime>19661</TotalTime>
  <Words>4344</Words>
  <Application>Microsoft Office PowerPoint</Application>
  <PresentationFormat>Widescreen</PresentationFormat>
  <Paragraphs>1696</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Calibri Light</vt:lpstr>
      <vt:lpstr>Poppins SemiBold</vt:lpstr>
      <vt:lpstr>Symbol</vt:lpstr>
      <vt:lpstr>New EWC Powerpoint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 Griffith</dc:creator>
  <cp:lastModifiedBy>Sioned Wyn</cp:lastModifiedBy>
  <cp:revision>697</cp:revision>
  <cp:lastPrinted>2025-09-18T14:03:05Z</cp:lastPrinted>
  <dcterms:created xsi:type="dcterms:W3CDTF">2023-09-18T09:48:03Z</dcterms:created>
  <dcterms:modified xsi:type="dcterms:W3CDTF">2025-10-13T12:46:54Z</dcterms:modified>
</cp:coreProperties>
</file>