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4530" r:id="rId1"/>
  </p:sldMasterIdLst>
  <p:notesMasterIdLst>
    <p:notesMasterId r:id="rId40"/>
  </p:notesMasterIdLst>
  <p:handoutMasterIdLst>
    <p:handoutMasterId r:id="rId41"/>
  </p:handoutMasterIdLst>
  <p:sldIdLst>
    <p:sldId id="927" r:id="rId2"/>
    <p:sldId id="923" r:id="rId3"/>
    <p:sldId id="924" r:id="rId4"/>
    <p:sldId id="925" r:id="rId5"/>
    <p:sldId id="926" r:id="rId6"/>
    <p:sldId id="930" r:id="rId7"/>
    <p:sldId id="928" r:id="rId8"/>
    <p:sldId id="931" r:id="rId9"/>
    <p:sldId id="929" r:id="rId10"/>
    <p:sldId id="932" r:id="rId11"/>
    <p:sldId id="933" r:id="rId12"/>
    <p:sldId id="934" r:id="rId13"/>
    <p:sldId id="935" r:id="rId14"/>
    <p:sldId id="936" r:id="rId15"/>
    <p:sldId id="937" r:id="rId16"/>
    <p:sldId id="938" r:id="rId17"/>
    <p:sldId id="939" r:id="rId18"/>
    <p:sldId id="940" r:id="rId19"/>
    <p:sldId id="941" r:id="rId20"/>
    <p:sldId id="943" r:id="rId21"/>
    <p:sldId id="942" r:id="rId22"/>
    <p:sldId id="944" r:id="rId23"/>
    <p:sldId id="945" r:id="rId24"/>
    <p:sldId id="946" r:id="rId25"/>
    <p:sldId id="947" r:id="rId26"/>
    <p:sldId id="948" r:id="rId27"/>
    <p:sldId id="949" r:id="rId28"/>
    <p:sldId id="950" r:id="rId29"/>
    <p:sldId id="951" r:id="rId30"/>
    <p:sldId id="952" r:id="rId31"/>
    <p:sldId id="953" r:id="rId32"/>
    <p:sldId id="954" r:id="rId33"/>
    <p:sldId id="955" r:id="rId34"/>
    <p:sldId id="956" r:id="rId35"/>
    <p:sldId id="958" r:id="rId36"/>
    <p:sldId id="957" r:id="rId37"/>
    <p:sldId id="959" r:id="rId38"/>
    <p:sldId id="960" r:id="rId39"/>
  </p:sldIdLst>
  <p:sldSz cx="9144000" cy="5143500" type="screen16x9"/>
  <p:notesSz cx="6797675" cy="99282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linos Phillips" initials="LP" lastIdx="1" clrIdx="0">
    <p:extLst>
      <p:ext uri="{19B8F6BF-5375-455C-9EA6-DF929625EA0E}">
        <p15:presenceInfo xmlns:p15="http://schemas.microsoft.com/office/powerpoint/2012/main" userId="S::llinos.phillips@btistudios.com::79df8527-d977-44ab-bef2-eed07cbf7c1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A33"/>
    <a:srgbClr val="82BF65"/>
    <a:srgbClr val="52B8D2"/>
    <a:srgbClr val="D8FF81"/>
    <a:srgbClr val="777777"/>
    <a:srgbClr val="990000"/>
    <a:srgbClr val="E68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751"/>
  </p:normalViewPr>
  <p:slideViewPr>
    <p:cSldViewPr snapToObjects="1">
      <p:cViewPr varScale="1">
        <p:scale>
          <a:sx n="84" d="100"/>
          <a:sy n="84" d="100"/>
        </p:scale>
        <p:origin x="8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351" cy="4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482600"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49728" y="0"/>
            <a:ext cx="2946351" cy="4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482600" eaLnBrk="1" hangingPunct="1">
              <a:defRPr sz="1300">
                <a:latin typeface="Calibri" charset="0"/>
              </a:defRPr>
            </a:lvl1pPr>
          </a:lstStyle>
          <a:p>
            <a:fld id="{93057100-B921-2C48-9689-C145106F1F3C}" type="datetime1">
              <a:rPr lang="en-US"/>
              <a:pPr/>
              <a:t>4/26/2021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0467"/>
            <a:ext cx="2946351" cy="4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482600"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49728" y="9430467"/>
            <a:ext cx="2946351" cy="4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482600" eaLnBrk="1" hangingPunct="1">
              <a:defRPr sz="1300">
                <a:latin typeface="Calibri" charset="0"/>
              </a:defRPr>
            </a:lvl1pPr>
          </a:lstStyle>
          <a:p>
            <a:fld id="{DA811DE3-05F9-0D4E-AEA8-58CA86D5560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1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351" cy="4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482600"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49728" y="0"/>
            <a:ext cx="2946351" cy="4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482600" eaLnBrk="1" hangingPunct="1">
              <a:defRPr sz="1300">
                <a:latin typeface="Calibri" charset="0"/>
              </a:defRPr>
            </a:lvl1pPr>
          </a:lstStyle>
          <a:p>
            <a:fld id="{DEF11C1D-58A8-2049-8594-BF084BB0E7E8}" type="datetime1">
              <a:rPr lang="en-US"/>
              <a:pPr/>
              <a:t>4/26/2021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928" y="4716027"/>
            <a:ext cx="5437821" cy="44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0467"/>
            <a:ext cx="2946351" cy="4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482600" eaLnBrk="1" hangingPunct="1">
              <a:defRPr sz="13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49728" y="9430467"/>
            <a:ext cx="2946351" cy="4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482600" eaLnBrk="1" hangingPunct="1">
              <a:defRPr sz="1300">
                <a:latin typeface="Calibri" charset="0"/>
              </a:defRPr>
            </a:lvl1pPr>
          </a:lstStyle>
          <a:p>
            <a:fld id="{C0814CEE-C9C2-A246-A79C-277A72E7115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893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20159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273416"/>
      </p:ext>
    </p:extLst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538869"/>
      </p:ext>
    </p:extLst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343150"/>
            <a:ext cx="3200400" cy="2228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0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61DDF-3361-EB47-9D23-5E908ABE70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26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717893"/>
      </p:ext>
    </p:extLst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944110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713241"/>
      </p:ext>
    </p:extLst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579239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347658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351778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542446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0796-2A18-4817-B1D7-D206D3B2D4C8}" type="datetimeFigureOut">
              <a:rPr lang="en-GB" smtClean="0"/>
              <a:t>26/04/2021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F1335-F5A7-4323-A8D7-AA21F2DA95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16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499" r:id="rId12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7A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597" y="1107799"/>
            <a:ext cx="4087367" cy="2369914"/>
          </a:xfrm>
        </p:spPr>
        <p:txBody>
          <a:bodyPr>
            <a:noAutofit/>
          </a:bodyPr>
          <a:lstStyle/>
          <a:p>
            <a:r>
              <a:rPr lang="cy-GB" sz="2400" b="1" dirty="0" smtClean="0">
                <a:solidFill>
                  <a:schemeClr val="bg1"/>
                </a:solidFill>
                <a:latin typeface="+mn-lt"/>
              </a:rPr>
              <a:t>Datblygu’r system addysg a arweinir yn broffesiynol yng Nghymru: Arwain gwelliant addysgol yn ystod y pandemig a thu hwnt</a:t>
            </a:r>
            <a:endParaRPr lang="cy-GB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540" y="4560710"/>
            <a:ext cx="5695323" cy="420156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cy-GB" sz="1800" dirty="0" smtClean="0">
                <a:solidFill>
                  <a:schemeClr val="bg1"/>
                </a:solidFill>
              </a:rPr>
              <a:t>@carolcamp</a:t>
            </a:r>
            <a:r>
              <a:rPr lang="en-GB" sz="1800" dirty="0" smtClean="0">
                <a:solidFill>
                  <a:schemeClr val="bg1"/>
                </a:solidFill>
              </a:rPr>
              <a:t>bell4	</a:t>
            </a:r>
            <a:r>
              <a:rPr lang="cy-GB" sz="1800" dirty="0" smtClean="0">
                <a:solidFill>
                  <a:schemeClr val="bg1"/>
                </a:solidFill>
              </a:rPr>
              <a:t>@ewc_cga	@educationsu</a:t>
            </a:r>
            <a:endParaRPr lang="cy-GB" sz="18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44771" y="1795670"/>
            <a:ext cx="443164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+mn-lt"/>
              </a:rPr>
              <a:t>Developing the professionally-led education system in Wales: Leading educational improvement during and beyond the pandemic</a:t>
            </a:r>
            <a:endParaRPr lang="en-GB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49307" y="3198883"/>
            <a:ext cx="4431641" cy="957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GB" sz="1800" dirty="0">
                <a:solidFill>
                  <a:schemeClr val="bg1"/>
                </a:solidFill>
              </a:rPr>
              <a:t>Dr. Carol Campbell 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GB" sz="1800" dirty="0">
                <a:solidFill>
                  <a:schemeClr val="bg1"/>
                </a:solidFill>
              </a:rPr>
              <a:t>Ontario Institute for Studies in Education, University of </a:t>
            </a:r>
            <a:r>
              <a:rPr lang="en-GB" sz="1800" dirty="0" smtClean="0">
                <a:solidFill>
                  <a:schemeClr val="bg1"/>
                </a:solidFill>
              </a:rPr>
              <a:t>Toronto</a:t>
            </a:r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30411"/>
            <a:ext cx="894221" cy="93893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86923" y="273672"/>
            <a:ext cx="2785373" cy="1333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cy-GB" sz="1200" dirty="0" smtClean="0">
                <a:solidFill>
                  <a:schemeClr val="bg1"/>
                </a:solidFill>
              </a:rPr>
              <a:t>Mewn partneriaeth ag Ysgol Addysg – Prifysgol A</a:t>
            </a:r>
            <a:r>
              <a:rPr lang="en-GB" sz="1200" dirty="0" err="1" smtClean="0">
                <a:solidFill>
                  <a:schemeClr val="bg1"/>
                </a:solidFill>
              </a:rPr>
              <a:t>bertawe</a:t>
            </a:r>
            <a:endParaRPr lang="en-GB" sz="1200" dirty="0" smtClean="0">
              <a:solidFill>
                <a:schemeClr val="bg1"/>
              </a:solidFill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cy-GB" sz="1200" dirty="0" smtClean="0">
                <a:solidFill>
                  <a:schemeClr val="bg1"/>
                </a:solidFill>
              </a:rPr>
              <a:t>In partnership with School of Education – Swansea University</a:t>
            </a:r>
            <a:endParaRPr lang="cy-GB" sz="12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911" y="137285"/>
            <a:ext cx="1728323" cy="10867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12" y="4308327"/>
            <a:ext cx="757628" cy="757628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303597" y="3351282"/>
            <a:ext cx="4313425" cy="957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cy-GB" sz="1800" dirty="0" smtClean="0">
                <a:solidFill>
                  <a:schemeClr val="bg1"/>
                </a:solidFill>
              </a:rPr>
              <a:t>Dr. Carol Campbell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cy-GB" sz="1800" dirty="0" smtClean="0">
                <a:solidFill>
                  <a:schemeClr val="bg1"/>
                </a:solidFill>
              </a:rPr>
              <a:t>Ontario Institute for Studies in Education, Prifysgol Toronto</a:t>
            </a:r>
            <a:endParaRPr lang="cy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/>
          <a:lstStyle/>
          <a:p>
            <a:r>
              <a:rPr lang="cy-GB" b="1" dirty="0">
                <a:latin typeface="+mn-lt"/>
              </a:rPr>
              <a:t>Dysgu gan fyfyrwyr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>
                <a:latin typeface="+mn-lt"/>
              </a:rPr>
              <a:t>Student learning</a:t>
            </a:r>
            <a:endParaRPr lang="en-GB" b="1" dirty="0"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7350" y="1131590"/>
            <a:ext cx="5472608" cy="35222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48264" y="4764108"/>
            <a:ext cx="2125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Maximum City, 2021, t.36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7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44" y="273845"/>
            <a:ext cx="4231382" cy="99417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cy-GB" b="1" dirty="0">
                <a:latin typeface="+mn-lt"/>
              </a:rPr>
              <a:t>Iechyd </a:t>
            </a:r>
            <a:r>
              <a:rPr lang="cy-GB" b="1" dirty="0" smtClean="0">
                <a:latin typeface="+mn-lt"/>
              </a:rPr>
              <a:t>corfforol myfyrwyr</a:t>
            </a:r>
            <a:endParaRPr lang="cy-GB" b="1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03244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b="1" dirty="0">
                <a:latin typeface="+mn-lt"/>
              </a:rPr>
              <a:t>Student physical health</a:t>
            </a:r>
            <a:endParaRPr lang="en-GB" b="1" dirty="0"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3454" y="1448615"/>
            <a:ext cx="4896544" cy="32743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9663" y="4767263"/>
            <a:ext cx="2212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Maximum City, 2021, t.23</a:t>
            </a:r>
          </a:p>
        </p:txBody>
      </p:sp>
    </p:spTree>
    <p:extLst>
      <p:ext uri="{BB962C8B-B14F-4D97-AF65-F5344CB8AC3E}">
        <p14:creationId xmlns:p14="http://schemas.microsoft.com/office/powerpoint/2010/main" val="1039812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32" y="273845"/>
            <a:ext cx="4087366" cy="829940"/>
          </a:xfrm>
        </p:spPr>
        <p:txBody>
          <a:bodyPr>
            <a:noAutofit/>
          </a:bodyPr>
          <a:lstStyle/>
          <a:p>
            <a:pPr algn="ctr"/>
            <a:r>
              <a:rPr lang="cy-GB" b="1" dirty="0">
                <a:latin typeface="+mn-lt"/>
              </a:rPr>
              <a:t>Iechyd meddwl myfyrwyr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32040" y="273844"/>
            <a:ext cx="407099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b="1" dirty="0">
                <a:latin typeface="+mn-lt"/>
              </a:rPr>
              <a:t>Student mental health</a:t>
            </a:r>
            <a:endParaRPr lang="en-GB" b="1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886" y="1268016"/>
            <a:ext cx="5278062" cy="34374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092280" y="4767263"/>
            <a:ext cx="2175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Maximum City, 2021, t. 26</a:t>
            </a:r>
          </a:p>
        </p:txBody>
      </p:sp>
    </p:spTree>
    <p:extLst>
      <p:ext uri="{BB962C8B-B14F-4D97-AF65-F5344CB8AC3E}">
        <p14:creationId xmlns:p14="http://schemas.microsoft.com/office/powerpoint/2010/main" val="35519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81" y="1052612"/>
            <a:ext cx="3774871" cy="901707"/>
          </a:xfrm>
        </p:spPr>
        <p:txBody>
          <a:bodyPr>
            <a:noAutofit/>
          </a:bodyPr>
          <a:lstStyle/>
          <a:p>
            <a:r>
              <a:rPr lang="cy-GB" sz="3200" b="1" dirty="0">
                <a:latin typeface="+mn-lt"/>
              </a:rPr>
              <a:t>Ar raddfa o 0 i 100, faint o straen mae eich swydd yn peri ar hyn o bryd?</a:t>
            </a:r>
            <a:br>
              <a:rPr lang="cy-GB" sz="3200" b="1" dirty="0">
                <a:latin typeface="+mn-lt"/>
              </a:rPr>
            </a:br>
            <a:endParaRPr lang="cy-GB" sz="3200" b="1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555526"/>
            <a:ext cx="417646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2800" b="1" dirty="0">
                <a:latin typeface="+mn-lt"/>
                <a:sym typeface="Avenir Book"/>
              </a:rPr>
              <a:t>On a scale of 0-100, how stressful is your job right now?</a:t>
            </a:r>
          </a:p>
          <a:p>
            <a:pPr fontAlgn="auto">
              <a:spcAft>
                <a:spcPts val="0"/>
              </a:spcAft>
            </a:pPr>
            <a:endParaRPr lang="en-GB" sz="6000" b="1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050" y="1954320"/>
            <a:ext cx="3485767" cy="28043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859523" y="4452224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Charlie Mackesy</a:t>
            </a:r>
          </a:p>
        </p:txBody>
      </p:sp>
    </p:spTree>
    <p:extLst>
      <p:ext uri="{BB962C8B-B14F-4D97-AF65-F5344CB8AC3E}">
        <p14:creationId xmlns:p14="http://schemas.microsoft.com/office/powerpoint/2010/main" val="269121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48437"/>
            <a:ext cx="5688632" cy="40277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259632" y="4433206"/>
            <a:ext cx="7488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Ffynhonnell</a:t>
            </a:r>
            <a:r>
              <a:rPr lang="en-US" sz="1200" dirty="0" smtClean="0"/>
              <a:t>: </a:t>
            </a:r>
            <a:r>
              <a:rPr lang="en-US" sz="1200" dirty="0"/>
              <a:t>Canadian Teachers Federation (2020). Teacher Mental Health Check-In Survey, t. 7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4710205"/>
            <a:ext cx="7488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/>
              <a:t>Canadian Teachers Federation (2020). Teacher Mental Health Check-In Survey, </a:t>
            </a:r>
            <a:r>
              <a:rPr lang="en-US" sz="1200" dirty="0" smtClean="0"/>
              <a:t>p. </a:t>
            </a:r>
            <a:r>
              <a:rPr lang="en-US" sz="1200" dirty="0"/>
              <a:t>7 </a:t>
            </a:r>
          </a:p>
        </p:txBody>
      </p:sp>
    </p:spTree>
    <p:extLst>
      <p:ext uri="{BB962C8B-B14F-4D97-AF65-F5344CB8AC3E}">
        <p14:creationId xmlns:p14="http://schemas.microsoft.com/office/powerpoint/2010/main" val="51794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09" y="225904"/>
            <a:ext cx="3899867" cy="1671663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cy-GB" sz="3200" b="1" dirty="0">
                <a:latin typeface="+mn-lt"/>
              </a:rPr>
              <a:t>Pa mor dda ydych chi’n ymdopi â straen dyddiol addysgu ar hyn o bryd?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14338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2800" b="1" dirty="0">
                <a:latin typeface="+mn-lt"/>
                <a:sym typeface="Avenir Book"/>
              </a:rPr>
              <a:t>How well are you coping with the daily stresses of teaching right now?</a:t>
            </a:r>
            <a:endParaRPr lang="en-US" sz="12800" b="1" kern="0" dirty="0">
              <a:latin typeface="+mn-lt"/>
              <a:sym typeface="Avenir Book"/>
            </a:endParaRPr>
          </a:p>
          <a:p>
            <a:pPr fontAlgn="auto">
              <a:spcAft>
                <a:spcPts val="0"/>
              </a:spcAft>
            </a:pPr>
            <a:endParaRPr lang="en-GB" b="1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626" y="1748146"/>
            <a:ext cx="3391246" cy="31685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876256" y="473817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Charlie Mackesy</a:t>
            </a:r>
          </a:p>
        </p:txBody>
      </p:sp>
    </p:spTree>
    <p:extLst>
      <p:ext uri="{BB962C8B-B14F-4D97-AF65-F5344CB8AC3E}">
        <p14:creationId xmlns:p14="http://schemas.microsoft.com/office/powerpoint/2010/main" val="2693301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964" y="198648"/>
            <a:ext cx="6298096" cy="4165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403648" y="4416929"/>
            <a:ext cx="6840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Ffynhonnell</a:t>
            </a:r>
            <a:r>
              <a:rPr lang="en-US" sz="1200" dirty="0"/>
              <a:t>: Canadian Teachers Federation (2020). Teacher Mental Health Check-In Survey, t. 11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9388" y="4661116"/>
            <a:ext cx="6840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/>
              <a:t>Canadian Teachers Federation (2020). Teacher Mental Health Check-In Survey, p</a:t>
            </a:r>
            <a:r>
              <a:rPr lang="en-US" sz="1200" dirty="0" smtClean="0"/>
              <a:t>. </a:t>
            </a:r>
            <a:r>
              <a:rPr lang="en-US" sz="1200" dirty="0"/>
              <a:t>11 </a:t>
            </a:r>
          </a:p>
        </p:txBody>
      </p:sp>
    </p:spTree>
    <p:extLst>
      <p:ext uri="{BB962C8B-B14F-4D97-AF65-F5344CB8AC3E}">
        <p14:creationId xmlns:p14="http://schemas.microsoft.com/office/powerpoint/2010/main" val="2705604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339502"/>
            <a:ext cx="4320481" cy="4602162"/>
          </a:xfrm>
        </p:spPr>
        <p:txBody>
          <a:bodyPr>
            <a:noAutofit/>
          </a:bodyPr>
          <a:lstStyle/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</a:pPr>
            <a:r>
              <a:rPr lang="cy-GB" sz="2700" dirty="0"/>
              <a:t>Ymatebwyr a ddywedodd fod y grwpiau canlynol yn eu cefnogi i raddau, yn fawr neu yn fawr iawn:</a:t>
            </a:r>
          </a:p>
          <a:p>
            <a:pPr lvl="1">
              <a:lnSpc>
                <a:spcPct val="80000"/>
              </a:lnSpc>
            </a:pPr>
            <a:r>
              <a:rPr lang="cy-GB" sz="2700" dirty="0"/>
              <a:t>Cydweithwyr 		94%</a:t>
            </a:r>
          </a:p>
          <a:p>
            <a:pPr lvl="1">
              <a:lnSpc>
                <a:spcPct val="80000"/>
              </a:lnSpc>
            </a:pPr>
            <a:r>
              <a:rPr lang="cy-GB" sz="2700" dirty="0"/>
              <a:t>Teulu/Ffrindiau		94%</a:t>
            </a:r>
          </a:p>
          <a:p>
            <a:pPr lvl="1">
              <a:lnSpc>
                <a:spcPct val="80000"/>
              </a:lnSpc>
            </a:pPr>
            <a:r>
              <a:rPr lang="cy-GB" sz="2700" dirty="0"/>
              <a:t>Rhieni/Gwarcheidwaid Myfyrwyr 			79%</a:t>
            </a:r>
          </a:p>
          <a:p>
            <a:pPr lvl="1">
              <a:lnSpc>
                <a:spcPct val="80000"/>
              </a:lnSpc>
            </a:pPr>
            <a:r>
              <a:rPr lang="cy-GB" sz="2700" dirty="0"/>
              <a:t>Gweinyddwyr		76%</a:t>
            </a:r>
          </a:p>
          <a:p>
            <a:pPr lvl="1">
              <a:lnSpc>
                <a:spcPct val="80000"/>
              </a:lnSpc>
            </a:pPr>
            <a:r>
              <a:rPr lang="cy-GB" sz="2700" dirty="0"/>
              <a:t>Cymdeithas Broffesiynol/Undeb 	71%</a:t>
            </a:r>
          </a:p>
          <a:p>
            <a:pPr marL="342900" lvl="1" indent="0">
              <a:lnSpc>
                <a:spcPct val="80000"/>
              </a:lnSpc>
              <a:buNone/>
            </a:pPr>
            <a:r>
              <a:rPr lang="cy-GB" sz="2700" dirty="0"/>
              <a:t>(CTF, 2020)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273844"/>
            <a:ext cx="4320480" cy="4602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3200" dirty="0"/>
              <a:t>Respondents reporting feeling somewhat, very or extremely supported by the following groups:</a:t>
            </a:r>
          </a:p>
          <a:p>
            <a:pPr lvl="1"/>
            <a:r>
              <a:rPr lang="en-US" sz="3200" dirty="0"/>
              <a:t>Colleagues 		94%</a:t>
            </a:r>
          </a:p>
          <a:p>
            <a:pPr lvl="1"/>
            <a:r>
              <a:rPr lang="en-US" sz="3200" dirty="0"/>
              <a:t>Family/Friends		94%</a:t>
            </a:r>
          </a:p>
          <a:p>
            <a:pPr lvl="1"/>
            <a:r>
              <a:rPr lang="en-US" sz="3200" dirty="0"/>
              <a:t>Students’ Parents/Guardians 	79%</a:t>
            </a:r>
          </a:p>
          <a:p>
            <a:pPr lvl="1"/>
            <a:r>
              <a:rPr lang="en-US" sz="3200" dirty="0"/>
              <a:t>Administrators		76%</a:t>
            </a:r>
          </a:p>
          <a:p>
            <a:pPr lvl="1"/>
            <a:r>
              <a:rPr lang="en-US" sz="3200" dirty="0"/>
              <a:t>Professional Association/Union	71%</a:t>
            </a:r>
          </a:p>
          <a:p>
            <a:pPr marL="342900" lvl="1" indent="0">
              <a:buNone/>
            </a:pPr>
            <a:r>
              <a:rPr lang="en-US" sz="3200" dirty="0"/>
              <a:t>(CTF, 2020)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669454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/>
          </a:bodyPr>
          <a:lstStyle/>
          <a:p>
            <a:r>
              <a:rPr lang="cy-GB" b="1" dirty="0">
                <a:latin typeface="+mn-lt"/>
              </a:rPr>
              <a:t>Trafodaeth grŵp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None/>
            </a:pPr>
            <a:r>
              <a:rPr lang="cy-GB" dirty="0"/>
              <a:t>Yn eich profiad a’ch cyd-destun, beth fu prif effeithiau’r ymatebion i bandemig COVID-19 i’r proffesiwn addysg?</a:t>
            </a:r>
          </a:p>
          <a:p>
            <a:pPr marL="0" indent="0">
              <a:buNone/>
            </a:pPr>
            <a:endParaRPr lang="cy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Breakout discussion 1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GB" dirty="0"/>
              <a:t>In your experience and context, what have been the main impacts of the responses to the COVID-19 pandemic for the education profession?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en-GB" dirty="0"/>
          </a:p>
          <a:p>
            <a:pPr marL="0" indent="0" fontAlgn="auto">
              <a:spcAft>
                <a:spcPts val="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37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006" y="411510"/>
            <a:ext cx="4087366" cy="994172"/>
          </a:xfrm>
        </p:spPr>
        <p:txBody>
          <a:bodyPr>
            <a:noAutofit/>
          </a:bodyPr>
          <a:lstStyle/>
          <a:p>
            <a:r>
              <a:rPr lang="cy-GB" sz="3200" b="1" dirty="0">
                <a:latin typeface="+mn-lt"/>
              </a:rPr>
              <a:t>Datblygu system addysg a arweinir yn broffesiynol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36437" y="411510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200" b="1" dirty="0">
                <a:latin typeface="+mn-lt"/>
              </a:rPr>
              <a:t>Developing a professionally-led education system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109" y="1635646"/>
            <a:ext cx="2466957" cy="32652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3506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98" y="483518"/>
            <a:ext cx="4087366" cy="99417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</a:pPr>
            <a:r>
              <a:rPr lang="cy-GB" b="1" dirty="0">
                <a:latin typeface="+mn-lt"/>
              </a:rPr>
              <a:t>Diolch! </a:t>
            </a:r>
            <a:r>
              <a:rPr lang="cy-GB" b="1" dirty="0" smtClean="0">
                <a:latin typeface="+mn-lt"/>
              </a:rPr>
              <a:t>Rydych </a:t>
            </a:r>
            <a:r>
              <a:rPr lang="cy-GB" b="1" dirty="0">
                <a:latin typeface="+mn-lt"/>
              </a:rPr>
              <a:t>chi’n bwysig.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Thank you! </a:t>
            </a:r>
            <a:r>
              <a:rPr lang="en-GB" b="1" dirty="0" smtClean="0">
                <a:latin typeface="+mn-lt"/>
              </a:rPr>
              <a:t>You </a:t>
            </a:r>
            <a:r>
              <a:rPr lang="en-GB" b="1" dirty="0">
                <a:latin typeface="+mn-lt"/>
              </a:rPr>
              <a:t>matter.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549" y="1469688"/>
            <a:ext cx="3323482" cy="328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6413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sz="3600" b="1" dirty="0">
                <a:latin typeface="+mn-lt"/>
              </a:rPr>
              <a:t>Datblygu system addysg a arweinir yn broffesiynol</a:t>
            </a:r>
            <a:endParaRPr lang="en-GB" b="1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36437" y="411510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200" b="1" dirty="0">
                <a:latin typeface="+mn-lt"/>
              </a:rPr>
              <a:t>Developing a professionally-led education system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109" y="1635646"/>
            <a:ext cx="2466957" cy="32652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9249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33788"/>
            <a:ext cx="5916664" cy="40887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971600" y="4404835"/>
            <a:ext cx="8136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Ffynhonnell</a:t>
            </a:r>
            <a:r>
              <a:rPr lang="en-US" sz="1200" dirty="0"/>
              <a:t>: Cordingley et al. (2018)  Constructing Teachers’ Professional Identities. Education International, t. 31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0200" y="4625608"/>
            <a:ext cx="8136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/>
              <a:t>Cordingley et al. (2018)  Constructing Teachers’ Professional Identities. Education International</a:t>
            </a:r>
            <a:r>
              <a:rPr lang="en-US" sz="1200" dirty="0" smtClean="0"/>
              <a:t>, p. </a:t>
            </a:r>
            <a:r>
              <a:rPr lang="en-US" sz="1200" dirty="0"/>
              <a:t>31 </a:t>
            </a:r>
          </a:p>
        </p:txBody>
      </p:sp>
    </p:spTree>
    <p:extLst>
      <p:ext uri="{BB962C8B-B14F-4D97-AF65-F5344CB8AC3E}">
        <p14:creationId xmlns:p14="http://schemas.microsoft.com/office/powerpoint/2010/main" val="4234534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/>
          </a:bodyPr>
          <a:lstStyle/>
          <a:p>
            <a:r>
              <a:rPr lang="cy-GB" b="1" dirty="0">
                <a:latin typeface="+mn-lt"/>
              </a:rPr>
              <a:t>Cyd-destun y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>
            <a:normAutofit/>
          </a:bodyPr>
          <a:lstStyle/>
          <a:p>
            <a:r>
              <a:rPr lang="cy-GB" sz="2400" dirty="0"/>
              <a:t>Cysylltiadau cadarnhaol â llwybrau gyrfaol a’r cyflenwad athrawon</a:t>
            </a:r>
          </a:p>
          <a:p>
            <a:r>
              <a:rPr lang="cy-GB" sz="2400" dirty="0"/>
              <a:t>Y rhyngweithio rhwng gwelliant lefel system â hunaniaeth broffesiynol yr athrawon</a:t>
            </a:r>
          </a:p>
          <a:p>
            <a:r>
              <a:rPr lang="cy-GB" sz="2400" dirty="0"/>
              <a:t>Polisïau penodol ar gyfer codi statws y proffesiwn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System Context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Positive links to career paths and teacher supply</a:t>
            </a:r>
          </a:p>
          <a:p>
            <a:r>
              <a:rPr lang="en-US" sz="2400" dirty="0"/>
              <a:t>The interaction between system level improvement and teachers’ professional identities</a:t>
            </a:r>
          </a:p>
          <a:p>
            <a:r>
              <a:rPr lang="en-US" sz="2400" dirty="0"/>
              <a:t>Explicit policies for raising the status of the profession</a:t>
            </a:r>
            <a:endParaRPr lang="en-US" sz="2400" b="1" dirty="0"/>
          </a:p>
          <a:p>
            <a:pPr marL="0" indent="0" fontAlgn="auto">
              <a:spcAft>
                <a:spcPts val="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85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Autofit/>
          </a:bodyPr>
          <a:lstStyle/>
          <a:p>
            <a:r>
              <a:rPr lang="cy-GB" b="1" dirty="0">
                <a:latin typeface="+mn-lt"/>
              </a:rPr>
              <a:t>Rolau a Gwerthoedd Athrawon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y-GB" sz="2400" dirty="0"/>
              <a:t>Parch tuag at addysg a pharch tuag at athrawon ac addysgu</a:t>
            </a:r>
          </a:p>
          <a:p>
            <a:pPr>
              <a:lnSpc>
                <a:spcPct val="80000"/>
              </a:lnSpc>
            </a:pPr>
            <a:r>
              <a:rPr lang="cy-GB" sz="2400" dirty="0"/>
              <a:t>Disgwyliadau am gydbwysedd amser a chydbwysedd rhwng bywyd a gwaith</a:t>
            </a:r>
          </a:p>
          <a:p>
            <a:pPr>
              <a:lnSpc>
                <a:spcPct val="80000"/>
              </a:lnSpc>
            </a:pPr>
            <a:r>
              <a:rPr lang="cy-GB" sz="2400" dirty="0"/>
              <a:t>Gosod proffesiynoldeb a gogwydd athrawon tuag at fyfyrwyr o fewn y diwygio</a:t>
            </a:r>
          </a:p>
          <a:p>
            <a:pPr marL="0" indent="0">
              <a:lnSpc>
                <a:spcPct val="80000"/>
              </a:lnSpc>
              <a:buNone/>
            </a:pPr>
            <a:endParaRPr lang="cy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Teachers’ Roles and Values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Respect for education and respect for teachers and teaching</a:t>
            </a:r>
          </a:p>
          <a:p>
            <a:r>
              <a:rPr lang="en-US" sz="2400" dirty="0"/>
              <a:t>Expectations about time and work life balance</a:t>
            </a:r>
          </a:p>
          <a:p>
            <a:r>
              <a:rPr lang="en-US" sz="2400" dirty="0"/>
              <a:t>Positioning professionalism and teachers’ orientation to students within reform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753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/>
          </a:bodyPr>
          <a:lstStyle/>
          <a:p>
            <a:r>
              <a:rPr lang="cy-GB" b="1" dirty="0">
                <a:latin typeface="+mn-lt"/>
              </a:rPr>
              <a:t>Ymreolaeth Athrawon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>
            <a:normAutofit/>
          </a:bodyPr>
          <a:lstStyle/>
          <a:p>
            <a:r>
              <a:rPr lang="cy-GB" sz="2400" dirty="0"/>
              <a:t>Systemau addysg wedi’u harwain gan athrawon</a:t>
            </a:r>
          </a:p>
          <a:p>
            <a:r>
              <a:rPr lang="cy-GB" sz="2400" dirty="0"/>
              <a:t>Ymddiriedaeth</a:t>
            </a:r>
          </a:p>
          <a:p>
            <a:r>
              <a:rPr lang="cy-GB" sz="2400" dirty="0"/>
              <a:t>Arweinyddiaeth athrawon</a:t>
            </a:r>
          </a:p>
          <a:p>
            <a:pPr fontAlgn="auto">
              <a:spcAft>
                <a:spcPts val="0"/>
              </a:spcAft>
            </a:pPr>
            <a:endParaRPr lang="cy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Teacher Autonomy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Teacher led education systems</a:t>
            </a:r>
          </a:p>
          <a:p>
            <a:r>
              <a:rPr lang="en-US" sz="2400" dirty="0"/>
              <a:t>Trust</a:t>
            </a:r>
          </a:p>
          <a:p>
            <a:r>
              <a:rPr lang="en-US" sz="2400" dirty="0"/>
              <a:t>Teacher leadership</a:t>
            </a: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011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dirty="0">
                <a:latin typeface="+mn-lt"/>
              </a:rPr>
              <a:t>Dysgu a Datblygiad Proffesiynol Parhaus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>
            <a:normAutofit/>
          </a:bodyPr>
          <a:lstStyle/>
          <a:p>
            <a:r>
              <a:rPr lang="cy-GB" sz="2400" dirty="0"/>
              <a:t>Blaenoriaethu DPP a chefnogaeth iddo</a:t>
            </a:r>
          </a:p>
          <a:p>
            <a:r>
              <a:rPr lang="cy-GB" sz="2400" dirty="0"/>
              <a:t>Ymagweddau at DPP a’i alinio â dyheadau o ran llwyddiant myfyrwyr</a:t>
            </a:r>
          </a:p>
          <a:p>
            <a:r>
              <a:rPr lang="cy-GB" sz="2400" dirty="0"/>
              <a:t>Cynnal dysgu proffesiynol</a:t>
            </a:r>
          </a:p>
          <a:p>
            <a:pPr fontAlgn="auto">
              <a:spcAft>
                <a:spcPts val="0"/>
              </a:spcAft>
            </a:pPr>
            <a:endParaRPr lang="cy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Continuing Professional Learning and Development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Prioritisation of and support for CPD</a:t>
            </a:r>
          </a:p>
          <a:p>
            <a:r>
              <a:rPr lang="en-US" sz="2400" dirty="0"/>
              <a:t>Approaches to CPD and alignment with aspirations for student success</a:t>
            </a:r>
          </a:p>
          <a:p>
            <a:r>
              <a:rPr lang="en-US" sz="2400" dirty="0"/>
              <a:t>Sustaining professional learning</a:t>
            </a: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8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/>
          <a:lstStyle/>
          <a:p>
            <a:r>
              <a:rPr lang="cy-GB" b="1" dirty="0">
                <a:latin typeface="+mn-lt"/>
              </a:rPr>
              <a:t>Sesiwn Grŵp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</a:pPr>
            <a:r>
              <a:rPr lang="cy-GB" kern="0" dirty="0">
                <a:sym typeface="Avenir Book"/>
              </a:rPr>
              <a:t>Beth yw’r blaenoriaethau ar gyfer blwyddyn ysgol 2021-22 o ran datblygu system addysg a arweinir yn broffesiynol? 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y-GB" sz="2200" kern="0" dirty="0">
                <a:sym typeface="Avenir Book"/>
              </a:rPr>
              <a:t>Cyd-destun y system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y-GB" sz="2200" kern="0" dirty="0">
                <a:sym typeface="Avenir Book"/>
              </a:rPr>
              <a:t>Rolau a gwerthoedd addysgwyr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y-GB" sz="2200" kern="0" dirty="0">
                <a:sym typeface="Avenir Book"/>
              </a:rPr>
              <a:t>Ymreolaeth broffesiynol ac arweinyddiaeth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cy-GB" sz="2200" kern="0" dirty="0">
                <a:sym typeface="Avenir Book"/>
              </a:rPr>
              <a:t>Dysgu a datblygiad proffesiynol parhaus</a:t>
            </a:r>
          </a:p>
          <a:p>
            <a:pPr fontAlgn="auto">
              <a:spcAft>
                <a:spcPts val="0"/>
              </a:spcAft>
            </a:pPr>
            <a:endParaRPr lang="cy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Breakout Session 2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kern="0" dirty="0">
                <a:sym typeface="Avenir Book"/>
              </a:rPr>
              <a:t>What are priorities for 2021-22 school year for developing a professionally-led education system? 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200" kern="0" dirty="0">
                <a:sym typeface="Avenir Book"/>
              </a:rPr>
              <a:t>System context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200" kern="0" dirty="0">
                <a:sym typeface="Avenir Book"/>
              </a:rPr>
              <a:t>Educators’ roles and values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200" kern="0" dirty="0">
                <a:sym typeface="Avenir Book"/>
              </a:rPr>
              <a:t>Professional autonomy and leadership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200" kern="0" dirty="0">
                <a:sym typeface="Avenir Book"/>
              </a:rPr>
              <a:t>Continuing professional learning and development</a:t>
            </a:r>
          </a:p>
          <a:p>
            <a:pPr lvl="1" fontAlgn="auto">
              <a:spcAft>
                <a:spcPts val="0"/>
              </a:spcAft>
            </a:pPr>
            <a:endParaRPr lang="en-US" kern="0" dirty="0">
              <a:sym typeface="Avenir Book"/>
            </a:endParaRPr>
          </a:p>
          <a:p>
            <a:pPr lvl="1" fontAlgn="auto">
              <a:spcAft>
                <a:spcPts val="0"/>
              </a:spcAft>
            </a:pPr>
            <a:endParaRPr lang="en-US" kern="0" dirty="0">
              <a:sym typeface="Avenir Book"/>
            </a:endParaRPr>
          </a:p>
          <a:p>
            <a:pPr lvl="1" fontAlgn="auto">
              <a:spcAft>
                <a:spcPts val="0"/>
              </a:spcAft>
            </a:pPr>
            <a:endParaRPr lang="en-US" kern="0" dirty="0">
              <a:sym typeface="Avenir Book"/>
            </a:endParaRP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51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005" y="699542"/>
            <a:ext cx="4087366" cy="994172"/>
          </a:xfrm>
        </p:spPr>
        <p:txBody>
          <a:bodyPr>
            <a:noAutofit/>
          </a:bodyPr>
          <a:lstStyle/>
          <a:p>
            <a:r>
              <a:rPr lang="cy-GB" sz="3200" b="1" dirty="0">
                <a:latin typeface="+mn-lt"/>
              </a:rPr>
              <a:t>Arweinyddiaeth a dysgu proffesiynol yn ystod y pandemig a thu hwnt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46084" y="699542"/>
            <a:ext cx="4287014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200" b="1" dirty="0">
                <a:latin typeface="+mn-lt"/>
              </a:rPr>
              <a:t>Leadership and professional learning during and beyond the pandemic</a:t>
            </a:r>
          </a:p>
          <a:p>
            <a:pPr fontAlgn="auto">
              <a:spcAft>
                <a:spcPts val="0"/>
              </a:spcAft>
            </a:pPr>
            <a:endParaRPr lang="en-GB" sz="3200" b="1" dirty="0"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18" y="2195161"/>
            <a:ext cx="1802900" cy="26466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758" y="2131051"/>
            <a:ext cx="1932795" cy="28293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3" y="2120360"/>
            <a:ext cx="1944216" cy="28507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734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Autofit/>
          </a:bodyPr>
          <a:lstStyle/>
          <a:p>
            <a:r>
              <a:rPr lang="cy-GB" b="1" dirty="0">
                <a:latin typeface="+mn-lt"/>
              </a:rPr>
              <a:t>Nodweddion Dysgu Proffesiynol Effeithiol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Features of Effective Professional Learning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1476446"/>
            <a:ext cx="2358329" cy="30290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643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dirty="0">
                <a:latin typeface="+mn-lt"/>
              </a:rPr>
              <a:t>Cynnwys o Ansawdd 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70" y="1059582"/>
            <a:ext cx="4320800" cy="4083918"/>
          </a:xfrm>
        </p:spPr>
        <p:txBody>
          <a:bodyPr>
            <a:noAutofit/>
          </a:bodyPr>
          <a:lstStyle/>
          <a:p>
            <a:r>
              <a:rPr lang="cy-GB" sz="2000" dirty="0"/>
              <a:t>Defnyddio tystiolaeth, ymholi a barn broffesiynol i lywio polisïau ac arferion dysgu proffesiynol</a:t>
            </a:r>
          </a:p>
          <a:p>
            <a:r>
              <a:rPr lang="cy-GB" sz="2000" dirty="0"/>
              <a:t>Nodi anghenion blaenoriaethol athrawon o ran pynciau/cynnwys dysgu proffesiynol yn gysylltiedig ag anghenion myfyrwyr</a:t>
            </a:r>
          </a:p>
          <a:p>
            <a:r>
              <a:rPr lang="cy-GB" sz="2000" dirty="0"/>
              <a:t>Canolbwyntio ar amrywiaeth eang o ddeilliannau dysgu myfyrwyr a gweithwyr proffesiynol</a:t>
            </a:r>
          </a:p>
          <a:p>
            <a:r>
              <a:rPr lang="cy-GB" sz="2000" dirty="0"/>
              <a:t>Cydbwysedd priodol o gyfleoedd am ddysgu proffesiynol </a:t>
            </a:r>
            <a:r>
              <a:rPr lang="cy-GB" sz="2000" dirty="0" err="1"/>
              <a:t>hunangyfeiriedig</a:t>
            </a:r>
            <a:r>
              <a:rPr lang="cy-GB" sz="2000" dirty="0"/>
              <a:t> a </a:t>
            </a:r>
            <a:r>
              <a:rPr lang="cy-GB" sz="2000" dirty="0" err="1"/>
              <a:t>systemgyfeiriedig</a:t>
            </a:r>
            <a:endParaRPr lang="cy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Quality Content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82231" y="1131590"/>
            <a:ext cx="4248472" cy="3263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Use of evidence, inquiry and professional judgement to inform professional learning policies and practices</a:t>
            </a:r>
          </a:p>
          <a:p>
            <a:r>
              <a:rPr lang="en-US" sz="2000" dirty="0"/>
              <a:t>Identify teachers’ priority needs for professional learning topics/content linked to students’ needs</a:t>
            </a:r>
          </a:p>
          <a:p>
            <a:r>
              <a:rPr lang="en-US" sz="2000" dirty="0"/>
              <a:t>Focus on a broad range of students’ and professionals’ learning outcomes</a:t>
            </a:r>
          </a:p>
          <a:p>
            <a:r>
              <a:rPr lang="en-US" sz="2000" dirty="0"/>
              <a:t>Appropriately balance of opportunities for system-directed and self-directed professional learning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09691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2870" y="145319"/>
            <a:ext cx="3454710" cy="30243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787" y="1831716"/>
            <a:ext cx="2133726" cy="3240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23478"/>
            <a:ext cx="2094250" cy="30758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7514" y="1779662"/>
            <a:ext cx="2145122" cy="320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1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dirty="0">
                <a:latin typeface="+mn-lt"/>
              </a:rPr>
              <a:t>Dylunio a Gweithredu Dysgu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268016"/>
            <a:ext cx="3957042" cy="3875484"/>
          </a:xfrm>
        </p:spPr>
        <p:txBody>
          <a:bodyPr>
            <a:normAutofit fontScale="92500" lnSpcReduction="20000"/>
          </a:bodyPr>
          <a:lstStyle/>
          <a:p>
            <a:r>
              <a:rPr lang="cy-GB" sz="2400" dirty="0"/>
              <a:t>Gallu ymroi i amryfal gyfleoedd dysgu proffesiynol wedi’u gwahaniaethu yn ôl anghenion proffesiynol</a:t>
            </a:r>
          </a:p>
          <a:p>
            <a:r>
              <a:rPr lang="cy-GB" sz="2400" dirty="0"/>
              <a:t>Gall profiadau dysgu cydweithredol o fewn ysgolion ac mewn rhwydweithiau proffesiynol allanol fod yn werthfawr</a:t>
            </a:r>
          </a:p>
          <a:p>
            <a:r>
              <a:rPr lang="cy-GB" sz="2400" dirty="0"/>
              <a:t>Mae angen dysgu proffesiynol perthnasol ac ymarferol yn gysylltiedig â gwaith addysgwyr (wedi’i wreiddio yn y swydd yn yr ysgol a, hefyd, yn cysylltu ag arbenigedd allanol)</a:t>
            </a:r>
            <a:endParaRPr lang="cy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Learning Design &amp; Implementation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7328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Be able to engage in multiple professional learning opportunities differentiated to professional needs</a:t>
            </a:r>
          </a:p>
          <a:p>
            <a:r>
              <a:rPr lang="en-US" sz="2600" dirty="0"/>
              <a:t>Collaborative learning experiences within schools and in external professional networks can be valuable</a:t>
            </a:r>
          </a:p>
          <a:p>
            <a:r>
              <a:rPr lang="en-US" sz="2600" dirty="0"/>
              <a:t>Relevant and practical professional learning linked to educators’ work is needed (both job-embedded in school and also linking to external expertise)</a:t>
            </a:r>
          </a:p>
          <a:p>
            <a:pPr fontAlgn="auto">
              <a:spcAft>
                <a:spcPts val="0"/>
              </a:spcAft>
            </a:pPr>
            <a:endParaRPr lang="en-US" kern="0" dirty="0">
              <a:sym typeface="Avenir Book"/>
            </a:endParaRP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3214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dirty="0">
                <a:latin typeface="+mn-lt"/>
              </a:rPr>
              <a:t>Cymorth a Chynaliadwyedd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3" y="1268016"/>
            <a:ext cx="3813027" cy="377309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y-GB" sz="2200" dirty="0"/>
              <a:t>Angen amser ar gyfer dysgu proffesiynol cronnus, parhaus, wedi’i integreiddio â bywyd gwaith addysgwyr</a:t>
            </a:r>
          </a:p>
          <a:p>
            <a:pPr>
              <a:lnSpc>
                <a:spcPct val="80000"/>
              </a:lnSpc>
            </a:pPr>
            <a:r>
              <a:rPr lang="cy-GB" sz="2200" dirty="0"/>
              <a:t>Mae angen talu sylw i fynediad teg at adnoddau ar gyfer dysgu proffesiynol</a:t>
            </a:r>
          </a:p>
          <a:p>
            <a:pPr>
              <a:lnSpc>
                <a:spcPct val="80000"/>
              </a:lnSpc>
            </a:pPr>
            <a:r>
              <a:rPr lang="cy-GB" sz="2200" dirty="0"/>
              <a:t>Mae gan arweinwyr systemau ac ysgolion rolau pwysig o ran cefnogi dysgu proffesiynol i’w hunain ac i’w staff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195486"/>
            <a:ext cx="432048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Support &amp; Sustainability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268016"/>
            <a:ext cx="3813026" cy="3679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Need for time for sustained, cumulative professional learning integrated within educators’ work lives is needed</a:t>
            </a:r>
          </a:p>
          <a:p>
            <a:r>
              <a:rPr lang="en-US" sz="2400" dirty="0"/>
              <a:t>Equitable access to resources for professional learning requires attention </a:t>
            </a:r>
          </a:p>
          <a:p>
            <a:r>
              <a:rPr lang="en-US" sz="2400" dirty="0"/>
              <a:t>System and school leaders have important roles in supporting professional learning for themselves and for their staff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6476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dirty="0">
                <a:latin typeface="+mn-lt"/>
              </a:rPr>
              <a:t>Rhaglen Dysgu ac Arweinyddiaeth Athrawon </a:t>
            </a:r>
            <a:r>
              <a:rPr lang="cy-GB" b="1" dirty="0" err="1">
                <a:latin typeface="+mn-lt"/>
              </a:rPr>
              <a:t>Ontario</a:t>
            </a:r>
            <a:endParaRPr lang="cy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8"/>
            <a:ext cx="4087366" cy="3774281"/>
          </a:xfrm>
        </p:spPr>
        <p:txBody>
          <a:bodyPr>
            <a:noAutofit/>
          </a:bodyPr>
          <a:lstStyle/>
          <a:p>
            <a:pPr marL="0" indent="0">
              <a:spcAft>
                <a:spcPts val="960"/>
              </a:spcAft>
              <a:buNone/>
            </a:pPr>
            <a:r>
              <a:rPr lang="cy-GB" sz="2000" dirty="0"/>
              <a:t>1. Cefnogi </a:t>
            </a:r>
            <a:r>
              <a:rPr lang="cy-GB" sz="2000" u="sng" dirty="0"/>
              <a:t>athrawon profiadol sy’n ymgymryd â datblygiad proffesiynol uwch </a:t>
            </a:r>
            <a:r>
              <a:rPr lang="cy-GB" sz="2000" u="sng" dirty="0" err="1"/>
              <a:t>hunangyfeiriedig</a:t>
            </a:r>
            <a:r>
              <a:rPr lang="cy-GB" sz="2000" u="sng" dirty="0"/>
              <a:t> </a:t>
            </a:r>
            <a:r>
              <a:rPr lang="cy-GB" sz="2000" dirty="0"/>
              <a:t>yn gysylltiedig â gwell dysgu a datblygiad myfyrwyr.</a:t>
            </a:r>
          </a:p>
          <a:p>
            <a:pPr marL="0" indent="0">
              <a:spcAft>
                <a:spcPts val="960"/>
              </a:spcAft>
              <a:buNone/>
            </a:pPr>
            <a:r>
              <a:rPr lang="cy-GB" sz="2000" dirty="0"/>
              <a:t>2. Helpu </a:t>
            </a:r>
            <a:r>
              <a:rPr lang="cy-GB" sz="2000" u="sng" dirty="0"/>
              <a:t>athrawon ystafell ddosbarth i ddatblygu sgiliau arweinyddiaeth</a:t>
            </a:r>
            <a:r>
              <a:rPr lang="cy-GB" sz="2000" dirty="0"/>
              <a:t> er mwyn rhannu dysgu ac arferion rhagorol ar sail bwrdd a/neu dalaith.</a:t>
            </a:r>
          </a:p>
          <a:p>
            <a:pPr marL="0" indent="0">
              <a:spcAft>
                <a:spcPts val="960"/>
              </a:spcAft>
              <a:buNone/>
            </a:pPr>
            <a:r>
              <a:rPr lang="cy-GB" sz="2000" dirty="0"/>
              <a:t>3. Hwyluso </a:t>
            </a:r>
            <a:r>
              <a:rPr lang="cy-GB" sz="2000" u="sng" dirty="0"/>
              <a:t>cyfnewid gwybodaeth</a:t>
            </a:r>
            <a:r>
              <a:rPr lang="cy-GB" sz="2000" dirty="0"/>
              <a:t> i ledaenu a chynnal arferion effeithiol ac arloesol.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51470"/>
            <a:ext cx="4287014" cy="1216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Ontario’s Teacher Learning &amp; Leadership Program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268016"/>
            <a:ext cx="4287014" cy="36079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960"/>
              </a:spcAft>
              <a:buNone/>
            </a:pPr>
            <a:r>
              <a:rPr lang="en-US" sz="2000" dirty="0"/>
              <a:t>1. To support </a:t>
            </a:r>
            <a:r>
              <a:rPr lang="en-US" sz="2000" u="sng" dirty="0"/>
              <a:t>experienced teachers who undertake self-directed advanced professional development</a:t>
            </a:r>
            <a:r>
              <a:rPr lang="en-US" sz="2000" dirty="0"/>
              <a:t> related to improved student learning and development.</a:t>
            </a:r>
          </a:p>
          <a:p>
            <a:pPr marL="0" indent="0">
              <a:spcAft>
                <a:spcPts val="960"/>
              </a:spcAft>
              <a:buNone/>
            </a:pPr>
            <a:r>
              <a:rPr lang="en-US" sz="2000" dirty="0"/>
              <a:t>2. To help </a:t>
            </a:r>
            <a:r>
              <a:rPr lang="en-US" sz="2000" u="sng" dirty="0"/>
              <a:t>classroom teachers develop leadership skills</a:t>
            </a:r>
            <a:r>
              <a:rPr lang="en-US" sz="2000" dirty="0"/>
              <a:t> for sharing learning and exemplary practices on a board-wide and/or provincial basis.</a:t>
            </a:r>
          </a:p>
          <a:p>
            <a:pPr marL="0" indent="0">
              <a:spcAft>
                <a:spcPts val="960"/>
              </a:spcAft>
              <a:buNone/>
            </a:pPr>
            <a:r>
              <a:rPr lang="en-US" sz="2000" dirty="0"/>
              <a:t>3. To facilitate </a:t>
            </a:r>
            <a:r>
              <a:rPr lang="en-US" sz="2000" u="sng" dirty="0"/>
              <a:t>knowledge exchange</a:t>
            </a:r>
            <a:r>
              <a:rPr lang="en-US" sz="2000" dirty="0"/>
              <a:t> for the spread and sustainability of effective and innovative practices.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708839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17" y="-18149"/>
            <a:ext cx="4087366" cy="994172"/>
          </a:xfrm>
        </p:spPr>
        <p:txBody>
          <a:bodyPr>
            <a:normAutofit/>
          </a:bodyPr>
          <a:lstStyle/>
          <a:p>
            <a:r>
              <a:rPr lang="cy-GB" b="1" dirty="0">
                <a:latin typeface="+mn-lt"/>
              </a:rPr>
              <a:t>Mathemateg ‘UP’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412" y="699542"/>
            <a:ext cx="4411588" cy="4269557"/>
          </a:xfrm>
        </p:spPr>
        <p:txBody>
          <a:bodyPr>
            <a:noAutofit/>
          </a:bodyPr>
          <a:lstStyle/>
          <a:p>
            <a:r>
              <a:rPr lang="cy-GB" sz="1750" dirty="0"/>
              <a:t>I ddechrau, 17% o fyfyrwyr oedd yn cyflawni’r safon daleithiol mewn Mathemateg Gymhwysol Gradd 9; erbyn 2016-17, roedd 73% o fyfyrwyr yn ei chyflawni.</a:t>
            </a:r>
          </a:p>
          <a:p>
            <a:r>
              <a:rPr lang="cy-GB" sz="1750" dirty="0"/>
              <a:t>TLLP 1: Defnyddio cyfarwyddyd diagnostig Mathemateg seiliedig ar Gontinwwm, wedi’i wahaniaethu, a Dysgu Ymholi Cydweithredol mewn Mathemateg (cyd-gynllunio, arsylwi gan athrawon, dadansoddi gwersi).</a:t>
            </a:r>
          </a:p>
          <a:p>
            <a:r>
              <a:rPr lang="cy-GB" sz="1750" dirty="0"/>
              <a:t>TLLP 2: Adolygu ymchwil, canolbwyntio ar feddylfryd ac agweddau, ac integreiddio </a:t>
            </a:r>
            <a:r>
              <a:rPr lang="cy-GB" sz="1750" dirty="0" err="1"/>
              <a:t>iPads</a:t>
            </a:r>
            <a:r>
              <a:rPr lang="cy-GB" sz="1750" dirty="0"/>
              <a:t> ar gyfer cadw dyddlyfr ac </a:t>
            </a:r>
            <a:r>
              <a:rPr lang="cy-GB" sz="1750" dirty="0" err="1"/>
              <a:t>Apiau</a:t>
            </a:r>
            <a:r>
              <a:rPr lang="cy-GB" sz="1750" dirty="0"/>
              <a:t> Mathemateg.</a:t>
            </a:r>
          </a:p>
          <a:p>
            <a:r>
              <a:rPr lang="cy-GB" sz="1750" dirty="0"/>
              <a:t>PKE: Cwrs Mathemateg ‘UP’, 21 diwrnod o ddiolch a dilyniant mewn mathemateg yn canolbwyntio ar y myfyriwr.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0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UP Mathematics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771550"/>
            <a:ext cx="4431030" cy="386117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Initially 17% of students achieving provincial standard in Grade 9 Applied Mathematics; by 2016-17, 73% of students.</a:t>
            </a:r>
          </a:p>
          <a:p>
            <a:r>
              <a:rPr lang="en-US" sz="1900" dirty="0"/>
              <a:t>TLLP 1: Use of Continuum-Based Math diagnostic, differentiated instruction, and Collaborative Inquiry Learning in Mathematics (co-planning, teacher observation, lesson analysis).</a:t>
            </a:r>
          </a:p>
          <a:p>
            <a:r>
              <a:rPr lang="en-US" sz="1900" dirty="0"/>
              <a:t>TLLP 2: Research review, focus on mindset and attitudes, plus integration of iPads for journaling and Math Apps.</a:t>
            </a:r>
          </a:p>
          <a:p>
            <a:r>
              <a:rPr lang="en-US" sz="1900" dirty="0"/>
              <a:t>PKE: UP Mathematics course, 21 days of gratitude plus student-centred mathematics progression.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0855883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/>
          <a:lstStyle/>
          <a:p>
            <a:r>
              <a:rPr lang="en-GB" b="1" dirty="0">
                <a:latin typeface="+mn-lt"/>
              </a:rPr>
              <a:t>NORCAN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369219"/>
            <a:ext cx="3813026" cy="3263504"/>
          </a:xfrm>
        </p:spPr>
        <p:txBody>
          <a:bodyPr>
            <a:normAutofit lnSpcReduction="10000"/>
          </a:bodyPr>
          <a:lstStyle/>
          <a:p>
            <a:r>
              <a:rPr lang="cy-GB" sz="2400" dirty="0"/>
              <a:t>Sut gall rhwydwaith rhyngwladol o ysgolion ac addysgwyr sy’n ymroi i arweinyddiaeth ystyrlon helpu i amlygu’r hyn sy’n rhwystro myfyrwyr rhag dysgu mathemateg a helpu i ddatblygu strategaethau ar gyfer cyflawni llwyddiant? </a:t>
            </a:r>
          </a:p>
          <a:p>
            <a:endParaRPr lang="cy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NORCAN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359218"/>
            <a:ext cx="381302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dirty="0"/>
              <a:t>How can an international network of schools and educators committed to mindful leadership help to identify obstacles to students’ mathematics learning and develop strategies for attaining success? </a:t>
            </a:r>
            <a:endParaRPr lang="en-US" kern="0" dirty="0">
              <a:sym typeface="Avenir Book"/>
            </a:endParaRP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812" y="97092"/>
            <a:ext cx="1891347" cy="117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621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406" y="562496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i="1" dirty="0">
                <a:latin typeface="+mn-lt"/>
              </a:rPr>
              <a:t>“Aethom i’r lleuad ac, o ganlyniad, gwelom y ddaear yn wahanol.”</a:t>
            </a:r>
            <a:r>
              <a:rPr lang="cy-GB" b="1" dirty="0">
                <a:latin typeface="+mn-lt"/>
              </a:rPr>
              <a:t/>
            </a:r>
            <a:br>
              <a:rPr lang="cy-GB" b="1" dirty="0">
                <a:latin typeface="+mn-lt"/>
              </a:rPr>
            </a:br>
            <a:r>
              <a:rPr lang="cy-GB" b="1" dirty="0">
                <a:latin typeface="+mn-lt"/>
              </a:rPr>
              <a:t>- Leanne Oliver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123478"/>
            <a:ext cx="4248472" cy="18722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en-US" sz="3200" b="1" i="1" dirty="0"/>
              <a:t>“We went to the moon and, as a result, we saw the earth differently.”</a:t>
            </a:r>
          </a:p>
          <a:p>
            <a:pPr marL="285750" lvl="0" indent="-285750">
              <a:buFontTx/>
              <a:buChar char="-"/>
              <a:defRPr/>
            </a:pPr>
            <a:r>
              <a:rPr lang="en-US" sz="3200" b="1" dirty="0"/>
              <a:t>Leanne Oliver</a:t>
            </a:r>
          </a:p>
          <a:p>
            <a:pPr fontAlgn="auto">
              <a:spcAft>
                <a:spcPts val="0"/>
              </a:spcAft>
            </a:pPr>
            <a:endParaRPr lang="en-US" kern="0" dirty="0">
              <a:sym typeface="Avenir Book"/>
            </a:endParaRP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499742"/>
            <a:ext cx="3243353" cy="19935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858" y="2023825"/>
            <a:ext cx="3028755" cy="27434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131850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 fontScale="90000"/>
          </a:bodyPr>
          <a:lstStyle/>
          <a:p>
            <a:r>
              <a:rPr lang="cy-GB" b="1" dirty="0">
                <a:latin typeface="+mn-lt"/>
              </a:rPr>
              <a:t>Datblygu System Addysg a Arweinir yn Broffesiynol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444134"/>
            <a:ext cx="3957042" cy="3596973"/>
          </a:xfrm>
        </p:spPr>
        <p:txBody>
          <a:bodyPr>
            <a:normAutofit fontScale="77500" lnSpcReduction="20000"/>
          </a:bodyPr>
          <a:lstStyle/>
          <a:p>
            <a:r>
              <a:rPr lang="cy-GB" sz="2400" dirty="0">
                <a:latin typeface="Calibri" panose="020F0502020204030204" pitchFamily="34" charset="0"/>
                <a:cs typeface="Calibri" panose="020F0502020204030204" pitchFamily="34" charset="0"/>
              </a:rPr>
              <a:t>Arweinyddiaeth ffurfiol ac anffurfiol gan ddefnyddio barn broffesiynol, arbenigedd a phrofiad.</a:t>
            </a:r>
          </a:p>
          <a:p>
            <a:r>
              <a:rPr lang="cy-GB" sz="2400" dirty="0">
                <a:latin typeface="Calibri" panose="020F0502020204030204" pitchFamily="34" charset="0"/>
                <a:cs typeface="Calibri" panose="020F0502020204030204" pitchFamily="34" charset="0"/>
              </a:rPr>
              <a:t>Ymroi i ddysgu proffesiynol a chydweithredu, a’u harwain – beth y mae arnoch angen ei ddysgu a sut byddwch chi’n dysgu?</a:t>
            </a:r>
          </a:p>
          <a:p>
            <a:r>
              <a:rPr lang="cy-GB" sz="2400" dirty="0">
                <a:latin typeface="Calibri" panose="020F0502020204030204" pitchFamily="34" charset="0"/>
                <a:cs typeface="Calibri" panose="020F0502020204030204" pitchFamily="34" charset="0"/>
              </a:rPr>
              <a:t>Datbreifateiddio arferion – gyda phwy y byddwch chi’n rhannu’ch gwybodaeth, eich arferion a’ch dysgu a beth fyddwch chi’n ei rannu?</a:t>
            </a:r>
          </a:p>
          <a:p>
            <a:r>
              <a:rPr lang="cy-GB" sz="2400" dirty="0">
                <a:latin typeface="Calibri" panose="020F0502020204030204" pitchFamily="34" charset="0"/>
                <a:cs typeface="Calibri" panose="020F0502020204030204" pitchFamily="34" charset="0"/>
              </a:rPr>
              <a:t>Defnyddio gwybodaeth – sut byddwch chi’n rhannu’ch dysgu ac yn dysgu gan eraill?</a:t>
            </a:r>
            <a:endParaRPr lang="cy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200" b="1" dirty="0">
                <a:latin typeface="+mn-lt"/>
              </a:rPr>
              <a:t>Developing a Professionally-Led Education System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51778" y="1419622"/>
            <a:ext cx="4464496" cy="3263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Formal and informal leadership using professional judgement, expertise and experience.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Engaging in and leading professional learning and collaboration – what do you need to learn and how will you learn?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De-privatization of practices - who will you share your knowledge, practices and learning with and what will you share?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Knowledge mobilization – how will you share your learning and learn from others?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32924403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657" y="48689"/>
            <a:ext cx="4087366" cy="994172"/>
          </a:xfrm>
        </p:spPr>
        <p:txBody>
          <a:bodyPr>
            <a:normAutofit/>
          </a:bodyPr>
          <a:lstStyle/>
          <a:p>
            <a:r>
              <a:rPr lang="cy-GB" b="1" dirty="0">
                <a:latin typeface="+mn-lt"/>
              </a:rPr>
              <a:t>Sesiwn Grŵp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656" y="897462"/>
            <a:ext cx="4087365" cy="326350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cy-GB" sz="2200" dirty="0"/>
              <a:t>Gan edrych ymlaen at y flwyddyn ysgol nesaf, beth yw eich blaenoriaethau dysgu proffesiynol (i chi’ch hun a/neu i’ch tîm)?</a:t>
            </a:r>
          </a:p>
          <a:p>
            <a:pPr fontAlgn="auto">
              <a:spcAft>
                <a:spcPts val="0"/>
              </a:spcAft>
            </a:pPr>
            <a:r>
              <a:rPr lang="cy-GB" sz="2200" dirty="0"/>
              <a:t>Pa un cam arwain fyddwch chi’n ei gymryd i helpu i ddatblygu’r proffesiwn addysg?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02692" y="51470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Breakout Session 3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85959" y="897462"/>
            <a:ext cx="4320480" cy="2394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2200" dirty="0"/>
              <a:t>Looking to next school year, what are your professional learning priorities (for yourself and/or your team)?</a:t>
            </a:r>
          </a:p>
          <a:p>
            <a:pPr fontAlgn="auto">
              <a:spcAft>
                <a:spcPts val="0"/>
              </a:spcAft>
            </a:pPr>
            <a:r>
              <a:rPr lang="en-GB" sz="2200" dirty="0"/>
              <a:t>What is one leadership action you will take to support developing the education profession?</a:t>
            </a:r>
          </a:p>
        </p:txBody>
      </p:sp>
    </p:spTree>
    <p:extLst>
      <p:ext uri="{BB962C8B-B14F-4D97-AF65-F5344CB8AC3E}">
        <p14:creationId xmlns:p14="http://schemas.microsoft.com/office/powerpoint/2010/main" val="26146841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3151262" cy="994172"/>
          </a:xfrm>
        </p:spPr>
        <p:txBody>
          <a:bodyPr>
            <a:normAutofit/>
          </a:bodyPr>
          <a:lstStyle/>
          <a:p>
            <a:r>
              <a:rPr lang="en-GB" b="1" dirty="0" err="1">
                <a:latin typeface="+mn-lt"/>
              </a:rPr>
              <a:t>Diolch</a:t>
            </a:r>
            <a:r>
              <a:rPr lang="en-GB" b="1" dirty="0">
                <a:latin typeface="+mn-lt"/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54318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Thank you!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68015"/>
            <a:ext cx="3456384" cy="34213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516216" y="432003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Charlie Mackesy</a:t>
            </a:r>
          </a:p>
        </p:txBody>
      </p:sp>
    </p:spTree>
    <p:extLst>
      <p:ext uri="{BB962C8B-B14F-4D97-AF65-F5344CB8AC3E}">
        <p14:creationId xmlns:p14="http://schemas.microsoft.com/office/powerpoint/2010/main" val="384388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cy-GB" b="1" dirty="0">
                <a:latin typeface="+mn-lt"/>
              </a:rPr>
              <a:t>Tair thema: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1131590"/>
            <a:ext cx="3669010" cy="3501133"/>
          </a:xfrm>
        </p:spPr>
        <p:txBody>
          <a:bodyPr>
            <a:noAutofit/>
          </a:bodyPr>
          <a:lstStyle/>
          <a:p>
            <a:pPr marL="457200" indent="-457200" fontAlgn="auto">
              <a:spcAft>
                <a:spcPts val="0"/>
              </a:spcAft>
              <a:buAutoNum type="arabicPeriod"/>
            </a:pPr>
            <a:r>
              <a:rPr lang="cy-GB" sz="2400" dirty="0"/>
              <a:t>Effaith COVID-19 ar y proffesiwn addysg ac ar fyfyrwyr</a:t>
            </a:r>
          </a:p>
          <a:p>
            <a:pPr marL="457200" indent="-457200" fontAlgn="auto">
              <a:spcAft>
                <a:spcPts val="0"/>
              </a:spcAft>
              <a:buAutoNum type="arabicPeriod"/>
            </a:pPr>
            <a:r>
              <a:rPr lang="cy-GB" sz="2400" dirty="0"/>
              <a:t>Datblygu system addysg a arweinir yn broffesiynol</a:t>
            </a:r>
          </a:p>
          <a:p>
            <a:pPr marL="457200" indent="-457200" fontAlgn="auto">
              <a:spcAft>
                <a:spcPts val="0"/>
              </a:spcAft>
              <a:buAutoNum type="arabicPeriod"/>
            </a:pPr>
            <a:r>
              <a:rPr lang="cy-GB" sz="2400" dirty="0"/>
              <a:t>Arweinyddiaeth a dysgu proffesiynol yn ystod y pandemig a thu hwnt</a:t>
            </a:r>
          </a:p>
          <a:p>
            <a:pPr fontAlgn="auto">
              <a:spcAft>
                <a:spcPts val="0"/>
              </a:spcAft>
            </a:pPr>
            <a:endParaRPr lang="cy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Three themes: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1131590"/>
            <a:ext cx="3813026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fontAlgn="auto">
              <a:spcAft>
                <a:spcPts val="0"/>
              </a:spcAft>
              <a:buAutoNum type="arabicPeriod"/>
            </a:pPr>
            <a:r>
              <a:rPr lang="en-GB" sz="2400" dirty="0"/>
              <a:t>The impact of COVID-19 for the education profession and students</a:t>
            </a:r>
          </a:p>
          <a:p>
            <a:pPr marL="457200" indent="-457200" fontAlgn="auto">
              <a:spcAft>
                <a:spcPts val="0"/>
              </a:spcAft>
              <a:buAutoNum type="arabicPeriod"/>
            </a:pPr>
            <a:r>
              <a:rPr lang="en-GB" sz="2400" dirty="0"/>
              <a:t>Developing a professionally-led education system</a:t>
            </a:r>
          </a:p>
          <a:p>
            <a:pPr marL="457200" indent="-457200" fontAlgn="auto">
              <a:spcAft>
                <a:spcPts val="0"/>
              </a:spcAft>
              <a:buAutoNum type="arabicPeriod"/>
            </a:pPr>
            <a:r>
              <a:rPr lang="en-GB" sz="2400" dirty="0"/>
              <a:t>Leadership and professional learning during and beyond the pandemic</a:t>
            </a: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540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0"/>
            <a:ext cx="3943350" cy="271576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cy-GB" b="1" dirty="0">
                <a:latin typeface="+mn-lt"/>
              </a:rPr>
              <a:t>1. Effaith COVID-19 ar y proffesiwn addysg ac ar fyfyrwyr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4008" y="273844"/>
            <a:ext cx="4287014" cy="2441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1" dirty="0">
                <a:latin typeface="+mn-lt"/>
              </a:rPr>
              <a:t>1. The impact of COVID-19 for the education profession and students</a:t>
            </a:r>
          </a:p>
        </p:txBody>
      </p:sp>
    </p:spTree>
    <p:extLst>
      <p:ext uri="{BB962C8B-B14F-4D97-AF65-F5344CB8AC3E}">
        <p14:creationId xmlns:p14="http://schemas.microsoft.com/office/powerpoint/2010/main" val="225203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7984" y="474698"/>
            <a:ext cx="4392488" cy="40767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046413" y="465941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Charlie Mackesy</a:t>
            </a:r>
          </a:p>
        </p:txBody>
      </p:sp>
    </p:spTree>
    <p:extLst>
      <p:ext uri="{BB962C8B-B14F-4D97-AF65-F5344CB8AC3E}">
        <p14:creationId xmlns:p14="http://schemas.microsoft.com/office/powerpoint/2010/main" val="2155255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189" y="411510"/>
            <a:ext cx="4087366" cy="994172"/>
          </a:xfrm>
        </p:spPr>
        <p:txBody>
          <a:bodyPr>
            <a:noAutofit/>
          </a:bodyPr>
          <a:lstStyle/>
          <a:p>
            <a:r>
              <a:rPr lang="cy-GB" sz="2800" b="1" dirty="0">
                <a:latin typeface="+mn-lt"/>
              </a:rPr>
              <a:t>Beth fu effaith COVID-19 ar fyfyrwyr ac ar addysgwyr? Ychydig o dystiolaeth o </a:t>
            </a:r>
            <a:r>
              <a:rPr lang="cy-GB" sz="2800" b="1" dirty="0" err="1">
                <a:latin typeface="+mn-lt"/>
              </a:rPr>
              <a:t>Ganada</a:t>
            </a:r>
            <a:endParaRPr lang="cy-GB" sz="2800" b="1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41623" y="411510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800" b="1" dirty="0">
                <a:latin typeface="+mn-lt"/>
              </a:rPr>
              <a:t>What has been the impact of COVID-19 for students and educators? Some Canadian evidence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89" y="1819891"/>
            <a:ext cx="3840795" cy="29199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1" y="1719817"/>
            <a:ext cx="2639093" cy="332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3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622" y="13691"/>
            <a:ext cx="4087366" cy="99417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cy-GB" sz="3200" b="1" dirty="0">
                <a:latin typeface="+mn-lt"/>
              </a:rPr>
              <a:t>Tegwch i fyfyrwyr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934" y="915566"/>
            <a:ext cx="3813026" cy="42142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y-GB" sz="2000" dirty="0"/>
              <a:t>Grwpiau o fyfyrwyr y nododd addysgwyr eu bod yn cael ymdrin â dysgu ar-lein yn negyddol neu’n negyddol iawn yn ystod gwanwyn 2020: </a:t>
            </a:r>
          </a:p>
          <a:p>
            <a:r>
              <a:rPr lang="cy-GB" sz="2000" dirty="0"/>
              <a:t>Myfyrwyr sy’n byw mewn tlodi (80% o ymatebwyr); </a:t>
            </a:r>
          </a:p>
          <a:p>
            <a:r>
              <a:rPr lang="cy-GB" sz="2000" dirty="0"/>
              <a:t>Myfyrwyr ag </a:t>
            </a:r>
            <a:r>
              <a:rPr lang="cy-GB" sz="2000" dirty="0" err="1"/>
              <a:t>eithriadoldeb</a:t>
            </a:r>
            <a:r>
              <a:rPr lang="cy-GB" sz="2000" dirty="0"/>
              <a:t> (76% o ymatebwyr); </a:t>
            </a:r>
          </a:p>
          <a:p>
            <a:r>
              <a:rPr lang="cy-GB" sz="2000" dirty="0"/>
              <a:t>Myfyrwyr o deuluoedd rhiant sengl (74% o ymatebwyr); </a:t>
            </a:r>
          </a:p>
          <a:p>
            <a:r>
              <a:rPr lang="cy-GB" sz="2000" dirty="0"/>
              <a:t>Myfyrwyr sy’n dysgu siarad Saesneg (60% o ymatebwyr). </a:t>
            </a:r>
          </a:p>
          <a:p>
            <a:pPr marL="384048" lvl="2" indent="0">
              <a:buNone/>
            </a:pPr>
            <a:r>
              <a:rPr lang="cy-GB" sz="2000" dirty="0"/>
              <a:t>(CTF, 2020, t.6)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34738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b="1" dirty="0">
                <a:latin typeface="+mn-lt"/>
              </a:rPr>
              <a:t>Student equity</a:t>
            </a:r>
            <a:endParaRPr lang="en-GB" sz="3200" b="1" dirty="0"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16016" y="867222"/>
            <a:ext cx="3960440" cy="3765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Student groups who educators identified as experiencing negative or very negative handling online learning during Spring 2020: </a:t>
            </a:r>
          </a:p>
          <a:p>
            <a:r>
              <a:rPr lang="en-US" sz="2000" dirty="0"/>
              <a:t>Students living in poverty (80% respondents); </a:t>
            </a:r>
          </a:p>
          <a:p>
            <a:r>
              <a:rPr lang="en-US" sz="2000" dirty="0"/>
              <a:t>Students with exceptionalities (76% respondents); </a:t>
            </a:r>
          </a:p>
          <a:p>
            <a:r>
              <a:rPr lang="en-US" sz="2000" dirty="0"/>
              <a:t>Students in single parent households (74% respondents); </a:t>
            </a:r>
          </a:p>
          <a:p>
            <a:r>
              <a:rPr lang="en-US" sz="2000" dirty="0"/>
              <a:t>English language learners (60% respondents). </a:t>
            </a:r>
          </a:p>
          <a:p>
            <a:pPr marL="384048" lvl="2" indent="0">
              <a:buNone/>
            </a:pPr>
            <a:r>
              <a:rPr lang="en-US" sz="2000" dirty="0"/>
              <a:t>(CTF, 2020, p.6)</a:t>
            </a:r>
          </a:p>
        </p:txBody>
      </p:sp>
    </p:spTree>
    <p:extLst>
      <p:ext uri="{BB962C8B-B14F-4D97-AF65-F5344CB8AC3E}">
        <p14:creationId xmlns:p14="http://schemas.microsoft.com/office/powerpoint/2010/main" val="19490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273844"/>
            <a:ext cx="4087366" cy="994172"/>
          </a:xfrm>
        </p:spPr>
        <p:txBody>
          <a:bodyPr>
            <a:normAutofit/>
          </a:bodyPr>
          <a:lstStyle/>
          <a:p>
            <a:r>
              <a:rPr lang="cy-GB" b="1" dirty="0">
                <a:latin typeface="+mn-lt"/>
              </a:rPr>
              <a:t>Dysgu gan fyfyrwyr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0F240-6D65-ED41-BAEB-D6A5246D7102}" type="datetime1">
              <a:rPr lang="en-US" smtClean="0"/>
              <a:pPr/>
              <a:t>4/26/2021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73844"/>
            <a:ext cx="4287014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>
                <a:latin typeface="+mn-lt"/>
              </a:rPr>
              <a:t>Student learning</a:t>
            </a:r>
            <a:endParaRPr lang="en-GB" b="1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059582"/>
            <a:ext cx="5904656" cy="35627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430559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Maximum City, 2021, t. 37</a:t>
            </a:r>
          </a:p>
        </p:txBody>
      </p:sp>
    </p:spTree>
    <p:extLst>
      <p:ext uri="{BB962C8B-B14F-4D97-AF65-F5344CB8AC3E}">
        <p14:creationId xmlns:p14="http://schemas.microsoft.com/office/powerpoint/2010/main" val="337569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2568</TotalTime>
  <Words>1995</Words>
  <Application>Microsoft Office PowerPoint</Application>
  <PresentationFormat>On-screen Show (16:9)</PresentationFormat>
  <Paragraphs>242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MS PGothic</vt:lpstr>
      <vt:lpstr>MS PGothic</vt:lpstr>
      <vt:lpstr>Arial</vt:lpstr>
      <vt:lpstr>Avenir Book</vt:lpstr>
      <vt:lpstr>Calibri</vt:lpstr>
      <vt:lpstr>Calibri Light</vt:lpstr>
      <vt:lpstr>Wingdings</vt:lpstr>
      <vt:lpstr>Office Theme</vt:lpstr>
      <vt:lpstr>Datblygu’r system addysg a arweinir yn broffesiynol yng Nghymru: Arwain gwelliant addysgol yn ystod y pandemig a thu hwnt</vt:lpstr>
      <vt:lpstr>Diolch! Rydych chi’n bwysig. </vt:lpstr>
      <vt:lpstr>PowerPoint Presentation</vt:lpstr>
      <vt:lpstr>Tair thema:</vt:lpstr>
      <vt:lpstr>1. Effaith COVID-19 ar y proffesiwn addysg ac ar fyfyrwyr</vt:lpstr>
      <vt:lpstr>PowerPoint Presentation</vt:lpstr>
      <vt:lpstr>Beth fu effaith COVID-19 ar fyfyrwyr ac ar addysgwyr? Ychydig o dystiolaeth o Ganada</vt:lpstr>
      <vt:lpstr>Tegwch i fyfyrwyr</vt:lpstr>
      <vt:lpstr>Dysgu gan fyfyrwyr</vt:lpstr>
      <vt:lpstr>Dysgu gan fyfyrwyr</vt:lpstr>
      <vt:lpstr>Iechyd corfforol myfyrwyr</vt:lpstr>
      <vt:lpstr>Iechyd meddwl myfyrwyr</vt:lpstr>
      <vt:lpstr>Ar raddfa o 0 i 100, faint o straen mae eich swydd yn peri ar hyn o bryd? </vt:lpstr>
      <vt:lpstr>PowerPoint Presentation</vt:lpstr>
      <vt:lpstr>Pa mor dda ydych chi’n ymdopi â straen dyddiol addysgu ar hyn o bryd?</vt:lpstr>
      <vt:lpstr>PowerPoint Presentation</vt:lpstr>
      <vt:lpstr>PowerPoint Presentation</vt:lpstr>
      <vt:lpstr>Trafodaeth grŵp 1</vt:lpstr>
      <vt:lpstr>Datblygu system addysg a arweinir yn broffesiynol</vt:lpstr>
      <vt:lpstr>Datblygu system addysg a arweinir yn broffesiynol</vt:lpstr>
      <vt:lpstr>PowerPoint Presentation</vt:lpstr>
      <vt:lpstr>Cyd-destun y System</vt:lpstr>
      <vt:lpstr>Rolau a Gwerthoedd Athrawon</vt:lpstr>
      <vt:lpstr>Ymreolaeth Athrawon</vt:lpstr>
      <vt:lpstr>Dysgu a Datblygiad Proffesiynol Parhaus</vt:lpstr>
      <vt:lpstr>Sesiwn Grŵp 2</vt:lpstr>
      <vt:lpstr>Arweinyddiaeth a dysgu proffesiynol yn ystod y pandemig a thu hwnt</vt:lpstr>
      <vt:lpstr>Nodweddion Dysgu Proffesiynol Effeithiol</vt:lpstr>
      <vt:lpstr>Cynnwys o Ansawdd Da</vt:lpstr>
      <vt:lpstr>Dylunio a Gweithredu Dysgu</vt:lpstr>
      <vt:lpstr>Cymorth a Chynaliadwyedd</vt:lpstr>
      <vt:lpstr>Rhaglen Dysgu ac Arweinyddiaeth Athrawon Ontario</vt:lpstr>
      <vt:lpstr>Mathemateg ‘UP’</vt:lpstr>
      <vt:lpstr>NORCAN</vt:lpstr>
      <vt:lpstr>“Aethom i’r lleuad ac, o ganlyniad, gwelom y ddaear yn wahanol.” - Leanne Oliver</vt:lpstr>
      <vt:lpstr>Datblygu System Addysg a Arweinir yn Broffesiynol </vt:lpstr>
      <vt:lpstr>Sesiwn Grŵp 3</vt:lpstr>
      <vt:lpstr>Diolch!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Pasi Sahlberg</dc:creator>
  <cp:lastModifiedBy>Lloyd Williams</cp:lastModifiedBy>
  <cp:revision>101</cp:revision>
  <cp:lastPrinted>2021-04-23T08:12:51Z</cp:lastPrinted>
  <dcterms:created xsi:type="dcterms:W3CDTF">2020-11-08T12:02:48Z</dcterms:created>
  <dcterms:modified xsi:type="dcterms:W3CDTF">2021-04-26T08:43:49Z</dcterms:modified>
</cp:coreProperties>
</file>