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77"/>
  </p:notesMasterIdLst>
  <p:sldIdLst>
    <p:sldId id="256" r:id="rId3"/>
    <p:sldId id="257" r:id="rId4"/>
    <p:sldId id="258" r:id="rId5"/>
    <p:sldId id="260" r:id="rId6"/>
    <p:sldId id="264" r:id="rId7"/>
    <p:sldId id="265" r:id="rId8"/>
    <p:sldId id="266" r:id="rId9"/>
    <p:sldId id="267" r:id="rId10"/>
    <p:sldId id="268" r:id="rId11"/>
    <p:sldId id="349" r:id="rId12"/>
    <p:sldId id="353" r:id="rId13"/>
    <p:sldId id="351" r:id="rId14"/>
    <p:sldId id="352" r:id="rId15"/>
    <p:sldId id="354" r:id="rId16"/>
    <p:sldId id="350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81" r:id="rId28"/>
    <p:sldId id="279" r:id="rId29"/>
    <p:sldId id="280" r:id="rId30"/>
    <p:sldId id="282" r:id="rId31"/>
    <p:sldId id="348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300" r:id="rId42"/>
    <p:sldId id="299" r:id="rId43"/>
    <p:sldId id="301" r:id="rId44"/>
    <p:sldId id="302" r:id="rId45"/>
    <p:sldId id="303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3" r:id="rId54"/>
    <p:sldId id="312" r:id="rId55"/>
    <p:sldId id="314" r:id="rId56"/>
    <p:sldId id="315" r:id="rId57"/>
    <p:sldId id="316" r:id="rId58"/>
    <p:sldId id="317" r:id="rId59"/>
    <p:sldId id="333" r:id="rId60"/>
    <p:sldId id="334" r:id="rId61"/>
    <p:sldId id="335" r:id="rId62"/>
    <p:sldId id="336" r:id="rId63"/>
    <p:sldId id="337" r:id="rId64"/>
    <p:sldId id="338" r:id="rId65"/>
    <p:sldId id="339" r:id="rId66"/>
    <p:sldId id="340" r:id="rId67"/>
    <p:sldId id="341" r:id="rId68"/>
    <p:sldId id="342" r:id="rId69"/>
    <p:sldId id="343" r:id="rId70"/>
    <p:sldId id="344" r:id="rId71"/>
    <p:sldId id="345" r:id="rId72"/>
    <p:sldId id="346" r:id="rId73"/>
    <p:sldId id="347" r:id="rId74"/>
    <p:sldId id="259" r:id="rId75"/>
    <p:sldId id="261" r:id="rId7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37C"/>
    <a:srgbClr val="91AB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576" y="-10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63" Type="http://schemas.openxmlformats.org/officeDocument/2006/relationships/slide" Target="slides/slide61.xml"/><Relationship Id="rId64" Type="http://schemas.openxmlformats.org/officeDocument/2006/relationships/slide" Target="slides/slide62.xml"/><Relationship Id="rId65" Type="http://schemas.openxmlformats.org/officeDocument/2006/relationships/slide" Target="slides/slide63.xml"/><Relationship Id="rId66" Type="http://schemas.openxmlformats.org/officeDocument/2006/relationships/slide" Target="slides/slide64.xml"/><Relationship Id="rId67" Type="http://schemas.openxmlformats.org/officeDocument/2006/relationships/slide" Target="slides/slide65.xml"/><Relationship Id="rId68" Type="http://schemas.openxmlformats.org/officeDocument/2006/relationships/slide" Target="slides/slide66.xml"/><Relationship Id="rId69" Type="http://schemas.openxmlformats.org/officeDocument/2006/relationships/slide" Target="slides/slide67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80" Type="http://schemas.openxmlformats.org/officeDocument/2006/relationships/viewProps" Target="viewProps.xml"/><Relationship Id="rId81" Type="http://schemas.openxmlformats.org/officeDocument/2006/relationships/theme" Target="theme/theme1.xml"/><Relationship Id="rId82" Type="http://schemas.openxmlformats.org/officeDocument/2006/relationships/tableStyles" Target="tableStyles.xml"/><Relationship Id="rId70" Type="http://schemas.openxmlformats.org/officeDocument/2006/relationships/slide" Target="slides/slide68.xml"/><Relationship Id="rId71" Type="http://schemas.openxmlformats.org/officeDocument/2006/relationships/slide" Target="slides/slide69.xml"/><Relationship Id="rId72" Type="http://schemas.openxmlformats.org/officeDocument/2006/relationships/slide" Target="slides/slide70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73" Type="http://schemas.openxmlformats.org/officeDocument/2006/relationships/slide" Target="slides/slide71.xml"/><Relationship Id="rId74" Type="http://schemas.openxmlformats.org/officeDocument/2006/relationships/slide" Target="slides/slide72.xml"/><Relationship Id="rId75" Type="http://schemas.openxmlformats.org/officeDocument/2006/relationships/slide" Target="slides/slide73.xml"/><Relationship Id="rId76" Type="http://schemas.openxmlformats.org/officeDocument/2006/relationships/slide" Target="slides/slide74.xml"/><Relationship Id="rId77" Type="http://schemas.openxmlformats.org/officeDocument/2006/relationships/notesMaster" Target="notesMasters/notesMaster1.xml"/><Relationship Id="rId78" Type="http://schemas.openxmlformats.org/officeDocument/2006/relationships/printerSettings" Target="printerSettings/printerSettings1.bin"/><Relationship Id="rId79" Type="http://schemas.openxmlformats.org/officeDocument/2006/relationships/presProps" Target="presProps.xml"/><Relationship Id="rId60" Type="http://schemas.openxmlformats.org/officeDocument/2006/relationships/slide" Target="slides/slide58.xml"/><Relationship Id="rId61" Type="http://schemas.openxmlformats.org/officeDocument/2006/relationships/slide" Target="slides/slide59.xml"/><Relationship Id="rId62" Type="http://schemas.openxmlformats.org/officeDocument/2006/relationships/slide" Target="slides/slide60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AF71FA-70E8-F248-9585-F9D9609CE973}" type="doc">
      <dgm:prSet loTypeId="urn:microsoft.com/office/officeart/2005/8/layout/venn1" loCatId="relationship" qsTypeId="urn:microsoft.com/office/officeart/2005/8/quickstyle/simple4" qsCatId="simple" csTypeId="urn:microsoft.com/office/officeart/2005/8/colors/accent1_2" csCatId="accent1" phldr="1"/>
      <dgm:spPr/>
    </dgm:pt>
    <dgm:pt modelId="{2968AA92-567E-1341-B33E-BB9C637E102B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Emotional</a:t>
          </a:r>
          <a:endParaRPr lang="en-US" dirty="0">
            <a:solidFill>
              <a:schemeClr val="bg1"/>
            </a:solidFill>
          </a:endParaRPr>
        </a:p>
      </dgm:t>
    </dgm:pt>
    <dgm:pt modelId="{69B9F86A-C839-4D49-9F3F-CB714FB10431}" type="parTrans" cxnId="{CC0F581B-922C-BF4B-BACC-BD917F133437}">
      <dgm:prSet/>
      <dgm:spPr/>
      <dgm:t>
        <a:bodyPr/>
        <a:lstStyle/>
        <a:p>
          <a:endParaRPr lang="en-US"/>
        </a:p>
      </dgm:t>
    </dgm:pt>
    <dgm:pt modelId="{742FAA24-8196-D44F-963B-9A06AE6B4958}" type="sibTrans" cxnId="{CC0F581B-922C-BF4B-BACC-BD917F133437}">
      <dgm:prSet/>
      <dgm:spPr/>
      <dgm:t>
        <a:bodyPr/>
        <a:lstStyle/>
        <a:p>
          <a:endParaRPr lang="en-US"/>
        </a:p>
      </dgm:t>
    </dgm:pt>
    <dgm:pt modelId="{03255D9A-E3C7-F442-B426-8D6B0FC44515}">
      <dgm:prSet phldrT="[Text]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>
              <a:solidFill>
                <a:srgbClr val="000000"/>
              </a:solidFill>
            </a:rPr>
            <a:t>Cognitive</a:t>
          </a:r>
          <a:endParaRPr lang="en-US" dirty="0">
            <a:solidFill>
              <a:srgbClr val="000000"/>
            </a:solidFill>
          </a:endParaRPr>
        </a:p>
      </dgm:t>
    </dgm:pt>
    <dgm:pt modelId="{C88FB50C-BF53-6940-8F6B-4B5F65B00094}" type="parTrans" cxnId="{43157220-C44C-E742-806D-37CD4C36817C}">
      <dgm:prSet/>
      <dgm:spPr/>
      <dgm:t>
        <a:bodyPr/>
        <a:lstStyle/>
        <a:p>
          <a:endParaRPr lang="en-US"/>
        </a:p>
      </dgm:t>
    </dgm:pt>
    <dgm:pt modelId="{9F60165A-D738-F84E-A093-9C458BBF0673}" type="sibTrans" cxnId="{43157220-C44C-E742-806D-37CD4C36817C}">
      <dgm:prSet/>
      <dgm:spPr/>
      <dgm:t>
        <a:bodyPr/>
        <a:lstStyle/>
        <a:p>
          <a:endParaRPr lang="en-US"/>
        </a:p>
      </dgm:t>
    </dgm:pt>
    <dgm:pt modelId="{405C7533-708C-1243-B04B-296C64834383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000000"/>
              </a:solidFill>
            </a:rPr>
            <a:t>Behavioural</a:t>
          </a:r>
          <a:endParaRPr lang="en-US" dirty="0">
            <a:solidFill>
              <a:srgbClr val="000000"/>
            </a:solidFill>
          </a:endParaRPr>
        </a:p>
      </dgm:t>
    </dgm:pt>
    <dgm:pt modelId="{B07F8434-10DF-1C43-AE68-09562CAA4D92}" type="parTrans" cxnId="{01473ECE-7C2E-9746-BE8A-979499406BB2}">
      <dgm:prSet/>
      <dgm:spPr/>
      <dgm:t>
        <a:bodyPr/>
        <a:lstStyle/>
        <a:p>
          <a:endParaRPr lang="en-US"/>
        </a:p>
      </dgm:t>
    </dgm:pt>
    <dgm:pt modelId="{314B5655-3BD7-EC44-816A-343B3B0CA9C3}" type="sibTrans" cxnId="{01473ECE-7C2E-9746-BE8A-979499406BB2}">
      <dgm:prSet/>
      <dgm:spPr/>
      <dgm:t>
        <a:bodyPr/>
        <a:lstStyle/>
        <a:p>
          <a:endParaRPr lang="en-US"/>
        </a:p>
      </dgm:t>
    </dgm:pt>
    <dgm:pt modelId="{082CBFFA-2496-8048-9791-EDFAEE120068}" type="pres">
      <dgm:prSet presAssocID="{26AF71FA-70E8-F248-9585-F9D9609CE973}" presName="compositeShape" presStyleCnt="0">
        <dgm:presLayoutVars>
          <dgm:chMax val="7"/>
          <dgm:dir/>
          <dgm:resizeHandles val="exact"/>
        </dgm:presLayoutVars>
      </dgm:prSet>
      <dgm:spPr/>
    </dgm:pt>
    <dgm:pt modelId="{763668C2-44CB-4048-A918-7D40F11ADCBF}" type="pres">
      <dgm:prSet presAssocID="{2968AA92-567E-1341-B33E-BB9C637E102B}" presName="circ1" presStyleLbl="vennNode1" presStyleIdx="0" presStyleCnt="3"/>
      <dgm:spPr/>
      <dgm:t>
        <a:bodyPr/>
        <a:lstStyle/>
        <a:p>
          <a:endParaRPr lang="en-US"/>
        </a:p>
      </dgm:t>
    </dgm:pt>
    <dgm:pt modelId="{A3175CB6-5A63-0B4E-9A74-A84055353C47}" type="pres">
      <dgm:prSet presAssocID="{2968AA92-567E-1341-B33E-BB9C637E102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C817B7-B6FD-EC46-82CA-A6AC192D5375}" type="pres">
      <dgm:prSet presAssocID="{03255D9A-E3C7-F442-B426-8D6B0FC44515}" presName="circ2" presStyleLbl="vennNode1" presStyleIdx="1" presStyleCnt="3"/>
      <dgm:spPr/>
      <dgm:t>
        <a:bodyPr/>
        <a:lstStyle/>
        <a:p>
          <a:endParaRPr lang="en-US"/>
        </a:p>
      </dgm:t>
    </dgm:pt>
    <dgm:pt modelId="{3E403DB9-D709-0B41-A83A-E8B237215EAD}" type="pres">
      <dgm:prSet presAssocID="{03255D9A-E3C7-F442-B426-8D6B0FC44515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28CE56-C320-6740-9411-0A2758B6EF5A}" type="pres">
      <dgm:prSet presAssocID="{405C7533-708C-1243-B04B-296C64834383}" presName="circ3" presStyleLbl="vennNode1" presStyleIdx="2" presStyleCnt="3"/>
      <dgm:spPr/>
      <dgm:t>
        <a:bodyPr/>
        <a:lstStyle/>
        <a:p>
          <a:endParaRPr lang="en-US"/>
        </a:p>
      </dgm:t>
    </dgm:pt>
    <dgm:pt modelId="{6186DB66-584E-D142-8D45-FD51927812C6}" type="pres">
      <dgm:prSet presAssocID="{405C7533-708C-1243-B04B-296C6483438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F1BE1E-15D9-4444-B818-BB3479FDD84B}" type="presOf" srcId="{03255D9A-E3C7-F442-B426-8D6B0FC44515}" destId="{3E403DB9-D709-0B41-A83A-E8B237215EAD}" srcOrd="1" destOrd="0" presId="urn:microsoft.com/office/officeart/2005/8/layout/venn1"/>
    <dgm:cxn modelId="{01473ECE-7C2E-9746-BE8A-979499406BB2}" srcId="{26AF71FA-70E8-F248-9585-F9D9609CE973}" destId="{405C7533-708C-1243-B04B-296C64834383}" srcOrd="2" destOrd="0" parTransId="{B07F8434-10DF-1C43-AE68-09562CAA4D92}" sibTransId="{314B5655-3BD7-EC44-816A-343B3B0CA9C3}"/>
    <dgm:cxn modelId="{D67C39DF-9E93-45BA-8CE2-E2D990D020E1}" type="presOf" srcId="{03255D9A-E3C7-F442-B426-8D6B0FC44515}" destId="{2FC817B7-B6FD-EC46-82CA-A6AC192D5375}" srcOrd="0" destOrd="0" presId="urn:microsoft.com/office/officeart/2005/8/layout/venn1"/>
    <dgm:cxn modelId="{1278D6B9-ABEA-4C89-BE09-2C904F0F64D7}" type="presOf" srcId="{405C7533-708C-1243-B04B-296C64834383}" destId="{6186DB66-584E-D142-8D45-FD51927812C6}" srcOrd="1" destOrd="0" presId="urn:microsoft.com/office/officeart/2005/8/layout/venn1"/>
    <dgm:cxn modelId="{CC0F581B-922C-BF4B-BACC-BD917F133437}" srcId="{26AF71FA-70E8-F248-9585-F9D9609CE973}" destId="{2968AA92-567E-1341-B33E-BB9C637E102B}" srcOrd="0" destOrd="0" parTransId="{69B9F86A-C839-4D49-9F3F-CB714FB10431}" sibTransId="{742FAA24-8196-D44F-963B-9A06AE6B4958}"/>
    <dgm:cxn modelId="{FAC5C7A1-A9EC-41F5-B1A0-09028201ACDB}" type="presOf" srcId="{2968AA92-567E-1341-B33E-BB9C637E102B}" destId="{A3175CB6-5A63-0B4E-9A74-A84055353C47}" srcOrd="1" destOrd="0" presId="urn:microsoft.com/office/officeart/2005/8/layout/venn1"/>
    <dgm:cxn modelId="{53DDD069-41E2-4983-8838-DB752F6FB6FE}" type="presOf" srcId="{405C7533-708C-1243-B04B-296C64834383}" destId="{CA28CE56-C320-6740-9411-0A2758B6EF5A}" srcOrd="0" destOrd="0" presId="urn:microsoft.com/office/officeart/2005/8/layout/venn1"/>
    <dgm:cxn modelId="{5BF7B5CD-ADBC-46F4-B8ED-2097C94F099F}" type="presOf" srcId="{26AF71FA-70E8-F248-9585-F9D9609CE973}" destId="{082CBFFA-2496-8048-9791-EDFAEE120068}" srcOrd="0" destOrd="0" presId="urn:microsoft.com/office/officeart/2005/8/layout/venn1"/>
    <dgm:cxn modelId="{8CE24D49-40CF-4F97-899F-A1732928963B}" type="presOf" srcId="{2968AA92-567E-1341-B33E-BB9C637E102B}" destId="{763668C2-44CB-4048-A918-7D40F11ADCBF}" srcOrd="0" destOrd="0" presId="urn:microsoft.com/office/officeart/2005/8/layout/venn1"/>
    <dgm:cxn modelId="{43157220-C44C-E742-806D-37CD4C36817C}" srcId="{26AF71FA-70E8-F248-9585-F9D9609CE973}" destId="{03255D9A-E3C7-F442-B426-8D6B0FC44515}" srcOrd="1" destOrd="0" parTransId="{C88FB50C-BF53-6940-8F6B-4B5F65B00094}" sibTransId="{9F60165A-D738-F84E-A093-9C458BBF0673}"/>
    <dgm:cxn modelId="{BB16E6F9-FE16-438E-9234-60DE1EBE3691}" type="presParOf" srcId="{082CBFFA-2496-8048-9791-EDFAEE120068}" destId="{763668C2-44CB-4048-A918-7D40F11ADCBF}" srcOrd="0" destOrd="0" presId="urn:microsoft.com/office/officeart/2005/8/layout/venn1"/>
    <dgm:cxn modelId="{270350E0-C6E4-4D2C-A0E0-276F306B84AF}" type="presParOf" srcId="{082CBFFA-2496-8048-9791-EDFAEE120068}" destId="{A3175CB6-5A63-0B4E-9A74-A84055353C47}" srcOrd="1" destOrd="0" presId="urn:microsoft.com/office/officeart/2005/8/layout/venn1"/>
    <dgm:cxn modelId="{31BC2405-BFB1-4A1A-B7F8-9C00326FD77A}" type="presParOf" srcId="{082CBFFA-2496-8048-9791-EDFAEE120068}" destId="{2FC817B7-B6FD-EC46-82CA-A6AC192D5375}" srcOrd="2" destOrd="0" presId="urn:microsoft.com/office/officeart/2005/8/layout/venn1"/>
    <dgm:cxn modelId="{E806B31E-832B-44EF-A41D-4E4297EF545D}" type="presParOf" srcId="{082CBFFA-2496-8048-9791-EDFAEE120068}" destId="{3E403DB9-D709-0B41-A83A-E8B237215EAD}" srcOrd="3" destOrd="0" presId="urn:microsoft.com/office/officeart/2005/8/layout/venn1"/>
    <dgm:cxn modelId="{0A9A1CB5-9EF7-4DF4-860D-AAA985292A8B}" type="presParOf" srcId="{082CBFFA-2496-8048-9791-EDFAEE120068}" destId="{CA28CE56-C320-6740-9411-0A2758B6EF5A}" srcOrd="4" destOrd="0" presId="urn:microsoft.com/office/officeart/2005/8/layout/venn1"/>
    <dgm:cxn modelId="{97634C41-39FC-4591-8125-840D340D9F53}" type="presParOf" srcId="{082CBFFA-2496-8048-9791-EDFAEE120068}" destId="{6186DB66-584E-D142-8D45-FD51927812C6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AF71FA-70E8-F248-9585-F9D9609CE973}" type="doc">
      <dgm:prSet loTypeId="urn:microsoft.com/office/officeart/2005/8/layout/venn1" loCatId="relationship" qsTypeId="urn:microsoft.com/office/officeart/2005/8/quickstyle/simple4" qsCatId="simple" csTypeId="urn:microsoft.com/office/officeart/2005/8/colors/accent1_2" csCatId="accent1" phldr="1"/>
      <dgm:spPr/>
    </dgm:pt>
    <dgm:pt modelId="{2968AA92-567E-1341-B33E-BB9C637E102B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dirty="0" err="1" smtClean="0">
              <a:solidFill>
                <a:schemeClr val="bg1"/>
              </a:solidFill>
            </a:rPr>
            <a:t>Emosiynol</a:t>
          </a:r>
          <a:endParaRPr lang="en-US" dirty="0">
            <a:solidFill>
              <a:schemeClr val="bg1"/>
            </a:solidFill>
          </a:endParaRPr>
        </a:p>
      </dgm:t>
    </dgm:pt>
    <dgm:pt modelId="{69B9F86A-C839-4D49-9F3F-CB714FB10431}" type="parTrans" cxnId="{CC0F581B-922C-BF4B-BACC-BD917F133437}">
      <dgm:prSet/>
      <dgm:spPr/>
      <dgm:t>
        <a:bodyPr/>
        <a:lstStyle/>
        <a:p>
          <a:endParaRPr lang="en-US"/>
        </a:p>
      </dgm:t>
    </dgm:pt>
    <dgm:pt modelId="{742FAA24-8196-D44F-963B-9A06AE6B4958}" type="sibTrans" cxnId="{CC0F581B-922C-BF4B-BACC-BD917F133437}">
      <dgm:prSet/>
      <dgm:spPr/>
      <dgm:t>
        <a:bodyPr/>
        <a:lstStyle/>
        <a:p>
          <a:endParaRPr lang="en-US"/>
        </a:p>
      </dgm:t>
    </dgm:pt>
    <dgm:pt modelId="{03255D9A-E3C7-F442-B426-8D6B0FC44515}">
      <dgm:prSet phldrT="[Text]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000000"/>
              </a:solidFill>
            </a:rPr>
            <a:t>Gwybyddol</a:t>
          </a:r>
          <a:endParaRPr lang="en-US" dirty="0">
            <a:solidFill>
              <a:srgbClr val="000000"/>
            </a:solidFill>
          </a:endParaRPr>
        </a:p>
      </dgm:t>
    </dgm:pt>
    <dgm:pt modelId="{C88FB50C-BF53-6940-8F6B-4B5F65B00094}" type="parTrans" cxnId="{43157220-C44C-E742-806D-37CD4C36817C}">
      <dgm:prSet/>
      <dgm:spPr/>
      <dgm:t>
        <a:bodyPr/>
        <a:lstStyle/>
        <a:p>
          <a:endParaRPr lang="en-US"/>
        </a:p>
      </dgm:t>
    </dgm:pt>
    <dgm:pt modelId="{9F60165A-D738-F84E-A093-9C458BBF0673}" type="sibTrans" cxnId="{43157220-C44C-E742-806D-37CD4C36817C}">
      <dgm:prSet/>
      <dgm:spPr/>
      <dgm:t>
        <a:bodyPr/>
        <a:lstStyle/>
        <a:p>
          <a:endParaRPr lang="en-US"/>
        </a:p>
      </dgm:t>
    </dgm:pt>
    <dgm:pt modelId="{405C7533-708C-1243-B04B-296C64834383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000000"/>
              </a:solidFill>
            </a:rPr>
            <a:t>Ymddygiadol</a:t>
          </a:r>
          <a:endParaRPr lang="en-US" dirty="0">
            <a:solidFill>
              <a:srgbClr val="000000"/>
            </a:solidFill>
          </a:endParaRPr>
        </a:p>
      </dgm:t>
    </dgm:pt>
    <dgm:pt modelId="{B07F8434-10DF-1C43-AE68-09562CAA4D92}" type="parTrans" cxnId="{01473ECE-7C2E-9746-BE8A-979499406BB2}">
      <dgm:prSet/>
      <dgm:spPr/>
      <dgm:t>
        <a:bodyPr/>
        <a:lstStyle/>
        <a:p>
          <a:endParaRPr lang="en-US"/>
        </a:p>
      </dgm:t>
    </dgm:pt>
    <dgm:pt modelId="{314B5655-3BD7-EC44-816A-343B3B0CA9C3}" type="sibTrans" cxnId="{01473ECE-7C2E-9746-BE8A-979499406BB2}">
      <dgm:prSet/>
      <dgm:spPr/>
      <dgm:t>
        <a:bodyPr/>
        <a:lstStyle/>
        <a:p>
          <a:endParaRPr lang="en-US"/>
        </a:p>
      </dgm:t>
    </dgm:pt>
    <dgm:pt modelId="{082CBFFA-2496-8048-9791-EDFAEE120068}" type="pres">
      <dgm:prSet presAssocID="{26AF71FA-70E8-F248-9585-F9D9609CE973}" presName="compositeShape" presStyleCnt="0">
        <dgm:presLayoutVars>
          <dgm:chMax val="7"/>
          <dgm:dir/>
          <dgm:resizeHandles val="exact"/>
        </dgm:presLayoutVars>
      </dgm:prSet>
      <dgm:spPr/>
    </dgm:pt>
    <dgm:pt modelId="{763668C2-44CB-4048-A918-7D40F11ADCBF}" type="pres">
      <dgm:prSet presAssocID="{2968AA92-567E-1341-B33E-BB9C637E102B}" presName="circ1" presStyleLbl="vennNode1" presStyleIdx="0" presStyleCnt="3"/>
      <dgm:spPr/>
      <dgm:t>
        <a:bodyPr/>
        <a:lstStyle/>
        <a:p>
          <a:endParaRPr lang="en-US"/>
        </a:p>
      </dgm:t>
    </dgm:pt>
    <dgm:pt modelId="{A3175CB6-5A63-0B4E-9A74-A84055353C47}" type="pres">
      <dgm:prSet presAssocID="{2968AA92-567E-1341-B33E-BB9C637E102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C817B7-B6FD-EC46-82CA-A6AC192D5375}" type="pres">
      <dgm:prSet presAssocID="{03255D9A-E3C7-F442-B426-8D6B0FC44515}" presName="circ2" presStyleLbl="vennNode1" presStyleIdx="1" presStyleCnt="3"/>
      <dgm:spPr/>
      <dgm:t>
        <a:bodyPr/>
        <a:lstStyle/>
        <a:p>
          <a:endParaRPr lang="en-US"/>
        </a:p>
      </dgm:t>
    </dgm:pt>
    <dgm:pt modelId="{3E403DB9-D709-0B41-A83A-E8B237215EAD}" type="pres">
      <dgm:prSet presAssocID="{03255D9A-E3C7-F442-B426-8D6B0FC44515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28CE56-C320-6740-9411-0A2758B6EF5A}" type="pres">
      <dgm:prSet presAssocID="{405C7533-708C-1243-B04B-296C64834383}" presName="circ3" presStyleLbl="vennNode1" presStyleIdx="2" presStyleCnt="3"/>
      <dgm:spPr/>
      <dgm:t>
        <a:bodyPr/>
        <a:lstStyle/>
        <a:p>
          <a:endParaRPr lang="en-US"/>
        </a:p>
      </dgm:t>
    </dgm:pt>
    <dgm:pt modelId="{6186DB66-584E-D142-8D45-FD51927812C6}" type="pres">
      <dgm:prSet presAssocID="{405C7533-708C-1243-B04B-296C6483438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0424554-5E0F-4603-BD88-D885D2F5CF3D}" type="presOf" srcId="{03255D9A-E3C7-F442-B426-8D6B0FC44515}" destId="{2FC817B7-B6FD-EC46-82CA-A6AC192D5375}" srcOrd="0" destOrd="0" presId="urn:microsoft.com/office/officeart/2005/8/layout/venn1"/>
    <dgm:cxn modelId="{EF071AFC-D478-446F-83B2-3AE3F4D6C3E3}" type="presOf" srcId="{2968AA92-567E-1341-B33E-BB9C637E102B}" destId="{763668C2-44CB-4048-A918-7D40F11ADCBF}" srcOrd="0" destOrd="0" presId="urn:microsoft.com/office/officeart/2005/8/layout/venn1"/>
    <dgm:cxn modelId="{01473ECE-7C2E-9746-BE8A-979499406BB2}" srcId="{26AF71FA-70E8-F248-9585-F9D9609CE973}" destId="{405C7533-708C-1243-B04B-296C64834383}" srcOrd="2" destOrd="0" parTransId="{B07F8434-10DF-1C43-AE68-09562CAA4D92}" sibTransId="{314B5655-3BD7-EC44-816A-343B3B0CA9C3}"/>
    <dgm:cxn modelId="{CC0F581B-922C-BF4B-BACC-BD917F133437}" srcId="{26AF71FA-70E8-F248-9585-F9D9609CE973}" destId="{2968AA92-567E-1341-B33E-BB9C637E102B}" srcOrd="0" destOrd="0" parTransId="{69B9F86A-C839-4D49-9F3F-CB714FB10431}" sibTransId="{742FAA24-8196-D44F-963B-9A06AE6B4958}"/>
    <dgm:cxn modelId="{A3AA610C-384F-4B95-B3AB-28FCE9CFB6E5}" type="presOf" srcId="{2968AA92-567E-1341-B33E-BB9C637E102B}" destId="{A3175CB6-5A63-0B4E-9A74-A84055353C47}" srcOrd="1" destOrd="0" presId="urn:microsoft.com/office/officeart/2005/8/layout/venn1"/>
    <dgm:cxn modelId="{B85A34B2-BF19-4DC2-ACF6-28002610A0A0}" type="presOf" srcId="{03255D9A-E3C7-F442-B426-8D6B0FC44515}" destId="{3E403DB9-D709-0B41-A83A-E8B237215EAD}" srcOrd="1" destOrd="0" presId="urn:microsoft.com/office/officeart/2005/8/layout/venn1"/>
    <dgm:cxn modelId="{32DF216C-4322-44BA-92A2-4135C362AEAA}" type="presOf" srcId="{26AF71FA-70E8-F248-9585-F9D9609CE973}" destId="{082CBFFA-2496-8048-9791-EDFAEE120068}" srcOrd="0" destOrd="0" presId="urn:microsoft.com/office/officeart/2005/8/layout/venn1"/>
    <dgm:cxn modelId="{43157220-C44C-E742-806D-37CD4C36817C}" srcId="{26AF71FA-70E8-F248-9585-F9D9609CE973}" destId="{03255D9A-E3C7-F442-B426-8D6B0FC44515}" srcOrd="1" destOrd="0" parTransId="{C88FB50C-BF53-6940-8F6B-4B5F65B00094}" sibTransId="{9F60165A-D738-F84E-A093-9C458BBF0673}"/>
    <dgm:cxn modelId="{CDF29E5B-5ED7-4A1B-AF63-AE225047DBEA}" type="presOf" srcId="{405C7533-708C-1243-B04B-296C64834383}" destId="{6186DB66-584E-D142-8D45-FD51927812C6}" srcOrd="1" destOrd="0" presId="urn:microsoft.com/office/officeart/2005/8/layout/venn1"/>
    <dgm:cxn modelId="{3A3E42AB-C9A8-448C-A95E-605CC4C3683F}" type="presOf" srcId="{405C7533-708C-1243-B04B-296C64834383}" destId="{CA28CE56-C320-6740-9411-0A2758B6EF5A}" srcOrd="0" destOrd="0" presId="urn:microsoft.com/office/officeart/2005/8/layout/venn1"/>
    <dgm:cxn modelId="{184C54C2-548B-4DCA-8AAF-DC8C3B2179E5}" type="presParOf" srcId="{082CBFFA-2496-8048-9791-EDFAEE120068}" destId="{763668C2-44CB-4048-A918-7D40F11ADCBF}" srcOrd="0" destOrd="0" presId="urn:microsoft.com/office/officeart/2005/8/layout/venn1"/>
    <dgm:cxn modelId="{5ACDB533-128A-41B6-B51F-5F9ABBE382C2}" type="presParOf" srcId="{082CBFFA-2496-8048-9791-EDFAEE120068}" destId="{A3175CB6-5A63-0B4E-9A74-A84055353C47}" srcOrd="1" destOrd="0" presId="urn:microsoft.com/office/officeart/2005/8/layout/venn1"/>
    <dgm:cxn modelId="{BD5943FA-1581-45E4-A437-E85F06D6123F}" type="presParOf" srcId="{082CBFFA-2496-8048-9791-EDFAEE120068}" destId="{2FC817B7-B6FD-EC46-82CA-A6AC192D5375}" srcOrd="2" destOrd="0" presId="urn:microsoft.com/office/officeart/2005/8/layout/venn1"/>
    <dgm:cxn modelId="{AF9C5B44-0F6C-420F-BE22-24CC1BC5AF84}" type="presParOf" srcId="{082CBFFA-2496-8048-9791-EDFAEE120068}" destId="{3E403DB9-D709-0B41-A83A-E8B237215EAD}" srcOrd="3" destOrd="0" presId="urn:microsoft.com/office/officeart/2005/8/layout/venn1"/>
    <dgm:cxn modelId="{97927AAE-3D57-4D57-ACA2-7AA5D26768B8}" type="presParOf" srcId="{082CBFFA-2496-8048-9791-EDFAEE120068}" destId="{CA28CE56-C320-6740-9411-0A2758B6EF5A}" srcOrd="4" destOrd="0" presId="urn:microsoft.com/office/officeart/2005/8/layout/venn1"/>
    <dgm:cxn modelId="{FA9DC45F-C6A8-4FC9-A99D-8CFD47AE3106}" type="presParOf" srcId="{082CBFFA-2496-8048-9791-EDFAEE120068}" destId="{6186DB66-584E-D142-8D45-FD51927812C6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1D1A0B-F5B5-484A-8AE6-16278E6A89AC}" type="datetimeFigureOut">
              <a:rPr lang="en-GB" smtClean="0"/>
              <a:t>19-09-16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37C051-382C-4F9D-9549-4B22380ADC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741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2" name="Shape 2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80168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PISA</a:t>
            </a:r>
            <a:r>
              <a:rPr lang="en-US" baseline="0" dirty="0" smtClean="0"/>
              <a:t> has a specific focus for each cycle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 next slide</a:t>
            </a:r>
            <a:r>
              <a:rPr lang="en-US" baseline="0" dirty="0" smtClean="0"/>
              <a:t> shows Norway’s position for each of the core areas vis-à-vis other countries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2D2482-1758-4480-B520-19E21274F79D}" type="slidenum">
              <a:rPr lang="en-US" smtClean="0">
                <a:solidFill>
                  <a:prstClr val="black"/>
                </a:solidFill>
              </a:rPr>
              <a:pPr/>
              <a:t>35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2182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PISA</a:t>
            </a:r>
            <a:r>
              <a:rPr lang="en-US" baseline="0" dirty="0" smtClean="0"/>
              <a:t> has a specific focus for each cycle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 next slide</a:t>
            </a:r>
            <a:r>
              <a:rPr lang="en-US" baseline="0" dirty="0" smtClean="0"/>
              <a:t> shows Norway’s position for each of the core areas vis-à-vis other countries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2D2482-1758-4480-B520-19E21274F79D}" type="slidenum">
              <a:rPr lang="en-US" smtClean="0">
                <a:solidFill>
                  <a:prstClr val="black"/>
                </a:solidFill>
              </a:rPr>
              <a:pPr/>
              <a:t>36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8525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PISA</a:t>
            </a:r>
            <a:r>
              <a:rPr lang="en-US" baseline="0" dirty="0" smtClean="0"/>
              <a:t> has a specific focus for each cycle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 next slide</a:t>
            </a:r>
            <a:r>
              <a:rPr lang="en-US" baseline="0" dirty="0" smtClean="0"/>
              <a:t> shows Norway’s position for each of the core areas vis-à-vis other countries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2D2482-1758-4480-B520-19E21274F79D}" type="slidenum">
              <a:rPr lang="en-US" smtClean="0">
                <a:solidFill>
                  <a:prstClr val="black"/>
                </a:solidFill>
              </a:rPr>
              <a:pPr/>
              <a:t>37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4286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="" xmlns:a16="http://schemas.microsoft.com/office/drawing/2014/main" id="{F9201205-B55C-7D47-8334-DBDFA55237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3980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3980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3980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3980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D7D51E2-D9AB-8C4E-A5F9-36BD35A7E041}" type="slidenum">
              <a:rPr lang="en-GB" altLang="en-US" sz="1200">
                <a:solidFill>
                  <a:prstClr val="black"/>
                </a:solidFill>
                <a:latin typeface="Arial" panose="020B0604020202020204" pitchFamily="34" charset="0"/>
              </a:rPr>
              <a:pPr/>
              <a:t>42</a:t>
            </a:fld>
            <a:endParaRPr lang="en-GB" altLang="en-US" sz="12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7410" name="Rectangle 2">
            <a:extLst>
              <a:ext uri="{FF2B5EF4-FFF2-40B4-BE49-F238E27FC236}">
                <a16:creationId xmlns="" xmlns:a16="http://schemas.microsoft.com/office/drawing/2014/main" id="{887F78B4-0AD4-704C-B837-CCA9E19CDE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>
            <a:extLst>
              <a:ext uri="{FF2B5EF4-FFF2-40B4-BE49-F238E27FC236}">
                <a16:creationId xmlns="" xmlns:a16="http://schemas.microsoft.com/office/drawing/2014/main" id="{06E0233E-9971-2842-AEC3-33A11F08B6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289199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9" name="Shape 2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215162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2" name="Shape 2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712765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="" xmlns:a16="http://schemas.microsoft.com/office/drawing/2014/main" id="{F9201205-B55C-7D47-8334-DBDFA55237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3980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3980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3980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3980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D7D51E2-D9AB-8C4E-A5F9-36BD35A7E041}" type="slidenum">
              <a:rPr lang="en-GB" altLang="en-US" sz="1200">
                <a:solidFill>
                  <a:prstClr val="black"/>
                </a:solidFill>
                <a:latin typeface="Arial" panose="020B0604020202020204" pitchFamily="34" charset="0"/>
              </a:rPr>
              <a:pPr/>
              <a:t>45</a:t>
            </a:fld>
            <a:endParaRPr lang="en-GB" altLang="en-US" sz="12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7410" name="Rectangle 2">
            <a:extLst>
              <a:ext uri="{FF2B5EF4-FFF2-40B4-BE49-F238E27FC236}">
                <a16:creationId xmlns="" xmlns:a16="http://schemas.microsoft.com/office/drawing/2014/main" id="{887F78B4-0AD4-704C-B837-CCA9E19CDE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>
            <a:extLst>
              <a:ext uri="{FF2B5EF4-FFF2-40B4-BE49-F238E27FC236}">
                <a16:creationId xmlns="" xmlns:a16="http://schemas.microsoft.com/office/drawing/2014/main" id="{06E0233E-9971-2842-AEC3-33A11F08B6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911992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="" xmlns:a16="http://schemas.microsoft.com/office/drawing/2014/main" id="{F9201205-B55C-7D47-8334-DBDFA55237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3980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3980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3980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3980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D7D51E2-D9AB-8C4E-A5F9-36BD35A7E041}" type="slidenum">
              <a:rPr lang="en-GB" altLang="en-US" sz="1200">
                <a:solidFill>
                  <a:prstClr val="black"/>
                </a:solidFill>
                <a:latin typeface="Arial" panose="020B0604020202020204" pitchFamily="34" charset="0"/>
              </a:rPr>
              <a:pPr/>
              <a:t>47</a:t>
            </a:fld>
            <a:endParaRPr lang="en-GB" altLang="en-US" sz="12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7410" name="Rectangle 2">
            <a:extLst>
              <a:ext uri="{FF2B5EF4-FFF2-40B4-BE49-F238E27FC236}">
                <a16:creationId xmlns="" xmlns:a16="http://schemas.microsoft.com/office/drawing/2014/main" id="{887F78B4-0AD4-704C-B837-CCA9E19CDE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>
            <a:extLst>
              <a:ext uri="{FF2B5EF4-FFF2-40B4-BE49-F238E27FC236}">
                <a16:creationId xmlns="" xmlns:a16="http://schemas.microsoft.com/office/drawing/2014/main" id="{06E0233E-9971-2842-AEC3-33A11F08B6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623460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45429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="" xmlns:a16="http://schemas.microsoft.com/office/drawing/2014/main" id="{F9201205-B55C-7D47-8334-DBDFA55237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3980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3980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3980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3980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D7D51E2-D9AB-8C4E-A5F9-36BD35A7E041}" type="slidenum">
              <a:rPr lang="en-GB" altLang="en-US" sz="1200">
                <a:solidFill>
                  <a:prstClr val="black"/>
                </a:solidFill>
                <a:latin typeface="Arial" panose="020B0604020202020204" pitchFamily="34" charset="0"/>
              </a:rPr>
              <a:pPr/>
              <a:t>49</a:t>
            </a:fld>
            <a:endParaRPr lang="en-GB" altLang="en-US" sz="12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7410" name="Rectangle 2">
            <a:extLst>
              <a:ext uri="{FF2B5EF4-FFF2-40B4-BE49-F238E27FC236}">
                <a16:creationId xmlns="" xmlns:a16="http://schemas.microsoft.com/office/drawing/2014/main" id="{887F78B4-0AD4-704C-B837-CCA9E19CDE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>
            <a:extLst>
              <a:ext uri="{FF2B5EF4-FFF2-40B4-BE49-F238E27FC236}">
                <a16:creationId xmlns="" xmlns:a16="http://schemas.microsoft.com/office/drawing/2014/main" id="{06E0233E-9971-2842-AEC3-33A11F08B6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52960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mtClean="0">
                <a:ea typeface="ＭＳ Ｐゴシック" charset="-128"/>
                <a:cs typeface="ＭＳ Ｐゴシック" charset="-128"/>
              </a:rPr>
              <a:t>Lee Kuan Yew- Founding Prime Minister</a:t>
            </a:r>
          </a:p>
          <a:p>
            <a:pPr>
              <a:spcBef>
                <a:spcPct val="0"/>
              </a:spcBef>
            </a:pPr>
            <a:r>
              <a:rPr lang="en-US" smtClean="0">
                <a:ea typeface="ＭＳ Ｐゴシック" charset="-128"/>
                <a:cs typeface="ＭＳ Ｐゴシック" charset="-128"/>
              </a:rPr>
              <a:t>Food- Variety due to multiracial society</a:t>
            </a:r>
          </a:p>
          <a:p>
            <a:pPr>
              <a:spcBef>
                <a:spcPct val="0"/>
              </a:spcBef>
            </a:pPr>
            <a:r>
              <a:rPr lang="en-US" smtClean="0">
                <a:ea typeface="ＭＳ Ｐゴシック" charset="-128"/>
                <a:cs typeface="ＭＳ Ｐゴシック" charset="-128"/>
              </a:rPr>
              <a:t>Old Singapore</a:t>
            </a:r>
          </a:p>
          <a:p>
            <a:pPr>
              <a:spcBef>
                <a:spcPct val="0"/>
              </a:spcBef>
            </a:pPr>
            <a:r>
              <a:rPr lang="en-US" smtClean="0">
                <a:ea typeface="ＭＳ Ｐゴシック" charset="-128"/>
                <a:cs typeface="ＭＳ Ｐゴシック" charset="-128"/>
              </a:rPr>
              <a:t>Singapore Changi Airport- one of the best in the world</a:t>
            </a:r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59F7C83-786F-AA4E-B7D4-CBA43B9CB514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0117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PISA</a:t>
            </a:r>
            <a:r>
              <a:rPr lang="en-US" baseline="0" dirty="0" smtClean="0"/>
              <a:t> has a specific focus for each cycle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 next slide</a:t>
            </a:r>
            <a:r>
              <a:rPr lang="en-US" baseline="0" dirty="0" smtClean="0"/>
              <a:t> shows Norway’s position for each of the core areas vis-à-vis other countries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4F2D2482-1758-4480-B520-19E21274F79D}" type="slidenum">
              <a:rPr lang="en-US" smtClean="0">
                <a:solidFill>
                  <a:prstClr val="black"/>
                </a:solidFill>
              </a:rPr>
              <a:pPr/>
              <a:t>52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6553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89" name="Shape 289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849213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9" name="Shape 2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51236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Shape 4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71" name="Shape 4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954285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PISA</a:t>
            </a:r>
            <a:r>
              <a:rPr lang="en-US" baseline="0" dirty="0" smtClean="0"/>
              <a:t> has a specific focus for each cycle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 next slide</a:t>
            </a:r>
            <a:r>
              <a:rPr lang="en-US" baseline="0" dirty="0" smtClean="0"/>
              <a:t> shows Norway’s position for each of the core areas vis-à-vis other countries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4F2D2482-1758-4480-B520-19E21274F79D}" type="slidenum">
              <a:rPr lang="en-US" smtClean="0">
                <a:solidFill>
                  <a:prstClr val="black"/>
                </a:solidFill>
              </a:rPr>
              <a:pPr/>
              <a:t>56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3805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005840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Shape 5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9" name="Shape 5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67879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Shape 5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2" name="Shape 5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7406178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PISA</a:t>
            </a:r>
            <a:r>
              <a:rPr lang="en-US" baseline="0" dirty="0" smtClean="0"/>
              <a:t> has a specific focus for each cycle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 next slide</a:t>
            </a:r>
            <a:r>
              <a:rPr lang="en-US" baseline="0" dirty="0" smtClean="0"/>
              <a:t> shows Norway’s position for each of the core areas vis-à-vis other countries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4F2D2482-1758-4480-B520-19E21274F79D}" type="slidenum">
              <a:rPr lang="en-US" smtClean="0">
                <a:solidFill>
                  <a:prstClr val="black"/>
                </a:solidFill>
              </a:rPr>
              <a:pPr/>
              <a:t>60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77134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580">
              <a:defRPr sz="23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36873430" indent="-36428986" defTabSz="913580">
              <a:defRPr sz="23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>
              <a:defRPr sz="23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>
              <a:defRPr sz="23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>
              <a:defRPr sz="23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444444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888888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1333332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1777776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fld id="{C6C6DFB8-2F57-A442-90FA-9785FF8BE4DF}" type="slidenum">
              <a:rPr lang="en-GB" sz="1200">
                <a:solidFill>
                  <a:prstClr val="black"/>
                </a:solidFill>
                <a:latin typeface="Arial" charset="0"/>
              </a:rPr>
              <a:pPr/>
              <a:t>64</a:t>
            </a:fld>
            <a:endParaRPr lang="en-GB" sz="12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324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mtClean="0">
                <a:ea typeface="ＭＳ Ｐゴシック" charset="-128"/>
                <a:cs typeface="ＭＳ Ｐゴシック" charset="-128"/>
              </a:rPr>
              <a:t>Lee Kuan Yew- Founding Prime Minister</a:t>
            </a:r>
          </a:p>
          <a:p>
            <a:pPr>
              <a:spcBef>
                <a:spcPct val="0"/>
              </a:spcBef>
            </a:pPr>
            <a:r>
              <a:rPr lang="en-US" smtClean="0">
                <a:ea typeface="ＭＳ Ｐゴシック" charset="-128"/>
                <a:cs typeface="ＭＳ Ｐゴシック" charset="-128"/>
              </a:rPr>
              <a:t>Food- Variety due to multiracial society</a:t>
            </a:r>
          </a:p>
          <a:p>
            <a:pPr>
              <a:spcBef>
                <a:spcPct val="0"/>
              </a:spcBef>
            </a:pPr>
            <a:r>
              <a:rPr lang="en-US" smtClean="0">
                <a:ea typeface="ＭＳ Ｐゴシック" charset="-128"/>
                <a:cs typeface="ＭＳ Ｐゴシック" charset="-128"/>
              </a:rPr>
              <a:t>Old Singapore</a:t>
            </a:r>
          </a:p>
          <a:p>
            <a:pPr>
              <a:spcBef>
                <a:spcPct val="0"/>
              </a:spcBef>
            </a:pPr>
            <a:r>
              <a:rPr lang="en-US" smtClean="0">
                <a:ea typeface="ＭＳ Ｐゴシック" charset="-128"/>
                <a:cs typeface="ＭＳ Ｐゴシック" charset="-128"/>
              </a:rPr>
              <a:t>Singapore Changi Airport- one of the best in the world</a:t>
            </a:r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59F7C83-786F-AA4E-B7D4-CBA43B9CB514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5741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AE1FF3-5704-2246-8B3D-E2FFD418A2E8}" type="slidenum">
              <a:rPr lang="en-US">
                <a:solidFill>
                  <a:prstClr val="black"/>
                </a:solidFill>
              </a:rPr>
              <a:pPr/>
              <a:t>66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34655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BB0E5-AD9D-455D-AA6D-C76425C39A18}" type="slidenum">
              <a:rPr lang="en-US" smtClean="0">
                <a:solidFill>
                  <a:prstClr val="black"/>
                </a:solidFill>
              </a:rPr>
              <a:pPr/>
              <a:t>68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09209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95CA7-52BD-DD40-B73D-494764B53E61}" type="slidenum">
              <a:rPr lang="en-US" smtClean="0">
                <a:solidFill>
                  <a:prstClr val="black"/>
                </a:solidFill>
              </a:rPr>
              <a:pPr/>
              <a:t>69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8135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mtClean="0">
                <a:ea typeface="ＭＳ Ｐゴシック" charset="-128"/>
                <a:cs typeface="ＭＳ Ｐゴシック" charset="-128"/>
              </a:rPr>
              <a:t>Lee Kuan Yew- Founding Prime Minister</a:t>
            </a:r>
          </a:p>
          <a:p>
            <a:pPr>
              <a:spcBef>
                <a:spcPct val="0"/>
              </a:spcBef>
            </a:pPr>
            <a:r>
              <a:rPr lang="en-US" smtClean="0">
                <a:ea typeface="ＭＳ Ｐゴシック" charset="-128"/>
                <a:cs typeface="ＭＳ Ｐゴシック" charset="-128"/>
              </a:rPr>
              <a:t>Food- Variety due to multiracial society</a:t>
            </a:r>
          </a:p>
          <a:p>
            <a:pPr>
              <a:spcBef>
                <a:spcPct val="0"/>
              </a:spcBef>
            </a:pPr>
            <a:r>
              <a:rPr lang="en-US" smtClean="0">
                <a:ea typeface="ＭＳ Ｐゴシック" charset="-128"/>
                <a:cs typeface="ＭＳ Ｐゴシック" charset="-128"/>
              </a:rPr>
              <a:t>Old Singapore</a:t>
            </a:r>
          </a:p>
          <a:p>
            <a:pPr>
              <a:spcBef>
                <a:spcPct val="0"/>
              </a:spcBef>
            </a:pPr>
            <a:r>
              <a:rPr lang="en-US" smtClean="0">
                <a:ea typeface="ＭＳ Ｐゴシック" charset="-128"/>
                <a:cs typeface="ＭＳ Ｐゴシック" charset="-128"/>
              </a:rPr>
              <a:t>Singapore Changi Airport- one of the best in the world</a:t>
            </a:r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59F7C83-786F-AA4E-B7D4-CBA43B9CB514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544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8767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Shape 5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5" name="Shape 5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096096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PISA</a:t>
            </a:r>
            <a:r>
              <a:rPr lang="en-US" baseline="0" dirty="0" smtClean="0"/>
              <a:t> has a specific focus for each cycle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 next slide</a:t>
            </a:r>
            <a:r>
              <a:rPr lang="en-US" baseline="0" dirty="0" smtClean="0"/>
              <a:t> shows Norway’s position for each of the core areas vis-à-vis other countries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4F2D2482-1758-4480-B520-19E21274F79D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2370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95CA7-52BD-DD40-B73D-494764B53E61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3082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20440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e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CA7D8-E087-4FBD-911C-BD7F2BB7F37B}" type="datetimeFigureOut">
              <a:rPr lang="en-GB" smtClean="0"/>
              <a:t>19-09-16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67378-193D-46FF-B961-60B4B46CE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67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CA7D8-E087-4FBD-911C-BD7F2BB7F37B}" type="datetimeFigureOut">
              <a:rPr lang="en-GB" smtClean="0"/>
              <a:t>19-09-16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67378-193D-46FF-B961-60B4B46CE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128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CA7D8-E087-4FBD-911C-BD7F2BB7F37B}" type="datetimeFigureOut">
              <a:rPr lang="en-GB" smtClean="0"/>
              <a:t>19-09-16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67378-193D-46FF-B961-60B4B46CE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1337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0818" y="601724"/>
            <a:ext cx="6477805" cy="2190535"/>
          </a:xfrm>
        </p:spPr>
        <p:txBody>
          <a:bodyPr bIns="0" anchor="b">
            <a:normAutofit/>
          </a:bodyPr>
          <a:lstStyle>
            <a:lvl1pPr algn="ctr">
              <a:defRPr sz="49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0818" y="2793056"/>
            <a:ext cx="6477804" cy="733216"/>
          </a:xfrm>
        </p:spPr>
        <p:txBody>
          <a:bodyPr tIns="91440" bIns="91440">
            <a:normAutofit/>
          </a:bodyPr>
          <a:lstStyle>
            <a:lvl1pPr marL="0" indent="0" algn="ctr">
              <a:buNone/>
              <a:defRPr sz="135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35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3E89F-F0E9-734A-880D-0F51A41C4937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19-09-16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88684" y="246981"/>
            <a:ext cx="4220081" cy="231901"/>
          </a:xfrm>
        </p:spPr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7626" y="599230"/>
            <a:ext cx="608264" cy="377684"/>
          </a:xfrm>
        </p:spPr>
        <p:txBody>
          <a:bodyPr/>
          <a:lstStyle/>
          <a:p>
            <a:fld id="{D6D9FCCC-4FC9-1244-881A-5744411B9B2A}" type="slidenum">
              <a:rPr lang="en-US" smtClean="0">
                <a:solidFill>
                  <a:srgbClr val="FB8C29"/>
                </a:solidFill>
              </a:rPr>
              <a:pPr/>
              <a:t>‹#›</a:t>
            </a:fld>
            <a:endParaRPr lang="en-US">
              <a:solidFill>
                <a:srgbClr val="FB8C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8486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3E89F-F0E9-734A-880D-0F51A41C4937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19-09-16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9FCCC-4FC9-1244-881A-5744411B9B2A}" type="slidenum">
              <a:rPr lang="en-US" smtClean="0">
                <a:solidFill>
                  <a:srgbClr val="FB8C29"/>
                </a:solidFill>
              </a:rPr>
              <a:pPr/>
              <a:t>‹#›</a:t>
            </a:fld>
            <a:endParaRPr lang="en-US">
              <a:solidFill>
                <a:srgbClr val="FB8C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2172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0817" y="1317098"/>
            <a:ext cx="6482366" cy="1476755"/>
          </a:xfrm>
        </p:spPr>
        <p:txBody>
          <a:bodyPr anchor="b">
            <a:norm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0817" y="2793853"/>
            <a:ext cx="6482366" cy="820490"/>
          </a:xfrm>
        </p:spPr>
        <p:txBody>
          <a:bodyPr tIns="91440">
            <a:normAutofit/>
          </a:bodyPr>
          <a:lstStyle>
            <a:lvl1pPr marL="0" indent="0" algn="ctr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3E89F-F0E9-734A-880D-0F51A41C4937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19-09-16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9FCCC-4FC9-1244-881A-5744411B9B2A}" type="slidenum">
              <a:rPr lang="en-US" smtClean="0">
                <a:solidFill>
                  <a:srgbClr val="FB8C29"/>
                </a:solidFill>
              </a:rPr>
              <a:pPr/>
              <a:t>‹#›</a:t>
            </a:fld>
            <a:endParaRPr lang="en-US">
              <a:solidFill>
                <a:srgbClr val="FB8C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4613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6913" y="603667"/>
            <a:ext cx="6970183" cy="7944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5498" y="1508159"/>
            <a:ext cx="3366491" cy="25864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0605" y="1513007"/>
            <a:ext cx="3366491" cy="25811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3E89F-F0E9-734A-880D-0F51A41C4937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19-09-16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9FCCC-4FC9-1244-881A-5744411B9B2A}" type="slidenum">
              <a:rPr lang="en-US" smtClean="0">
                <a:solidFill>
                  <a:srgbClr val="FB8C29"/>
                </a:solidFill>
              </a:rPr>
              <a:pPr/>
              <a:t>‹#›</a:t>
            </a:fld>
            <a:endParaRPr lang="en-US">
              <a:solidFill>
                <a:srgbClr val="FB8C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640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5394" y="603123"/>
            <a:ext cx="6971702" cy="79223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5393" y="1514662"/>
            <a:ext cx="3366596" cy="60145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65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5393" y="2118202"/>
            <a:ext cx="3366596" cy="19833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92019" y="1517253"/>
            <a:ext cx="3366596" cy="601678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65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92019" y="2116119"/>
            <a:ext cx="3366596" cy="19780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3E89F-F0E9-734A-880D-0F51A41C4937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19-09-16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9FCCC-4FC9-1244-881A-5744411B9B2A}" type="slidenum">
              <a:rPr lang="en-US" smtClean="0">
                <a:solidFill>
                  <a:srgbClr val="FB8C29"/>
                </a:solidFill>
              </a:rPr>
              <a:pPr/>
              <a:t>‹#›</a:t>
            </a:fld>
            <a:endParaRPr lang="en-US">
              <a:solidFill>
                <a:srgbClr val="FB8C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3500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3E89F-F0E9-734A-880D-0F51A41C4937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19-09-16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9FCCC-4FC9-1244-881A-5744411B9B2A}" type="slidenum">
              <a:rPr lang="en-US" smtClean="0">
                <a:solidFill>
                  <a:srgbClr val="FB8C29"/>
                </a:solidFill>
              </a:rPr>
              <a:pPr/>
              <a:t>‹#›</a:t>
            </a:fld>
            <a:endParaRPr lang="en-US">
              <a:solidFill>
                <a:srgbClr val="FB8C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615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3E89F-F0E9-734A-880D-0F51A41C4937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19-09-16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9FCCC-4FC9-1244-881A-5744411B9B2A}" type="slidenum">
              <a:rPr lang="en-US" smtClean="0">
                <a:solidFill>
                  <a:srgbClr val="FB8C29"/>
                </a:solidFill>
              </a:rPr>
              <a:pPr/>
              <a:t>‹#›</a:t>
            </a:fld>
            <a:endParaRPr lang="en-US">
              <a:solidFill>
                <a:srgbClr val="FB8C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3282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504" y="599230"/>
            <a:ext cx="2221475" cy="1804889"/>
          </a:xfrm>
        </p:spPr>
        <p:txBody>
          <a:bodyPr anchor="b">
            <a:normAutofit/>
          </a:bodyPr>
          <a:lstStyle>
            <a:lvl1pPr algn="l">
              <a:defRPr sz="1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7743" y="599230"/>
            <a:ext cx="4509353" cy="349412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3504" y="2404119"/>
            <a:ext cx="2221475" cy="1686136"/>
          </a:xfrm>
        </p:spPr>
        <p:txBody>
          <a:bodyPr/>
          <a:lstStyle>
            <a:lvl1pPr marL="0" indent="0" algn="l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3E89F-F0E9-734A-880D-0F51A41C4937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19-09-16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9FCCC-4FC9-1244-881A-5744411B9B2A}" type="slidenum">
              <a:rPr lang="en-US" smtClean="0">
                <a:solidFill>
                  <a:srgbClr val="FB8C29"/>
                </a:solidFill>
              </a:rPr>
              <a:pPr/>
              <a:t>‹#›</a:t>
            </a:fld>
            <a:endParaRPr lang="en-US">
              <a:solidFill>
                <a:srgbClr val="FB8C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455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CA7D8-E087-4FBD-911C-BD7F2BB7F37B}" type="datetimeFigureOut">
              <a:rPr lang="en-GB" smtClean="0"/>
              <a:t>19-09-16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67378-193D-46FF-B961-60B4B46CE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3495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5608041" y="361628"/>
            <a:ext cx="3055900" cy="3861826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blipFill dpi="0" rotWithShape="1">
              <a:blip r:embed="rId2">
                <a:alphaModFix amt="30000"/>
              </a:blip>
              <a:srcRect/>
              <a:tile tx="0" ty="0" sx="100000" sy="100000" flip="none" algn="ctr"/>
            </a:blip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atte">
              <a:bevelT w="152400" h="50800" prst="softRound"/>
              <a:extrusionClr>
                <a:schemeClr val="tx2"/>
              </a:extrusionClr>
              <a:contourClr>
                <a:schemeClr val="bg2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mpd="sng">
              <a:solidFill>
                <a:schemeClr val="tx2">
                  <a:lumMod val="25000"/>
                </a:schemeClr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405" y="847135"/>
            <a:ext cx="4149246" cy="1441724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3292" y="841907"/>
            <a:ext cx="2093378" cy="2899745"/>
          </a:xfrm>
          <a:solidFill>
            <a:schemeClr val="bg1">
              <a:lumMod val="50000"/>
              <a:lumOff val="50000"/>
              <a:alpha val="80000"/>
            </a:schemeClr>
          </a:solidFill>
          <a:ln w="9525" cap="sq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400" dirty="0"/>
            </a:lvl1pPr>
          </a:lstStyle>
          <a:p>
            <a:pPr lvl="0" algn="ctr"/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7747" y="2294700"/>
            <a:ext cx="4143303" cy="1567601"/>
          </a:xfr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85537" y="4102393"/>
            <a:ext cx="4145513" cy="240092"/>
          </a:xfrm>
        </p:spPr>
        <p:txBody>
          <a:bodyPr/>
          <a:lstStyle>
            <a:lvl1pPr algn="l">
              <a:defRPr/>
            </a:lvl1pPr>
          </a:lstStyle>
          <a:p>
            <a:fld id="{8C63E89F-F0E9-734A-880D-0F51A41C4937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19-09-16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85537" y="238981"/>
            <a:ext cx="4155753" cy="240698"/>
          </a:xfrm>
        </p:spPr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9FCCC-4FC9-1244-881A-5744411B9B2A}" type="slidenum">
              <a:rPr lang="en-US" smtClean="0">
                <a:solidFill>
                  <a:srgbClr val="FB8C29"/>
                </a:solidFill>
              </a:rPr>
              <a:pPr/>
              <a:t>‹#›</a:t>
            </a:fld>
            <a:endParaRPr lang="en-US">
              <a:solidFill>
                <a:srgbClr val="FB8C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4835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3E89F-F0E9-734A-880D-0F51A41C4937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19-09-16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9FCCC-4FC9-1244-881A-5744411B9B2A}" type="slidenum">
              <a:rPr lang="en-US" smtClean="0">
                <a:solidFill>
                  <a:srgbClr val="FB8C29"/>
                </a:solidFill>
              </a:rPr>
              <a:pPr/>
              <a:t>‹#›</a:t>
            </a:fld>
            <a:endParaRPr lang="en-US">
              <a:solidFill>
                <a:srgbClr val="FB8C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6068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5289" y="599230"/>
            <a:ext cx="1211807" cy="3494917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3504" y="599230"/>
            <a:ext cx="5638991" cy="34949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3E89F-F0E9-734A-880D-0F51A41C4937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19-09-16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9FCCC-4FC9-1244-881A-5744411B9B2A}" type="slidenum">
              <a:rPr lang="en-US" smtClean="0">
                <a:solidFill>
                  <a:srgbClr val="FB8C29"/>
                </a:solidFill>
              </a:rPr>
              <a:pPr/>
              <a:t>‹#›</a:t>
            </a:fld>
            <a:endParaRPr lang="en-US">
              <a:solidFill>
                <a:srgbClr val="FB8C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485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121897" tIns="121897" rIns="121897" bIns="121897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121897" tIns="121897" rIns="121897" bIns="121897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121897" tIns="121897" rIns="121897" bIns="121897" anchor="ctr" anchorCtr="0">
            <a:noAutofit/>
          </a:bodyPr>
          <a:lstStyle/>
          <a:p>
            <a:fld id="{00000000-1234-1234-1234-123412341234}" type="slidenum">
              <a:rPr lang="en" smtClean="0">
                <a:solidFill>
                  <a:srgbClr val="FB8C29"/>
                </a:solidFill>
              </a:rPr>
              <a:pPr/>
              <a:t>‹#›</a:t>
            </a:fld>
            <a:endParaRPr lang="en">
              <a:solidFill>
                <a:srgbClr val="FB8C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176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CA7D8-E087-4FBD-911C-BD7F2BB7F37B}" type="datetimeFigureOut">
              <a:rPr lang="en-GB" smtClean="0"/>
              <a:t>19-09-16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67378-193D-46FF-B961-60B4B46CE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770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CA7D8-E087-4FBD-911C-BD7F2BB7F37B}" type="datetimeFigureOut">
              <a:rPr lang="en-GB" smtClean="0"/>
              <a:t>19-09-16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67378-193D-46FF-B961-60B4B46CE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116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CA7D8-E087-4FBD-911C-BD7F2BB7F37B}" type="datetimeFigureOut">
              <a:rPr lang="en-GB" smtClean="0"/>
              <a:t>19-09-16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67378-193D-46FF-B961-60B4B46CE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0161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CA7D8-E087-4FBD-911C-BD7F2BB7F37B}" type="datetimeFigureOut">
              <a:rPr lang="en-GB" smtClean="0"/>
              <a:t>19-09-16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67378-193D-46FF-B961-60B4B46CE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70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CA7D8-E087-4FBD-911C-BD7F2BB7F37B}" type="datetimeFigureOut">
              <a:rPr lang="en-GB" smtClean="0"/>
              <a:t>19-09-16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67378-193D-46FF-B961-60B4B46CE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231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CA7D8-E087-4FBD-911C-BD7F2BB7F37B}" type="datetimeFigureOut">
              <a:rPr lang="en-GB" smtClean="0"/>
              <a:t>19-09-16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67378-193D-46FF-B961-60B4B46CE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116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CA7D8-E087-4FBD-911C-BD7F2BB7F37B}" type="datetimeFigureOut">
              <a:rPr lang="en-GB" smtClean="0"/>
              <a:t>19-09-16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67378-193D-46FF-B961-60B4B46CE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363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CA7D8-E087-4FBD-911C-BD7F2BB7F37B}" type="datetimeFigureOut">
              <a:rPr lang="en-GB" smtClean="0"/>
              <a:t>19-09-16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667378-193D-46FF-B961-60B4B46CE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346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8685" y="603390"/>
            <a:ext cx="6968411" cy="786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8685" y="1511799"/>
            <a:ext cx="6968411" cy="2587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31560" y="247778"/>
            <a:ext cx="2625536" cy="2319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3E89F-F0E9-734A-880D-0F51A41C4937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19-09-16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684" y="246981"/>
            <a:ext cx="4220081" cy="2319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0046" y="599230"/>
            <a:ext cx="608264" cy="37768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100">
                <a:solidFill>
                  <a:schemeClr val="accent1"/>
                </a:solidFill>
              </a:defRPr>
            </a:lvl1pPr>
          </a:lstStyle>
          <a:p>
            <a:fld id="{D6D9FCCC-4FC9-1244-881A-5744411B9B2A}" type="slidenum">
              <a:rPr lang="en-US" smtClean="0">
                <a:solidFill>
                  <a:srgbClr val="FB8C29"/>
                </a:solidFill>
              </a:rPr>
              <a:pPr/>
              <a:t>‹#›</a:t>
            </a:fld>
            <a:endParaRPr lang="en-US">
              <a:solidFill>
                <a:srgbClr val="FB8C29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716718"/>
            <a:ext cx="9144000" cy="1879488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4597003"/>
            <a:ext cx="9144000" cy="557213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0" y="460360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05788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0" i="0" kern="1200" cap="all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5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35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05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3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6.jpg"/><Relationship Id="rId3" Type="http://schemas.openxmlformats.org/officeDocument/2006/relationships/image" Target="../media/image17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4" Type="http://schemas.openxmlformats.org/officeDocument/2006/relationships/image" Target="../media/image21.jpg"/><Relationship Id="rId5" Type="http://schemas.openxmlformats.org/officeDocument/2006/relationships/image" Target="../media/image22.jp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3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5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6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7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8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9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9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0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1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2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3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4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5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6.jp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7.jp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8.tiff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9.jp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4" Type="http://schemas.openxmlformats.org/officeDocument/2006/relationships/image" Target="../media/image41.jp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4" Type="http://schemas.openxmlformats.org/officeDocument/2006/relationships/image" Target="../media/image44.jpe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5.jp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6.jp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7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8.jp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9.jpg"/><Relationship Id="rId3" Type="http://schemas.openxmlformats.org/officeDocument/2006/relationships/image" Target="../media/image50.jp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9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0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diagramData" Target="../diagrams/data2.xml"/><Relationship Id="rId8" Type="http://schemas.openxmlformats.org/officeDocument/2006/relationships/diagramLayout" Target="../diagrams/layout2.xml"/><Relationship Id="rId9" Type="http://schemas.openxmlformats.org/officeDocument/2006/relationships/diagramQuickStyle" Target="../diagrams/quickStyle2.xml"/><Relationship Id="rId10" Type="http://schemas.openxmlformats.org/officeDocument/2006/relationships/diagramColors" Target="../diagrams/colors2.xml"/><Relationship Id="rId11" Type="http://schemas.microsoft.com/office/2007/relationships/diagramDrawing" Target="../diagrams/drawing2.xml"/><Relationship Id="rId1" Type="http://schemas.openxmlformats.org/officeDocument/2006/relationships/slideLayout" Target="../slideLayouts/slideLayout13.xml"/><Relationship Id="rId2" Type="http://schemas.openxmlformats.org/officeDocument/2006/relationships/diagramData" Target="../diagrams/data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55.jp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56.jp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93010"/>
            <a:ext cx="7772400" cy="1102519"/>
          </a:xfrm>
        </p:spPr>
        <p:txBody>
          <a:bodyPr>
            <a:noAutofit/>
          </a:bodyPr>
          <a:lstStyle/>
          <a:p>
            <a:r>
              <a:rPr lang="en-GB" b="1" dirty="0" err="1" smtClean="0">
                <a:solidFill>
                  <a:srgbClr val="33637C"/>
                </a:solidFill>
              </a:rPr>
              <a:t>Siarad</a:t>
            </a:r>
            <a:r>
              <a:rPr lang="en-GB" b="1" dirty="0" smtClean="0">
                <a:solidFill>
                  <a:srgbClr val="33637C"/>
                </a:solidFill>
              </a:rPr>
              <a:t> </a:t>
            </a:r>
            <a:r>
              <a:rPr lang="en-GB" b="1" dirty="0" err="1" smtClean="0">
                <a:solidFill>
                  <a:srgbClr val="33637C"/>
                </a:solidFill>
              </a:rPr>
              <a:t>yn</a:t>
            </a:r>
            <a:r>
              <a:rPr lang="en-GB" b="1" dirty="0" smtClean="0">
                <a:solidFill>
                  <a:srgbClr val="33637C"/>
                </a:solidFill>
              </a:rPr>
              <a:t> </a:t>
            </a:r>
            <a:r>
              <a:rPr lang="en-GB" b="1" dirty="0" err="1" smtClean="0">
                <a:solidFill>
                  <a:srgbClr val="33637C"/>
                </a:solidFill>
              </a:rPr>
              <a:t>Broffesiynol</a:t>
            </a:r>
            <a:r>
              <a:rPr lang="en-GB" b="1" dirty="0" smtClean="0">
                <a:solidFill>
                  <a:srgbClr val="33637C"/>
                </a:solidFill>
              </a:rPr>
              <a:t> 2019</a:t>
            </a:r>
            <a:br>
              <a:rPr lang="en-GB" b="1" dirty="0" smtClean="0">
                <a:solidFill>
                  <a:srgbClr val="33637C"/>
                </a:solidFill>
              </a:rPr>
            </a:br>
            <a:r>
              <a:rPr lang="en-GB" b="1" dirty="0" smtClean="0">
                <a:solidFill>
                  <a:srgbClr val="33637C"/>
                </a:solidFill>
              </a:rPr>
              <a:t>Professionally Speaking 2019</a:t>
            </a:r>
            <a:endParaRPr lang="en-GB" b="1" dirty="0">
              <a:solidFill>
                <a:srgbClr val="33637C"/>
              </a:solidFill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0" y="4371950"/>
            <a:ext cx="9144000" cy="1314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srgbClr val="33637C"/>
                </a:solidFill>
              </a:rPr>
              <a:t>#SiaradProff19		@</a:t>
            </a:r>
            <a:r>
              <a:rPr lang="en-GB" dirty="0" err="1" smtClean="0">
                <a:solidFill>
                  <a:srgbClr val="33637C"/>
                </a:solidFill>
              </a:rPr>
              <a:t>ewc_cga</a:t>
            </a:r>
            <a:r>
              <a:rPr lang="en-GB" dirty="0" smtClean="0">
                <a:solidFill>
                  <a:srgbClr val="33637C"/>
                </a:solidFill>
              </a:rPr>
              <a:t>		#ProfSpeak19</a:t>
            </a:r>
            <a:endParaRPr lang="en-GB" dirty="0">
              <a:solidFill>
                <a:srgbClr val="33637C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89046"/>
            <a:ext cx="2160240" cy="59204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775" y="178807"/>
            <a:ext cx="1285277" cy="134908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4227934"/>
            <a:ext cx="833153" cy="83315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63608"/>
            <a:ext cx="1172698" cy="82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173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5856" y="1419622"/>
            <a:ext cx="2835087" cy="1456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400" dirty="0" err="1" smtClean="0">
                <a:solidFill>
                  <a:srgbClr val="FB8C29"/>
                </a:solidFill>
              </a:rPr>
              <a:t>Dibenion</a:t>
            </a:r>
            <a:r>
              <a:rPr lang="en-US" sz="2400" dirty="0" smtClean="0">
                <a:solidFill>
                  <a:srgbClr val="FB8C29"/>
                </a:solidFill>
              </a:rPr>
              <a:t> </a:t>
            </a:r>
            <a:r>
              <a:rPr lang="en-US" sz="2400" dirty="0" err="1" smtClean="0">
                <a:solidFill>
                  <a:srgbClr val="FB8C29"/>
                </a:solidFill>
              </a:rPr>
              <a:t>newydd</a:t>
            </a:r>
            <a:r>
              <a:rPr lang="en-US" sz="2400" dirty="0" smtClean="0">
                <a:solidFill>
                  <a:srgbClr val="FB8C29"/>
                </a:solidFill>
              </a:rPr>
              <a:t> </a:t>
            </a:r>
          </a:p>
          <a:p>
            <a:pPr>
              <a:lnSpc>
                <a:spcPct val="200000"/>
              </a:lnSpc>
            </a:pPr>
            <a:r>
              <a:rPr lang="en-US" sz="2400" dirty="0" smtClean="0">
                <a:solidFill>
                  <a:srgbClr val="FB8C29"/>
                </a:solidFill>
              </a:rPr>
              <a:t>New </a:t>
            </a:r>
            <a:r>
              <a:rPr lang="en-US" sz="2400" dirty="0">
                <a:solidFill>
                  <a:srgbClr val="FB8C29"/>
                </a:solidFill>
              </a:rPr>
              <a:t>Purposes</a:t>
            </a:r>
          </a:p>
        </p:txBody>
      </p:sp>
    </p:spTree>
    <p:extLst>
      <p:ext uri="{BB962C8B-B14F-4D97-AF65-F5344CB8AC3E}">
        <p14:creationId xmlns:p14="http://schemas.microsoft.com/office/powerpoint/2010/main" val="3195986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80112" y="699542"/>
            <a:ext cx="32766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prstClr val="white"/>
                </a:solidFill>
              </a:rPr>
              <a:t>    WALES</a:t>
            </a:r>
          </a:p>
        </p:txBody>
      </p:sp>
      <p:sp>
        <p:nvSpPr>
          <p:cNvPr id="3" name="Rectangle 2"/>
          <p:cNvSpPr/>
          <p:nvPr/>
        </p:nvSpPr>
        <p:spPr>
          <a:xfrm>
            <a:off x="5111401" y="1619096"/>
            <a:ext cx="4313312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100" dirty="0">
                <a:solidFill>
                  <a:prstClr val="white"/>
                </a:solidFill>
              </a:rPr>
              <a:t>Ambitious, capable learners</a:t>
            </a:r>
          </a:p>
          <a:p>
            <a:endParaRPr lang="en-GB" sz="2100" dirty="0">
              <a:solidFill>
                <a:prstClr val="white"/>
              </a:solidFill>
            </a:endParaRPr>
          </a:p>
          <a:p>
            <a:r>
              <a:rPr lang="en-GB" sz="2100" dirty="0">
                <a:solidFill>
                  <a:prstClr val="white"/>
                </a:solidFill>
              </a:rPr>
              <a:t>Enterprising, creative contributors</a:t>
            </a:r>
          </a:p>
          <a:p>
            <a:endParaRPr lang="en-GB" sz="2100" dirty="0">
              <a:solidFill>
                <a:prstClr val="white"/>
              </a:solidFill>
            </a:endParaRPr>
          </a:p>
          <a:p>
            <a:r>
              <a:rPr lang="en-GB" sz="2100" dirty="0">
                <a:solidFill>
                  <a:prstClr val="white"/>
                </a:solidFill>
              </a:rPr>
              <a:t>Ethical, informed citizens</a:t>
            </a:r>
          </a:p>
          <a:p>
            <a:endParaRPr lang="en-GB" sz="2100" dirty="0">
              <a:solidFill>
                <a:prstClr val="white"/>
              </a:solidFill>
            </a:endParaRPr>
          </a:p>
          <a:p>
            <a:r>
              <a:rPr lang="en-GB" sz="2100" dirty="0">
                <a:solidFill>
                  <a:prstClr val="white"/>
                </a:solidFill>
              </a:rPr>
              <a:t>Healthy, confident individuals</a:t>
            </a:r>
          </a:p>
          <a:p>
            <a:r>
              <a:rPr lang="en-US" sz="2100" dirty="0">
                <a:solidFill>
                  <a:prstClr val="white"/>
                </a:solidFill>
              </a:rPr>
              <a:t> </a:t>
            </a:r>
          </a:p>
        </p:txBody>
      </p:sp>
      <p:pic>
        <p:nvPicPr>
          <p:cNvPr id="6" name="Picture 5" descr="Unknow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95486"/>
            <a:ext cx="1801392" cy="12574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87624" y="699542"/>
            <a:ext cx="32766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 smtClean="0">
                <a:solidFill>
                  <a:prstClr val="white"/>
                </a:solidFill>
              </a:rPr>
              <a:t>CYMRU</a:t>
            </a:r>
            <a:endParaRPr lang="en-US" sz="2100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3528" y="1651439"/>
            <a:ext cx="44644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100" dirty="0" err="1" smtClean="0">
                <a:solidFill>
                  <a:prstClr val="white"/>
                </a:solidFill>
              </a:rPr>
              <a:t>Dysgwyr</a:t>
            </a:r>
            <a:r>
              <a:rPr lang="en-GB" sz="2100" dirty="0" smtClean="0">
                <a:solidFill>
                  <a:prstClr val="white"/>
                </a:solidFill>
              </a:rPr>
              <a:t> </a:t>
            </a:r>
            <a:r>
              <a:rPr lang="en-GB" sz="2100" dirty="0" err="1" smtClean="0">
                <a:solidFill>
                  <a:prstClr val="white"/>
                </a:solidFill>
              </a:rPr>
              <a:t>uchelgeisiol</a:t>
            </a:r>
            <a:r>
              <a:rPr lang="en-GB" sz="2100" dirty="0" smtClean="0">
                <a:solidFill>
                  <a:prstClr val="white"/>
                </a:solidFill>
              </a:rPr>
              <a:t>, </a:t>
            </a:r>
            <a:r>
              <a:rPr lang="en-GB" sz="2100" dirty="0" err="1" smtClean="0">
                <a:solidFill>
                  <a:prstClr val="white"/>
                </a:solidFill>
              </a:rPr>
              <a:t>galluog</a:t>
            </a:r>
            <a:endParaRPr lang="en-GB" sz="2100" dirty="0">
              <a:solidFill>
                <a:prstClr val="white"/>
              </a:solidFill>
            </a:endParaRPr>
          </a:p>
          <a:p>
            <a:endParaRPr lang="en-GB" sz="2100" dirty="0">
              <a:solidFill>
                <a:prstClr val="white"/>
              </a:solidFill>
            </a:endParaRPr>
          </a:p>
          <a:p>
            <a:r>
              <a:rPr lang="en-GB" sz="2100" dirty="0" err="1" smtClean="0">
                <a:solidFill>
                  <a:prstClr val="white"/>
                </a:solidFill>
              </a:rPr>
              <a:t>Cyfranwyr</a:t>
            </a:r>
            <a:r>
              <a:rPr lang="en-GB" sz="2100" dirty="0" smtClean="0">
                <a:solidFill>
                  <a:prstClr val="white"/>
                </a:solidFill>
              </a:rPr>
              <a:t> </a:t>
            </a:r>
            <a:r>
              <a:rPr lang="en-GB" sz="2100" dirty="0" err="1" smtClean="0">
                <a:solidFill>
                  <a:prstClr val="white"/>
                </a:solidFill>
              </a:rPr>
              <a:t>mentrus</a:t>
            </a:r>
            <a:r>
              <a:rPr lang="en-GB" sz="2100" dirty="0" smtClean="0">
                <a:solidFill>
                  <a:prstClr val="white"/>
                </a:solidFill>
              </a:rPr>
              <a:t>, </a:t>
            </a:r>
            <a:r>
              <a:rPr lang="en-GB" sz="2100" dirty="0" err="1" smtClean="0">
                <a:solidFill>
                  <a:prstClr val="white"/>
                </a:solidFill>
              </a:rPr>
              <a:t>creadigol</a:t>
            </a:r>
            <a:endParaRPr lang="en-GB" sz="2100" dirty="0">
              <a:solidFill>
                <a:prstClr val="white"/>
              </a:solidFill>
            </a:endParaRPr>
          </a:p>
          <a:p>
            <a:endParaRPr lang="en-GB" sz="2100" dirty="0">
              <a:solidFill>
                <a:prstClr val="white"/>
              </a:solidFill>
            </a:endParaRPr>
          </a:p>
          <a:p>
            <a:r>
              <a:rPr lang="en-GB" sz="2100" dirty="0" err="1" smtClean="0">
                <a:solidFill>
                  <a:prstClr val="white"/>
                </a:solidFill>
              </a:rPr>
              <a:t>Dinasyddion</a:t>
            </a:r>
            <a:r>
              <a:rPr lang="en-GB" sz="2100" dirty="0" smtClean="0">
                <a:solidFill>
                  <a:prstClr val="white"/>
                </a:solidFill>
              </a:rPr>
              <a:t> </a:t>
            </a:r>
            <a:r>
              <a:rPr lang="en-GB" sz="2100" dirty="0" err="1" smtClean="0">
                <a:solidFill>
                  <a:prstClr val="white"/>
                </a:solidFill>
              </a:rPr>
              <a:t>egwyddorol</a:t>
            </a:r>
            <a:r>
              <a:rPr lang="en-GB" sz="2100" dirty="0" smtClean="0">
                <a:solidFill>
                  <a:prstClr val="white"/>
                </a:solidFill>
              </a:rPr>
              <a:t>, </a:t>
            </a:r>
            <a:r>
              <a:rPr lang="en-GB" sz="2100" dirty="0" err="1" smtClean="0">
                <a:solidFill>
                  <a:prstClr val="white"/>
                </a:solidFill>
              </a:rPr>
              <a:t>gwybodus</a:t>
            </a:r>
            <a:endParaRPr lang="en-GB" sz="2100" dirty="0" smtClean="0">
              <a:solidFill>
                <a:prstClr val="white"/>
              </a:solidFill>
            </a:endParaRPr>
          </a:p>
          <a:p>
            <a:endParaRPr lang="en-GB" sz="2100" dirty="0">
              <a:solidFill>
                <a:prstClr val="white"/>
              </a:solidFill>
            </a:endParaRPr>
          </a:p>
          <a:p>
            <a:r>
              <a:rPr lang="en-GB" sz="2100" dirty="0" err="1" smtClean="0">
                <a:solidFill>
                  <a:prstClr val="white"/>
                </a:solidFill>
              </a:rPr>
              <a:t>Unigolion</a:t>
            </a:r>
            <a:r>
              <a:rPr lang="en-GB" sz="2100" dirty="0" smtClean="0">
                <a:solidFill>
                  <a:prstClr val="white"/>
                </a:solidFill>
              </a:rPr>
              <a:t> </a:t>
            </a:r>
            <a:r>
              <a:rPr lang="en-GB" sz="2100" dirty="0" err="1" smtClean="0">
                <a:solidFill>
                  <a:prstClr val="white"/>
                </a:solidFill>
              </a:rPr>
              <a:t>iach</a:t>
            </a:r>
            <a:r>
              <a:rPr lang="en-GB" sz="2100" dirty="0" smtClean="0">
                <a:solidFill>
                  <a:prstClr val="white"/>
                </a:solidFill>
              </a:rPr>
              <a:t>, </a:t>
            </a:r>
            <a:r>
              <a:rPr lang="en-GB" sz="2100" dirty="0" err="1" smtClean="0">
                <a:solidFill>
                  <a:prstClr val="white"/>
                </a:solidFill>
              </a:rPr>
              <a:t>hyderus</a:t>
            </a:r>
            <a:endParaRPr lang="en-US" sz="21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8384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80112" y="627534"/>
            <a:ext cx="32766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prstClr val="white"/>
                </a:solidFill>
              </a:rPr>
              <a:t>    NORWAY</a:t>
            </a:r>
          </a:p>
        </p:txBody>
      </p:sp>
      <p:sp>
        <p:nvSpPr>
          <p:cNvPr id="3" name="Rectangle 2"/>
          <p:cNvSpPr/>
          <p:nvPr/>
        </p:nvSpPr>
        <p:spPr>
          <a:xfrm>
            <a:off x="4932040" y="1485901"/>
            <a:ext cx="37547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100" dirty="0" smtClean="0">
                <a:solidFill>
                  <a:prstClr val="white"/>
                </a:solidFill>
              </a:rPr>
              <a:t>Subject </a:t>
            </a:r>
            <a:r>
              <a:rPr lang="en-GB" sz="2100" dirty="0">
                <a:solidFill>
                  <a:prstClr val="white"/>
                </a:solidFill>
              </a:rPr>
              <a:t>knowledge</a:t>
            </a:r>
          </a:p>
          <a:p>
            <a:r>
              <a:rPr lang="en-GB" sz="2100" dirty="0">
                <a:solidFill>
                  <a:prstClr val="white"/>
                </a:solidFill>
              </a:rPr>
              <a:t> </a:t>
            </a:r>
          </a:p>
          <a:p>
            <a:r>
              <a:rPr lang="en-GB" sz="2100" dirty="0" smtClean="0">
                <a:solidFill>
                  <a:prstClr val="white"/>
                </a:solidFill>
              </a:rPr>
              <a:t>Learning </a:t>
            </a:r>
            <a:r>
              <a:rPr lang="en-GB" sz="2100" dirty="0">
                <a:solidFill>
                  <a:prstClr val="white"/>
                </a:solidFill>
              </a:rPr>
              <a:t>and metacognition</a:t>
            </a:r>
          </a:p>
          <a:p>
            <a:endParaRPr lang="en-GB" sz="2100" dirty="0">
              <a:solidFill>
                <a:prstClr val="white"/>
              </a:solidFill>
            </a:endParaRPr>
          </a:p>
          <a:p>
            <a:r>
              <a:rPr lang="en-GB" sz="2100" dirty="0" smtClean="0">
                <a:solidFill>
                  <a:prstClr val="white"/>
                </a:solidFill>
              </a:rPr>
              <a:t>Communicate</a:t>
            </a:r>
            <a:r>
              <a:rPr lang="en-GB" sz="2100" dirty="0">
                <a:solidFill>
                  <a:prstClr val="white"/>
                </a:solidFill>
              </a:rPr>
              <a:t>, collaborate, participate</a:t>
            </a:r>
          </a:p>
          <a:p>
            <a:r>
              <a:rPr lang="en-GB" sz="2100" dirty="0">
                <a:solidFill>
                  <a:prstClr val="white"/>
                </a:solidFill>
              </a:rPr>
              <a:t> </a:t>
            </a:r>
          </a:p>
          <a:p>
            <a:r>
              <a:rPr lang="en-GB" sz="2100" dirty="0">
                <a:solidFill>
                  <a:prstClr val="white"/>
                </a:solidFill>
              </a:rPr>
              <a:t> </a:t>
            </a:r>
            <a:r>
              <a:rPr lang="en-GB" sz="2100" dirty="0" smtClean="0">
                <a:solidFill>
                  <a:prstClr val="white"/>
                </a:solidFill>
              </a:rPr>
              <a:t>Explore</a:t>
            </a:r>
            <a:r>
              <a:rPr lang="en-GB" sz="2100" dirty="0">
                <a:solidFill>
                  <a:prstClr val="white"/>
                </a:solidFill>
              </a:rPr>
              <a:t>, inquire, create</a:t>
            </a:r>
            <a:r>
              <a:rPr lang="en-US" sz="2100" dirty="0">
                <a:solidFill>
                  <a:prstClr val="white"/>
                </a:solidFill>
              </a:rPr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3848" y="267494"/>
            <a:ext cx="1955983" cy="10603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21264" y="654251"/>
            <a:ext cx="32766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prstClr val="white"/>
                </a:solidFill>
              </a:rPr>
              <a:t>    </a:t>
            </a:r>
            <a:r>
              <a:rPr lang="en-US" sz="2100" dirty="0" smtClean="0">
                <a:solidFill>
                  <a:prstClr val="white"/>
                </a:solidFill>
              </a:rPr>
              <a:t>NORWY</a:t>
            </a:r>
            <a:endParaRPr lang="en-US" sz="2100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3192" y="1512618"/>
            <a:ext cx="37547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350" dirty="0">
                <a:solidFill>
                  <a:prstClr val="white"/>
                </a:solidFill>
              </a:rPr>
              <a:t> </a:t>
            </a:r>
            <a:r>
              <a:rPr lang="en-GB" sz="2100" dirty="0" err="1" smtClean="0">
                <a:solidFill>
                  <a:prstClr val="white"/>
                </a:solidFill>
              </a:rPr>
              <a:t>Gwybodaeth</a:t>
            </a:r>
            <a:r>
              <a:rPr lang="en-GB" sz="2100" dirty="0" smtClean="0">
                <a:solidFill>
                  <a:prstClr val="white"/>
                </a:solidFill>
              </a:rPr>
              <a:t> </a:t>
            </a:r>
            <a:r>
              <a:rPr lang="en-GB" sz="2100" dirty="0" err="1" smtClean="0">
                <a:solidFill>
                  <a:prstClr val="white"/>
                </a:solidFill>
              </a:rPr>
              <a:t>bynciol</a:t>
            </a:r>
            <a:endParaRPr lang="en-GB" sz="2100" dirty="0">
              <a:solidFill>
                <a:prstClr val="white"/>
              </a:solidFill>
            </a:endParaRPr>
          </a:p>
          <a:p>
            <a:r>
              <a:rPr lang="en-GB" sz="2100" dirty="0">
                <a:solidFill>
                  <a:prstClr val="white"/>
                </a:solidFill>
              </a:rPr>
              <a:t> </a:t>
            </a:r>
          </a:p>
          <a:p>
            <a:r>
              <a:rPr lang="en-GB" sz="2100" dirty="0" err="1" smtClean="0">
                <a:solidFill>
                  <a:prstClr val="white"/>
                </a:solidFill>
              </a:rPr>
              <a:t>Dysgu</a:t>
            </a:r>
            <a:r>
              <a:rPr lang="en-GB" sz="2100" dirty="0" smtClean="0">
                <a:solidFill>
                  <a:prstClr val="white"/>
                </a:solidFill>
              </a:rPr>
              <a:t> a </a:t>
            </a:r>
            <a:r>
              <a:rPr lang="en-GB" sz="2100" dirty="0" err="1" smtClean="0">
                <a:solidFill>
                  <a:prstClr val="white"/>
                </a:solidFill>
              </a:rPr>
              <a:t>metawybyddiaeth</a:t>
            </a:r>
            <a:endParaRPr lang="en-GB" sz="2100" dirty="0">
              <a:solidFill>
                <a:prstClr val="white"/>
              </a:solidFill>
            </a:endParaRPr>
          </a:p>
          <a:p>
            <a:endParaRPr lang="en-GB" sz="2100" dirty="0">
              <a:solidFill>
                <a:prstClr val="white"/>
              </a:solidFill>
            </a:endParaRPr>
          </a:p>
          <a:p>
            <a:r>
              <a:rPr lang="en-GB" sz="2100" dirty="0" err="1" smtClean="0">
                <a:solidFill>
                  <a:prstClr val="white"/>
                </a:solidFill>
              </a:rPr>
              <a:t>Cyfathrebu</a:t>
            </a:r>
            <a:r>
              <a:rPr lang="en-GB" sz="2100" dirty="0" smtClean="0">
                <a:solidFill>
                  <a:prstClr val="white"/>
                </a:solidFill>
              </a:rPr>
              <a:t>, </a:t>
            </a:r>
            <a:r>
              <a:rPr lang="en-GB" sz="2100" dirty="0" err="1" smtClean="0">
                <a:solidFill>
                  <a:prstClr val="white"/>
                </a:solidFill>
              </a:rPr>
              <a:t>cydweithredu</a:t>
            </a:r>
            <a:r>
              <a:rPr lang="en-GB" sz="2100" dirty="0" smtClean="0">
                <a:solidFill>
                  <a:prstClr val="white"/>
                </a:solidFill>
              </a:rPr>
              <a:t>, </a:t>
            </a:r>
            <a:r>
              <a:rPr lang="en-GB" sz="2100" dirty="0" err="1" smtClean="0">
                <a:solidFill>
                  <a:prstClr val="white"/>
                </a:solidFill>
              </a:rPr>
              <a:t>cymryd</a:t>
            </a:r>
            <a:r>
              <a:rPr lang="en-GB" sz="2100" dirty="0" smtClean="0">
                <a:solidFill>
                  <a:prstClr val="white"/>
                </a:solidFill>
              </a:rPr>
              <a:t> </a:t>
            </a:r>
            <a:r>
              <a:rPr lang="en-GB" sz="2100" dirty="0" err="1" smtClean="0">
                <a:solidFill>
                  <a:prstClr val="white"/>
                </a:solidFill>
              </a:rPr>
              <a:t>rhan</a:t>
            </a:r>
            <a:endParaRPr lang="en-GB" sz="2100" dirty="0">
              <a:solidFill>
                <a:prstClr val="white"/>
              </a:solidFill>
            </a:endParaRPr>
          </a:p>
          <a:p>
            <a:r>
              <a:rPr lang="en-GB" sz="2100" dirty="0">
                <a:solidFill>
                  <a:prstClr val="white"/>
                </a:solidFill>
              </a:rPr>
              <a:t> </a:t>
            </a:r>
          </a:p>
          <a:p>
            <a:r>
              <a:rPr lang="en-GB" sz="2100" dirty="0" err="1" smtClean="0">
                <a:solidFill>
                  <a:prstClr val="white"/>
                </a:solidFill>
              </a:rPr>
              <a:t>Archwilio</a:t>
            </a:r>
            <a:r>
              <a:rPr lang="en-GB" sz="2100" dirty="0" smtClean="0">
                <a:solidFill>
                  <a:prstClr val="white"/>
                </a:solidFill>
              </a:rPr>
              <a:t>, </a:t>
            </a:r>
            <a:r>
              <a:rPr lang="en-GB" sz="2100" dirty="0" err="1" smtClean="0">
                <a:solidFill>
                  <a:prstClr val="white"/>
                </a:solidFill>
              </a:rPr>
              <a:t>ymchwilio</a:t>
            </a:r>
            <a:r>
              <a:rPr lang="en-GB" sz="2100" dirty="0" smtClean="0">
                <a:solidFill>
                  <a:prstClr val="white"/>
                </a:solidFill>
              </a:rPr>
              <a:t>, </a:t>
            </a:r>
            <a:r>
              <a:rPr lang="en-GB" sz="2100" dirty="0" err="1" smtClean="0">
                <a:solidFill>
                  <a:prstClr val="white"/>
                </a:solidFill>
              </a:rPr>
              <a:t>creu</a:t>
            </a:r>
            <a:endParaRPr lang="en-US" sz="21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8685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24128" y="555526"/>
            <a:ext cx="32766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prstClr val="white"/>
                </a:solidFill>
              </a:rPr>
              <a:t>    SCOTLAND</a:t>
            </a:r>
          </a:p>
        </p:txBody>
      </p:sp>
      <p:sp>
        <p:nvSpPr>
          <p:cNvPr id="3" name="Rectangle 2"/>
          <p:cNvSpPr/>
          <p:nvPr/>
        </p:nvSpPr>
        <p:spPr>
          <a:xfrm>
            <a:off x="5495528" y="1799053"/>
            <a:ext cx="38862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100" dirty="0" smtClean="0">
                <a:solidFill>
                  <a:prstClr val="white"/>
                </a:solidFill>
              </a:rPr>
              <a:t>Successful </a:t>
            </a:r>
            <a:r>
              <a:rPr lang="en-GB" sz="2100" dirty="0">
                <a:solidFill>
                  <a:prstClr val="white"/>
                </a:solidFill>
              </a:rPr>
              <a:t>learners</a:t>
            </a:r>
          </a:p>
          <a:p>
            <a:r>
              <a:rPr lang="en-GB" sz="2100" dirty="0">
                <a:solidFill>
                  <a:prstClr val="white"/>
                </a:solidFill>
              </a:rPr>
              <a:t> </a:t>
            </a:r>
          </a:p>
          <a:p>
            <a:r>
              <a:rPr lang="en-GB" sz="2100" dirty="0" smtClean="0">
                <a:solidFill>
                  <a:prstClr val="white"/>
                </a:solidFill>
              </a:rPr>
              <a:t>Confident </a:t>
            </a:r>
            <a:r>
              <a:rPr lang="en-GB" sz="2100" dirty="0">
                <a:solidFill>
                  <a:prstClr val="white"/>
                </a:solidFill>
              </a:rPr>
              <a:t>individuals</a:t>
            </a:r>
          </a:p>
          <a:p>
            <a:endParaRPr lang="en-GB" sz="2100" dirty="0">
              <a:solidFill>
                <a:prstClr val="white"/>
              </a:solidFill>
            </a:endParaRPr>
          </a:p>
          <a:p>
            <a:r>
              <a:rPr lang="en-GB" sz="2100" dirty="0" smtClean="0">
                <a:solidFill>
                  <a:prstClr val="white"/>
                </a:solidFill>
              </a:rPr>
              <a:t>Effective </a:t>
            </a:r>
            <a:r>
              <a:rPr lang="en-GB" sz="2100" dirty="0">
                <a:solidFill>
                  <a:prstClr val="white"/>
                </a:solidFill>
              </a:rPr>
              <a:t>contributors</a:t>
            </a:r>
          </a:p>
          <a:p>
            <a:r>
              <a:rPr lang="en-GB" sz="2100" dirty="0">
                <a:solidFill>
                  <a:prstClr val="white"/>
                </a:solidFill>
              </a:rPr>
              <a:t> </a:t>
            </a:r>
          </a:p>
          <a:p>
            <a:r>
              <a:rPr lang="en-GB" sz="2100" dirty="0" smtClean="0">
                <a:solidFill>
                  <a:prstClr val="white"/>
                </a:solidFill>
              </a:rPr>
              <a:t>Responsible </a:t>
            </a:r>
            <a:r>
              <a:rPr lang="en-GB" sz="2100" dirty="0">
                <a:solidFill>
                  <a:prstClr val="white"/>
                </a:solidFill>
              </a:rPr>
              <a:t>citizens</a:t>
            </a:r>
            <a:r>
              <a:rPr lang="en-US" sz="2100" dirty="0">
                <a:solidFill>
                  <a:prstClr val="white"/>
                </a:solidFill>
              </a:rPr>
              <a:t> </a:t>
            </a:r>
          </a:p>
        </p:txBody>
      </p:sp>
      <p:pic>
        <p:nvPicPr>
          <p:cNvPr id="6" name="Picture 5" descr="Unknow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80138"/>
            <a:ext cx="2144924" cy="112121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57046" y="627534"/>
            <a:ext cx="32766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prstClr val="white"/>
                </a:solidFill>
              </a:rPr>
              <a:t>   </a:t>
            </a:r>
            <a:r>
              <a:rPr lang="en-US" sz="2100" dirty="0" smtClean="0">
                <a:solidFill>
                  <a:prstClr val="white"/>
                </a:solidFill>
              </a:rPr>
              <a:t>YR ALBAN</a:t>
            </a:r>
            <a:endParaRPr lang="en-US" sz="21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7544" y="1799053"/>
            <a:ext cx="38862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100" dirty="0" err="1" smtClean="0">
                <a:solidFill>
                  <a:prstClr val="white"/>
                </a:solidFill>
              </a:rPr>
              <a:t>Dysgwyr</a:t>
            </a:r>
            <a:r>
              <a:rPr lang="en-GB" sz="2100" dirty="0" smtClean="0">
                <a:solidFill>
                  <a:prstClr val="white"/>
                </a:solidFill>
              </a:rPr>
              <a:t> </a:t>
            </a:r>
            <a:r>
              <a:rPr lang="en-GB" sz="2100" dirty="0" err="1" smtClean="0">
                <a:solidFill>
                  <a:prstClr val="white"/>
                </a:solidFill>
              </a:rPr>
              <a:t>llwyddiannus</a:t>
            </a:r>
            <a:endParaRPr lang="en-GB" sz="2100" dirty="0">
              <a:solidFill>
                <a:prstClr val="white"/>
              </a:solidFill>
            </a:endParaRPr>
          </a:p>
          <a:p>
            <a:r>
              <a:rPr lang="en-GB" sz="2100" dirty="0">
                <a:solidFill>
                  <a:prstClr val="white"/>
                </a:solidFill>
              </a:rPr>
              <a:t> </a:t>
            </a:r>
          </a:p>
          <a:p>
            <a:r>
              <a:rPr lang="en-GB" sz="2100" dirty="0" err="1" smtClean="0">
                <a:solidFill>
                  <a:prstClr val="white"/>
                </a:solidFill>
              </a:rPr>
              <a:t>Unigolion</a:t>
            </a:r>
            <a:r>
              <a:rPr lang="en-GB" sz="2100" dirty="0" smtClean="0">
                <a:solidFill>
                  <a:prstClr val="white"/>
                </a:solidFill>
              </a:rPr>
              <a:t> </a:t>
            </a:r>
            <a:r>
              <a:rPr lang="en-GB" sz="2100" dirty="0" err="1" smtClean="0">
                <a:solidFill>
                  <a:prstClr val="white"/>
                </a:solidFill>
              </a:rPr>
              <a:t>hyderus</a:t>
            </a:r>
            <a:endParaRPr lang="en-GB" sz="2100" dirty="0" smtClean="0">
              <a:solidFill>
                <a:prstClr val="white"/>
              </a:solidFill>
            </a:endParaRPr>
          </a:p>
          <a:p>
            <a:endParaRPr lang="en-GB" sz="2100" dirty="0">
              <a:solidFill>
                <a:prstClr val="white"/>
              </a:solidFill>
            </a:endParaRPr>
          </a:p>
          <a:p>
            <a:r>
              <a:rPr lang="en-GB" sz="2100" dirty="0" err="1" smtClean="0">
                <a:solidFill>
                  <a:prstClr val="white"/>
                </a:solidFill>
              </a:rPr>
              <a:t>Cyfranwyr</a:t>
            </a:r>
            <a:r>
              <a:rPr lang="en-GB" sz="2100" dirty="0" smtClean="0">
                <a:solidFill>
                  <a:prstClr val="white"/>
                </a:solidFill>
              </a:rPr>
              <a:t> </a:t>
            </a:r>
            <a:r>
              <a:rPr lang="en-GB" sz="2100" dirty="0" err="1" smtClean="0">
                <a:solidFill>
                  <a:prstClr val="white"/>
                </a:solidFill>
              </a:rPr>
              <a:t>effeithiol</a:t>
            </a:r>
            <a:endParaRPr lang="en-GB" sz="2100" dirty="0">
              <a:solidFill>
                <a:prstClr val="white"/>
              </a:solidFill>
            </a:endParaRPr>
          </a:p>
          <a:p>
            <a:r>
              <a:rPr lang="en-GB" sz="2100" dirty="0">
                <a:solidFill>
                  <a:prstClr val="white"/>
                </a:solidFill>
              </a:rPr>
              <a:t> </a:t>
            </a:r>
          </a:p>
          <a:p>
            <a:r>
              <a:rPr lang="en-GB" sz="2100" dirty="0" err="1" smtClean="0">
                <a:solidFill>
                  <a:prstClr val="white"/>
                </a:solidFill>
              </a:rPr>
              <a:t>Dinasyddion</a:t>
            </a:r>
            <a:r>
              <a:rPr lang="en-GB" sz="2100" dirty="0" smtClean="0">
                <a:solidFill>
                  <a:prstClr val="white"/>
                </a:solidFill>
              </a:rPr>
              <a:t> </a:t>
            </a:r>
            <a:r>
              <a:rPr lang="en-GB" sz="2100" dirty="0" err="1" smtClean="0">
                <a:solidFill>
                  <a:prstClr val="white"/>
                </a:solidFill>
              </a:rPr>
              <a:t>cyfrifol</a:t>
            </a:r>
            <a:endParaRPr lang="en-US" sz="21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086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extBox 4"/>
          <p:cNvSpPr txBox="1">
            <a:spLocks noChangeArrowheads="1"/>
          </p:cNvSpPr>
          <p:nvPr/>
        </p:nvSpPr>
        <p:spPr bwMode="auto">
          <a:xfrm>
            <a:off x="5652120" y="1366738"/>
            <a:ext cx="46482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solidFill>
                  <a:prstClr val="white"/>
                </a:solidFill>
              </a:rPr>
              <a:t>Achieving Excellence</a:t>
            </a:r>
          </a:p>
          <a:p>
            <a:pPr eaLnBrk="1" hangingPunct="1"/>
            <a:endParaRPr lang="en-US" sz="2000" dirty="0">
              <a:solidFill>
                <a:prstClr val="white"/>
              </a:solidFill>
            </a:endParaRPr>
          </a:p>
          <a:p>
            <a:pPr eaLnBrk="1" hangingPunct="1"/>
            <a:r>
              <a:rPr lang="en-US" sz="2000" dirty="0">
                <a:solidFill>
                  <a:prstClr val="white"/>
                </a:solidFill>
              </a:rPr>
              <a:t>Ensuring Equity</a:t>
            </a:r>
          </a:p>
          <a:p>
            <a:pPr eaLnBrk="1" hangingPunct="1"/>
            <a:endParaRPr lang="en-US" sz="2000" dirty="0">
              <a:solidFill>
                <a:prstClr val="white"/>
              </a:solidFill>
            </a:endParaRPr>
          </a:p>
          <a:p>
            <a:pPr eaLnBrk="1" hangingPunct="1"/>
            <a:r>
              <a:rPr lang="en-US" sz="2000" dirty="0"/>
              <a:t>Promoting Well-being</a:t>
            </a:r>
          </a:p>
          <a:p>
            <a:pPr eaLnBrk="1" hangingPunct="1"/>
            <a:endParaRPr lang="en-US" sz="2000" dirty="0">
              <a:solidFill>
                <a:prstClr val="white"/>
              </a:solidFill>
            </a:endParaRPr>
          </a:p>
          <a:p>
            <a:pPr eaLnBrk="1" hangingPunct="1"/>
            <a:r>
              <a:rPr lang="en-US" sz="2000" dirty="0">
                <a:solidFill>
                  <a:prstClr val="white"/>
                </a:solidFill>
              </a:rPr>
              <a:t>Enhancing Public Confidence</a:t>
            </a:r>
          </a:p>
          <a:p>
            <a:pPr eaLnBrk="1" hangingPunct="1"/>
            <a:endParaRPr lang="en-US" sz="1800" dirty="0">
              <a:solidFill>
                <a:prstClr val="white"/>
              </a:solidFill>
            </a:endParaRPr>
          </a:p>
          <a:p>
            <a:pPr eaLnBrk="1" hangingPunct="1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39267" name="TextBox 5"/>
          <p:cNvSpPr txBox="1">
            <a:spLocks noChangeArrowheads="1"/>
          </p:cNvSpPr>
          <p:nvPr/>
        </p:nvSpPr>
        <p:spPr bwMode="auto">
          <a:xfrm>
            <a:off x="5652120" y="555526"/>
            <a:ext cx="28178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 dirty="0">
                <a:solidFill>
                  <a:prstClr val="white"/>
                </a:solidFill>
              </a:rPr>
              <a:t>A</a:t>
            </a:r>
            <a:r>
              <a:rPr lang="en-US" b="1" dirty="0" smtClean="0">
                <a:solidFill>
                  <a:prstClr val="white"/>
                </a:solidFill>
              </a:rPr>
              <a:t>chieving Excellence</a:t>
            </a:r>
            <a:endParaRPr lang="en-US" b="1" dirty="0">
              <a:solidFill>
                <a:prstClr val="white"/>
              </a:solidFill>
            </a:endParaRPr>
          </a:p>
        </p:txBody>
      </p:sp>
      <p:pic>
        <p:nvPicPr>
          <p:cNvPr id="13926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842" y="1017191"/>
            <a:ext cx="2134296" cy="2567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438735" y="1505237"/>
            <a:ext cx="4648200" cy="2523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 err="1">
                <a:solidFill>
                  <a:prstClr val="white"/>
                </a:solidFill>
              </a:rPr>
              <a:t>Cyflawni</a:t>
            </a:r>
            <a:r>
              <a:rPr lang="en-US" sz="2000" dirty="0">
                <a:solidFill>
                  <a:prstClr val="white"/>
                </a:solidFill>
              </a:rPr>
              <a:t> </a:t>
            </a:r>
            <a:r>
              <a:rPr lang="en-US" sz="2000" dirty="0" err="1">
                <a:solidFill>
                  <a:prstClr val="white"/>
                </a:solidFill>
              </a:rPr>
              <a:t>Rhagoriaeth</a:t>
            </a:r>
            <a:endParaRPr lang="en-US" sz="2000" dirty="0">
              <a:solidFill>
                <a:prstClr val="white"/>
              </a:solidFill>
            </a:endParaRPr>
          </a:p>
          <a:p>
            <a:pPr eaLnBrk="1" hangingPunct="1"/>
            <a:endParaRPr lang="en-US" sz="2000" dirty="0">
              <a:solidFill>
                <a:prstClr val="white"/>
              </a:solidFill>
            </a:endParaRPr>
          </a:p>
          <a:p>
            <a:pPr eaLnBrk="1" hangingPunct="1"/>
            <a:r>
              <a:rPr lang="en-US" sz="2000" dirty="0" err="1" smtClean="0">
                <a:solidFill>
                  <a:prstClr val="white"/>
                </a:solidFill>
              </a:rPr>
              <a:t>Sicrhau</a:t>
            </a:r>
            <a:r>
              <a:rPr lang="en-US" sz="2000" dirty="0" smtClean="0">
                <a:solidFill>
                  <a:prstClr val="white"/>
                </a:solidFill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</a:rPr>
              <a:t>Tegwch</a:t>
            </a:r>
            <a:endParaRPr lang="en-US" sz="2000" dirty="0">
              <a:solidFill>
                <a:prstClr val="white"/>
              </a:solidFill>
            </a:endParaRPr>
          </a:p>
          <a:p>
            <a:pPr eaLnBrk="1" hangingPunct="1"/>
            <a:endParaRPr lang="en-US" sz="2000" dirty="0">
              <a:solidFill>
                <a:prstClr val="white"/>
              </a:solidFill>
            </a:endParaRPr>
          </a:p>
          <a:p>
            <a:pPr eaLnBrk="1" hangingPunct="1"/>
            <a:r>
              <a:rPr lang="en-US" sz="2000" dirty="0" err="1" smtClean="0">
                <a:solidFill>
                  <a:srgbClr val="FFFFFF"/>
                </a:solidFill>
              </a:rPr>
              <a:t>Hyrwyddo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Llesiant</a:t>
            </a:r>
            <a:endParaRPr lang="en-US" sz="2000" dirty="0">
              <a:solidFill>
                <a:srgbClr val="FFFFFF"/>
              </a:solidFill>
            </a:endParaRPr>
          </a:p>
          <a:p>
            <a:pPr eaLnBrk="1" hangingPunct="1"/>
            <a:endParaRPr lang="en-US" sz="2000" dirty="0">
              <a:solidFill>
                <a:prstClr val="white"/>
              </a:solidFill>
            </a:endParaRPr>
          </a:p>
          <a:p>
            <a:pPr eaLnBrk="1" hangingPunct="1"/>
            <a:r>
              <a:rPr lang="en-US" sz="2000" dirty="0" err="1" smtClean="0">
                <a:solidFill>
                  <a:prstClr val="white"/>
                </a:solidFill>
              </a:rPr>
              <a:t>Cynyddu</a:t>
            </a:r>
            <a:r>
              <a:rPr lang="en-US" sz="2000" dirty="0" smtClean="0">
                <a:solidFill>
                  <a:prstClr val="white"/>
                </a:solidFill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</a:rPr>
              <a:t>Hyder</a:t>
            </a:r>
            <a:r>
              <a:rPr lang="en-US" sz="2000" dirty="0" smtClean="0">
                <a:solidFill>
                  <a:prstClr val="white"/>
                </a:solidFill>
              </a:rPr>
              <a:t> y </a:t>
            </a:r>
            <a:r>
              <a:rPr lang="en-US" sz="2000" dirty="0" err="1" smtClean="0">
                <a:solidFill>
                  <a:prstClr val="white"/>
                </a:solidFill>
              </a:rPr>
              <a:t>Cyhoedd</a:t>
            </a:r>
            <a:endParaRPr lang="en-US" sz="2000" dirty="0">
              <a:solidFill>
                <a:prstClr val="white"/>
              </a:solidFill>
            </a:endParaRPr>
          </a:p>
          <a:p>
            <a:pPr eaLnBrk="1" hangingPunct="1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438735" y="627534"/>
            <a:ext cx="291810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 dirty="0" err="1" smtClean="0">
                <a:solidFill>
                  <a:prstClr val="white"/>
                </a:solidFill>
              </a:rPr>
              <a:t>Cyflawni</a:t>
            </a:r>
            <a:r>
              <a:rPr lang="en-US" b="1" dirty="0" smtClean="0">
                <a:solidFill>
                  <a:prstClr val="white"/>
                </a:solidFill>
              </a:rPr>
              <a:t> </a:t>
            </a:r>
            <a:r>
              <a:rPr lang="en-US" b="1" dirty="0" err="1" smtClean="0">
                <a:solidFill>
                  <a:prstClr val="white"/>
                </a:solidFill>
              </a:rPr>
              <a:t>Rhagoriaeth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002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Shape 2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39752" y="1434346"/>
            <a:ext cx="4046518" cy="151814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611560" y="2981088"/>
            <a:ext cx="7992888" cy="1269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 smtClean="0">
                <a:solidFill>
                  <a:prstClr val="white"/>
                </a:solidFill>
              </a:rPr>
              <a:t>A global educational movement that advances equity, broad excellence, inclusion, wellbeing, democracy &amp; human rights in high quality, professionally run systems</a:t>
            </a:r>
          </a:p>
          <a:p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35049" y="4083918"/>
            <a:ext cx="207390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 err="1">
                <a:solidFill>
                  <a:srgbClr val="A2C476">
                    <a:lumMod val="60000"/>
                    <a:lumOff val="40000"/>
                  </a:srgbClr>
                </a:solidFill>
              </a:rPr>
              <a:t>www.atrico.org</a:t>
            </a:r>
            <a:endParaRPr lang="en-US" sz="2100" dirty="0">
              <a:solidFill>
                <a:srgbClr val="A2C47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301703"/>
            <a:ext cx="799288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 err="1" smtClean="0">
                <a:solidFill>
                  <a:prstClr val="white"/>
                </a:solidFill>
              </a:rPr>
              <a:t>Mudiad</a:t>
            </a:r>
            <a:r>
              <a:rPr lang="en-US" sz="2100" dirty="0" smtClean="0">
                <a:solidFill>
                  <a:prstClr val="white"/>
                </a:solidFill>
              </a:rPr>
              <a:t> </a:t>
            </a:r>
            <a:r>
              <a:rPr lang="en-US" sz="2100" dirty="0" err="1" smtClean="0">
                <a:solidFill>
                  <a:prstClr val="white"/>
                </a:solidFill>
              </a:rPr>
              <a:t>addysg</a:t>
            </a:r>
            <a:r>
              <a:rPr lang="en-US" sz="2100" dirty="0" smtClean="0">
                <a:solidFill>
                  <a:prstClr val="white"/>
                </a:solidFill>
              </a:rPr>
              <a:t> </a:t>
            </a:r>
            <a:r>
              <a:rPr lang="en-US" sz="2100" dirty="0" err="1" smtClean="0">
                <a:solidFill>
                  <a:prstClr val="white"/>
                </a:solidFill>
              </a:rPr>
              <a:t>byd-eang</a:t>
            </a:r>
            <a:r>
              <a:rPr lang="en-US" sz="2100" dirty="0" smtClean="0">
                <a:solidFill>
                  <a:prstClr val="white"/>
                </a:solidFill>
              </a:rPr>
              <a:t> </a:t>
            </a:r>
            <a:r>
              <a:rPr lang="en-US" sz="2100" dirty="0" err="1" smtClean="0">
                <a:solidFill>
                  <a:prstClr val="white"/>
                </a:solidFill>
              </a:rPr>
              <a:t>sy’n</a:t>
            </a:r>
            <a:r>
              <a:rPr lang="en-US" sz="2100" dirty="0" smtClean="0">
                <a:solidFill>
                  <a:prstClr val="white"/>
                </a:solidFill>
              </a:rPr>
              <a:t> </a:t>
            </a:r>
            <a:r>
              <a:rPr lang="en-US" sz="2100" dirty="0" err="1" smtClean="0">
                <a:solidFill>
                  <a:prstClr val="white"/>
                </a:solidFill>
              </a:rPr>
              <a:t>datblygu</a:t>
            </a:r>
            <a:r>
              <a:rPr lang="en-US" sz="2100" dirty="0" smtClean="0">
                <a:solidFill>
                  <a:prstClr val="white"/>
                </a:solidFill>
              </a:rPr>
              <a:t> </a:t>
            </a:r>
            <a:r>
              <a:rPr lang="en-US" sz="2100" dirty="0" err="1" smtClean="0">
                <a:solidFill>
                  <a:prstClr val="white"/>
                </a:solidFill>
              </a:rPr>
              <a:t>tegwch</a:t>
            </a:r>
            <a:r>
              <a:rPr lang="en-US" sz="2100" dirty="0" smtClean="0">
                <a:solidFill>
                  <a:prstClr val="white"/>
                </a:solidFill>
              </a:rPr>
              <a:t>, </a:t>
            </a:r>
            <a:r>
              <a:rPr lang="en-US" sz="2100" dirty="0" err="1" smtClean="0">
                <a:solidFill>
                  <a:prstClr val="white"/>
                </a:solidFill>
              </a:rPr>
              <a:t>rhagoriaeth</a:t>
            </a:r>
            <a:r>
              <a:rPr lang="en-US" sz="2100" dirty="0" smtClean="0">
                <a:solidFill>
                  <a:prstClr val="white"/>
                </a:solidFill>
              </a:rPr>
              <a:t> </a:t>
            </a:r>
            <a:r>
              <a:rPr lang="en-US" sz="2100" dirty="0" err="1" smtClean="0">
                <a:solidFill>
                  <a:prstClr val="white"/>
                </a:solidFill>
              </a:rPr>
              <a:t>fras</a:t>
            </a:r>
            <a:r>
              <a:rPr lang="en-US" sz="2100" dirty="0" smtClean="0">
                <a:solidFill>
                  <a:prstClr val="white"/>
                </a:solidFill>
              </a:rPr>
              <a:t>, </a:t>
            </a:r>
            <a:r>
              <a:rPr lang="en-US" sz="2100" dirty="0" err="1" smtClean="0">
                <a:solidFill>
                  <a:prstClr val="white"/>
                </a:solidFill>
              </a:rPr>
              <a:t>cynhwysiant</a:t>
            </a:r>
            <a:r>
              <a:rPr lang="en-US" sz="2100" dirty="0" smtClean="0">
                <a:solidFill>
                  <a:prstClr val="white"/>
                </a:solidFill>
              </a:rPr>
              <a:t>, </a:t>
            </a:r>
            <a:r>
              <a:rPr lang="en-US" sz="2100" dirty="0" err="1" smtClean="0">
                <a:solidFill>
                  <a:prstClr val="white"/>
                </a:solidFill>
              </a:rPr>
              <a:t>llesiant</a:t>
            </a:r>
            <a:r>
              <a:rPr lang="en-US" sz="2100" dirty="0" smtClean="0">
                <a:solidFill>
                  <a:prstClr val="white"/>
                </a:solidFill>
              </a:rPr>
              <a:t>, </a:t>
            </a:r>
            <a:r>
              <a:rPr lang="en-US" sz="2100" dirty="0" err="1" smtClean="0">
                <a:solidFill>
                  <a:prstClr val="white"/>
                </a:solidFill>
              </a:rPr>
              <a:t>democratiaeth</a:t>
            </a:r>
            <a:r>
              <a:rPr lang="en-US" sz="2100" dirty="0" smtClean="0">
                <a:solidFill>
                  <a:prstClr val="white"/>
                </a:solidFill>
              </a:rPr>
              <a:t> a </a:t>
            </a:r>
            <a:r>
              <a:rPr lang="en-US" sz="2100" dirty="0" err="1" smtClean="0">
                <a:solidFill>
                  <a:prstClr val="white"/>
                </a:solidFill>
              </a:rPr>
              <a:t>hawliau</a:t>
            </a:r>
            <a:r>
              <a:rPr lang="en-US" sz="2100" dirty="0" smtClean="0">
                <a:solidFill>
                  <a:prstClr val="white"/>
                </a:solidFill>
              </a:rPr>
              <a:t> </a:t>
            </a:r>
            <a:r>
              <a:rPr lang="en-US" sz="2100" dirty="0" err="1" smtClean="0">
                <a:solidFill>
                  <a:prstClr val="white"/>
                </a:solidFill>
              </a:rPr>
              <a:t>dynol</a:t>
            </a:r>
            <a:r>
              <a:rPr lang="en-US" sz="2100" dirty="0" smtClean="0">
                <a:solidFill>
                  <a:prstClr val="white"/>
                </a:solidFill>
              </a:rPr>
              <a:t> o </a:t>
            </a:r>
            <a:r>
              <a:rPr lang="en-US" sz="2100" dirty="0" err="1" smtClean="0">
                <a:solidFill>
                  <a:prstClr val="white"/>
                </a:solidFill>
              </a:rPr>
              <a:t>fewn</a:t>
            </a:r>
            <a:r>
              <a:rPr lang="en-US" sz="2100" dirty="0" smtClean="0">
                <a:solidFill>
                  <a:prstClr val="white"/>
                </a:solidFill>
              </a:rPr>
              <a:t> </a:t>
            </a:r>
            <a:r>
              <a:rPr lang="en-US" sz="2100" dirty="0" err="1" smtClean="0">
                <a:solidFill>
                  <a:prstClr val="white"/>
                </a:solidFill>
              </a:rPr>
              <a:t>systemau</a:t>
            </a:r>
            <a:r>
              <a:rPr lang="en-US" sz="2100" dirty="0" smtClean="0">
                <a:solidFill>
                  <a:prstClr val="white"/>
                </a:solidFill>
              </a:rPr>
              <a:t> o </a:t>
            </a:r>
            <a:r>
              <a:rPr lang="en-US" sz="2100" dirty="0" err="1" smtClean="0">
                <a:solidFill>
                  <a:prstClr val="white"/>
                </a:solidFill>
              </a:rPr>
              <a:t>safon</a:t>
            </a:r>
            <a:r>
              <a:rPr lang="en-US" sz="2100" dirty="0" smtClean="0">
                <a:solidFill>
                  <a:prstClr val="white"/>
                </a:solidFill>
              </a:rPr>
              <a:t> </a:t>
            </a:r>
            <a:r>
              <a:rPr lang="en-US" sz="2100" dirty="0" err="1" smtClean="0">
                <a:solidFill>
                  <a:prstClr val="white"/>
                </a:solidFill>
              </a:rPr>
              <a:t>uchel</a:t>
            </a:r>
            <a:r>
              <a:rPr lang="en-US" sz="2100" dirty="0" smtClean="0">
                <a:solidFill>
                  <a:prstClr val="white"/>
                </a:solidFill>
              </a:rPr>
              <a:t> </a:t>
            </a:r>
            <a:r>
              <a:rPr lang="en-US" sz="2100" dirty="0" err="1" smtClean="0">
                <a:solidFill>
                  <a:prstClr val="white"/>
                </a:solidFill>
              </a:rPr>
              <a:t>sy’n</a:t>
            </a:r>
            <a:r>
              <a:rPr lang="en-US" sz="2100" dirty="0" smtClean="0">
                <a:solidFill>
                  <a:prstClr val="white"/>
                </a:solidFill>
              </a:rPr>
              <a:t> </a:t>
            </a:r>
            <a:r>
              <a:rPr lang="en-US" sz="2100" dirty="0" err="1" smtClean="0">
                <a:solidFill>
                  <a:prstClr val="white"/>
                </a:solidFill>
              </a:rPr>
              <a:t>cael</a:t>
            </a:r>
            <a:r>
              <a:rPr lang="en-US" sz="2100" dirty="0" smtClean="0">
                <a:solidFill>
                  <a:prstClr val="white"/>
                </a:solidFill>
              </a:rPr>
              <a:t> </a:t>
            </a:r>
            <a:r>
              <a:rPr lang="en-US" sz="2100" dirty="0" err="1" smtClean="0">
                <a:solidFill>
                  <a:prstClr val="white"/>
                </a:solidFill>
              </a:rPr>
              <a:t>eu</a:t>
            </a:r>
            <a:r>
              <a:rPr lang="en-US" sz="2100" dirty="0" smtClean="0">
                <a:solidFill>
                  <a:prstClr val="white"/>
                </a:solidFill>
              </a:rPr>
              <a:t> </a:t>
            </a:r>
            <a:r>
              <a:rPr lang="en-US" sz="2100" dirty="0" err="1" smtClean="0">
                <a:solidFill>
                  <a:prstClr val="white"/>
                </a:solidFill>
              </a:rPr>
              <a:t>rheoli’n</a:t>
            </a:r>
            <a:r>
              <a:rPr lang="en-US" sz="2100" dirty="0" smtClean="0">
                <a:solidFill>
                  <a:prstClr val="white"/>
                </a:solidFill>
              </a:rPr>
              <a:t> </a:t>
            </a:r>
            <a:r>
              <a:rPr lang="en-US" sz="2100" dirty="0" err="1" smtClean="0">
                <a:solidFill>
                  <a:prstClr val="white"/>
                </a:solidFill>
              </a:rPr>
              <a:t>broffesiynol</a:t>
            </a:r>
            <a:r>
              <a:rPr lang="en-US" sz="2100" dirty="0" smtClean="0">
                <a:solidFill>
                  <a:prstClr val="white"/>
                </a:solidFill>
              </a:rPr>
              <a:t>. </a:t>
            </a:r>
            <a:endParaRPr lang="en-US" sz="135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155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635646"/>
            <a:ext cx="81640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2015 -      </a:t>
            </a:r>
            <a:r>
              <a:rPr lang="en-US" sz="2400" dirty="0" err="1">
                <a:solidFill>
                  <a:schemeClr val="accent1"/>
                </a:solidFill>
              </a:rPr>
              <a:t>Oes</a:t>
            </a:r>
            <a:r>
              <a:rPr lang="en-US" sz="2400" dirty="0">
                <a:solidFill>
                  <a:schemeClr val="accent1"/>
                </a:solidFill>
              </a:rPr>
              <a:t> </a:t>
            </a:r>
            <a:r>
              <a:rPr lang="en-US" sz="2400" dirty="0" err="1">
                <a:solidFill>
                  <a:schemeClr val="accent1"/>
                </a:solidFill>
              </a:rPr>
              <a:t>Hunaniaeth</a:t>
            </a:r>
            <a:r>
              <a:rPr lang="en-US" sz="2400" dirty="0">
                <a:solidFill>
                  <a:schemeClr val="accent1"/>
                </a:solidFill>
              </a:rPr>
              <a:t>, </a:t>
            </a:r>
            <a:r>
              <a:rPr lang="en-US" sz="2400" dirty="0" err="1">
                <a:solidFill>
                  <a:schemeClr val="accent1"/>
                </a:solidFill>
              </a:rPr>
              <a:t>Ymgysylltu</a:t>
            </a:r>
            <a:r>
              <a:rPr lang="en-US" sz="2400" dirty="0">
                <a:solidFill>
                  <a:schemeClr val="accent1"/>
                </a:solidFill>
              </a:rPr>
              <a:t> a </a:t>
            </a:r>
            <a:r>
              <a:rPr lang="en-US" sz="2400" dirty="0" err="1">
                <a:solidFill>
                  <a:schemeClr val="accent1"/>
                </a:solidFill>
              </a:rPr>
              <a:t>Llesiant</a:t>
            </a:r>
            <a:endParaRPr lang="en-US" sz="2400" dirty="0">
              <a:solidFill>
                <a:schemeClr val="accent1"/>
              </a:solidFill>
            </a:endParaRPr>
          </a:p>
          <a:p>
            <a:endParaRPr lang="en-US" sz="2400" dirty="0" smtClean="0">
              <a:solidFill>
                <a:srgbClr val="FB8C29"/>
              </a:solidFill>
            </a:endParaRPr>
          </a:p>
          <a:p>
            <a:r>
              <a:rPr lang="en-US" sz="2400" dirty="0" smtClean="0">
                <a:solidFill>
                  <a:srgbClr val="FB8C29"/>
                </a:solidFill>
              </a:rPr>
              <a:t>2015 </a:t>
            </a:r>
            <a:r>
              <a:rPr lang="en-US" sz="2400" dirty="0">
                <a:solidFill>
                  <a:srgbClr val="FB8C29"/>
                </a:solidFill>
              </a:rPr>
              <a:t>-      The Age of  Identity, Engagement  &amp; Wellbeing</a:t>
            </a:r>
          </a:p>
        </p:txBody>
      </p:sp>
    </p:spTree>
    <p:extLst>
      <p:ext uri="{BB962C8B-B14F-4D97-AF65-F5344CB8AC3E}">
        <p14:creationId xmlns:p14="http://schemas.microsoft.com/office/powerpoint/2010/main" val="572709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384048"/>
            <a:ext cx="8839200" cy="685800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 spc="-100" baseline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000" dirty="0">
              <a:solidFill>
                <a:srgbClr val="DFD9D5">
                  <a:satMod val="200000"/>
                </a:srgb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779912" y="483518"/>
            <a:ext cx="4657725" cy="3280172"/>
          </a:xfrm>
          <a:prstGeom prst="rect">
            <a:avLst/>
          </a:prstGeom>
        </p:spPr>
        <p:txBody>
          <a:bodyPr/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" indent="0">
              <a:buClr>
                <a:srgbClr val="DFD9D5"/>
              </a:buClr>
              <a:buNone/>
            </a:pPr>
            <a:endParaRPr lang="en-GB" sz="2400" dirty="0">
              <a:solidFill>
                <a:prstClr val="white"/>
              </a:solidFill>
            </a:endParaRPr>
          </a:p>
          <a:p>
            <a:pPr marL="51435" indent="0" algn="r">
              <a:buClr>
                <a:srgbClr val="DFD9D5"/>
              </a:buClr>
              <a:buNone/>
            </a:pPr>
            <a:r>
              <a:rPr lang="en-GB" sz="2400" dirty="0">
                <a:solidFill>
                  <a:srgbClr val="FB8C29"/>
                </a:solidFill>
              </a:rPr>
              <a:t>   Who are we?</a:t>
            </a:r>
          </a:p>
          <a:p>
            <a:pPr marL="51435" indent="0" algn="r">
              <a:buClr>
                <a:srgbClr val="DFD9D5"/>
              </a:buClr>
              <a:buNone/>
            </a:pPr>
            <a:endParaRPr lang="en-GB" sz="2400" dirty="0">
              <a:solidFill>
                <a:srgbClr val="FB8C29"/>
              </a:solidFill>
            </a:endParaRPr>
          </a:p>
          <a:p>
            <a:pPr marL="51435" indent="0" algn="r">
              <a:buClr>
                <a:srgbClr val="DFD9D5"/>
              </a:buClr>
              <a:buNone/>
            </a:pPr>
            <a:r>
              <a:rPr lang="en-GB" sz="2400" dirty="0">
                <a:solidFill>
                  <a:srgbClr val="FB8C29"/>
                </a:solidFill>
              </a:rPr>
              <a:t>   What will become of us?</a:t>
            </a:r>
          </a:p>
          <a:p>
            <a:pPr marL="51435" indent="0" algn="r">
              <a:buClr>
                <a:srgbClr val="DFD9D5"/>
              </a:buClr>
              <a:buNone/>
            </a:pPr>
            <a:endParaRPr lang="en-GB" sz="2400" dirty="0">
              <a:solidFill>
                <a:srgbClr val="FB8C29"/>
              </a:solidFill>
            </a:endParaRPr>
          </a:p>
          <a:p>
            <a:pPr marL="51435" indent="0" algn="r">
              <a:buClr>
                <a:srgbClr val="DFD9D5"/>
              </a:buClr>
              <a:buNone/>
            </a:pPr>
            <a:r>
              <a:rPr lang="en-GB" sz="2400" dirty="0">
                <a:solidFill>
                  <a:srgbClr val="FB8C29"/>
                </a:solidFill>
              </a:rPr>
              <a:t>   Who will decide?</a:t>
            </a:r>
          </a:p>
          <a:p>
            <a:pPr marL="51435" indent="0" algn="r">
              <a:buClr>
                <a:srgbClr val="DFD9D5"/>
              </a:buClr>
              <a:buNone/>
            </a:pPr>
            <a:endParaRPr lang="en-GB" sz="2400" dirty="0">
              <a:solidFill>
                <a:prstClr val="white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20697" y="384048"/>
            <a:ext cx="6210300" cy="4373563"/>
          </a:xfrm>
          <a:prstGeom prst="rect">
            <a:avLst/>
          </a:prstGeom>
        </p:spPr>
        <p:txBody>
          <a:bodyPr/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None/>
            </a:pPr>
            <a:endParaRPr lang="en-GB" sz="3200" dirty="0"/>
          </a:p>
          <a:p>
            <a:pPr marL="68580" indent="0">
              <a:buNone/>
            </a:pPr>
            <a:r>
              <a:rPr lang="en-GB" sz="2400" dirty="0" smtClean="0">
                <a:solidFill>
                  <a:srgbClr val="FB8C29"/>
                </a:solidFill>
              </a:rPr>
              <a:t>   </a:t>
            </a:r>
            <a:r>
              <a:rPr lang="en-GB" sz="2400" dirty="0" err="1" smtClean="0">
                <a:solidFill>
                  <a:srgbClr val="FB8C29"/>
                </a:solidFill>
              </a:rPr>
              <a:t>Pwy</a:t>
            </a:r>
            <a:r>
              <a:rPr lang="en-GB" sz="2400" dirty="0" smtClean="0">
                <a:solidFill>
                  <a:srgbClr val="FB8C29"/>
                </a:solidFill>
              </a:rPr>
              <a:t> </a:t>
            </a:r>
            <a:r>
              <a:rPr lang="en-GB" sz="2400" dirty="0" err="1" smtClean="0">
                <a:solidFill>
                  <a:srgbClr val="FB8C29"/>
                </a:solidFill>
              </a:rPr>
              <a:t>ydym</a:t>
            </a:r>
            <a:r>
              <a:rPr lang="en-GB" sz="2400" dirty="0" smtClean="0">
                <a:solidFill>
                  <a:srgbClr val="FB8C29"/>
                </a:solidFill>
              </a:rPr>
              <a:t> </a:t>
            </a:r>
            <a:r>
              <a:rPr lang="en-GB" sz="2400" dirty="0" err="1" smtClean="0">
                <a:solidFill>
                  <a:srgbClr val="FB8C29"/>
                </a:solidFill>
              </a:rPr>
              <a:t>ni</a:t>
            </a:r>
            <a:r>
              <a:rPr lang="en-GB" sz="2400" dirty="0" smtClean="0">
                <a:solidFill>
                  <a:srgbClr val="FB8C29"/>
                </a:solidFill>
              </a:rPr>
              <a:t>?</a:t>
            </a:r>
          </a:p>
          <a:p>
            <a:pPr marL="68580" indent="0">
              <a:buNone/>
            </a:pPr>
            <a:endParaRPr lang="en-GB" sz="2400" dirty="0">
              <a:solidFill>
                <a:srgbClr val="FB8C29"/>
              </a:solidFill>
            </a:endParaRPr>
          </a:p>
          <a:p>
            <a:pPr marL="68580" indent="0">
              <a:buNone/>
            </a:pPr>
            <a:r>
              <a:rPr lang="en-GB" sz="2400" dirty="0" smtClean="0">
                <a:solidFill>
                  <a:srgbClr val="FB8C29"/>
                </a:solidFill>
              </a:rPr>
              <a:t> </a:t>
            </a:r>
            <a:r>
              <a:rPr lang="en-GB" sz="2400" dirty="0">
                <a:solidFill>
                  <a:srgbClr val="FB8C29"/>
                </a:solidFill>
              </a:rPr>
              <a:t> </a:t>
            </a:r>
            <a:r>
              <a:rPr lang="en-GB" sz="2400" dirty="0" smtClean="0">
                <a:solidFill>
                  <a:srgbClr val="FB8C29"/>
                </a:solidFill>
              </a:rPr>
              <a:t> Pa </a:t>
            </a:r>
            <a:r>
              <a:rPr lang="en-GB" sz="2400" dirty="0" err="1" smtClean="0">
                <a:solidFill>
                  <a:srgbClr val="FB8C29"/>
                </a:solidFill>
              </a:rPr>
              <a:t>beth</a:t>
            </a:r>
            <a:r>
              <a:rPr lang="en-GB" sz="2400" dirty="0" smtClean="0">
                <a:solidFill>
                  <a:srgbClr val="FB8C29"/>
                </a:solidFill>
              </a:rPr>
              <a:t> a </a:t>
            </a:r>
            <a:r>
              <a:rPr lang="en-GB" sz="2400" dirty="0" err="1" smtClean="0">
                <a:solidFill>
                  <a:srgbClr val="FB8C29"/>
                </a:solidFill>
              </a:rPr>
              <a:t>ddaw</a:t>
            </a:r>
            <a:r>
              <a:rPr lang="en-GB" sz="2400" dirty="0" smtClean="0">
                <a:solidFill>
                  <a:srgbClr val="FB8C29"/>
                </a:solidFill>
              </a:rPr>
              <a:t> </a:t>
            </a:r>
            <a:r>
              <a:rPr lang="en-GB" sz="2400" dirty="0" err="1" smtClean="0">
                <a:solidFill>
                  <a:srgbClr val="FB8C29"/>
                </a:solidFill>
              </a:rPr>
              <a:t>ohonom</a:t>
            </a:r>
            <a:r>
              <a:rPr lang="en-GB" sz="2400" dirty="0" smtClean="0">
                <a:solidFill>
                  <a:srgbClr val="FB8C29"/>
                </a:solidFill>
              </a:rPr>
              <a:t>?</a:t>
            </a:r>
          </a:p>
          <a:p>
            <a:pPr marL="68580" indent="0">
              <a:buNone/>
            </a:pPr>
            <a:endParaRPr lang="en-GB" sz="2400" dirty="0">
              <a:solidFill>
                <a:srgbClr val="FB8C29"/>
              </a:solidFill>
            </a:endParaRPr>
          </a:p>
          <a:p>
            <a:pPr marL="68580" indent="0">
              <a:buNone/>
            </a:pPr>
            <a:r>
              <a:rPr lang="en-GB" sz="2400" dirty="0" smtClean="0">
                <a:solidFill>
                  <a:srgbClr val="FB8C29"/>
                </a:solidFill>
              </a:rPr>
              <a:t>   </a:t>
            </a:r>
            <a:r>
              <a:rPr lang="en-GB" sz="2400" dirty="0" err="1" smtClean="0">
                <a:solidFill>
                  <a:srgbClr val="FB8C29"/>
                </a:solidFill>
              </a:rPr>
              <a:t>Pwy</a:t>
            </a:r>
            <a:r>
              <a:rPr lang="en-GB" sz="2400" dirty="0" smtClean="0">
                <a:solidFill>
                  <a:srgbClr val="FB8C29"/>
                </a:solidFill>
              </a:rPr>
              <a:t> </a:t>
            </a:r>
            <a:r>
              <a:rPr lang="en-GB" sz="2400" dirty="0" err="1" smtClean="0">
                <a:solidFill>
                  <a:srgbClr val="FB8C29"/>
                </a:solidFill>
              </a:rPr>
              <a:t>fydd</a:t>
            </a:r>
            <a:r>
              <a:rPr lang="en-GB" sz="2400" dirty="0" smtClean="0">
                <a:solidFill>
                  <a:srgbClr val="FB8C29"/>
                </a:solidFill>
              </a:rPr>
              <a:t> </a:t>
            </a:r>
            <a:r>
              <a:rPr lang="en-GB" sz="2400" dirty="0" err="1" smtClean="0">
                <a:solidFill>
                  <a:srgbClr val="FB8C29"/>
                </a:solidFill>
              </a:rPr>
              <a:t>yn</a:t>
            </a:r>
            <a:r>
              <a:rPr lang="en-GB" sz="2400" dirty="0" smtClean="0">
                <a:solidFill>
                  <a:srgbClr val="FB8C29"/>
                </a:solidFill>
              </a:rPr>
              <a:t> </a:t>
            </a:r>
            <a:r>
              <a:rPr lang="en-GB" sz="2400" dirty="0" err="1" smtClean="0">
                <a:solidFill>
                  <a:srgbClr val="FB8C29"/>
                </a:solidFill>
              </a:rPr>
              <a:t>penderfynu</a:t>
            </a:r>
            <a:r>
              <a:rPr lang="en-GB" sz="2400" dirty="0" smtClean="0">
                <a:solidFill>
                  <a:srgbClr val="FB8C29"/>
                </a:solidFill>
              </a:rPr>
              <a:t>?</a:t>
            </a:r>
          </a:p>
          <a:p>
            <a:pPr marL="68580" indent="0">
              <a:buNone/>
            </a:pPr>
            <a:endParaRPr lang="en-GB" sz="2400" dirty="0" smtClean="0"/>
          </a:p>
        </p:txBody>
      </p:sp>
    </p:spTree>
    <p:extLst>
      <p:ext uri="{BB962C8B-B14F-4D97-AF65-F5344CB8AC3E}">
        <p14:creationId xmlns:p14="http://schemas.microsoft.com/office/powerpoint/2010/main" val="9719768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white">
                    <a:tint val="75000"/>
                  </a:prstClr>
                </a:solidFill>
              </a:rPr>
              <a:t>   </a:t>
            </a:r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3759201" y="4767264"/>
            <a:ext cx="4927600" cy="273844"/>
          </a:xfrm>
        </p:spPr>
        <p:txBody>
          <a:bodyPr/>
          <a:lstStyle/>
          <a:p>
            <a:r>
              <a:rPr lang="en-US" sz="1350" dirty="0" smtClean="0">
                <a:solidFill>
                  <a:prstClr val="white"/>
                </a:solidFill>
              </a:rPr>
              <a:t>  </a:t>
            </a:r>
            <a:endParaRPr lang="en-US" sz="1350" dirty="0">
              <a:solidFill>
                <a:prstClr val="white"/>
              </a:solidFill>
            </a:endParaRPr>
          </a:p>
        </p:txBody>
      </p:sp>
      <p:pic>
        <p:nvPicPr>
          <p:cNvPr id="1026" name="Picture 2" descr="http://www.migrationpolicy.org/sites/default/files/styles/leftsidebox_image/public/pub_covers/Pages%20from%20Covers-Sirin-Rogers.png?itok=-5kj4tb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555526"/>
            <a:ext cx="2592288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42597" y="702363"/>
            <a:ext cx="324492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prstClr val="white"/>
                </a:solidFill>
              </a:rPr>
              <a:t>   </a:t>
            </a:r>
            <a:endParaRPr lang="en-US" sz="1500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06986" y="3928251"/>
            <a:ext cx="216937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prstClr val="white"/>
                </a:solidFill>
              </a:rPr>
              <a:t>Migration Policy Institute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06986" y="3521484"/>
            <a:ext cx="21122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Sefydliad</a:t>
            </a:r>
            <a:r>
              <a:rPr lang="en-US" sz="1400" dirty="0" smtClean="0"/>
              <a:t> </a:t>
            </a:r>
            <a:r>
              <a:rPr lang="en-US" sz="1400" dirty="0" err="1" smtClean="0"/>
              <a:t>Polisi</a:t>
            </a:r>
            <a:r>
              <a:rPr lang="en-US" sz="1400" dirty="0" smtClean="0"/>
              <a:t> </a:t>
            </a:r>
            <a:r>
              <a:rPr lang="en-US" sz="1400" dirty="0" err="1" smtClean="0"/>
              <a:t>Ymfudo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4236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2843808" y="4177355"/>
            <a:ext cx="4220081" cy="231901"/>
          </a:xfrm>
        </p:spPr>
        <p:txBody>
          <a:bodyPr/>
          <a:lstStyle/>
          <a:p>
            <a:r>
              <a:rPr lang="en-US" dirty="0" smtClean="0">
                <a:solidFill>
                  <a:prstClr val="white">
                    <a:tint val="75000"/>
                  </a:prstClr>
                </a:solidFill>
              </a:rPr>
              <a:t>   </a:t>
            </a:r>
            <a:r>
              <a:rPr lang="en-US" sz="4050" dirty="0">
                <a:solidFill>
                  <a:srgbClr val="FB8C29"/>
                </a:solidFill>
              </a:rPr>
              <a:t>Spoiled child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3759201" y="4767264"/>
            <a:ext cx="4927600" cy="273844"/>
          </a:xfrm>
        </p:spPr>
        <p:txBody>
          <a:bodyPr/>
          <a:lstStyle/>
          <a:p>
            <a:r>
              <a:rPr lang="en-US" sz="1350" dirty="0">
                <a:solidFill>
                  <a:prstClr val="white"/>
                </a:solidFill>
              </a:rPr>
              <a:t>   </a:t>
            </a:r>
          </a:p>
        </p:txBody>
      </p:sp>
      <p:pic>
        <p:nvPicPr>
          <p:cNvPr id="2" name="Picture 1" descr="unnamed-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892853"/>
            <a:ext cx="3338898" cy="3046708"/>
          </a:xfrm>
          <a:prstGeom prst="rect">
            <a:avLst/>
          </a:prstGeom>
        </p:spPr>
      </p:pic>
      <p:pic>
        <p:nvPicPr>
          <p:cNvPr id="6" name="Picture 5" descr="scan0049-copy_resize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977057"/>
            <a:ext cx="3742774" cy="2842290"/>
          </a:xfrm>
          <a:prstGeom prst="rect">
            <a:avLst/>
          </a:prstGeom>
        </p:spPr>
      </p:pic>
      <p:sp>
        <p:nvSpPr>
          <p:cNvPr id="7" name="Slide Number Placeholder 2"/>
          <p:cNvSpPr txBox="1">
            <a:spLocks/>
          </p:cNvSpPr>
          <p:nvPr/>
        </p:nvSpPr>
        <p:spPr>
          <a:xfrm>
            <a:off x="2194314" y="313983"/>
            <a:ext cx="451723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7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   </a:t>
            </a:r>
            <a:r>
              <a:rPr lang="en-US" sz="4050" dirty="0" err="1" smtClean="0">
                <a:solidFill>
                  <a:schemeClr val="accent1"/>
                </a:solidFill>
              </a:rPr>
              <a:t>Plentyn</a:t>
            </a:r>
            <a:r>
              <a:rPr lang="en-US" sz="4050" dirty="0" smtClean="0">
                <a:solidFill>
                  <a:schemeClr val="accent1"/>
                </a:solidFill>
              </a:rPr>
              <a:t> </a:t>
            </a:r>
            <a:r>
              <a:rPr lang="en-US" sz="4050" dirty="0" err="1" smtClean="0">
                <a:solidFill>
                  <a:schemeClr val="accent1"/>
                </a:solidFill>
              </a:rPr>
              <a:t>maldodus</a:t>
            </a:r>
            <a:endParaRPr lang="en-US" sz="405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7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51670"/>
            <a:ext cx="7772400" cy="1102519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33637C"/>
                </a:solidFill>
              </a:rPr>
              <a:t>Sarah Stewart</a:t>
            </a:r>
            <a:br>
              <a:rPr lang="en-GB" b="1" dirty="0" smtClean="0">
                <a:solidFill>
                  <a:srgbClr val="33637C"/>
                </a:solidFill>
              </a:rPr>
            </a:br>
            <a:r>
              <a:rPr lang="en-GB" sz="3100" dirty="0" err="1">
                <a:solidFill>
                  <a:srgbClr val="33637C"/>
                </a:solidFill>
              </a:rPr>
              <a:t>Cyfarwyddwr</a:t>
            </a:r>
            <a:r>
              <a:rPr lang="en-GB" sz="3100" dirty="0">
                <a:solidFill>
                  <a:srgbClr val="33637C"/>
                </a:solidFill>
              </a:rPr>
              <a:t> TAR, Y </a:t>
            </a:r>
            <a:r>
              <a:rPr lang="en-GB" sz="3100" dirty="0" err="1">
                <a:solidFill>
                  <a:srgbClr val="33637C"/>
                </a:solidFill>
              </a:rPr>
              <a:t>Brifysgol</a:t>
            </a:r>
            <a:r>
              <a:rPr lang="en-GB" sz="3100" dirty="0">
                <a:solidFill>
                  <a:srgbClr val="33637C"/>
                </a:solidFill>
              </a:rPr>
              <a:t> </a:t>
            </a:r>
            <a:r>
              <a:rPr lang="en-GB" sz="3100" dirty="0" err="1">
                <a:solidFill>
                  <a:srgbClr val="33637C"/>
                </a:solidFill>
              </a:rPr>
              <a:t>Agored</a:t>
            </a:r>
            <a:r>
              <a:rPr lang="en-GB" sz="3100" dirty="0">
                <a:solidFill>
                  <a:srgbClr val="33637C"/>
                </a:solidFill>
              </a:rPr>
              <a:t> </a:t>
            </a:r>
            <a:r>
              <a:rPr lang="en-GB" sz="3100" dirty="0" err="1">
                <a:solidFill>
                  <a:srgbClr val="33637C"/>
                </a:solidFill>
              </a:rPr>
              <a:t>yng</a:t>
            </a:r>
            <a:r>
              <a:rPr lang="en-GB" sz="3100" dirty="0">
                <a:solidFill>
                  <a:srgbClr val="33637C"/>
                </a:solidFill>
              </a:rPr>
              <a:t> </a:t>
            </a:r>
            <a:r>
              <a:rPr lang="en-GB" sz="3100" dirty="0" err="1" smtClean="0">
                <a:solidFill>
                  <a:srgbClr val="33637C"/>
                </a:solidFill>
              </a:rPr>
              <a:t>Nghymru</a:t>
            </a:r>
            <a:endParaRPr lang="en-GB" sz="3100" dirty="0">
              <a:solidFill>
                <a:srgbClr val="33637C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51520" y="2643758"/>
            <a:ext cx="8640960" cy="1102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 smtClean="0">
                <a:solidFill>
                  <a:srgbClr val="33637C"/>
                </a:solidFill>
              </a:rPr>
              <a:t>Director of </a:t>
            </a:r>
            <a:r>
              <a:rPr lang="en-GB" sz="2800" dirty="0">
                <a:solidFill>
                  <a:srgbClr val="33637C"/>
                </a:solidFill>
              </a:rPr>
              <a:t>PGCE, The Open University in Wales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0" y="4371950"/>
            <a:ext cx="9144000" cy="1314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srgbClr val="33637C"/>
                </a:solidFill>
              </a:rPr>
              <a:t>#SiaradProff19				#ProfSpeak19</a:t>
            </a:r>
            <a:endParaRPr lang="en-GB" dirty="0">
              <a:solidFill>
                <a:srgbClr val="33637C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011910"/>
            <a:ext cx="1184920" cy="118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184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7" name="Shape 527" descr="leaving-your-phone-charging-1500x1000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72616" y="-524594"/>
            <a:ext cx="10188624" cy="5788262"/>
          </a:xfrm>
          <a:prstGeom prst="rect">
            <a:avLst/>
          </a:prstGeom>
          <a:noFill/>
          <a:ln>
            <a:noFill/>
          </a:ln>
        </p:spPr>
      </p:pic>
      <p:sp>
        <p:nvSpPr>
          <p:cNvPr id="528" name="Shape 528"/>
          <p:cNvSpPr txBox="1">
            <a:spLocks noGrp="1"/>
          </p:cNvSpPr>
          <p:nvPr>
            <p:ph type="title"/>
          </p:nvPr>
        </p:nvSpPr>
        <p:spPr>
          <a:xfrm>
            <a:off x="2756474" y="432267"/>
            <a:ext cx="7632689" cy="587683"/>
          </a:xfrm>
          <a:prstGeom prst="rect">
            <a:avLst/>
          </a:prstGeom>
          <a:noFill/>
          <a:ln>
            <a:noFill/>
          </a:ln>
        </p:spPr>
        <p:txBody>
          <a:bodyPr vert="horz" lIns="91421" tIns="45698" rIns="91421" bIns="45698" rtlCol="0" anchor="ctr" anchorCtr="0">
            <a:noAutofit/>
          </a:bodyPr>
          <a:lstStyle/>
          <a:p>
            <a:pPr>
              <a:buClr>
                <a:schemeClr val="lt1"/>
              </a:buClr>
              <a:buSzPct val="25000"/>
            </a:pPr>
            <a:r>
              <a:rPr lang="en-US" sz="3600" dirty="0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rPr>
              <a:t>  </a:t>
            </a:r>
            <a:endParaRPr lang="en" sz="3600" dirty="0">
              <a:solidFill>
                <a:schemeClr val="lt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529" name="Shape 529"/>
          <p:cNvSpPr txBox="1"/>
          <p:nvPr/>
        </p:nvSpPr>
        <p:spPr>
          <a:xfrm>
            <a:off x="-180528" y="2859782"/>
            <a:ext cx="9396536" cy="2455433"/>
          </a:xfrm>
          <a:prstGeom prst="rect">
            <a:avLst/>
          </a:prstGeom>
          <a:solidFill>
            <a:schemeClr val="tx1">
              <a:lumMod val="95000"/>
              <a:alpha val="37647"/>
            </a:schemeClr>
          </a:solidFill>
          <a:ln>
            <a:noFill/>
          </a:ln>
        </p:spPr>
        <p:txBody>
          <a:bodyPr lIns="91421" tIns="45698" rIns="91421" bIns="45698" anchor="t" anchorCtr="0">
            <a:noAutofit/>
          </a:bodyPr>
          <a:lstStyle/>
          <a:p>
            <a:pPr algn="ctr">
              <a:buSzPct val="25000"/>
            </a:pPr>
            <a:endParaRPr lang="en-US" sz="2325" b="1" dirty="0">
              <a:solidFill>
                <a:prstClr val="black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algn="ctr">
              <a:buSzPct val="25000"/>
            </a:pPr>
            <a:endParaRPr lang="en-US" sz="2000" b="1" dirty="0">
              <a:solidFill>
                <a:prstClr val="black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algn="ctr">
              <a:buSzPct val="25000"/>
            </a:pPr>
            <a:r>
              <a:rPr lang="en" sz="2000" b="1" dirty="0">
                <a:solidFill>
                  <a:schemeClr val="bg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Rydym yn siarad gyda llawer o fyfyrwyr am y ffaith eich bod yn gofalu’n well am eich ffôn nad ydych amdanoch chi’ch hun</a:t>
            </a:r>
            <a:r>
              <a:rPr lang="en" sz="2000" b="1" dirty="0" smtClean="0">
                <a:solidFill>
                  <a:schemeClr val="bg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</a:p>
          <a:p>
            <a:pPr algn="ctr">
              <a:buSzPct val="25000"/>
            </a:pPr>
            <a:endParaRPr lang="en" sz="2400" b="1" dirty="0">
              <a:solidFill>
                <a:schemeClr val="bg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algn="ctr">
              <a:buSzPct val="25000"/>
            </a:pPr>
            <a:r>
              <a:rPr lang="en" sz="2000" b="1" dirty="0" smtClean="0">
                <a:solidFill>
                  <a:schemeClr val="bg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We </a:t>
            </a:r>
            <a:r>
              <a:rPr lang="en" sz="2000" b="1" dirty="0">
                <a:solidFill>
                  <a:schemeClr val="bg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talk to students a lot about you take better care of your phone than you do of yourself. </a:t>
            </a:r>
            <a:endParaRPr lang="en" sz="2400" b="1" dirty="0">
              <a:solidFill>
                <a:schemeClr val="bg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242072212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white">
                    <a:tint val="75000"/>
                  </a:prstClr>
                </a:solidFill>
              </a:rPr>
              <a:t>   </a:t>
            </a:r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3759201" y="4767264"/>
            <a:ext cx="4927600" cy="273844"/>
          </a:xfrm>
        </p:spPr>
        <p:txBody>
          <a:bodyPr/>
          <a:lstStyle/>
          <a:p>
            <a:r>
              <a:rPr lang="en-US" sz="1350" dirty="0">
                <a:solidFill>
                  <a:prstClr val="white"/>
                </a:solidFill>
              </a:rPr>
              <a:t>   </a:t>
            </a:r>
          </a:p>
        </p:txBody>
      </p:sp>
      <p:pic>
        <p:nvPicPr>
          <p:cNvPr id="7" name="Picture 6" descr="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807" y="246980"/>
            <a:ext cx="3282407" cy="434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52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14400" y="1337670"/>
            <a:ext cx="7772400" cy="3429000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     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97374" y="2477863"/>
            <a:ext cx="184727" cy="300080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endParaRPr lang="en-US" sz="1350" dirty="0">
              <a:solidFill>
                <a:prstClr val="white"/>
              </a:solidFill>
            </a:endParaRPr>
          </a:p>
        </p:txBody>
      </p:sp>
      <p:pic>
        <p:nvPicPr>
          <p:cNvPr id="7" name="Picture 6" descr="51G9mVmGsiL._SX331_BO1,204,203,200_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159900"/>
            <a:ext cx="2058557" cy="2693287"/>
          </a:xfrm>
          <a:prstGeom prst="rect">
            <a:avLst/>
          </a:prstGeom>
        </p:spPr>
      </p:pic>
      <p:pic>
        <p:nvPicPr>
          <p:cNvPr id="13" name="Picture 12" descr="41ki5KSgIuL._SX329_BO1,204,203,200_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497" y="1194277"/>
            <a:ext cx="1888025" cy="2693287"/>
          </a:xfrm>
          <a:prstGeom prst="rect">
            <a:avLst/>
          </a:prstGeom>
        </p:spPr>
      </p:pic>
      <p:pic>
        <p:nvPicPr>
          <p:cNvPr id="15" name="Picture 14" descr="2173SFFXclL._BO1,204,203,200_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66" y="1159900"/>
            <a:ext cx="1922893" cy="269328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81445" y="4094988"/>
            <a:ext cx="11432763" cy="33470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1575" dirty="0">
                <a:solidFill>
                  <a:prstClr val="white"/>
                </a:solidFill>
              </a:rPr>
              <a:t>N</a:t>
            </a:r>
            <a:r>
              <a:rPr lang="en-US" sz="1575" dirty="0">
                <a:solidFill>
                  <a:srgbClr val="FFFFFF"/>
                </a:solidFill>
              </a:rPr>
              <a:t>arcissists are “afflicted with a bottomless appetite” </a:t>
            </a:r>
            <a:r>
              <a:rPr lang="en-US" sz="1575" dirty="0" smtClean="0">
                <a:solidFill>
                  <a:srgbClr val="FFFFFF"/>
                </a:solidFill>
              </a:rPr>
              <a:t>for </a:t>
            </a:r>
            <a:r>
              <a:rPr lang="en-US" sz="1575" dirty="0">
                <a:solidFill>
                  <a:srgbClr val="FFFFFF"/>
                </a:solidFill>
              </a:rPr>
              <a:t>“recognition, attention, glory, </a:t>
            </a:r>
            <a:r>
              <a:rPr lang="en-US" sz="1575" dirty="0" smtClean="0">
                <a:solidFill>
                  <a:srgbClr val="FFFFFF"/>
                </a:solidFill>
              </a:rPr>
              <a:t>rewards”</a:t>
            </a:r>
            <a:r>
              <a:rPr lang="en-CA" sz="1575" dirty="0" smtClean="0">
                <a:solidFill>
                  <a:srgbClr val="FFFFFF"/>
                </a:solidFill>
              </a:rPr>
              <a:t> </a:t>
            </a:r>
            <a:endParaRPr lang="en-US" sz="1575" dirty="0">
              <a:solidFill>
                <a:srgbClr val="FFFF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508" y="316168"/>
            <a:ext cx="15243684" cy="36932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GB" sz="1600" dirty="0" smtClean="0"/>
              <a:t>Mae </a:t>
            </a:r>
            <a:r>
              <a:rPr lang="en-GB" sz="1600" dirty="0" err="1" smtClean="0"/>
              <a:t>hunanaddolwyr</a:t>
            </a:r>
            <a:r>
              <a:rPr lang="en-GB" sz="1600" dirty="0" smtClean="0"/>
              <a:t> </a:t>
            </a:r>
            <a:r>
              <a:rPr lang="en-GB" sz="1600" dirty="0" err="1" smtClean="0"/>
              <a:t>yn</a:t>
            </a:r>
            <a:r>
              <a:rPr lang="en-GB" sz="1600" dirty="0" smtClean="0"/>
              <a:t> “</a:t>
            </a:r>
            <a:r>
              <a:rPr lang="en-GB" sz="1600" dirty="0" err="1" smtClean="0"/>
              <a:t>dioddef</a:t>
            </a:r>
            <a:r>
              <a:rPr lang="en-GB" sz="1600" dirty="0" smtClean="0"/>
              <a:t> </a:t>
            </a:r>
            <a:r>
              <a:rPr lang="en-GB" sz="1600" dirty="0" err="1" smtClean="0"/>
              <a:t>chwant</a:t>
            </a:r>
            <a:r>
              <a:rPr lang="en-GB" sz="1600" dirty="0" smtClean="0"/>
              <a:t> </a:t>
            </a:r>
            <a:r>
              <a:rPr lang="en-GB" sz="1600" dirty="0" err="1" smtClean="0"/>
              <a:t>diddiwedd</a:t>
            </a:r>
            <a:r>
              <a:rPr lang="en-GB" sz="1600" dirty="0" smtClean="0"/>
              <a:t>” am “</a:t>
            </a:r>
            <a:r>
              <a:rPr lang="en-GB" sz="1600" dirty="0" err="1" smtClean="0"/>
              <a:t>gydnabyddiaeth</a:t>
            </a:r>
            <a:r>
              <a:rPr lang="en-GB" sz="1600" dirty="0" smtClean="0"/>
              <a:t>, </a:t>
            </a:r>
            <a:r>
              <a:rPr lang="en-GB" sz="1600" dirty="0" err="1" smtClean="0"/>
              <a:t>sylw</a:t>
            </a:r>
            <a:r>
              <a:rPr lang="en-GB" sz="1600" dirty="0" smtClean="0"/>
              <a:t>, </a:t>
            </a:r>
            <a:r>
              <a:rPr lang="en-GB" sz="1600" dirty="0" err="1" smtClean="0"/>
              <a:t>bri</a:t>
            </a:r>
            <a:r>
              <a:rPr lang="en-GB" sz="1600" dirty="0" smtClean="0"/>
              <a:t>, </a:t>
            </a:r>
            <a:r>
              <a:rPr lang="en-GB" sz="1600" dirty="0" err="1" smtClean="0"/>
              <a:t>gwobrau</a:t>
            </a:r>
            <a:r>
              <a:rPr lang="en-GB" sz="1600" dirty="0" smtClean="0"/>
              <a:t>”</a:t>
            </a:r>
            <a:endParaRPr lang="en-US" sz="1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2753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onald-trump-boris-johnson-9881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051" y="592665"/>
            <a:ext cx="561975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884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11691" y="2237290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 dirty="0">
              <a:solidFill>
                <a:prstClr val="white"/>
              </a:solidFill>
            </a:endParaRPr>
          </a:p>
        </p:txBody>
      </p:sp>
      <p:pic>
        <p:nvPicPr>
          <p:cNvPr id="8" name="Picture 7" descr="bryn-gavin-stacey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343034"/>
            <a:ext cx="3702724" cy="201062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355976" y="1875587"/>
            <a:ext cx="4685000" cy="1708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100" dirty="0">
                <a:solidFill>
                  <a:prstClr val="white"/>
                </a:solidFill>
              </a:rPr>
              <a:t>I’ve just been updating the MySpace</a:t>
            </a:r>
          </a:p>
          <a:p>
            <a:pPr algn="r"/>
            <a:endParaRPr lang="en-US" sz="2100" dirty="0">
              <a:solidFill>
                <a:prstClr val="white"/>
              </a:solidFill>
            </a:endParaRPr>
          </a:p>
          <a:p>
            <a:pPr algn="r"/>
            <a:r>
              <a:rPr lang="en-US" sz="2100" dirty="0">
                <a:solidFill>
                  <a:prstClr val="white"/>
                </a:solidFill>
              </a:rPr>
              <a:t>I’ve got 17 friends now.</a:t>
            </a:r>
          </a:p>
          <a:p>
            <a:pPr algn="r"/>
            <a:endParaRPr lang="en-US" sz="2100" dirty="0">
              <a:solidFill>
                <a:prstClr val="white"/>
              </a:solidFill>
            </a:endParaRPr>
          </a:p>
          <a:p>
            <a:pPr algn="r"/>
            <a:r>
              <a:rPr lang="en-US" sz="2100" dirty="0">
                <a:solidFill>
                  <a:prstClr val="white"/>
                </a:solidFill>
              </a:rPr>
              <a:t>I’m snowed under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99272" y="4011910"/>
            <a:ext cx="154170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00" dirty="0">
                <a:solidFill>
                  <a:srgbClr val="F2C351">
                    <a:lumMod val="60000"/>
                    <a:lumOff val="40000"/>
                  </a:srgbClr>
                </a:solidFill>
              </a:rPr>
              <a:t>Uncle Bryn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528" y="409683"/>
            <a:ext cx="4771306" cy="1708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 err="1" smtClean="0">
                <a:solidFill>
                  <a:prstClr val="white"/>
                </a:solidFill>
              </a:rPr>
              <a:t>Dw</a:t>
            </a:r>
            <a:r>
              <a:rPr lang="en-US" sz="2100" dirty="0" smtClean="0">
                <a:solidFill>
                  <a:prstClr val="white"/>
                </a:solidFill>
              </a:rPr>
              <a:t> </a:t>
            </a:r>
            <a:r>
              <a:rPr lang="en-US" sz="2100" dirty="0" err="1" smtClean="0">
                <a:solidFill>
                  <a:prstClr val="white"/>
                </a:solidFill>
              </a:rPr>
              <a:t>i</a:t>
            </a:r>
            <a:r>
              <a:rPr lang="en-US" sz="2100" dirty="0" smtClean="0">
                <a:solidFill>
                  <a:prstClr val="white"/>
                </a:solidFill>
              </a:rPr>
              <a:t> </a:t>
            </a:r>
            <a:r>
              <a:rPr lang="en-US" sz="2100" dirty="0" err="1" smtClean="0">
                <a:solidFill>
                  <a:prstClr val="white"/>
                </a:solidFill>
              </a:rPr>
              <a:t>newydd</a:t>
            </a:r>
            <a:r>
              <a:rPr lang="en-US" sz="2100" dirty="0" smtClean="0">
                <a:solidFill>
                  <a:prstClr val="white"/>
                </a:solidFill>
              </a:rPr>
              <a:t> </a:t>
            </a:r>
            <a:r>
              <a:rPr lang="en-US" sz="2100" dirty="0" err="1" smtClean="0">
                <a:solidFill>
                  <a:prstClr val="white"/>
                </a:solidFill>
              </a:rPr>
              <a:t>ddiweddaru’r</a:t>
            </a:r>
            <a:r>
              <a:rPr lang="en-US" sz="2100" dirty="0" smtClean="0">
                <a:solidFill>
                  <a:prstClr val="white"/>
                </a:solidFill>
              </a:rPr>
              <a:t> </a:t>
            </a:r>
            <a:r>
              <a:rPr lang="en-US" sz="2100" dirty="0" err="1" smtClean="0">
                <a:solidFill>
                  <a:prstClr val="white"/>
                </a:solidFill>
              </a:rPr>
              <a:t>MySpace</a:t>
            </a:r>
            <a:endParaRPr lang="en-US" sz="2100" dirty="0">
              <a:solidFill>
                <a:prstClr val="white"/>
              </a:solidFill>
            </a:endParaRPr>
          </a:p>
          <a:p>
            <a:endParaRPr lang="en-US" sz="2100" dirty="0">
              <a:solidFill>
                <a:prstClr val="white"/>
              </a:solidFill>
            </a:endParaRPr>
          </a:p>
          <a:p>
            <a:r>
              <a:rPr lang="en-US" sz="2100" dirty="0" smtClean="0">
                <a:solidFill>
                  <a:prstClr val="white"/>
                </a:solidFill>
              </a:rPr>
              <a:t>17 </a:t>
            </a:r>
            <a:r>
              <a:rPr lang="en-US" sz="2100" dirty="0" err="1" smtClean="0">
                <a:solidFill>
                  <a:prstClr val="white"/>
                </a:solidFill>
              </a:rPr>
              <a:t>ffrind</a:t>
            </a:r>
            <a:r>
              <a:rPr lang="en-US" sz="2100" dirty="0" smtClean="0">
                <a:solidFill>
                  <a:prstClr val="white"/>
                </a:solidFill>
              </a:rPr>
              <a:t> </a:t>
            </a:r>
            <a:r>
              <a:rPr lang="en-US" sz="2100" dirty="0" err="1" smtClean="0">
                <a:solidFill>
                  <a:prstClr val="white"/>
                </a:solidFill>
              </a:rPr>
              <a:t>sydd</a:t>
            </a:r>
            <a:r>
              <a:rPr lang="en-US" sz="2100" dirty="0" smtClean="0">
                <a:solidFill>
                  <a:prstClr val="white"/>
                </a:solidFill>
              </a:rPr>
              <a:t> gen </a:t>
            </a:r>
            <a:r>
              <a:rPr lang="en-US" sz="2100" dirty="0" err="1" smtClean="0">
                <a:solidFill>
                  <a:prstClr val="white"/>
                </a:solidFill>
              </a:rPr>
              <a:t>i</a:t>
            </a:r>
            <a:r>
              <a:rPr lang="en-US" sz="2100" dirty="0" smtClean="0">
                <a:solidFill>
                  <a:prstClr val="white"/>
                </a:solidFill>
              </a:rPr>
              <a:t> </a:t>
            </a:r>
            <a:r>
              <a:rPr lang="en-US" sz="2100" dirty="0" err="1" smtClean="0">
                <a:solidFill>
                  <a:prstClr val="white"/>
                </a:solidFill>
              </a:rPr>
              <a:t>erbyn</a:t>
            </a:r>
            <a:r>
              <a:rPr lang="en-US" sz="2100" dirty="0" smtClean="0">
                <a:solidFill>
                  <a:prstClr val="white"/>
                </a:solidFill>
              </a:rPr>
              <a:t> </a:t>
            </a:r>
            <a:r>
              <a:rPr lang="en-US" sz="2100" dirty="0" err="1" smtClean="0">
                <a:solidFill>
                  <a:prstClr val="white"/>
                </a:solidFill>
              </a:rPr>
              <a:t>hyn</a:t>
            </a:r>
            <a:r>
              <a:rPr lang="en-US" sz="2100" dirty="0" smtClean="0">
                <a:solidFill>
                  <a:prstClr val="white"/>
                </a:solidFill>
              </a:rPr>
              <a:t>.</a:t>
            </a:r>
            <a:endParaRPr lang="en-US" sz="2100" dirty="0">
              <a:solidFill>
                <a:prstClr val="white"/>
              </a:solidFill>
            </a:endParaRPr>
          </a:p>
          <a:p>
            <a:endParaRPr lang="en-US" sz="2100" dirty="0">
              <a:solidFill>
                <a:prstClr val="white"/>
              </a:solidFill>
            </a:endParaRPr>
          </a:p>
          <a:p>
            <a:r>
              <a:rPr lang="en-US" sz="2100" dirty="0" err="1" smtClean="0">
                <a:solidFill>
                  <a:prstClr val="white"/>
                </a:solidFill>
              </a:rPr>
              <a:t>Dw</a:t>
            </a:r>
            <a:r>
              <a:rPr lang="en-US" sz="2100" dirty="0" smtClean="0">
                <a:solidFill>
                  <a:prstClr val="white"/>
                </a:solidFill>
              </a:rPr>
              <a:t> </a:t>
            </a:r>
            <a:r>
              <a:rPr lang="en-US" sz="2100" dirty="0" err="1" smtClean="0">
                <a:solidFill>
                  <a:prstClr val="white"/>
                </a:solidFill>
              </a:rPr>
              <a:t>i’n</a:t>
            </a:r>
            <a:r>
              <a:rPr lang="en-US" sz="2100" dirty="0" smtClean="0">
                <a:solidFill>
                  <a:prstClr val="white"/>
                </a:solidFill>
              </a:rPr>
              <a:t> </a:t>
            </a:r>
            <a:r>
              <a:rPr lang="en-US" sz="2100" dirty="0" err="1" smtClean="0">
                <a:solidFill>
                  <a:prstClr val="white"/>
                </a:solidFill>
              </a:rPr>
              <a:t>boddi</a:t>
            </a:r>
            <a:endParaRPr lang="en-US" sz="21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6274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384048"/>
            <a:ext cx="8839200" cy="685800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 spc="-100" baseline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000" dirty="0">
              <a:solidFill>
                <a:srgbClr val="DFD9D5">
                  <a:satMod val="200000"/>
                </a:srgb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219200" y="457200"/>
            <a:ext cx="6781800" cy="3600450"/>
          </a:xfrm>
          <a:prstGeom prst="rect">
            <a:avLst/>
          </a:prstGeom>
        </p:spPr>
        <p:txBody>
          <a:bodyPr/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" indent="0">
              <a:buClr>
                <a:srgbClr val="DFD9D5"/>
              </a:buClr>
              <a:buNone/>
            </a:pPr>
            <a:endParaRPr lang="en-GB" sz="2400" dirty="0">
              <a:solidFill>
                <a:prstClr val="white"/>
              </a:solidFill>
            </a:endParaRPr>
          </a:p>
          <a:p>
            <a:pPr marL="51435" indent="0">
              <a:buClr>
                <a:srgbClr val="DFD9D5"/>
              </a:buClr>
              <a:buNone/>
            </a:pPr>
            <a:r>
              <a:rPr lang="en-GB" sz="2400" dirty="0">
                <a:solidFill>
                  <a:srgbClr val="FB8C29"/>
                </a:solidFill>
              </a:rPr>
              <a:t>   </a:t>
            </a:r>
          </a:p>
          <a:p>
            <a:pPr marL="51435" indent="0" algn="ctr">
              <a:lnSpc>
                <a:spcPct val="200000"/>
              </a:lnSpc>
              <a:buClr>
                <a:srgbClr val="DFD9D5"/>
              </a:buClr>
              <a:buNone/>
            </a:pPr>
            <a:r>
              <a:rPr lang="en-GB" sz="2400" dirty="0" smtClean="0">
                <a:solidFill>
                  <a:srgbClr val="FB8C29"/>
                </a:solidFill>
              </a:rPr>
              <a:t>   </a:t>
            </a:r>
            <a:r>
              <a:rPr lang="en-GB" sz="2400" dirty="0">
                <a:solidFill>
                  <a:srgbClr val="FB8C29"/>
                </a:solidFill>
              </a:rPr>
              <a:t>1.  </a:t>
            </a:r>
            <a:r>
              <a:rPr lang="en-GB" sz="2400" dirty="0" err="1">
                <a:solidFill>
                  <a:srgbClr val="FB8C29"/>
                </a:solidFill>
              </a:rPr>
              <a:t>Tegwch</a:t>
            </a:r>
            <a:r>
              <a:rPr lang="en-GB" sz="2400" dirty="0">
                <a:solidFill>
                  <a:srgbClr val="FB8C29"/>
                </a:solidFill>
              </a:rPr>
              <a:t> a </a:t>
            </a:r>
            <a:r>
              <a:rPr lang="en-GB" sz="2400" dirty="0" err="1">
                <a:solidFill>
                  <a:srgbClr val="FB8C29"/>
                </a:solidFill>
              </a:rPr>
              <a:t>Meritocratiaeth</a:t>
            </a:r>
            <a:r>
              <a:rPr lang="en-GB" sz="2400" dirty="0" smtClean="0">
                <a:solidFill>
                  <a:srgbClr val="FB8C29"/>
                </a:solidFill>
              </a:rPr>
              <a:t> </a:t>
            </a:r>
          </a:p>
          <a:p>
            <a:pPr marL="51435" indent="0" algn="ctr">
              <a:lnSpc>
                <a:spcPct val="200000"/>
              </a:lnSpc>
              <a:buClr>
                <a:srgbClr val="DFD9D5"/>
              </a:buClr>
              <a:buNone/>
            </a:pPr>
            <a:r>
              <a:rPr lang="en-GB" sz="2400" dirty="0" smtClean="0">
                <a:solidFill>
                  <a:srgbClr val="FB8C29"/>
                </a:solidFill>
              </a:rPr>
              <a:t>1</a:t>
            </a:r>
            <a:r>
              <a:rPr lang="en-GB" sz="2400" dirty="0">
                <a:solidFill>
                  <a:srgbClr val="FB8C29"/>
                </a:solidFill>
              </a:rPr>
              <a:t>.  Equity and Meritocracy</a:t>
            </a:r>
            <a:endParaRPr lang="en-GB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7911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11691" y="2237290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 dirty="0">
              <a:solidFill>
                <a:prstClr val="white"/>
              </a:solidFill>
            </a:endParaRPr>
          </a:p>
        </p:txBody>
      </p:sp>
      <p:pic>
        <p:nvPicPr>
          <p:cNvPr id="5" name="Picture 4" descr="5137GPW0gBL._SX325_BO1,204,203,200_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388" y="311508"/>
            <a:ext cx="2882606" cy="41824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43462" y="1904872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4232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5772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Shape 154" descr="Slide08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20840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842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51670"/>
            <a:ext cx="7772400" cy="1102519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33637C"/>
                </a:solidFill>
              </a:rPr>
              <a:t>Kirsty Williams AC/AM</a:t>
            </a:r>
            <a:br>
              <a:rPr lang="en-GB" b="1" dirty="0" smtClean="0">
                <a:solidFill>
                  <a:srgbClr val="33637C"/>
                </a:solidFill>
              </a:rPr>
            </a:br>
            <a:r>
              <a:rPr lang="en-GB" sz="3100" dirty="0" err="1" smtClean="0">
                <a:solidFill>
                  <a:srgbClr val="33637C"/>
                </a:solidFill>
              </a:rPr>
              <a:t>Gweinidog</a:t>
            </a:r>
            <a:r>
              <a:rPr lang="en-GB" sz="3100" dirty="0" smtClean="0">
                <a:solidFill>
                  <a:srgbClr val="33637C"/>
                </a:solidFill>
              </a:rPr>
              <a:t> </a:t>
            </a:r>
            <a:r>
              <a:rPr lang="en-GB" sz="3100" dirty="0" err="1" smtClean="0">
                <a:solidFill>
                  <a:srgbClr val="33637C"/>
                </a:solidFill>
              </a:rPr>
              <a:t>Addysg</a:t>
            </a:r>
            <a:endParaRPr lang="en-GB" sz="3100" dirty="0">
              <a:solidFill>
                <a:srgbClr val="33637C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51520" y="2643758"/>
            <a:ext cx="8640960" cy="1102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 smtClean="0">
                <a:solidFill>
                  <a:srgbClr val="33637C"/>
                </a:solidFill>
              </a:rPr>
              <a:t>Minister for Education</a:t>
            </a:r>
            <a:endParaRPr lang="en-GB" sz="2800" dirty="0">
              <a:solidFill>
                <a:srgbClr val="33637C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0" y="4371950"/>
            <a:ext cx="9144000" cy="1314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srgbClr val="33637C"/>
                </a:solidFill>
              </a:rPr>
              <a:t>#SiaradProff19				#ProfSpeak19</a:t>
            </a:r>
            <a:endParaRPr lang="en-GB" dirty="0">
              <a:solidFill>
                <a:srgbClr val="33637C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011910"/>
            <a:ext cx="1184920" cy="118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430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11691" y="2237290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 dirty="0">
              <a:solidFill>
                <a:prstClr val="white"/>
              </a:solidFill>
            </a:endParaRPr>
          </a:p>
        </p:txBody>
      </p:sp>
      <p:pic>
        <p:nvPicPr>
          <p:cNvPr id="5" name="Picture 4" descr="41wN47IJmIL._SX331_BO1,204,203,200_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203598"/>
            <a:ext cx="1820824" cy="26675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65153" y="987574"/>
            <a:ext cx="3773812" cy="3254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350" dirty="0">
              <a:solidFill>
                <a:prstClr val="white"/>
              </a:solidFill>
            </a:endParaRPr>
          </a:p>
          <a:p>
            <a:pPr algn="r"/>
            <a:r>
              <a:rPr lang="en-US" sz="2000" dirty="0">
                <a:solidFill>
                  <a:prstClr val="white"/>
                </a:solidFill>
              </a:rPr>
              <a:t>A society governed “by the cleverest people:</a:t>
            </a:r>
          </a:p>
          <a:p>
            <a:pPr algn="r"/>
            <a:endParaRPr lang="en-US" sz="2000" dirty="0">
              <a:solidFill>
                <a:prstClr val="white"/>
              </a:solidFill>
            </a:endParaRPr>
          </a:p>
          <a:p>
            <a:pPr algn="r"/>
            <a:r>
              <a:rPr lang="en-US" sz="2000" dirty="0">
                <a:solidFill>
                  <a:prstClr val="white"/>
                </a:solidFill>
              </a:rPr>
              <a:t>Not an aristocracy of birth, </a:t>
            </a:r>
          </a:p>
          <a:p>
            <a:pPr algn="r"/>
            <a:endParaRPr lang="en-US" sz="2000" dirty="0">
              <a:solidFill>
                <a:prstClr val="white"/>
              </a:solidFill>
            </a:endParaRPr>
          </a:p>
          <a:p>
            <a:pPr algn="r"/>
            <a:r>
              <a:rPr lang="en-US" sz="2000" dirty="0">
                <a:solidFill>
                  <a:prstClr val="white"/>
                </a:solidFill>
              </a:rPr>
              <a:t>Not a plutocracy of wealth, </a:t>
            </a:r>
          </a:p>
          <a:p>
            <a:pPr algn="r"/>
            <a:endParaRPr lang="en-US" sz="2000" dirty="0">
              <a:solidFill>
                <a:prstClr val="white"/>
              </a:solidFill>
            </a:endParaRPr>
          </a:p>
          <a:p>
            <a:pPr algn="r"/>
            <a:r>
              <a:rPr lang="en-US" sz="2000" dirty="0">
                <a:solidFill>
                  <a:prstClr val="white"/>
                </a:solidFill>
              </a:rPr>
              <a:t>But a true meritocracy of talent”</a:t>
            </a:r>
            <a:endParaRPr lang="en-CA" sz="2000" dirty="0">
              <a:solidFill>
                <a:prstClr val="white"/>
              </a:solidFill>
            </a:endParaRPr>
          </a:p>
          <a:p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44208" y="405074"/>
            <a:ext cx="168853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solidFill>
                  <a:srgbClr val="F2C351"/>
                </a:solidFill>
              </a:rPr>
              <a:t>Meritocracy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0434" y="699542"/>
            <a:ext cx="312501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sz="2000" dirty="0" err="1" smtClean="0"/>
              <a:t>Cymdeithas</a:t>
            </a:r>
            <a:r>
              <a:rPr lang="en-US" sz="2000" dirty="0" smtClean="0"/>
              <a:t> </a:t>
            </a:r>
            <a:r>
              <a:rPr lang="en-US" sz="2000" dirty="0" err="1" smtClean="0"/>
              <a:t>wedi’i</a:t>
            </a:r>
            <a:r>
              <a:rPr lang="en-US" sz="2000" dirty="0" smtClean="0"/>
              <a:t> </a:t>
            </a:r>
            <a:r>
              <a:rPr lang="en-US" sz="2000" dirty="0" err="1" smtClean="0"/>
              <a:t>llywodraethu</a:t>
            </a:r>
            <a:r>
              <a:rPr lang="en-US" sz="2000" dirty="0" smtClean="0"/>
              <a:t> </a:t>
            </a:r>
            <a:r>
              <a:rPr lang="en-US" sz="2000" dirty="0" err="1" smtClean="0"/>
              <a:t>gan</a:t>
            </a:r>
            <a:r>
              <a:rPr lang="en-US" sz="2000" dirty="0" smtClean="0"/>
              <a:t> y </a:t>
            </a:r>
            <a:r>
              <a:rPr lang="en-US" sz="2000" dirty="0" err="1" smtClean="0"/>
              <a:t>bobl</a:t>
            </a:r>
            <a:r>
              <a:rPr lang="en-US" sz="2000" dirty="0" smtClean="0"/>
              <a:t> </a:t>
            </a:r>
            <a:r>
              <a:rPr lang="en-US" sz="2000" dirty="0" err="1" smtClean="0"/>
              <a:t>fwyaf</a:t>
            </a:r>
            <a:r>
              <a:rPr lang="en-US" sz="2000" dirty="0" smtClean="0"/>
              <a:t> </a:t>
            </a:r>
            <a:r>
              <a:rPr lang="en-US" sz="2000" dirty="0" err="1" smtClean="0"/>
              <a:t>galluog</a:t>
            </a:r>
            <a:r>
              <a:rPr lang="en-US" sz="2000" dirty="0" smtClean="0"/>
              <a:t>:</a:t>
            </a:r>
          </a:p>
          <a:p>
            <a:endParaRPr lang="en-US" sz="2000" dirty="0" smtClean="0"/>
          </a:p>
          <a:p>
            <a:r>
              <a:rPr lang="en-US" sz="2000" dirty="0" err="1" smtClean="0"/>
              <a:t>Nid</a:t>
            </a:r>
            <a:r>
              <a:rPr lang="en-US" sz="2000" dirty="0" smtClean="0"/>
              <a:t> </a:t>
            </a:r>
            <a:r>
              <a:rPr lang="en-US" sz="2000" dirty="0" err="1" smtClean="0"/>
              <a:t>pendefigaeth</a:t>
            </a:r>
            <a:r>
              <a:rPr lang="en-US" sz="2000" dirty="0" smtClean="0"/>
              <a:t> </a:t>
            </a:r>
            <a:r>
              <a:rPr lang="en-US" sz="2000" dirty="0" err="1" smtClean="0"/>
              <a:t>geni</a:t>
            </a:r>
            <a:r>
              <a:rPr lang="en-US" sz="2000" dirty="0" smtClean="0"/>
              <a:t>, </a:t>
            </a:r>
          </a:p>
          <a:p>
            <a:endParaRPr lang="en-US" sz="2000" dirty="0" smtClean="0"/>
          </a:p>
          <a:p>
            <a:r>
              <a:rPr lang="en-US" sz="2000" dirty="0" err="1" smtClean="0"/>
              <a:t>Nid</a:t>
            </a:r>
            <a:r>
              <a:rPr lang="en-US" sz="2000" dirty="0" smtClean="0"/>
              <a:t> </a:t>
            </a:r>
            <a:r>
              <a:rPr lang="en-US" sz="2000" dirty="0" err="1" smtClean="0"/>
              <a:t>pliwtocratiaeth</a:t>
            </a:r>
            <a:r>
              <a:rPr lang="en-US" sz="2000" dirty="0" smtClean="0"/>
              <a:t> </a:t>
            </a:r>
            <a:r>
              <a:rPr lang="en-US" sz="2000" dirty="0" err="1" smtClean="0"/>
              <a:t>cyfoeth</a:t>
            </a:r>
            <a:r>
              <a:rPr lang="en-US" sz="2000" dirty="0" smtClean="0"/>
              <a:t>, </a:t>
            </a:r>
          </a:p>
          <a:p>
            <a:endParaRPr lang="en-US" sz="2000" dirty="0" smtClean="0"/>
          </a:p>
          <a:p>
            <a:r>
              <a:rPr lang="en-US" sz="2000" dirty="0" err="1" smtClean="0"/>
              <a:t>Ond</a:t>
            </a:r>
            <a:r>
              <a:rPr lang="en-US" sz="2000" dirty="0" smtClean="0"/>
              <a:t> </a:t>
            </a:r>
            <a:r>
              <a:rPr lang="en-US" sz="2000" dirty="0" err="1" smtClean="0"/>
              <a:t>gwir</a:t>
            </a:r>
            <a:r>
              <a:rPr lang="en-US" sz="2000" dirty="0" smtClean="0"/>
              <a:t> </a:t>
            </a:r>
            <a:r>
              <a:rPr lang="en-US" sz="2000" dirty="0" err="1" smtClean="0"/>
              <a:t>feritocratiaeth</a:t>
            </a:r>
            <a:r>
              <a:rPr lang="en-US" sz="2000" dirty="0" smtClean="0"/>
              <a:t> o </a:t>
            </a:r>
            <a:r>
              <a:rPr lang="en-US" sz="2000" dirty="0" err="1" smtClean="0"/>
              <a:t>ddoniau</a:t>
            </a:r>
            <a:r>
              <a:rPr lang="en-US" sz="2000" dirty="0" smtClean="0"/>
              <a:t>”</a:t>
            </a:r>
            <a:endParaRPr lang="en-CA" sz="2000" dirty="0"/>
          </a:p>
          <a:p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467544" y="405074"/>
            <a:ext cx="19995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chemeClr val="accent2"/>
                </a:solidFill>
              </a:rPr>
              <a:t>Meritocratiaeth</a:t>
            </a:r>
            <a:endParaRPr lang="en-US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0522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11691" y="2237290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 dirty="0">
              <a:solidFill>
                <a:prstClr val="white"/>
              </a:solidFill>
            </a:endParaRPr>
          </a:p>
        </p:txBody>
      </p:sp>
      <p:pic>
        <p:nvPicPr>
          <p:cNvPr id="5" name="Picture 4" descr="41wN47IJmIL._SX331_BO1,204,203,200_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959" y="1203598"/>
            <a:ext cx="1986194" cy="290982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44827" y="1545984"/>
            <a:ext cx="305087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350" dirty="0">
              <a:solidFill>
                <a:prstClr val="white"/>
              </a:solidFill>
            </a:endParaRPr>
          </a:p>
          <a:p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12885" y="866962"/>
            <a:ext cx="19015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2C351"/>
                </a:solidFill>
              </a:rPr>
              <a:t>Meritocracy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92825" y="1980698"/>
            <a:ext cx="3341666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prstClr val="white"/>
                </a:solidFill>
              </a:rPr>
              <a:t>“For every man enlivened by excellence, ten are deadened by mediocrity”</a:t>
            </a:r>
            <a:endParaRPr lang="en-CA" sz="2000" dirty="0">
              <a:solidFill>
                <a:prstClr val="white"/>
              </a:solidFill>
            </a:endParaRPr>
          </a:p>
          <a:p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44" y="925194"/>
            <a:ext cx="2360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chemeClr val="accent2"/>
                </a:solidFill>
              </a:rPr>
              <a:t>Meritocratiaeth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0964" y="1980698"/>
            <a:ext cx="379330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“Am bob </a:t>
            </a:r>
            <a:r>
              <a:rPr lang="en-US" sz="2000" dirty="0" err="1" smtClean="0"/>
              <a:t>dyn</a:t>
            </a:r>
            <a:r>
              <a:rPr lang="en-US" sz="2000" dirty="0" smtClean="0"/>
              <a:t> </a:t>
            </a:r>
            <a:r>
              <a:rPr lang="en-US" sz="2000" dirty="0" err="1" smtClean="0"/>
              <a:t>sy’n</a:t>
            </a:r>
            <a:r>
              <a:rPr lang="en-US" sz="2000" dirty="0" smtClean="0"/>
              <a:t> </a:t>
            </a:r>
            <a:r>
              <a:rPr lang="en-US" sz="2000" dirty="0" err="1" smtClean="0"/>
              <a:t>cael</a:t>
            </a:r>
            <a:r>
              <a:rPr lang="en-US" sz="2000" dirty="0" smtClean="0"/>
              <a:t> </a:t>
            </a:r>
            <a:r>
              <a:rPr lang="en-US" sz="2000" dirty="0" err="1" smtClean="0"/>
              <a:t>ei</a:t>
            </a:r>
            <a:r>
              <a:rPr lang="en-US" sz="2000" dirty="0" smtClean="0"/>
              <a:t> </a:t>
            </a:r>
            <a:r>
              <a:rPr lang="en-US" sz="2000" dirty="0" err="1" smtClean="0"/>
              <a:t>fywiogi</a:t>
            </a:r>
            <a:r>
              <a:rPr lang="en-US" sz="2000" dirty="0" smtClean="0"/>
              <a:t> </a:t>
            </a:r>
            <a:r>
              <a:rPr lang="en-US" sz="2000" dirty="0" err="1" smtClean="0"/>
              <a:t>gan</a:t>
            </a:r>
            <a:r>
              <a:rPr lang="en-US" sz="2000" dirty="0" smtClean="0"/>
              <a:t> </a:t>
            </a:r>
            <a:r>
              <a:rPr lang="en-US" sz="2000" dirty="0" err="1" smtClean="0"/>
              <a:t>ragoriaeth</a:t>
            </a:r>
            <a:r>
              <a:rPr lang="en-US" sz="2000" dirty="0" smtClean="0"/>
              <a:t>, </a:t>
            </a:r>
            <a:r>
              <a:rPr lang="en-US" sz="2000" dirty="0" err="1" smtClean="0"/>
              <a:t>caiff</a:t>
            </a:r>
            <a:r>
              <a:rPr lang="en-US" sz="2000" dirty="0" smtClean="0"/>
              <a:t> deg </a:t>
            </a:r>
            <a:r>
              <a:rPr lang="en-US" sz="2000" dirty="0" err="1" smtClean="0"/>
              <a:t>eu</a:t>
            </a:r>
            <a:r>
              <a:rPr lang="en-US" sz="2000" dirty="0" smtClean="0"/>
              <a:t> </a:t>
            </a:r>
            <a:r>
              <a:rPr lang="en-US" sz="2000" dirty="0" err="1" smtClean="0"/>
              <a:t>lleddfu</a:t>
            </a:r>
            <a:r>
              <a:rPr lang="en-US" sz="2000" dirty="0" smtClean="0"/>
              <a:t> </a:t>
            </a:r>
            <a:r>
              <a:rPr lang="en-US" sz="2000" dirty="0" err="1" smtClean="0"/>
              <a:t>gan</a:t>
            </a:r>
            <a:r>
              <a:rPr lang="en-US" sz="2000" dirty="0" smtClean="0"/>
              <a:t> </a:t>
            </a:r>
            <a:r>
              <a:rPr lang="en-US" sz="2000" dirty="0" err="1" smtClean="0"/>
              <a:t>gyffredinedd</a:t>
            </a:r>
            <a:r>
              <a:rPr lang="en-US" sz="2000" dirty="0" smtClean="0"/>
              <a:t>”</a:t>
            </a:r>
            <a:endParaRPr lang="en-CA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9385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11691" y="2237290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 dirty="0">
              <a:solidFill>
                <a:prstClr val="white"/>
              </a:solidFill>
            </a:endParaRPr>
          </a:p>
        </p:txBody>
      </p:sp>
      <p:pic>
        <p:nvPicPr>
          <p:cNvPr id="4" name="Picture 3" descr="maxresdefault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555526"/>
            <a:ext cx="3473756" cy="290147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93579" y="2939296"/>
            <a:ext cx="46085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prstClr val="white"/>
                </a:solidFill>
              </a:rPr>
              <a:t>The meritocratic class has mastered the old trick of consolidating wealth and passing privilege along at the expense of other people’s children</a:t>
            </a:r>
            <a:r>
              <a:rPr lang="en-CA" sz="2000" dirty="0">
                <a:solidFill>
                  <a:prstClr val="white"/>
                </a:solidFill>
              </a:rPr>
              <a:t> </a:t>
            </a:r>
            <a:endParaRPr lang="en-US" sz="2000" dirty="0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92282" y="3651870"/>
            <a:ext cx="287335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solidFill>
                  <a:srgbClr val="E51DF3"/>
                </a:solidFill>
              </a:rPr>
              <a:t>Matthew Stewart 2019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3579" y="365890"/>
            <a:ext cx="47104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 smtClean="0"/>
              <a:t>Mae’r</a:t>
            </a:r>
            <a:r>
              <a:rPr lang="en-GB" sz="2000" dirty="0" smtClean="0"/>
              <a:t> </a:t>
            </a:r>
            <a:r>
              <a:rPr lang="en-GB" sz="2000" dirty="0" err="1" smtClean="0"/>
              <a:t>dosbarth</a:t>
            </a:r>
            <a:r>
              <a:rPr lang="en-GB" sz="2000" dirty="0" smtClean="0"/>
              <a:t> </a:t>
            </a:r>
            <a:r>
              <a:rPr lang="en-GB" sz="2000" dirty="0" err="1" smtClean="0"/>
              <a:t>meritocrataidd</a:t>
            </a:r>
            <a:r>
              <a:rPr lang="en-GB" sz="2000" dirty="0" smtClean="0"/>
              <a:t> </a:t>
            </a:r>
            <a:r>
              <a:rPr lang="en-GB" sz="2000" dirty="0" err="1" smtClean="0"/>
              <a:t>wedi</a:t>
            </a:r>
            <a:r>
              <a:rPr lang="en-GB" sz="2000" dirty="0" smtClean="0"/>
              <a:t> </a:t>
            </a:r>
            <a:r>
              <a:rPr lang="en-GB" sz="2000" dirty="0" err="1" smtClean="0"/>
              <a:t>meistroli’r</a:t>
            </a:r>
            <a:r>
              <a:rPr lang="en-GB" sz="2000" dirty="0" smtClean="0"/>
              <a:t> hen </a:t>
            </a:r>
            <a:r>
              <a:rPr lang="en-GB" sz="2000" dirty="0" err="1" smtClean="0"/>
              <a:t>gast</a:t>
            </a:r>
            <a:r>
              <a:rPr lang="en-GB" sz="2000" dirty="0" smtClean="0"/>
              <a:t> o </a:t>
            </a:r>
            <a:r>
              <a:rPr lang="en-GB" sz="2000" dirty="0" err="1" smtClean="0"/>
              <a:t>gydgrynhoi</a:t>
            </a:r>
            <a:r>
              <a:rPr lang="en-GB" sz="2000" dirty="0" smtClean="0"/>
              <a:t> </a:t>
            </a:r>
            <a:r>
              <a:rPr lang="en-GB" sz="2000" dirty="0" err="1" smtClean="0"/>
              <a:t>cyfoeth</a:t>
            </a:r>
            <a:r>
              <a:rPr lang="en-GB" sz="2000" dirty="0" smtClean="0"/>
              <a:t> a </a:t>
            </a:r>
            <a:r>
              <a:rPr lang="en-GB" sz="2000" dirty="0" err="1" smtClean="0"/>
              <a:t>throsglwyddo</a:t>
            </a:r>
            <a:r>
              <a:rPr lang="en-GB" sz="2000" dirty="0" smtClean="0"/>
              <a:t> </a:t>
            </a:r>
            <a:r>
              <a:rPr lang="en-GB" sz="2000" dirty="0" err="1" smtClean="0"/>
              <a:t>braint</a:t>
            </a:r>
            <a:r>
              <a:rPr lang="en-GB" sz="2000" dirty="0" smtClean="0"/>
              <a:t> </a:t>
            </a:r>
            <a:r>
              <a:rPr lang="en-GB" sz="2000" dirty="0" err="1" smtClean="0"/>
              <a:t>ar</a:t>
            </a:r>
            <a:r>
              <a:rPr lang="en-GB" sz="2000" dirty="0" smtClean="0"/>
              <a:t> </a:t>
            </a:r>
            <a:r>
              <a:rPr lang="en-GB" sz="2000" dirty="0" err="1" smtClean="0"/>
              <a:t>draul</a:t>
            </a:r>
            <a:r>
              <a:rPr lang="en-GB" sz="2000" dirty="0" smtClean="0"/>
              <a:t> plant </a:t>
            </a:r>
            <a:r>
              <a:rPr lang="en-GB" sz="2000" dirty="0" err="1" smtClean="0"/>
              <a:t>pobl</a:t>
            </a:r>
            <a:r>
              <a:rPr lang="en-GB" sz="2000" dirty="0" smtClean="0"/>
              <a:t> </a:t>
            </a:r>
            <a:r>
              <a:rPr lang="en-GB" sz="2000" dirty="0" err="1" smtClean="0"/>
              <a:t>eraill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23069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11691" y="2237290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43462" y="1904872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 dirty="0">
              <a:solidFill>
                <a:prstClr val="white"/>
              </a:solidFill>
            </a:endParaRPr>
          </a:p>
        </p:txBody>
      </p:sp>
      <p:pic>
        <p:nvPicPr>
          <p:cNvPr id="7" name="Picture 6" descr="41E7D5AWXSL._SX305_BO1,204,203,200_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886" y="441710"/>
            <a:ext cx="2787356" cy="39201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87991" y="2306539"/>
            <a:ext cx="37805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prstClr val="white"/>
                </a:solidFill>
              </a:rPr>
              <a:t>An educational arms race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87991" y="1544793"/>
            <a:ext cx="28619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Ras</a:t>
            </a:r>
            <a:r>
              <a:rPr lang="en-US" sz="2400" dirty="0" smtClean="0"/>
              <a:t> </a:t>
            </a:r>
            <a:r>
              <a:rPr lang="en-US" sz="2400" dirty="0" err="1" smtClean="0"/>
              <a:t>arfau</a:t>
            </a:r>
            <a:r>
              <a:rPr lang="en-US" sz="2400" dirty="0" smtClean="0"/>
              <a:t> </a:t>
            </a:r>
            <a:r>
              <a:rPr lang="en-US" sz="2400" dirty="0" err="1" smtClean="0"/>
              <a:t>addysgol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636290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00050" y="1315382"/>
            <a:ext cx="8839200" cy="685800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 spc="-100" baseline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000" dirty="0">
              <a:solidFill>
                <a:srgbClr val="DFD9D5">
                  <a:satMod val="200000"/>
                </a:srgb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16016" y="1315382"/>
            <a:ext cx="4345104" cy="1394469"/>
          </a:xfrm>
          <a:prstGeom prst="rect">
            <a:avLst/>
          </a:prstGeom>
        </p:spPr>
        <p:txBody>
          <a:bodyPr/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" indent="0">
              <a:buClr>
                <a:srgbClr val="DFD9D5"/>
              </a:buClr>
              <a:buNone/>
            </a:pPr>
            <a:r>
              <a:rPr lang="en-US" sz="2000" dirty="0" smtClean="0">
                <a:solidFill>
                  <a:prstClr val="white"/>
                </a:solidFill>
              </a:rPr>
              <a:t>Social </a:t>
            </a:r>
            <a:r>
              <a:rPr lang="en-US" sz="2000" dirty="0">
                <a:solidFill>
                  <a:prstClr val="white"/>
                </a:solidFill>
              </a:rPr>
              <a:t>mobility is not an alternative to greater equity. </a:t>
            </a:r>
          </a:p>
          <a:p>
            <a:pPr marL="51435" indent="0">
              <a:buClr>
                <a:srgbClr val="DFD9D5"/>
              </a:buClr>
              <a:buNone/>
            </a:pPr>
            <a:endParaRPr lang="en-US" sz="2000" dirty="0">
              <a:solidFill>
                <a:prstClr val="white"/>
              </a:solidFill>
            </a:endParaRPr>
          </a:p>
          <a:p>
            <a:pPr marL="51435" indent="0">
              <a:buClr>
                <a:srgbClr val="DFD9D5"/>
              </a:buClr>
              <a:buNone/>
            </a:pPr>
            <a:r>
              <a:rPr lang="en-US" sz="2000" dirty="0">
                <a:solidFill>
                  <a:prstClr val="white"/>
                </a:solidFill>
              </a:rPr>
              <a:t>It’s the consequence of greater equity.</a:t>
            </a:r>
            <a:endParaRPr lang="en-CA" sz="2000" dirty="0">
              <a:solidFill>
                <a:prstClr val="white"/>
              </a:solidFill>
            </a:endParaRPr>
          </a:p>
          <a:p>
            <a:pPr marL="51435" indent="0">
              <a:buClr>
                <a:srgbClr val="DFD9D5"/>
              </a:buClr>
              <a:buNone/>
            </a:pPr>
            <a:endParaRPr lang="en-GB" sz="2400" dirty="0">
              <a:solidFill>
                <a:prstClr val="white"/>
              </a:solidFill>
            </a:endParaRPr>
          </a:p>
          <a:p>
            <a:pPr marL="51435" indent="0">
              <a:buClr>
                <a:srgbClr val="DFD9D5"/>
              </a:buClr>
              <a:buNone/>
            </a:pPr>
            <a:r>
              <a:rPr lang="en-GB" sz="2400" dirty="0">
                <a:solidFill>
                  <a:prstClr val="white"/>
                </a:solidFill>
              </a:rPr>
              <a:t>   </a:t>
            </a:r>
          </a:p>
          <a:p>
            <a:pPr marL="51435" indent="0">
              <a:buClr>
                <a:srgbClr val="DFD9D5"/>
              </a:buClr>
              <a:buNone/>
            </a:pPr>
            <a:r>
              <a:rPr lang="en-GB" sz="2400" dirty="0">
                <a:solidFill>
                  <a:prstClr val="white"/>
                </a:solidFill>
              </a:rPr>
              <a:t>   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67428" y="1315382"/>
            <a:ext cx="4345104" cy="2489470"/>
          </a:xfrm>
          <a:prstGeom prst="rect">
            <a:avLst/>
          </a:prstGeom>
        </p:spPr>
        <p:txBody>
          <a:bodyPr/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None/>
            </a:pPr>
            <a:r>
              <a:rPr lang="en-US" sz="2000" dirty="0" err="1" smtClean="0"/>
              <a:t>Nid</a:t>
            </a:r>
            <a:r>
              <a:rPr lang="en-US" sz="2000" dirty="0" smtClean="0"/>
              <a:t> </a:t>
            </a:r>
            <a:r>
              <a:rPr lang="en-US" sz="2000" dirty="0" err="1" smtClean="0"/>
              <a:t>yw</a:t>
            </a:r>
            <a:r>
              <a:rPr lang="en-US" sz="2000" dirty="0" smtClean="0"/>
              <a:t> </a:t>
            </a:r>
            <a:r>
              <a:rPr lang="en-US" sz="2000" dirty="0" err="1" smtClean="0"/>
              <a:t>symud</a:t>
            </a:r>
            <a:r>
              <a:rPr lang="en-US" sz="2000" dirty="0" smtClean="0"/>
              <a:t> </a:t>
            </a:r>
            <a:r>
              <a:rPr lang="en-US" sz="2000" dirty="0" err="1" smtClean="0"/>
              <a:t>rhwng</a:t>
            </a:r>
            <a:r>
              <a:rPr lang="en-US" sz="2000" dirty="0" smtClean="0"/>
              <a:t> </a:t>
            </a:r>
            <a:r>
              <a:rPr lang="en-US" sz="2000" dirty="0" err="1" smtClean="0"/>
              <a:t>dosbarthiadau</a:t>
            </a:r>
            <a:r>
              <a:rPr lang="en-US" sz="2000" dirty="0" smtClean="0"/>
              <a:t> </a:t>
            </a:r>
            <a:r>
              <a:rPr lang="en-US" sz="2000" dirty="0" err="1" smtClean="0"/>
              <a:t>cymdeithasol</a:t>
            </a:r>
            <a:r>
              <a:rPr lang="en-US" sz="2000" dirty="0" smtClean="0"/>
              <a:t> </a:t>
            </a:r>
            <a:r>
              <a:rPr lang="en-US" sz="2000" dirty="0" err="1" smtClean="0"/>
              <a:t>yn</a:t>
            </a:r>
            <a:r>
              <a:rPr lang="en-US" sz="2000" dirty="0" smtClean="0"/>
              <a:t> </a:t>
            </a:r>
            <a:r>
              <a:rPr lang="en-US" sz="2000" dirty="0" err="1" smtClean="0"/>
              <a:t>ddewis</a:t>
            </a:r>
            <a:r>
              <a:rPr lang="en-US" sz="2000" dirty="0" smtClean="0"/>
              <a:t> </a:t>
            </a:r>
            <a:r>
              <a:rPr lang="en-US" sz="2000" dirty="0" err="1" smtClean="0"/>
              <a:t>arall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fwy</a:t>
            </a:r>
            <a:r>
              <a:rPr lang="en-US" sz="2000" dirty="0" smtClean="0"/>
              <a:t> o </a:t>
            </a:r>
            <a:r>
              <a:rPr lang="en-US" sz="2000" dirty="0" err="1" smtClean="0"/>
              <a:t>degwch</a:t>
            </a:r>
            <a:r>
              <a:rPr lang="en-US" sz="2000" dirty="0" smtClean="0"/>
              <a:t>. </a:t>
            </a:r>
          </a:p>
          <a:p>
            <a:pPr marL="68580" indent="0">
              <a:buNone/>
            </a:pPr>
            <a:endParaRPr lang="en-US" sz="2000" dirty="0"/>
          </a:p>
          <a:p>
            <a:pPr marL="68580" indent="0">
              <a:buNone/>
            </a:pPr>
            <a:r>
              <a:rPr lang="en-US" sz="2000" dirty="0" err="1" smtClean="0"/>
              <a:t>Mae’n</a:t>
            </a:r>
            <a:r>
              <a:rPr lang="en-US" sz="2000" dirty="0" smtClean="0"/>
              <a:t> un o </a:t>
            </a:r>
            <a:r>
              <a:rPr lang="en-US" sz="2000" dirty="0" err="1" smtClean="0"/>
              <a:t>ganlyniadau</a:t>
            </a:r>
            <a:r>
              <a:rPr lang="en-US" sz="2000" dirty="0" smtClean="0"/>
              <a:t> </a:t>
            </a:r>
            <a:r>
              <a:rPr lang="en-US" sz="2000" dirty="0" err="1" smtClean="0"/>
              <a:t>mwy</a:t>
            </a:r>
            <a:r>
              <a:rPr lang="en-US" sz="2000" dirty="0" smtClean="0"/>
              <a:t> o </a:t>
            </a:r>
            <a:r>
              <a:rPr lang="en-US" sz="2000" dirty="0" err="1" smtClean="0"/>
              <a:t>degwch</a:t>
            </a:r>
            <a:r>
              <a:rPr lang="en-US" sz="2000" dirty="0" smtClean="0"/>
              <a:t>.</a:t>
            </a:r>
            <a:endParaRPr lang="en-CA" sz="2000" dirty="0"/>
          </a:p>
          <a:p>
            <a:pPr marL="68580" indent="0">
              <a:buNone/>
            </a:pPr>
            <a:endParaRPr lang="en-GB" sz="2400" dirty="0"/>
          </a:p>
          <a:p>
            <a:pPr marL="68580" indent="0">
              <a:buNone/>
            </a:pPr>
            <a:r>
              <a:rPr lang="en-GB" sz="2400" dirty="0" smtClean="0"/>
              <a:t> </a:t>
            </a:r>
            <a:r>
              <a:rPr lang="en-GB" sz="2400" dirty="0"/>
              <a:t> </a:t>
            </a:r>
            <a:r>
              <a:rPr lang="en-GB" sz="2400" dirty="0" smtClean="0"/>
              <a:t> </a:t>
            </a:r>
            <a:endParaRPr lang="en-GB" sz="2400" dirty="0"/>
          </a:p>
          <a:p>
            <a:pPr marL="68580" indent="0">
              <a:buNone/>
            </a:pPr>
            <a:r>
              <a:rPr lang="en-GB" sz="2400" dirty="0" smtClean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937981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2646"/>
            <a:ext cx="7848600" cy="685800"/>
          </a:xfrm>
        </p:spPr>
        <p:txBody>
          <a:bodyPr/>
          <a:lstStyle/>
          <a:p>
            <a:r>
              <a:rPr lang="en-US" b="1" dirty="0" smtClean="0">
                <a:solidFill>
                  <a:srgbClr val="D6ECFF"/>
                </a:solidFill>
              </a:rPr>
              <a:t>   </a:t>
            </a:r>
            <a:endParaRPr lang="en-US" b="1" dirty="0">
              <a:solidFill>
                <a:srgbClr val="D6EC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14400" y="1337670"/>
            <a:ext cx="7772400" cy="3429000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       </a:t>
            </a:r>
          </a:p>
        </p:txBody>
      </p:sp>
      <p:pic>
        <p:nvPicPr>
          <p:cNvPr id="5" name="Picture 4" descr="securedownload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3234" y="393038"/>
            <a:ext cx="5307224" cy="374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796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064" y="3667078"/>
            <a:ext cx="7848600" cy="685800"/>
          </a:xfrm>
        </p:spPr>
        <p:txBody>
          <a:bodyPr/>
          <a:lstStyle/>
          <a:p>
            <a:r>
              <a:rPr lang="en-US" b="1" dirty="0" smtClean="0">
                <a:solidFill>
                  <a:srgbClr val="D6ECFF"/>
                </a:solidFill>
              </a:rPr>
              <a:t>Money and </a:t>
            </a:r>
            <a:r>
              <a:rPr lang="en-US" b="1" dirty="0" err="1" smtClean="0">
                <a:solidFill>
                  <a:srgbClr val="D6ECFF"/>
                </a:solidFill>
              </a:rPr>
              <a:t>Maths</a:t>
            </a:r>
            <a:endParaRPr lang="en-US" b="1" dirty="0">
              <a:solidFill>
                <a:srgbClr val="D6EC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14400" y="1337670"/>
            <a:ext cx="7772400" cy="3429000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       </a:t>
            </a:r>
          </a:p>
        </p:txBody>
      </p:sp>
      <p:pic>
        <p:nvPicPr>
          <p:cNvPr id="4" name="Picture 3" descr="learning-pounds-shillings-and-penc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2" y="1131590"/>
            <a:ext cx="4321224" cy="2329408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-732036" y="217190"/>
            <a:ext cx="10464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i="0" kern="1200" cap="all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D6ECFF"/>
                </a:solidFill>
              </a:rPr>
              <a:t>ARIAN A MATHEMATEG</a:t>
            </a:r>
            <a:endParaRPr lang="en-US" b="1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6895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2646"/>
            <a:ext cx="7848600" cy="685800"/>
          </a:xfrm>
        </p:spPr>
        <p:txBody>
          <a:bodyPr/>
          <a:lstStyle/>
          <a:p>
            <a:r>
              <a:rPr lang="en-US" b="1" dirty="0" smtClean="0">
                <a:solidFill>
                  <a:srgbClr val="D6ECFF"/>
                </a:solidFill>
              </a:rPr>
              <a:t>   </a:t>
            </a:r>
            <a:endParaRPr lang="en-US" b="1" dirty="0">
              <a:solidFill>
                <a:srgbClr val="D6EC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14400" y="1337670"/>
            <a:ext cx="7772400" cy="3429000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       </a:t>
            </a:r>
          </a:p>
        </p:txBody>
      </p:sp>
      <p:pic>
        <p:nvPicPr>
          <p:cNvPr id="6" name="Picture 5" descr="Archive Agsob4crop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120" y="513972"/>
            <a:ext cx="4883855" cy="352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6806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384048"/>
            <a:ext cx="8839200" cy="685800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 spc="-100" baseline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000" dirty="0">
              <a:solidFill>
                <a:srgbClr val="DFD9D5">
                  <a:satMod val="200000"/>
                </a:srgb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821643" y="483518"/>
            <a:ext cx="4322357" cy="3280172"/>
          </a:xfrm>
          <a:prstGeom prst="rect">
            <a:avLst/>
          </a:prstGeom>
        </p:spPr>
        <p:txBody>
          <a:bodyPr/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" indent="0">
              <a:buClr>
                <a:srgbClr val="DFD9D5"/>
              </a:buClr>
              <a:buNone/>
            </a:pPr>
            <a:endParaRPr lang="en-GB" sz="2400" dirty="0">
              <a:solidFill>
                <a:prstClr val="white"/>
              </a:solidFill>
            </a:endParaRPr>
          </a:p>
          <a:p>
            <a:pPr marL="51435" indent="0">
              <a:buClr>
                <a:srgbClr val="DFD9D5"/>
              </a:buClr>
              <a:buNone/>
            </a:pPr>
            <a:r>
              <a:rPr lang="en-GB" sz="2200" dirty="0">
                <a:solidFill>
                  <a:prstClr val="white"/>
                </a:solidFill>
              </a:rPr>
              <a:t>   </a:t>
            </a:r>
            <a:r>
              <a:rPr lang="en-US" sz="2200" dirty="0">
                <a:solidFill>
                  <a:prstClr val="white"/>
                </a:solidFill>
              </a:rPr>
              <a:t>Social mobility requires changes in values &amp; </a:t>
            </a:r>
            <a:r>
              <a:rPr lang="en-US" sz="2200" dirty="0" err="1">
                <a:solidFill>
                  <a:prstClr val="white"/>
                </a:solidFill>
              </a:rPr>
              <a:t>behaviours</a:t>
            </a:r>
            <a:r>
              <a:rPr lang="en-US" sz="2200" dirty="0">
                <a:solidFill>
                  <a:prstClr val="white"/>
                </a:solidFill>
              </a:rPr>
              <a:t> among elites at the top; </a:t>
            </a:r>
          </a:p>
          <a:p>
            <a:pPr marL="51435" indent="0">
              <a:buClr>
                <a:srgbClr val="DFD9D5"/>
              </a:buClr>
              <a:buNone/>
            </a:pPr>
            <a:endParaRPr lang="en-US" sz="2200" dirty="0">
              <a:solidFill>
                <a:prstClr val="white"/>
              </a:solidFill>
            </a:endParaRPr>
          </a:p>
          <a:p>
            <a:pPr marL="51435" indent="0">
              <a:buClr>
                <a:srgbClr val="DFD9D5"/>
              </a:buClr>
              <a:buNone/>
            </a:pPr>
            <a:r>
              <a:rPr lang="en-US" sz="2200" dirty="0">
                <a:solidFill>
                  <a:prstClr val="white"/>
                </a:solidFill>
              </a:rPr>
              <a:t>  Not just more grit and resilience from those below.</a:t>
            </a:r>
            <a:endParaRPr lang="en-GB" sz="2200" dirty="0">
              <a:solidFill>
                <a:prstClr val="white"/>
              </a:solidFill>
            </a:endParaRPr>
          </a:p>
          <a:p>
            <a:pPr marL="51435" indent="0">
              <a:buClr>
                <a:srgbClr val="DFD9D5"/>
              </a:buClr>
              <a:buNone/>
            </a:pPr>
            <a:r>
              <a:rPr lang="en-GB" sz="2200" dirty="0">
                <a:solidFill>
                  <a:prstClr val="white"/>
                </a:solidFill>
              </a:rPr>
              <a:t>   </a:t>
            </a:r>
          </a:p>
          <a:p>
            <a:pPr marL="51435" indent="0">
              <a:buClr>
                <a:srgbClr val="DFD9D5"/>
              </a:buClr>
              <a:buNone/>
            </a:pPr>
            <a:r>
              <a:rPr lang="en-GB" sz="2400" dirty="0">
                <a:solidFill>
                  <a:prstClr val="white"/>
                </a:solidFill>
              </a:rPr>
              <a:t>   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79512" y="267494"/>
            <a:ext cx="4208766" cy="4373563"/>
          </a:xfrm>
          <a:prstGeom prst="rect">
            <a:avLst/>
          </a:prstGeom>
        </p:spPr>
        <p:txBody>
          <a:bodyPr/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-201613">
              <a:buNone/>
            </a:pPr>
            <a:r>
              <a:rPr lang="en-GB" sz="3200" dirty="0" smtClean="0"/>
              <a:t>  </a:t>
            </a:r>
            <a:r>
              <a:rPr lang="en-GB" sz="2200" dirty="0" smtClean="0"/>
              <a:t>Mae </a:t>
            </a:r>
            <a:r>
              <a:rPr lang="en-GB" sz="2200" dirty="0" err="1" smtClean="0"/>
              <a:t>symud</a:t>
            </a:r>
            <a:r>
              <a:rPr lang="en-GB" sz="2200" dirty="0" smtClean="0"/>
              <a:t> </a:t>
            </a:r>
            <a:r>
              <a:rPr lang="en-GB" sz="2200" dirty="0" err="1" smtClean="0"/>
              <a:t>rhwng</a:t>
            </a:r>
            <a:r>
              <a:rPr lang="en-GB" sz="2200" dirty="0" smtClean="0"/>
              <a:t> </a:t>
            </a:r>
            <a:r>
              <a:rPr lang="en-GB" sz="2200" dirty="0" err="1" smtClean="0"/>
              <a:t>dosbarthiadau</a:t>
            </a:r>
            <a:r>
              <a:rPr lang="en-GB" sz="2200" dirty="0" smtClean="0"/>
              <a:t> </a:t>
            </a:r>
            <a:r>
              <a:rPr lang="en-GB" sz="2200" dirty="0" err="1" smtClean="0"/>
              <a:t>cymdeithasol</a:t>
            </a:r>
            <a:r>
              <a:rPr lang="en-GB" sz="2200" dirty="0" smtClean="0"/>
              <a:t> </a:t>
            </a:r>
            <a:r>
              <a:rPr lang="en-GB" sz="2200" dirty="0" err="1" smtClean="0"/>
              <a:t>yn</a:t>
            </a:r>
            <a:r>
              <a:rPr lang="en-GB" sz="2200" dirty="0" smtClean="0"/>
              <a:t> </a:t>
            </a:r>
            <a:r>
              <a:rPr lang="en-GB" sz="2200" dirty="0" err="1" smtClean="0"/>
              <a:t>mynnu</a:t>
            </a:r>
            <a:r>
              <a:rPr lang="en-GB" sz="2200" dirty="0" smtClean="0"/>
              <a:t> </a:t>
            </a:r>
            <a:r>
              <a:rPr lang="en-GB" sz="2200" dirty="0" err="1" smtClean="0"/>
              <a:t>newid</a:t>
            </a:r>
            <a:r>
              <a:rPr lang="en-GB" sz="2200" dirty="0" smtClean="0"/>
              <a:t> o ran </a:t>
            </a:r>
            <a:r>
              <a:rPr lang="en-GB" sz="2200" dirty="0" err="1" smtClean="0"/>
              <a:t>gwerthoedd</a:t>
            </a:r>
            <a:r>
              <a:rPr lang="en-GB" sz="2200" dirty="0" smtClean="0"/>
              <a:t> ac </a:t>
            </a:r>
            <a:r>
              <a:rPr lang="en-GB" sz="2200" dirty="0" err="1" smtClean="0"/>
              <a:t>ymddygiad</a:t>
            </a:r>
            <a:r>
              <a:rPr lang="en-GB" sz="2200" dirty="0" smtClean="0"/>
              <a:t> </a:t>
            </a:r>
            <a:r>
              <a:rPr lang="en-GB" sz="2200" dirty="0" err="1" smtClean="0"/>
              <a:t>ymhlith</a:t>
            </a:r>
            <a:r>
              <a:rPr lang="en-GB" sz="2200" dirty="0" smtClean="0"/>
              <a:t> y </a:t>
            </a:r>
            <a:r>
              <a:rPr lang="en-GB" sz="2200" dirty="0" err="1" smtClean="0"/>
              <a:t>bobl</a:t>
            </a:r>
            <a:r>
              <a:rPr lang="en-GB" sz="2200" dirty="0" smtClean="0"/>
              <a:t> </a:t>
            </a:r>
            <a:r>
              <a:rPr lang="en-GB" sz="2200" dirty="0" err="1" smtClean="0"/>
              <a:t>elitaidd</a:t>
            </a:r>
            <a:r>
              <a:rPr lang="en-GB" sz="2200" dirty="0" smtClean="0"/>
              <a:t> </a:t>
            </a:r>
            <a:r>
              <a:rPr lang="en-GB" sz="2200" dirty="0" err="1" smtClean="0"/>
              <a:t>sydd</a:t>
            </a:r>
            <a:r>
              <a:rPr lang="en-GB" sz="2200" dirty="0" smtClean="0"/>
              <a:t> </a:t>
            </a:r>
            <a:r>
              <a:rPr lang="en-GB" sz="2200" dirty="0" err="1" smtClean="0"/>
              <a:t>ar</a:t>
            </a:r>
            <a:r>
              <a:rPr lang="en-GB" sz="2200" dirty="0" smtClean="0"/>
              <a:t> y brig</a:t>
            </a:r>
            <a:r>
              <a:rPr lang="en-US" sz="2200" dirty="0" smtClean="0"/>
              <a:t>; </a:t>
            </a:r>
          </a:p>
          <a:p>
            <a:pPr marL="68580" indent="0">
              <a:buNone/>
            </a:pPr>
            <a:endParaRPr lang="en-US" sz="2200" dirty="0"/>
          </a:p>
          <a:p>
            <a:pPr marL="273050" indent="0">
              <a:buNone/>
            </a:pPr>
            <a:r>
              <a:rPr lang="en-US" sz="2200" dirty="0" err="1" smtClean="0"/>
              <a:t>yn</a:t>
            </a:r>
            <a:r>
              <a:rPr lang="en-US" sz="2200" dirty="0" smtClean="0"/>
              <a:t> </a:t>
            </a:r>
            <a:r>
              <a:rPr lang="en-US" sz="2200" dirty="0" err="1" smtClean="0"/>
              <a:t>hytrach</a:t>
            </a:r>
            <a:r>
              <a:rPr lang="en-US" sz="2200" dirty="0" smtClean="0"/>
              <a:t> </a:t>
            </a:r>
            <a:r>
              <a:rPr lang="en-US" sz="2200" dirty="0" err="1" smtClean="0"/>
              <a:t>na</a:t>
            </a:r>
            <a:r>
              <a:rPr lang="en-US" sz="2200" dirty="0" smtClean="0"/>
              <a:t> </a:t>
            </a:r>
            <a:r>
              <a:rPr lang="en-US" sz="2200" dirty="0" err="1" smtClean="0"/>
              <a:t>mwy</a:t>
            </a:r>
            <a:r>
              <a:rPr lang="en-US" sz="2200" dirty="0" smtClean="0"/>
              <a:t> o </a:t>
            </a:r>
            <a:r>
              <a:rPr lang="en-US" sz="2200" dirty="0" err="1" smtClean="0"/>
              <a:t>blwc</a:t>
            </a:r>
            <a:r>
              <a:rPr lang="en-US" sz="2200" dirty="0" smtClean="0"/>
              <a:t> a </a:t>
            </a:r>
            <a:r>
              <a:rPr lang="en-US" sz="2200" dirty="0" err="1" smtClean="0"/>
              <a:t>gwydnwch</a:t>
            </a:r>
            <a:r>
              <a:rPr lang="en-US" sz="2200" dirty="0" smtClean="0"/>
              <a:t> </a:t>
            </a:r>
            <a:r>
              <a:rPr lang="en-US" sz="2200" dirty="0" err="1" smtClean="0"/>
              <a:t>gan</a:t>
            </a:r>
            <a:r>
              <a:rPr lang="en-US" sz="2200" dirty="0" smtClean="0"/>
              <a:t> y </a:t>
            </a:r>
            <a:r>
              <a:rPr lang="en-US" sz="2200" dirty="0" err="1" smtClean="0"/>
              <a:t>rhai</a:t>
            </a:r>
            <a:r>
              <a:rPr lang="en-US" sz="2200" dirty="0" smtClean="0"/>
              <a:t> </a:t>
            </a:r>
            <a:r>
              <a:rPr lang="en-US" sz="2200" dirty="0" err="1" smtClean="0"/>
              <a:t>sydd</a:t>
            </a:r>
            <a:r>
              <a:rPr lang="en-US" sz="2200" dirty="0" smtClean="0"/>
              <a:t> </a:t>
            </a:r>
            <a:r>
              <a:rPr lang="en-US" sz="2200" dirty="0" err="1" smtClean="0"/>
              <a:t>oddi</a:t>
            </a:r>
            <a:r>
              <a:rPr lang="en-US" sz="2200" dirty="0" smtClean="0"/>
              <a:t> </a:t>
            </a:r>
            <a:r>
              <a:rPr lang="en-US" sz="2200" dirty="0" err="1" smtClean="0"/>
              <a:t>tanynt</a:t>
            </a:r>
            <a:r>
              <a:rPr lang="en-US" sz="2200" dirty="0" smtClean="0"/>
              <a:t>.</a:t>
            </a:r>
            <a:endParaRPr lang="en-GB" sz="2200" dirty="0"/>
          </a:p>
          <a:p>
            <a:pPr marL="68580" indent="0">
              <a:buNone/>
            </a:pPr>
            <a:r>
              <a:rPr lang="en-GB" sz="2200" dirty="0" smtClean="0"/>
              <a:t> </a:t>
            </a:r>
            <a:r>
              <a:rPr lang="en-GB" sz="2200" dirty="0"/>
              <a:t> </a:t>
            </a:r>
            <a:r>
              <a:rPr lang="en-GB" sz="2200" dirty="0" smtClean="0"/>
              <a:t> </a:t>
            </a:r>
            <a:endParaRPr lang="en-GB" sz="2200" dirty="0"/>
          </a:p>
          <a:p>
            <a:pPr marL="68580" indent="0">
              <a:buNone/>
            </a:pPr>
            <a:r>
              <a:rPr lang="en-GB" sz="2200" dirty="0" smtClean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5041167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384048"/>
            <a:ext cx="8839200" cy="685800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 spc="-100" baseline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000" dirty="0">
              <a:solidFill>
                <a:srgbClr val="DFD9D5">
                  <a:satMod val="200000"/>
                </a:srgb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905001" y="457201"/>
            <a:ext cx="4657725" cy="3280172"/>
          </a:xfrm>
          <a:prstGeom prst="rect">
            <a:avLst/>
          </a:prstGeom>
        </p:spPr>
        <p:txBody>
          <a:bodyPr/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" indent="0">
              <a:buClr>
                <a:srgbClr val="DFD9D5"/>
              </a:buClr>
              <a:buNone/>
            </a:pPr>
            <a:endParaRPr lang="en-GB" sz="2400" dirty="0">
              <a:solidFill>
                <a:prstClr val="white"/>
              </a:solidFill>
            </a:endParaRPr>
          </a:p>
          <a:p>
            <a:pPr marL="51435" indent="0">
              <a:buClr>
                <a:srgbClr val="DFD9D5"/>
              </a:buClr>
              <a:buNone/>
            </a:pPr>
            <a:r>
              <a:rPr lang="en-GB" sz="2400" dirty="0">
                <a:solidFill>
                  <a:prstClr val="white"/>
                </a:solidFill>
              </a:rPr>
              <a:t>   </a:t>
            </a:r>
          </a:p>
          <a:p>
            <a:pPr marL="51435" indent="0">
              <a:buClr>
                <a:srgbClr val="DFD9D5"/>
              </a:buClr>
              <a:buNone/>
            </a:pPr>
            <a:r>
              <a:rPr lang="en-GB" sz="2400" dirty="0">
                <a:solidFill>
                  <a:prstClr val="white"/>
                </a:solidFill>
              </a:rPr>
              <a:t>   </a:t>
            </a:r>
          </a:p>
          <a:p>
            <a:pPr marL="51435" indent="0">
              <a:buClr>
                <a:srgbClr val="DFD9D5"/>
              </a:buClr>
              <a:buNone/>
            </a:pPr>
            <a:r>
              <a:rPr lang="en-GB" sz="2400" dirty="0">
                <a:solidFill>
                  <a:prstClr val="white"/>
                </a:solidFill>
              </a:rPr>
              <a:t>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00700" y="231930"/>
            <a:ext cx="4357047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prstClr val="white"/>
                </a:solidFill>
              </a:rPr>
              <a:t>Broaden what counts as cultural capital</a:t>
            </a:r>
            <a:endParaRPr lang="en-CA" sz="1900" dirty="0">
              <a:solidFill>
                <a:prstClr val="white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prstClr val="white"/>
                </a:solidFill>
              </a:rPr>
              <a:t>Give young people from poor postcodes extra credit</a:t>
            </a:r>
            <a:endParaRPr lang="en-CA" sz="1900" dirty="0">
              <a:solidFill>
                <a:prstClr val="white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prstClr val="white"/>
                </a:solidFill>
              </a:rPr>
              <a:t>Overlook &amp; overcome awkwardness among young people with talent</a:t>
            </a:r>
            <a:endParaRPr lang="en-CA" sz="1900" dirty="0">
              <a:solidFill>
                <a:prstClr val="white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prstClr val="white"/>
                </a:solidFill>
              </a:rPr>
              <a:t>Rethink what a good CV looks like</a:t>
            </a:r>
            <a:endParaRPr lang="en-CA" sz="1900" dirty="0">
              <a:solidFill>
                <a:prstClr val="white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prstClr val="white"/>
                </a:solidFill>
              </a:rPr>
              <a:t>Restrict internships to formal educational channels</a:t>
            </a:r>
            <a:endParaRPr lang="en-CA" sz="1900" dirty="0">
              <a:solidFill>
                <a:prstClr val="white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prstClr val="white"/>
                </a:solidFill>
              </a:rPr>
              <a:t>Reinvest in public institutions</a:t>
            </a:r>
            <a:endParaRPr lang="en-CA" sz="1900" dirty="0">
              <a:solidFill>
                <a:prstClr val="white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prstClr val="white"/>
                </a:solidFill>
              </a:rPr>
              <a:t>Invest in public sector pathways</a:t>
            </a:r>
            <a:endParaRPr lang="en-CA" sz="1900" dirty="0">
              <a:solidFill>
                <a:prstClr val="white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prstClr val="white"/>
                </a:solidFill>
              </a:rPr>
              <a:t>Reverse increases in economic </a:t>
            </a:r>
            <a:r>
              <a:rPr lang="en-US" sz="1900" dirty="0" smtClean="0">
                <a:solidFill>
                  <a:prstClr val="white"/>
                </a:solidFill>
              </a:rPr>
              <a:t>inequality</a:t>
            </a:r>
            <a:endParaRPr lang="en-CA" sz="1900" dirty="0">
              <a:solidFill>
                <a:prstClr val="white"/>
              </a:solidFill>
            </a:endParaRPr>
          </a:p>
          <a:p>
            <a:endParaRPr lang="en-US" sz="2000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264" y="231930"/>
            <a:ext cx="477576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 smtClean="0"/>
              <a:t>Ehangu’r</a:t>
            </a:r>
            <a:r>
              <a:rPr lang="en-GB" dirty="0" smtClean="0"/>
              <a:t> </a:t>
            </a:r>
            <a:r>
              <a:rPr lang="en-GB" dirty="0" err="1" smtClean="0"/>
              <a:t>hyn</a:t>
            </a:r>
            <a:r>
              <a:rPr lang="en-GB" dirty="0" smtClean="0"/>
              <a:t> </a:t>
            </a:r>
            <a:r>
              <a:rPr lang="en-GB" dirty="0" err="1" smtClean="0"/>
              <a:t>sy’n</a:t>
            </a:r>
            <a:r>
              <a:rPr lang="en-GB" dirty="0" smtClean="0"/>
              <a:t> </a:t>
            </a:r>
            <a:r>
              <a:rPr lang="en-GB" dirty="0" err="1" smtClean="0"/>
              <a:t>cyfrif</a:t>
            </a:r>
            <a:r>
              <a:rPr lang="en-GB" dirty="0" smtClean="0"/>
              <a:t> </a:t>
            </a:r>
            <a:r>
              <a:rPr lang="en-GB" dirty="0" err="1" smtClean="0"/>
              <a:t>fel</a:t>
            </a:r>
            <a:r>
              <a:rPr lang="en-GB" dirty="0" smtClean="0"/>
              <a:t> </a:t>
            </a:r>
            <a:r>
              <a:rPr lang="en-GB" dirty="0" err="1" smtClean="0"/>
              <a:t>cyfalaf</a:t>
            </a:r>
            <a:r>
              <a:rPr lang="en-GB" dirty="0" smtClean="0"/>
              <a:t> </a:t>
            </a:r>
            <a:r>
              <a:rPr lang="en-GB" dirty="0" err="1" smtClean="0"/>
              <a:t>diwylliannol</a:t>
            </a: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 smtClean="0"/>
              <a:t>Rhoi</a:t>
            </a:r>
            <a:r>
              <a:rPr lang="en-GB" dirty="0" smtClean="0"/>
              <a:t> </a:t>
            </a:r>
            <a:r>
              <a:rPr lang="en-GB" dirty="0" err="1" smtClean="0"/>
              <a:t>mwy</a:t>
            </a:r>
            <a:r>
              <a:rPr lang="en-GB" dirty="0" smtClean="0"/>
              <a:t> o </a:t>
            </a:r>
            <a:r>
              <a:rPr lang="en-GB" dirty="0" err="1" smtClean="0"/>
              <a:t>glod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</a:t>
            </a:r>
            <a:r>
              <a:rPr lang="en-GB" dirty="0" err="1" smtClean="0"/>
              <a:t>bobl</a:t>
            </a:r>
            <a:r>
              <a:rPr lang="en-GB" dirty="0" smtClean="0"/>
              <a:t> </a:t>
            </a:r>
            <a:r>
              <a:rPr lang="en-GB" dirty="0" err="1" smtClean="0"/>
              <a:t>ifanc</a:t>
            </a:r>
            <a:r>
              <a:rPr lang="en-GB" dirty="0" smtClean="0"/>
              <a:t> o </a:t>
            </a:r>
            <a:r>
              <a:rPr lang="en-GB" dirty="0" err="1" smtClean="0"/>
              <a:t>godau</a:t>
            </a:r>
            <a:r>
              <a:rPr lang="en-GB" dirty="0" smtClean="0"/>
              <a:t> post </a:t>
            </a:r>
            <a:r>
              <a:rPr lang="en-GB" dirty="0" err="1" smtClean="0"/>
              <a:t>tlawd</a:t>
            </a: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 smtClean="0"/>
              <a:t>Edrych</a:t>
            </a:r>
            <a:r>
              <a:rPr lang="en-GB" dirty="0" smtClean="0"/>
              <a:t> </a:t>
            </a:r>
            <a:r>
              <a:rPr lang="en-GB" dirty="0" err="1" smtClean="0"/>
              <a:t>heibio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</a:t>
            </a:r>
            <a:r>
              <a:rPr lang="en-GB" dirty="0" err="1" smtClean="0"/>
              <a:t>chwithigrwydd</a:t>
            </a:r>
            <a:r>
              <a:rPr lang="en-GB" dirty="0" smtClean="0"/>
              <a:t> </a:t>
            </a:r>
            <a:r>
              <a:rPr lang="en-GB" dirty="0" err="1" smtClean="0"/>
              <a:t>ymhlith</a:t>
            </a:r>
            <a:r>
              <a:rPr lang="en-GB" dirty="0" smtClean="0"/>
              <a:t> </a:t>
            </a:r>
            <a:r>
              <a:rPr lang="en-GB" dirty="0" err="1" smtClean="0"/>
              <a:t>pobl</a:t>
            </a:r>
            <a:r>
              <a:rPr lang="en-GB" dirty="0" smtClean="0"/>
              <a:t> </a:t>
            </a:r>
            <a:r>
              <a:rPr lang="en-GB" dirty="0" err="1" smtClean="0"/>
              <a:t>ifanc</a:t>
            </a:r>
            <a:r>
              <a:rPr lang="en-GB" dirty="0" smtClean="0"/>
              <a:t> </a:t>
            </a:r>
            <a:r>
              <a:rPr lang="en-GB" dirty="0" err="1" smtClean="0"/>
              <a:t>ddawnus</a:t>
            </a:r>
            <a:r>
              <a:rPr lang="en-GB" dirty="0" smtClean="0"/>
              <a:t> </a:t>
            </a:r>
            <a:r>
              <a:rPr lang="en-GB" dirty="0" err="1" smtClean="0"/>
              <a:t>a’i</a:t>
            </a:r>
            <a:r>
              <a:rPr lang="en-GB" dirty="0" smtClean="0"/>
              <a:t> </a:t>
            </a:r>
            <a:r>
              <a:rPr lang="en-GB" dirty="0" err="1" smtClean="0"/>
              <a:t>oresgyn</a:t>
            </a: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 smtClean="0"/>
              <a:t>Ailystyried</a:t>
            </a:r>
            <a:r>
              <a:rPr lang="en-GB" dirty="0" smtClean="0"/>
              <a:t> </a:t>
            </a:r>
            <a:r>
              <a:rPr lang="en-GB" dirty="0" err="1" smtClean="0"/>
              <a:t>sut</a:t>
            </a:r>
            <a:r>
              <a:rPr lang="en-GB" dirty="0" smtClean="0"/>
              <a:t> </a:t>
            </a:r>
            <a:r>
              <a:rPr lang="en-GB" dirty="0" err="1" smtClean="0"/>
              <a:t>olwg</a:t>
            </a:r>
            <a:r>
              <a:rPr lang="en-GB" dirty="0" smtClean="0"/>
              <a:t> </a:t>
            </a:r>
            <a:r>
              <a:rPr lang="en-GB" dirty="0" err="1" smtClean="0"/>
              <a:t>sydd</a:t>
            </a:r>
            <a:r>
              <a:rPr lang="en-GB" dirty="0" smtClean="0"/>
              <a:t> </a:t>
            </a:r>
            <a:r>
              <a:rPr lang="en-GB" dirty="0" err="1" smtClean="0"/>
              <a:t>ar</a:t>
            </a:r>
            <a:r>
              <a:rPr lang="en-GB" dirty="0" smtClean="0"/>
              <a:t> CV </a:t>
            </a:r>
            <a:r>
              <a:rPr lang="en-GB" dirty="0" err="1" smtClean="0"/>
              <a:t>da</a:t>
            </a: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 smtClean="0"/>
              <a:t>Cyfyngu</a:t>
            </a:r>
            <a:r>
              <a:rPr lang="en-GB" dirty="0" smtClean="0"/>
              <a:t> </a:t>
            </a:r>
            <a:r>
              <a:rPr lang="en-GB" dirty="0" err="1" smtClean="0"/>
              <a:t>interniaethau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</a:t>
            </a:r>
            <a:r>
              <a:rPr lang="en-GB" dirty="0" err="1" smtClean="0"/>
              <a:t>sianeli</a:t>
            </a:r>
            <a:r>
              <a:rPr lang="en-GB" dirty="0" smtClean="0"/>
              <a:t> </a:t>
            </a:r>
            <a:r>
              <a:rPr lang="en-GB" dirty="0" err="1" smtClean="0"/>
              <a:t>addysgol</a:t>
            </a:r>
            <a:r>
              <a:rPr lang="en-GB" dirty="0" smtClean="0"/>
              <a:t> </a:t>
            </a:r>
            <a:r>
              <a:rPr lang="en-GB" dirty="0" err="1" smtClean="0"/>
              <a:t>ffurfiol</a:t>
            </a: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 smtClean="0"/>
              <a:t>Ailfuddsoddi</a:t>
            </a:r>
            <a:r>
              <a:rPr lang="en-GB" dirty="0" smtClean="0"/>
              <a:t> </a:t>
            </a:r>
            <a:r>
              <a:rPr lang="en-GB" dirty="0" err="1" smtClean="0"/>
              <a:t>mewn</a:t>
            </a:r>
            <a:r>
              <a:rPr lang="en-GB" dirty="0" smtClean="0"/>
              <a:t> </a:t>
            </a:r>
            <a:r>
              <a:rPr lang="en-GB" dirty="0" err="1" smtClean="0"/>
              <a:t>sefydliadau</a:t>
            </a:r>
            <a:r>
              <a:rPr lang="en-GB" dirty="0" smtClean="0"/>
              <a:t> </a:t>
            </a:r>
            <a:r>
              <a:rPr lang="en-GB" dirty="0" err="1" smtClean="0"/>
              <a:t>cyhoeddus</a:t>
            </a: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 smtClean="0"/>
              <a:t>Buddsoddi</a:t>
            </a:r>
            <a:r>
              <a:rPr lang="en-GB" dirty="0" smtClean="0"/>
              <a:t> </a:t>
            </a:r>
            <a:r>
              <a:rPr lang="en-GB" dirty="0" err="1" smtClean="0"/>
              <a:t>mewn</a:t>
            </a:r>
            <a:r>
              <a:rPr lang="en-GB" dirty="0" smtClean="0"/>
              <a:t> </a:t>
            </a:r>
            <a:r>
              <a:rPr lang="en-GB" dirty="0" err="1" smtClean="0"/>
              <a:t>llwybrau</a:t>
            </a:r>
            <a:r>
              <a:rPr lang="en-GB" dirty="0" smtClean="0"/>
              <a:t> sector </a:t>
            </a:r>
            <a:r>
              <a:rPr lang="en-GB" dirty="0" err="1" smtClean="0"/>
              <a:t>cyhoeddus</a:t>
            </a: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 smtClean="0"/>
              <a:t>Gwrthdroi’r</a:t>
            </a:r>
            <a:r>
              <a:rPr lang="en-GB" dirty="0" smtClean="0"/>
              <a:t> </a:t>
            </a:r>
            <a:r>
              <a:rPr lang="en-GB" dirty="0" err="1" smtClean="0"/>
              <a:t>cynnydd</a:t>
            </a:r>
            <a:r>
              <a:rPr lang="en-GB" dirty="0" smtClean="0"/>
              <a:t> </a:t>
            </a:r>
            <a:r>
              <a:rPr lang="en-GB" dirty="0" err="1" smtClean="0"/>
              <a:t>mewn</a:t>
            </a:r>
            <a:r>
              <a:rPr lang="en-GB" dirty="0" smtClean="0"/>
              <a:t> </a:t>
            </a:r>
            <a:r>
              <a:rPr lang="en-GB" dirty="0" err="1" smtClean="0"/>
              <a:t>anghydraddoldeb</a:t>
            </a:r>
            <a:r>
              <a:rPr lang="en-GB" dirty="0" smtClean="0"/>
              <a:t> </a:t>
            </a:r>
            <a:r>
              <a:rPr lang="en-GB" dirty="0" err="1" smtClean="0"/>
              <a:t>economaidd</a:t>
            </a:r>
            <a:endParaRPr lang="en-CA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673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57163"/>
            <a:ext cx="7772400" cy="1102519"/>
          </a:xfrm>
        </p:spPr>
        <p:txBody>
          <a:bodyPr>
            <a:normAutofit fontScale="90000"/>
          </a:bodyPr>
          <a:lstStyle/>
          <a:p>
            <a:r>
              <a:rPr lang="en-GB" sz="3100" dirty="0" smtClean="0">
                <a:solidFill>
                  <a:srgbClr val="33637C"/>
                </a:solidFill>
              </a:rPr>
              <a:t/>
            </a:r>
            <a:br>
              <a:rPr lang="en-GB" sz="3100" dirty="0" smtClean="0">
                <a:solidFill>
                  <a:srgbClr val="33637C"/>
                </a:solidFill>
              </a:rPr>
            </a:br>
            <a:r>
              <a:rPr lang="en-GB" sz="3100" dirty="0">
                <a:solidFill>
                  <a:srgbClr val="33637C"/>
                </a:solidFill>
              </a:rPr>
              <a:t/>
            </a:r>
            <a:br>
              <a:rPr lang="en-GB" sz="3100" dirty="0">
                <a:solidFill>
                  <a:srgbClr val="33637C"/>
                </a:solidFill>
              </a:rPr>
            </a:br>
            <a:r>
              <a:rPr lang="en-GB" b="1" dirty="0" err="1" smtClean="0">
                <a:solidFill>
                  <a:srgbClr val="33637C"/>
                </a:solidFill>
              </a:rPr>
              <a:t>Yr</a:t>
            </a:r>
            <a:r>
              <a:rPr lang="en-GB" b="1" dirty="0" smtClean="0">
                <a:solidFill>
                  <a:srgbClr val="33637C"/>
                </a:solidFill>
              </a:rPr>
              <a:t> </a:t>
            </a:r>
            <a:r>
              <a:rPr lang="en-GB" b="1" dirty="0" err="1" smtClean="0">
                <a:solidFill>
                  <a:srgbClr val="33637C"/>
                </a:solidFill>
              </a:rPr>
              <a:t>Athro</a:t>
            </a:r>
            <a:r>
              <a:rPr lang="en-GB" b="1" dirty="0" smtClean="0">
                <a:solidFill>
                  <a:srgbClr val="33637C"/>
                </a:solidFill>
              </a:rPr>
              <a:t> Andy Hargreaves</a:t>
            </a:r>
            <a:br>
              <a:rPr lang="en-GB" b="1" dirty="0" smtClean="0">
                <a:solidFill>
                  <a:srgbClr val="33637C"/>
                </a:solidFill>
              </a:rPr>
            </a:br>
            <a:r>
              <a:rPr lang="en-GB" sz="3100" dirty="0" err="1" smtClean="0">
                <a:solidFill>
                  <a:srgbClr val="33637C"/>
                </a:solidFill>
              </a:rPr>
              <a:t>Tegwch</a:t>
            </a:r>
            <a:r>
              <a:rPr lang="en-GB" sz="3100" dirty="0" smtClean="0">
                <a:solidFill>
                  <a:srgbClr val="33637C"/>
                </a:solidFill>
              </a:rPr>
              <a:t>, </a:t>
            </a:r>
            <a:r>
              <a:rPr lang="en-GB" sz="3100" dirty="0" err="1" smtClean="0">
                <a:solidFill>
                  <a:srgbClr val="33637C"/>
                </a:solidFill>
              </a:rPr>
              <a:t>hunaniaeth</a:t>
            </a:r>
            <a:r>
              <a:rPr lang="en-GB" sz="3100" dirty="0" smtClean="0">
                <a:solidFill>
                  <a:srgbClr val="33637C"/>
                </a:solidFill>
              </a:rPr>
              <a:t> a </a:t>
            </a:r>
            <a:r>
              <a:rPr lang="en-GB" sz="3100" dirty="0" err="1" smtClean="0">
                <a:solidFill>
                  <a:srgbClr val="33637C"/>
                </a:solidFill>
              </a:rPr>
              <a:t>chynhwysiant</a:t>
            </a:r>
            <a:r>
              <a:rPr lang="en-GB" sz="3100" dirty="0" smtClean="0">
                <a:solidFill>
                  <a:srgbClr val="33637C"/>
                </a:solidFill>
              </a:rPr>
              <a:t>: </a:t>
            </a:r>
            <a:r>
              <a:rPr lang="en-GB" sz="3100" dirty="0" err="1" smtClean="0">
                <a:solidFill>
                  <a:srgbClr val="33637C"/>
                </a:solidFill>
              </a:rPr>
              <a:t>yr</a:t>
            </a:r>
            <a:r>
              <a:rPr lang="en-GB" sz="3100" dirty="0" smtClean="0">
                <a:solidFill>
                  <a:srgbClr val="33637C"/>
                </a:solidFill>
              </a:rPr>
              <a:t> her </a:t>
            </a:r>
            <a:r>
              <a:rPr lang="en-GB" sz="3100" dirty="0" err="1" smtClean="0">
                <a:solidFill>
                  <a:srgbClr val="33637C"/>
                </a:solidFill>
              </a:rPr>
              <a:t>fawr</a:t>
            </a:r>
            <a:r>
              <a:rPr lang="en-GB" sz="3100" dirty="0" smtClean="0">
                <a:solidFill>
                  <a:srgbClr val="33637C"/>
                </a:solidFill>
              </a:rPr>
              <a:t> </a:t>
            </a:r>
            <a:r>
              <a:rPr lang="en-GB" sz="3100" dirty="0" err="1" smtClean="0">
                <a:solidFill>
                  <a:srgbClr val="33637C"/>
                </a:solidFill>
              </a:rPr>
              <a:t>nesaf</a:t>
            </a:r>
            <a:r>
              <a:rPr lang="en-GB" sz="3100" dirty="0" smtClean="0">
                <a:solidFill>
                  <a:srgbClr val="33637C"/>
                </a:solidFill>
              </a:rPr>
              <a:t> </a:t>
            </a:r>
            <a:r>
              <a:rPr lang="en-GB" sz="3100" dirty="0" err="1" smtClean="0">
                <a:solidFill>
                  <a:srgbClr val="33637C"/>
                </a:solidFill>
              </a:rPr>
              <a:t>i</a:t>
            </a:r>
            <a:r>
              <a:rPr lang="en-GB" sz="3100" dirty="0" smtClean="0">
                <a:solidFill>
                  <a:srgbClr val="33637C"/>
                </a:solidFill>
              </a:rPr>
              <a:t> </a:t>
            </a:r>
            <a:r>
              <a:rPr lang="en-GB" sz="3100" dirty="0" err="1" smtClean="0">
                <a:solidFill>
                  <a:srgbClr val="33637C"/>
                </a:solidFill>
              </a:rPr>
              <a:t>newid</a:t>
            </a:r>
            <a:r>
              <a:rPr lang="en-GB" sz="3100" dirty="0" smtClean="0">
                <a:solidFill>
                  <a:srgbClr val="33637C"/>
                </a:solidFill>
              </a:rPr>
              <a:t> </a:t>
            </a:r>
            <a:r>
              <a:rPr lang="en-GB" sz="3100" dirty="0" err="1" smtClean="0">
                <a:solidFill>
                  <a:srgbClr val="33637C"/>
                </a:solidFill>
              </a:rPr>
              <a:t>addysgol</a:t>
            </a:r>
            <a:r>
              <a:rPr lang="en-GB" sz="3100" dirty="0" smtClean="0">
                <a:solidFill>
                  <a:srgbClr val="33637C"/>
                </a:solidFill>
              </a:rPr>
              <a:t/>
            </a:r>
            <a:br>
              <a:rPr lang="en-GB" sz="3100" dirty="0" smtClean="0">
                <a:solidFill>
                  <a:srgbClr val="33637C"/>
                </a:solidFill>
              </a:rPr>
            </a:br>
            <a:endParaRPr lang="en-GB" sz="2000" dirty="0">
              <a:solidFill>
                <a:srgbClr val="33637C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51520" y="2643758"/>
            <a:ext cx="8640960" cy="1102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2800" dirty="0">
              <a:solidFill>
                <a:srgbClr val="33637C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0" y="4371950"/>
            <a:ext cx="9144000" cy="1314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srgbClr val="33637C"/>
                </a:solidFill>
              </a:rPr>
              <a:t>#SiaradProff19				#ProfSpeak19</a:t>
            </a:r>
            <a:endParaRPr lang="en-GB" dirty="0">
              <a:solidFill>
                <a:srgbClr val="33637C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011910"/>
            <a:ext cx="1184920" cy="1184920"/>
          </a:xfrm>
          <a:prstGeom prst="rect">
            <a:avLst/>
          </a:prstGeom>
        </p:spPr>
      </p:pic>
      <p:sp>
        <p:nvSpPr>
          <p:cNvPr id="8" name="Shape 119"/>
          <p:cNvSpPr txBox="1"/>
          <p:nvPr/>
        </p:nvSpPr>
        <p:spPr>
          <a:xfrm>
            <a:off x="5076056" y="123478"/>
            <a:ext cx="5174374" cy="512100"/>
          </a:xfrm>
          <a:prstGeom prst="rect">
            <a:avLst/>
          </a:prstGeom>
          <a:noFill/>
          <a:ln>
            <a:noFill/>
          </a:ln>
        </p:spPr>
        <p:txBody>
          <a:bodyPr wrap="square" lIns="68569" tIns="68569" rIns="68569" bIns="68569" anchor="ctr" anchorCtr="0">
            <a:noAutofit/>
          </a:bodyPr>
          <a:lstStyle/>
          <a:p>
            <a:pPr algn="ctr"/>
            <a:r>
              <a:rPr lang="en-GB" sz="2250" dirty="0">
                <a:solidFill>
                  <a:srgbClr val="33637C"/>
                </a:solidFill>
              </a:rPr>
              <a:t>@</a:t>
            </a:r>
            <a:r>
              <a:rPr lang="en-GB" sz="2250" dirty="0" err="1">
                <a:solidFill>
                  <a:srgbClr val="33637C"/>
                </a:solidFill>
              </a:rPr>
              <a:t>hargreavesBC</a:t>
            </a:r>
            <a:endParaRPr lang="en-GB" sz="2250" dirty="0">
              <a:solidFill>
                <a:srgbClr val="33637C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2557603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solidFill>
                  <a:srgbClr val="33637C"/>
                </a:solidFill>
              </a:rPr>
              <a:t>Professor Andy Hargreaves </a:t>
            </a:r>
            <a:br>
              <a:rPr lang="en-GB" sz="4000" b="1" dirty="0">
                <a:solidFill>
                  <a:srgbClr val="33637C"/>
                </a:solidFill>
              </a:rPr>
            </a:br>
            <a:r>
              <a:rPr lang="en-GB" sz="2800" dirty="0">
                <a:solidFill>
                  <a:srgbClr val="33637C"/>
                </a:solidFill>
              </a:rPr>
              <a:t>Equity, identity and inclusion: the next big challenge for educational change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22698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16200" y="2272101"/>
            <a:ext cx="28151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B8C29"/>
                </a:solidFill>
              </a:rPr>
              <a:t>2. Wellbeing</a:t>
            </a:r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30064" y="1419622"/>
            <a:ext cx="22828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accent1"/>
                </a:solidFill>
              </a:rPr>
              <a:t>2. </a:t>
            </a:r>
            <a:r>
              <a:rPr lang="en-US" sz="3600" dirty="0" err="1" smtClean="0">
                <a:solidFill>
                  <a:schemeClr val="accent1"/>
                </a:solidFill>
              </a:rPr>
              <a:t>Llesiant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956332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11691" y="2237290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 dirty="0">
              <a:solidFill>
                <a:prstClr val="white"/>
              </a:solidFill>
            </a:endParaRPr>
          </a:p>
        </p:txBody>
      </p:sp>
      <p:pic>
        <p:nvPicPr>
          <p:cNvPr id="4" name="Picture 3" descr="Screen Shot 2018-04-13 at 9.14.20 PM.png">
            <a:extLst>
              <a:ext uri="{FF2B5EF4-FFF2-40B4-BE49-F238E27FC236}">
                <a16:creationId xmlns="" xmlns:a16="http://schemas.microsoft.com/office/drawing/2014/main" id="{4FCC7B7D-4743-414F-A82A-0B342586E0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627" y="267322"/>
            <a:ext cx="3178127" cy="393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4214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>
            <a:extLst>
              <a:ext uri="{FF2B5EF4-FFF2-40B4-BE49-F238E27FC236}">
                <a16:creationId xmlns="" xmlns:a16="http://schemas.microsoft.com/office/drawing/2014/main" id="{7B12AE9B-3EFC-CF49-A5BA-FDB9A208AC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63688" y="859957"/>
            <a:ext cx="7247237" cy="258796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endParaRPr lang="en-GB" sz="2400" dirty="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200000"/>
              </a:lnSpc>
              <a:buNone/>
            </a:pPr>
            <a:r>
              <a:rPr lang="en-GB" sz="2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lang="en-GB" sz="2400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Gofalu</a:t>
            </a:r>
            <a:r>
              <a:rPr lang="en-GB" sz="2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am </a:t>
            </a:r>
            <a:r>
              <a:rPr lang="en-GB" sz="2400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bobl</a:t>
            </a:r>
            <a:r>
              <a:rPr lang="en-GB" sz="2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lang="en-GB" sz="2400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gofalu</a:t>
            </a:r>
            <a:r>
              <a:rPr lang="en-GB" sz="2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am </a:t>
            </a:r>
            <a:r>
              <a:rPr lang="en-GB" sz="2400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bopeth</a:t>
            </a:r>
            <a:r>
              <a:rPr lang="en-GB" sz="2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</a:p>
          <a:p>
            <a:pPr eaLnBrk="1" hangingPunct="1">
              <a:lnSpc>
                <a:spcPct val="200000"/>
              </a:lnSpc>
              <a:buFontTx/>
              <a:buNone/>
            </a:pPr>
            <a:r>
              <a:rPr lang="en-GB" sz="2400" dirty="0" smtClean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lang="en-GB" sz="2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Take care of people; take care of everything”</a:t>
            </a:r>
          </a:p>
        </p:txBody>
      </p:sp>
      <p:sp>
        <p:nvSpPr>
          <p:cNvPr id="16388" name="Text Box 4">
            <a:extLst>
              <a:ext uri="{FF2B5EF4-FFF2-40B4-BE49-F238E27FC236}">
                <a16:creationId xmlns="" xmlns:a16="http://schemas.microsoft.com/office/drawing/2014/main" id="{1B609E8D-83F7-8041-8123-14218A4C7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0141" y="141685"/>
            <a:ext cx="809625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 sz="1350" b="1">
              <a:solidFill>
                <a:srgbClr val="FFFF66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AF641A1-26C7-464D-96C9-4CDCCA350525}"/>
              </a:ext>
            </a:extLst>
          </p:cNvPr>
          <p:cNvSpPr txBox="1"/>
          <p:nvPr/>
        </p:nvSpPr>
        <p:spPr>
          <a:xfrm>
            <a:off x="1037968" y="62912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B8C29"/>
                </a:solidFill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3659021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Shape 251"/>
          <p:cNvPicPr preferRelativeResize="0"/>
          <p:nvPr/>
        </p:nvPicPr>
        <p:blipFill rotWithShape="1">
          <a:blip r:embed="rId3">
            <a:alphaModFix/>
          </a:blip>
          <a:srcRect l="4146" r="5322"/>
          <a:stretch/>
        </p:blipFill>
        <p:spPr>
          <a:xfrm>
            <a:off x="2149783" y="163484"/>
            <a:ext cx="4794755" cy="40706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77892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Shape 264" descr="Screen Shot 2016-05-11 at 10.02.07 AM.jpg"/>
          <p:cNvPicPr preferRelativeResize="0"/>
          <p:nvPr/>
        </p:nvPicPr>
        <p:blipFill rotWithShape="1">
          <a:blip r:embed="rId3">
            <a:alphaModFix/>
          </a:blip>
          <a:srcRect l="2268" t="882" r="1176" b="913"/>
          <a:stretch/>
        </p:blipFill>
        <p:spPr>
          <a:xfrm>
            <a:off x="2485200" y="418368"/>
            <a:ext cx="3814992" cy="3799879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Shape 265"/>
          <p:cNvSpPr txBox="1"/>
          <p:nvPr/>
        </p:nvSpPr>
        <p:spPr>
          <a:xfrm>
            <a:off x="6156176" y="1118500"/>
            <a:ext cx="2845598" cy="2081700"/>
          </a:xfrm>
          <a:prstGeom prst="rect">
            <a:avLst/>
          </a:prstGeom>
          <a:noFill/>
          <a:ln>
            <a:noFill/>
          </a:ln>
        </p:spPr>
        <p:txBody>
          <a:bodyPr wrap="square" lIns="91406" tIns="91406" rIns="91406" bIns="91406" anchor="t" anchorCtr="0">
            <a:noAutofit/>
          </a:bodyPr>
          <a:lstStyle/>
          <a:p>
            <a:pPr algn="r">
              <a:buSzPct val="25000"/>
            </a:pPr>
            <a:r>
              <a:rPr lang="en-GB" sz="3000" b="1" dirty="0">
                <a:solidFill>
                  <a:prstClr val="white"/>
                </a:solidFill>
                <a:ea typeface="Rockwell"/>
                <a:cs typeface="Rockwell"/>
                <a:sym typeface="Rockwell"/>
              </a:rPr>
              <a:t>England’s Eight Principles</a:t>
            </a:r>
          </a:p>
          <a:p>
            <a:pPr algn="r">
              <a:buSzPct val="25000"/>
            </a:pPr>
            <a:r>
              <a:rPr lang="en-GB" sz="3000" b="1" dirty="0" smtClean="0">
                <a:solidFill>
                  <a:prstClr val="white"/>
                </a:solidFill>
                <a:ea typeface="Rockwell"/>
                <a:cs typeface="Rockwell"/>
                <a:sym typeface="Rockwell"/>
              </a:rPr>
              <a:t>Of Well-Being </a:t>
            </a:r>
            <a:endParaRPr lang="en-GB" sz="3000" b="1" dirty="0">
              <a:solidFill>
                <a:prstClr val="white"/>
              </a:solidFill>
              <a:ea typeface="Rockwell"/>
              <a:cs typeface="Rockwell"/>
              <a:sym typeface="Rockwell"/>
            </a:endParaRPr>
          </a:p>
        </p:txBody>
      </p:sp>
      <p:sp>
        <p:nvSpPr>
          <p:cNvPr id="4" name="Shape 265"/>
          <p:cNvSpPr txBox="1"/>
          <p:nvPr/>
        </p:nvSpPr>
        <p:spPr>
          <a:xfrm>
            <a:off x="0" y="930508"/>
            <a:ext cx="2643717" cy="2775600"/>
          </a:xfrm>
          <a:prstGeom prst="rect">
            <a:avLst/>
          </a:prstGeom>
          <a:noFill/>
          <a:ln>
            <a:noFill/>
          </a:ln>
        </p:spPr>
        <p:txBody>
          <a:bodyPr wrap="square" lIns="121875" tIns="121875" rIns="121875" bIns="121875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buSzPct val="25000"/>
              <a:buNone/>
            </a:pPr>
            <a:r>
              <a:rPr lang="en-GB" sz="3600" b="1" dirty="0" err="1" smtClean="0">
                <a:latin typeface="Rockwell"/>
                <a:ea typeface="Rockwell"/>
                <a:cs typeface="Rockwell"/>
                <a:sym typeface="Rockwell"/>
              </a:rPr>
              <a:t>Wyth</a:t>
            </a:r>
            <a:r>
              <a:rPr lang="en-GB" sz="3600" b="1" dirty="0" smtClean="0">
                <a:latin typeface="Rockwell"/>
                <a:ea typeface="Rockwell"/>
                <a:cs typeface="Rockwell"/>
                <a:sym typeface="Rockwell"/>
              </a:rPr>
              <a:t> </a:t>
            </a:r>
            <a:r>
              <a:rPr lang="en-GB" sz="3600" b="1" dirty="0" err="1" smtClean="0">
                <a:latin typeface="Rockwell"/>
                <a:ea typeface="Rockwell"/>
                <a:cs typeface="Rockwell"/>
                <a:sym typeface="Rockwell"/>
              </a:rPr>
              <a:t>Egwyddor</a:t>
            </a:r>
            <a:r>
              <a:rPr lang="en-GB" sz="3600" b="1" dirty="0" smtClean="0">
                <a:latin typeface="Rockwell"/>
                <a:ea typeface="Rockwell"/>
                <a:cs typeface="Rockwell"/>
                <a:sym typeface="Rockwell"/>
              </a:rPr>
              <a:t> </a:t>
            </a:r>
            <a:r>
              <a:rPr lang="en-GB" sz="3600" b="1" dirty="0" err="1" smtClean="0">
                <a:latin typeface="Rockwell"/>
                <a:ea typeface="Rockwell"/>
                <a:cs typeface="Rockwell"/>
                <a:sym typeface="Rockwell"/>
              </a:rPr>
              <a:t>Llesiant</a:t>
            </a:r>
            <a:r>
              <a:rPr lang="en-GB" sz="3600" b="1" dirty="0" smtClean="0">
                <a:latin typeface="Rockwell"/>
                <a:ea typeface="Rockwell"/>
                <a:cs typeface="Rockwell"/>
                <a:sym typeface="Rockwell"/>
              </a:rPr>
              <a:t> </a:t>
            </a:r>
            <a:r>
              <a:rPr lang="en-GB" sz="3600" b="1" dirty="0" err="1" smtClean="0">
                <a:latin typeface="Rockwell"/>
                <a:ea typeface="Rockwell"/>
                <a:cs typeface="Rockwell"/>
                <a:sym typeface="Rockwell"/>
              </a:rPr>
              <a:t>Lloegr</a:t>
            </a:r>
            <a:endParaRPr lang="en-GB" sz="3600" b="1" dirty="0">
              <a:latin typeface="Rockwell"/>
              <a:ea typeface="Rockwell"/>
              <a:cs typeface="Rockwell"/>
              <a:sym typeface="Rockwell"/>
            </a:endParaRPr>
          </a:p>
        </p:txBody>
      </p:sp>
    </p:spTree>
    <p:extLst>
      <p:ext uri="{BB962C8B-B14F-4D97-AF65-F5344CB8AC3E}">
        <p14:creationId xmlns:p14="http://schemas.microsoft.com/office/powerpoint/2010/main" val="483478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>
            <a:extLst>
              <a:ext uri="{FF2B5EF4-FFF2-40B4-BE49-F238E27FC236}">
                <a16:creationId xmlns="" xmlns:a16="http://schemas.microsoft.com/office/drawing/2014/main" id="{7B12AE9B-3EFC-CF49-A5BA-FDB9A208AC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19672" y="859957"/>
            <a:ext cx="7247237" cy="258796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endParaRPr lang="en-GB" sz="2400" dirty="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200000"/>
              </a:lnSpc>
              <a:buNone/>
            </a:pPr>
            <a:r>
              <a:rPr lang="en-GB" sz="24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1. Mae </a:t>
            </a:r>
            <a:r>
              <a:rPr lang="en-GB" sz="2400" b="1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llesiant</a:t>
            </a:r>
            <a:r>
              <a:rPr lang="en-GB" sz="24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gwell</a:t>
            </a:r>
            <a:r>
              <a:rPr lang="en-GB" sz="24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yn</a:t>
            </a:r>
            <a:r>
              <a:rPr lang="en-GB" sz="24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cynyddu</a:t>
            </a:r>
            <a:r>
              <a:rPr lang="en-GB" sz="24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cyflawniad</a:t>
            </a:r>
            <a:endParaRPr lang="en-US" altLang="en-US" sz="20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200000"/>
              </a:lnSpc>
              <a:buFontTx/>
              <a:buNone/>
            </a:pPr>
            <a:r>
              <a:rPr lang="en-GB" sz="2400" b="1" dirty="0" smtClean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GB" sz="24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. Improved Wellbeing Increases Achievement</a:t>
            </a:r>
            <a:endParaRPr lang="en-US" altLang="en-US" sz="2100" dirty="0">
              <a:ea typeface="ＭＳ Ｐゴシック" panose="020B0600070205080204" pitchFamily="34" charset="-128"/>
            </a:endParaRPr>
          </a:p>
        </p:txBody>
      </p:sp>
      <p:sp>
        <p:nvSpPr>
          <p:cNvPr id="16388" name="Text Box 4">
            <a:extLst>
              <a:ext uri="{FF2B5EF4-FFF2-40B4-BE49-F238E27FC236}">
                <a16:creationId xmlns="" xmlns:a16="http://schemas.microsoft.com/office/drawing/2014/main" id="{1B609E8D-83F7-8041-8123-14218A4C7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0141" y="141685"/>
            <a:ext cx="809625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 sz="1350" b="1">
              <a:solidFill>
                <a:srgbClr val="FFFF66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AF641A1-26C7-464D-96C9-4CDCCA350525}"/>
              </a:ext>
            </a:extLst>
          </p:cNvPr>
          <p:cNvSpPr txBox="1"/>
          <p:nvPr/>
        </p:nvSpPr>
        <p:spPr>
          <a:xfrm>
            <a:off x="1037968" y="62912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B8C29"/>
                </a:solidFill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39856156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7643" y="243961"/>
            <a:ext cx="4321977" cy="38917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37731" y="4520513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709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>
            <a:extLst>
              <a:ext uri="{FF2B5EF4-FFF2-40B4-BE49-F238E27FC236}">
                <a16:creationId xmlns="" xmlns:a16="http://schemas.microsoft.com/office/drawing/2014/main" id="{7B12AE9B-3EFC-CF49-A5BA-FDB9A208AC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576" y="859957"/>
            <a:ext cx="8208912" cy="2587960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220000"/>
              </a:lnSpc>
              <a:buFontTx/>
              <a:buNone/>
            </a:pPr>
            <a:endParaRPr lang="en-GB" sz="2400" dirty="0">
              <a:solidFill>
                <a:schemeClr val="accent6"/>
              </a:solidFill>
              <a:ea typeface="Calibri"/>
              <a:cs typeface="Calibri"/>
              <a:sym typeface="Calibri"/>
            </a:endParaRPr>
          </a:p>
          <a:p>
            <a:pPr>
              <a:lnSpc>
                <a:spcPct val="220000"/>
              </a:lnSpc>
              <a:buNone/>
            </a:pPr>
            <a:r>
              <a:rPr lang="en-GB" sz="2400" b="1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2. Mae </a:t>
            </a:r>
            <a:r>
              <a:rPr lang="en-GB" sz="2400" b="1" dirty="0" err="1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cyflawniad</a:t>
            </a:r>
            <a:r>
              <a:rPr lang="en-GB" sz="2400" b="1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academaidd</a:t>
            </a:r>
            <a:r>
              <a:rPr lang="en-GB" sz="2400" b="1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yn</a:t>
            </a:r>
            <a:r>
              <a:rPr lang="en-GB" sz="2400" b="1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hanfodol</a:t>
            </a:r>
            <a:r>
              <a:rPr lang="en-GB" sz="2400" b="1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ar</a:t>
            </a:r>
            <a:r>
              <a:rPr lang="en-GB" sz="2400" b="1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gyfer</a:t>
            </a:r>
            <a:r>
              <a:rPr lang="en-GB" sz="2400" b="1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llesiant</a:t>
            </a:r>
            <a:endParaRPr lang="en-GB" altLang="en-US" sz="2400" b="1" dirty="0">
              <a:solidFill>
                <a:schemeClr val="accent1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220000"/>
              </a:lnSpc>
              <a:buFontTx/>
              <a:buNone/>
            </a:pPr>
            <a:r>
              <a:rPr lang="en-GB" sz="2400" b="1" dirty="0" smtClean="0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2</a:t>
            </a:r>
            <a:r>
              <a:rPr lang="en-GB" sz="2400" b="1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. Academic Achievement is Crucial for Wellbeing</a:t>
            </a:r>
            <a:endParaRPr lang="en-GB" altLang="en-US" sz="2400" b="1" dirty="0">
              <a:solidFill>
                <a:schemeClr val="accent1"/>
              </a:solidFill>
              <a:ea typeface="ＭＳ Ｐゴシック" panose="020B0600070205080204" pitchFamily="34" charset="-128"/>
            </a:endParaRPr>
          </a:p>
          <a:p>
            <a:pPr eaLnBrk="1" hangingPunct="1">
              <a:buFontTx/>
              <a:buNone/>
            </a:pPr>
            <a:r>
              <a:rPr lang="en-GB" altLang="en-US" sz="2100" b="1" dirty="0">
                <a:solidFill>
                  <a:schemeClr val="tx2"/>
                </a:solidFill>
                <a:ea typeface="ＭＳ Ｐゴシック" panose="020B0600070205080204" pitchFamily="34" charset="-128"/>
              </a:rPr>
              <a:t>   </a:t>
            </a:r>
            <a:endParaRPr lang="en-US" altLang="en-US" sz="2100" dirty="0">
              <a:ea typeface="ＭＳ Ｐゴシック" panose="020B0600070205080204" pitchFamily="34" charset="-128"/>
            </a:endParaRPr>
          </a:p>
        </p:txBody>
      </p:sp>
      <p:sp>
        <p:nvSpPr>
          <p:cNvPr id="16388" name="Text Box 4">
            <a:extLst>
              <a:ext uri="{FF2B5EF4-FFF2-40B4-BE49-F238E27FC236}">
                <a16:creationId xmlns="" xmlns:a16="http://schemas.microsoft.com/office/drawing/2014/main" id="{1B609E8D-83F7-8041-8123-14218A4C7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0141" y="141685"/>
            <a:ext cx="809625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 sz="1350" b="1">
              <a:solidFill>
                <a:srgbClr val="FFFF66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AF641A1-26C7-464D-96C9-4CDCCA350525}"/>
              </a:ext>
            </a:extLst>
          </p:cNvPr>
          <p:cNvSpPr txBox="1"/>
          <p:nvPr/>
        </p:nvSpPr>
        <p:spPr>
          <a:xfrm>
            <a:off x="1037968" y="62912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B8C29"/>
                </a:solidFill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37166812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Shape 1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601" y="152401"/>
            <a:ext cx="7738449" cy="4299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3169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>
            <a:extLst>
              <a:ext uri="{FF2B5EF4-FFF2-40B4-BE49-F238E27FC236}">
                <a16:creationId xmlns="" xmlns:a16="http://schemas.microsoft.com/office/drawing/2014/main" id="{7B12AE9B-3EFC-CF49-A5BA-FDB9A208AC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3399" y="2616067"/>
            <a:ext cx="6359436" cy="2599166"/>
          </a:xfrm>
        </p:spPr>
        <p:txBody>
          <a:bodyPr>
            <a:normAutofit fontScale="25000" lnSpcReduction="20000"/>
          </a:bodyPr>
          <a:lstStyle/>
          <a:p>
            <a:pPr marL="95250" indent="0">
              <a:buNone/>
            </a:pPr>
            <a:r>
              <a:rPr lang="en-US" sz="9600" i="1" dirty="0"/>
              <a:t>“An integrated and coherent achievement and well-being agenda can be undermined by persistence with the current form of large-scale, standardized assessments.” </a:t>
            </a:r>
            <a:endParaRPr lang="en-US" sz="9600" dirty="0"/>
          </a:p>
          <a:p>
            <a:pPr marL="95250" indent="0">
              <a:buNone/>
            </a:pPr>
            <a:r>
              <a:rPr lang="en-US" sz="9600" i="1" dirty="0">
                <a:solidFill>
                  <a:schemeClr val="accent1"/>
                </a:solidFill>
              </a:rPr>
              <a:t> </a:t>
            </a:r>
            <a:endParaRPr lang="en-US" sz="9600" dirty="0">
              <a:solidFill>
                <a:schemeClr val="accent1"/>
              </a:solidFill>
            </a:endParaRPr>
          </a:p>
          <a:p>
            <a:pPr eaLnBrk="1" hangingPunct="1">
              <a:buFontTx/>
              <a:buNone/>
            </a:pPr>
            <a:endParaRPr lang="en-US" altLang="en-US" sz="2100" b="1" dirty="0">
              <a:solidFill>
                <a:schemeClr val="accent1"/>
              </a:solidFill>
              <a:ea typeface="ＭＳ Ｐゴシック" panose="020B0600070205080204" pitchFamily="34" charset="-128"/>
            </a:endParaRPr>
          </a:p>
          <a:p>
            <a:pPr eaLnBrk="1" hangingPunct="1">
              <a:buFontTx/>
              <a:buNone/>
            </a:pPr>
            <a:endParaRPr lang="en-GB" altLang="en-US" sz="2100" b="1" dirty="0">
              <a:solidFill>
                <a:schemeClr val="tx2"/>
              </a:solidFill>
              <a:ea typeface="ＭＳ Ｐゴシック" panose="020B0600070205080204" pitchFamily="34" charset="-128"/>
            </a:endParaRPr>
          </a:p>
          <a:p>
            <a:pPr eaLnBrk="1" hangingPunct="1">
              <a:buFontTx/>
              <a:buNone/>
            </a:pPr>
            <a:r>
              <a:rPr lang="en-GB" altLang="en-US" sz="2100" b="1" dirty="0">
                <a:solidFill>
                  <a:schemeClr val="tx2"/>
                </a:solidFill>
                <a:ea typeface="ＭＳ Ｐゴシック" panose="020B0600070205080204" pitchFamily="34" charset="-128"/>
              </a:rPr>
              <a:t>   </a:t>
            </a:r>
            <a:endParaRPr lang="en-US" altLang="en-US" sz="2100" dirty="0">
              <a:ea typeface="ＭＳ Ｐゴシック" panose="020B0600070205080204" pitchFamily="34" charset="-128"/>
            </a:endParaRPr>
          </a:p>
        </p:txBody>
      </p:sp>
      <p:sp>
        <p:nvSpPr>
          <p:cNvPr id="16388" name="Text Box 4">
            <a:extLst>
              <a:ext uri="{FF2B5EF4-FFF2-40B4-BE49-F238E27FC236}">
                <a16:creationId xmlns="" xmlns:a16="http://schemas.microsoft.com/office/drawing/2014/main" id="{1B609E8D-83F7-8041-8123-14218A4C7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0141" y="141685"/>
            <a:ext cx="809625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 sz="1350" b="1">
              <a:solidFill>
                <a:srgbClr val="FFFF66"/>
              </a:solidFill>
            </a:endParaRPr>
          </a:p>
        </p:txBody>
      </p:sp>
      <p:pic>
        <p:nvPicPr>
          <p:cNvPr id="6" name="Picture 3" descr="Screen Shot 2018-04-13 at 9.14.20 PM.png">
            <a:extLst>
              <a:ext uri="{FF2B5EF4-FFF2-40B4-BE49-F238E27FC236}">
                <a16:creationId xmlns="" xmlns:a16="http://schemas.microsoft.com/office/drawing/2014/main" id="{CF557543-1FFD-114D-97A0-5C8E77EEED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835" y="915566"/>
            <a:ext cx="2382517" cy="307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xmlns="" id="{7B12AE9B-3EFC-CF49-A5BA-FDB9A208AC30}"/>
              </a:ext>
            </a:extLst>
          </p:cNvPr>
          <p:cNvSpPr txBox="1">
            <a:spLocks noChangeArrowheads="1"/>
          </p:cNvSpPr>
          <p:nvPr/>
        </p:nvSpPr>
        <p:spPr>
          <a:xfrm>
            <a:off x="196631" y="281011"/>
            <a:ext cx="6362920" cy="345061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2500" lnSpcReduction="20000"/>
          </a:bodyPr>
          <a:lstStyle>
            <a:lvl1pPr marL="171450" indent="-171450" algn="l" defTabSz="685800" rtl="0" eaLnBrk="1" latinLnBrk="0" hangingPunct="1">
              <a:lnSpc>
                <a:spcPct val="120000"/>
              </a:lnSpc>
              <a:spcBef>
                <a:spcPts val="75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35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05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9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9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127000" indent="0">
              <a:buFont typeface="Arial" panose="020B0604020202020204" pitchFamily="34" charset="0"/>
              <a:buNone/>
            </a:pPr>
            <a:r>
              <a:rPr lang="en-US" sz="7400" i="1" dirty="0" smtClean="0"/>
              <a:t>“Gall agenda </a:t>
            </a:r>
            <a:r>
              <a:rPr lang="en-US" sz="7400" i="1" dirty="0" err="1" smtClean="0"/>
              <a:t>cyflawniad</a:t>
            </a:r>
            <a:r>
              <a:rPr lang="en-US" sz="7400" i="1" dirty="0" smtClean="0"/>
              <a:t> a </a:t>
            </a:r>
            <a:r>
              <a:rPr lang="en-US" sz="7400" i="1" dirty="0" err="1" smtClean="0"/>
              <a:t>lles</a:t>
            </a:r>
            <a:r>
              <a:rPr lang="en-US" sz="7400" i="1" dirty="0" smtClean="0"/>
              <a:t> </a:t>
            </a:r>
            <a:r>
              <a:rPr lang="en-US" sz="7400" i="1" dirty="0" err="1" smtClean="0"/>
              <a:t>integredig</a:t>
            </a:r>
            <a:r>
              <a:rPr lang="en-US" sz="7400" i="1" dirty="0" smtClean="0"/>
              <a:t> a </a:t>
            </a:r>
            <a:r>
              <a:rPr lang="en-US" sz="7400" i="1" dirty="0" err="1" smtClean="0"/>
              <a:t>chydlynol</a:t>
            </a:r>
            <a:r>
              <a:rPr lang="en-US" sz="7400" i="1" dirty="0" smtClean="0"/>
              <a:t> </a:t>
            </a:r>
            <a:r>
              <a:rPr lang="en-US" sz="7400" i="1" dirty="0" err="1" smtClean="0"/>
              <a:t>gael</a:t>
            </a:r>
            <a:r>
              <a:rPr lang="en-US" sz="7400" i="1" dirty="0" smtClean="0"/>
              <a:t> </a:t>
            </a:r>
            <a:r>
              <a:rPr lang="en-US" sz="7400" i="1" dirty="0" err="1" smtClean="0"/>
              <a:t>ei</a:t>
            </a:r>
            <a:r>
              <a:rPr lang="en-US" sz="7400" i="1" dirty="0" smtClean="0"/>
              <a:t> </a:t>
            </a:r>
            <a:r>
              <a:rPr lang="en-US" sz="7400" i="1" dirty="0" err="1" smtClean="0"/>
              <a:t>thanseilio</a:t>
            </a:r>
            <a:r>
              <a:rPr lang="en-US" sz="7400" i="1" dirty="0" smtClean="0"/>
              <a:t> </a:t>
            </a:r>
            <a:r>
              <a:rPr lang="en-US" sz="7400" i="1" dirty="0" err="1" smtClean="0"/>
              <a:t>gan</a:t>
            </a:r>
            <a:r>
              <a:rPr lang="en-US" sz="7400" i="1" dirty="0" smtClean="0"/>
              <a:t> </a:t>
            </a:r>
            <a:r>
              <a:rPr lang="en-US" sz="7400" i="1" dirty="0" err="1" smtClean="0"/>
              <a:t>ddyfalwch</a:t>
            </a:r>
            <a:r>
              <a:rPr lang="en-US" sz="7400" i="1" dirty="0" smtClean="0"/>
              <a:t> </a:t>
            </a:r>
            <a:r>
              <a:rPr lang="en-US" sz="7400" i="1" dirty="0" err="1" smtClean="0"/>
              <a:t>gyda</a:t>
            </a:r>
            <a:r>
              <a:rPr lang="en-US" sz="7400" i="1" dirty="0" smtClean="0"/>
              <a:t> </a:t>
            </a:r>
            <a:r>
              <a:rPr lang="en-US" sz="7400" i="1" dirty="0" err="1" smtClean="0"/>
              <a:t>ffurf</a:t>
            </a:r>
            <a:r>
              <a:rPr lang="en-US" sz="7400" i="1" dirty="0"/>
              <a:t> </a:t>
            </a:r>
            <a:r>
              <a:rPr lang="en-US" sz="7400" i="1" dirty="0" err="1" smtClean="0"/>
              <a:t>gyfredol</a:t>
            </a:r>
            <a:r>
              <a:rPr lang="en-US" sz="7400" i="1" dirty="0" smtClean="0"/>
              <a:t> </a:t>
            </a:r>
            <a:r>
              <a:rPr lang="en-US" sz="7400" i="1" dirty="0" err="1" smtClean="0"/>
              <a:t>yr</a:t>
            </a:r>
            <a:r>
              <a:rPr lang="en-US" sz="7400" i="1" dirty="0" smtClean="0"/>
              <a:t> </a:t>
            </a:r>
            <a:r>
              <a:rPr lang="en-US" sz="7400" i="1" dirty="0" err="1" smtClean="0"/>
              <a:t>asesiadau</a:t>
            </a:r>
            <a:r>
              <a:rPr lang="en-US" sz="7400" i="1" dirty="0" smtClean="0"/>
              <a:t> </a:t>
            </a:r>
            <a:r>
              <a:rPr lang="en-US" sz="7400" i="1" dirty="0" err="1" smtClean="0"/>
              <a:t>safonedig</a:t>
            </a:r>
            <a:r>
              <a:rPr lang="en-US" sz="7400" i="1" dirty="0" smtClean="0"/>
              <a:t> </a:t>
            </a:r>
            <a:r>
              <a:rPr lang="en-US" sz="7400" i="1" dirty="0" err="1" smtClean="0"/>
              <a:t>ar</a:t>
            </a:r>
            <a:r>
              <a:rPr lang="en-US" sz="7400" i="1" dirty="0" smtClean="0"/>
              <a:t> </a:t>
            </a:r>
            <a:r>
              <a:rPr lang="en-US" sz="7400" i="1" dirty="0" err="1" smtClean="0"/>
              <a:t>raddfa</a:t>
            </a:r>
            <a:r>
              <a:rPr lang="en-US" sz="7400" i="1" dirty="0" smtClean="0"/>
              <a:t> </a:t>
            </a:r>
            <a:r>
              <a:rPr lang="en-US" sz="7400" i="1" dirty="0" err="1" smtClean="0"/>
              <a:t>fawr</a:t>
            </a:r>
            <a:r>
              <a:rPr lang="en-US" sz="7400" i="1" dirty="0" smtClean="0"/>
              <a:t>.”</a:t>
            </a:r>
            <a:r>
              <a:rPr lang="en-US" sz="12800" i="1" dirty="0" smtClean="0"/>
              <a:t> </a:t>
            </a:r>
            <a:endParaRPr lang="en-US" sz="12800" dirty="0" smtClean="0"/>
          </a:p>
          <a:p>
            <a:pPr marL="127000" indent="0">
              <a:buFont typeface="Arial" panose="020B0604020202020204" pitchFamily="34" charset="0"/>
              <a:buNone/>
            </a:pPr>
            <a:r>
              <a:rPr lang="en-US" sz="5100" i="1" dirty="0" smtClean="0">
                <a:solidFill>
                  <a:schemeClr val="accent1"/>
                </a:solidFill>
              </a:rPr>
              <a:t> </a:t>
            </a:r>
            <a:endParaRPr lang="en-US" sz="5100" dirty="0" smtClean="0">
              <a:solidFill>
                <a:schemeClr val="accent1"/>
              </a:solidFill>
            </a:endParaRPr>
          </a:p>
          <a:p>
            <a:pPr>
              <a:buFontTx/>
              <a:buNone/>
            </a:pPr>
            <a:endParaRPr lang="en-US" altLang="en-US" sz="2800" b="1" dirty="0" smtClean="0">
              <a:solidFill>
                <a:schemeClr val="accent1"/>
              </a:solidFill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endParaRPr lang="en-GB" altLang="en-US" sz="2800" b="1" dirty="0" smtClean="0">
              <a:solidFill>
                <a:schemeClr val="tx2"/>
              </a:solidFill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r>
              <a:rPr lang="en-GB" altLang="en-US" sz="2800" b="1" dirty="0" smtClean="0">
                <a:solidFill>
                  <a:schemeClr val="tx2"/>
                </a:solidFill>
                <a:ea typeface="ＭＳ Ｐゴシック" panose="020B0600070205080204" pitchFamily="34" charset="-128"/>
              </a:rPr>
              <a:t>   </a:t>
            </a:r>
            <a:endParaRPr lang="en-US" altLang="en-US" sz="2800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00544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384048"/>
            <a:ext cx="8839200" cy="685800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 spc="-100" baseline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000" dirty="0">
              <a:solidFill>
                <a:srgbClr val="DFD9D5">
                  <a:satMod val="200000"/>
                </a:srgb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219200" y="457200"/>
            <a:ext cx="6781800" cy="3600450"/>
          </a:xfrm>
          <a:prstGeom prst="rect">
            <a:avLst/>
          </a:prstGeom>
        </p:spPr>
        <p:txBody>
          <a:bodyPr/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" indent="0" algn="ctr">
              <a:buClr>
                <a:srgbClr val="DFD9D5"/>
              </a:buClr>
              <a:buNone/>
            </a:pPr>
            <a:endParaRPr lang="en-GB" sz="2400" dirty="0" smtClean="0">
              <a:solidFill>
                <a:srgbClr val="FB8C29"/>
              </a:solidFill>
            </a:endParaRPr>
          </a:p>
          <a:p>
            <a:pPr marL="51435" indent="0" algn="ctr">
              <a:buClr>
                <a:srgbClr val="DFD9D5"/>
              </a:buClr>
              <a:buNone/>
            </a:pPr>
            <a:endParaRPr lang="en-GB" sz="2400" dirty="0">
              <a:solidFill>
                <a:srgbClr val="FB8C29"/>
              </a:solidFill>
            </a:endParaRPr>
          </a:p>
          <a:p>
            <a:pPr marL="51435" indent="0" algn="ctr">
              <a:lnSpc>
                <a:spcPct val="200000"/>
              </a:lnSpc>
              <a:buClr>
                <a:srgbClr val="DFD9D5"/>
              </a:buClr>
              <a:buNone/>
            </a:pPr>
            <a:r>
              <a:rPr lang="en-GB" sz="2400" dirty="0" err="1" smtClean="0">
                <a:solidFill>
                  <a:srgbClr val="FB8C29"/>
                </a:solidFill>
              </a:rPr>
              <a:t>Dwy</a:t>
            </a:r>
            <a:r>
              <a:rPr lang="en-GB" sz="2400" dirty="0" smtClean="0">
                <a:solidFill>
                  <a:srgbClr val="FB8C29"/>
                </a:solidFill>
              </a:rPr>
              <a:t> </a:t>
            </a:r>
            <a:r>
              <a:rPr lang="en-GB" sz="2400" dirty="0" err="1">
                <a:solidFill>
                  <a:srgbClr val="FB8C29"/>
                </a:solidFill>
              </a:rPr>
              <a:t>Oes</a:t>
            </a:r>
            <a:r>
              <a:rPr lang="en-GB" sz="2400" dirty="0">
                <a:solidFill>
                  <a:srgbClr val="FB8C29"/>
                </a:solidFill>
              </a:rPr>
              <a:t> </a:t>
            </a:r>
            <a:r>
              <a:rPr lang="en-GB" sz="2400" dirty="0" err="1" smtClean="0">
                <a:solidFill>
                  <a:srgbClr val="FB8C29"/>
                </a:solidFill>
              </a:rPr>
              <a:t>Newid</a:t>
            </a:r>
            <a:endParaRPr lang="en-GB" sz="2400" dirty="0" smtClean="0">
              <a:solidFill>
                <a:srgbClr val="FB8C29"/>
              </a:solidFill>
            </a:endParaRPr>
          </a:p>
          <a:p>
            <a:pPr marL="51435" indent="0" algn="ctr">
              <a:lnSpc>
                <a:spcPct val="200000"/>
              </a:lnSpc>
              <a:buClr>
                <a:srgbClr val="DFD9D5"/>
              </a:buClr>
              <a:buNone/>
            </a:pPr>
            <a:r>
              <a:rPr lang="en-GB" sz="2400" dirty="0" smtClean="0">
                <a:solidFill>
                  <a:srgbClr val="FB8C29"/>
                </a:solidFill>
              </a:rPr>
              <a:t>Two </a:t>
            </a:r>
            <a:r>
              <a:rPr lang="en-GB" sz="2400" dirty="0">
                <a:solidFill>
                  <a:srgbClr val="FB8C29"/>
                </a:solidFill>
              </a:rPr>
              <a:t>Ages of Change</a:t>
            </a:r>
            <a:endParaRPr lang="en-GB" sz="2400" dirty="0">
              <a:solidFill>
                <a:prstClr val="white"/>
              </a:solidFill>
            </a:endParaRPr>
          </a:p>
          <a:p>
            <a:pPr marL="51435" indent="0" algn="ctr">
              <a:buClr>
                <a:srgbClr val="DFD9D5"/>
              </a:buClr>
              <a:buNone/>
            </a:pPr>
            <a:endParaRPr lang="en-GB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886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384048"/>
            <a:ext cx="8839200" cy="685800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 spc="-100" baseline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000" dirty="0">
              <a:solidFill>
                <a:srgbClr val="DFD9D5">
                  <a:satMod val="200000"/>
                </a:srgb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123728" y="123478"/>
            <a:ext cx="4657725" cy="3280172"/>
          </a:xfrm>
          <a:prstGeom prst="rect">
            <a:avLst/>
          </a:prstGeom>
        </p:spPr>
        <p:txBody>
          <a:bodyPr/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" indent="0">
              <a:buClr>
                <a:srgbClr val="DFD9D5"/>
              </a:buClr>
              <a:buNone/>
            </a:pPr>
            <a:r>
              <a:rPr lang="en-GB" sz="2400" dirty="0" smtClean="0">
                <a:solidFill>
                  <a:srgbClr val="FB8C29"/>
                </a:solidFill>
              </a:rPr>
              <a:t> </a:t>
            </a:r>
            <a:endParaRPr lang="en-GB" sz="2400" dirty="0">
              <a:solidFill>
                <a:srgbClr val="FB8C29"/>
              </a:solidFill>
            </a:endParaRPr>
          </a:p>
          <a:p>
            <a:pPr marL="51435" indent="0" algn="ctr">
              <a:lnSpc>
                <a:spcPct val="200000"/>
              </a:lnSpc>
              <a:buClr>
                <a:srgbClr val="DFD9D5"/>
              </a:buClr>
              <a:buNone/>
            </a:pPr>
            <a:r>
              <a:rPr lang="en-GB" sz="2400" dirty="0">
                <a:solidFill>
                  <a:srgbClr val="FB8C29"/>
                </a:solidFill>
              </a:rPr>
              <a:t>   </a:t>
            </a:r>
          </a:p>
          <a:p>
            <a:pPr marL="51435" indent="0" algn="ctr">
              <a:lnSpc>
                <a:spcPct val="200000"/>
              </a:lnSpc>
              <a:buClr>
                <a:srgbClr val="DFD9D5"/>
              </a:buClr>
              <a:buNone/>
            </a:pPr>
            <a:r>
              <a:rPr lang="en-GB" sz="2400" dirty="0" smtClean="0">
                <a:solidFill>
                  <a:srgbClr val="FB8C29"/>
                </a:solidFill>
              </a:rPr>
              <a:t>3</a:t>
            </a:r>
            <a:r>
              <a:rPr lang="en-GB" sz="2400" dirty="0">
                <a:solidFill>
                  <a:srgbClr val="FB8C29"/>
                </a:solidFill>
              </a:rPr>
              <a:t>.   </a:t>
            </a:r>
            <a:r>
              <a:rPr lang="en-GB" sz="2400" dirty="0" err="1" smtClean="0">
                <a:solidFill>
                  <a:srgbClr val="FB8C29"/>
                </a:solidFill>
              </a:rPr>
              <a:t>Hunaniaeth</a:t>
            </a:r>
            <a:endParaRPr lang="en-GB" sz="2400" dirty="0" smtClean="0">
              <a:solidFill>
                <a:srgbClr val="FB8C29"/>
              </a:solidFill>
            </a:endParaRPr>
          </a:p>
          <a:p>
            <a:pPr marL="51435" indent="0" algn="ctr">
              <a:lnSpc>
                <a:spcPct val="200000"/>
              </a:lnSpc>
              <a:buClr>
                <a:srgbClr val="DFD9D5"/>
              </a:buClr>
              <a:buNone/>
            </a:pPr>
            <a:r>
              <a:rPr lang="en-GB" sz="2400" dirty="0" smtClean="0">
                <a:solidFill>
                  <a:srgbClr val="FB8C29"/>
                </a:solidFill>
              </a:rPr>
              <a:t>3</a:t>
            </a:r>
            <a:r>
              <a:rPr lang="en-GB" sz="2400" dirty="0">
                <a:solidFill>
                  <a:srgbClr val="FB8C29"/>
                </a:solidFill>
              </a:rPr>
              <a:t>.   Identity</a:t>
            </a:r>
          </a:p>
          <a:p>
            <a:pPr marL="51435" indent="0">
              <a:buClr>
                <a:srgbClr val="DFD9D5"/>
              </a:buClr>
              <a:buNone/>
            </a:pPr>
            <a:endParaRPr lang="en-GB" sz="2400" dirty="0">
              <a:solidFill>
                <a:srgbClr val="FB8C29"/>
              </a:solidFill>
            </a:endParaRPr>
          </a:p>
          <a:p>
            <a:pPr marL="51435" indent="0">
              <a:buClr>
                <a:srgbClr val="DFD9D5"/>
              </a:buClr>
              <a:buNone/>
            </a:pPr>
            <a:r>
              <a:rPr lang="en-GB" sz="2400" dirty="0">
                <a:solidFill>
                  <a:srgbClr val="FB8C29"/>
                </a:solidFill>
              </a:rPr>
              <a:t>   </a:t>
            </a:r>
            <a:endParaRPr lang="en-GB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698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384048"/>
            <a:ext cx="8839200" cy="685800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 spc="-100" baseline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000" dirty="0">
              <a:solidFill>
                <a:srgbClr val="DFD9D5">
                  <a:satMod val="200000"/>
                </a:srgb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860032" y="915566"/>
            <a:ext cx="3972909" cy="3280172"/>
          </a:xfrm>
          <a:prstGeom prst="rect">
            <a:avLst/>
          </a:prstGeom>
        </p:spPr>
        <p:txBody>
          <a:bodyPr/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" indent="0">
              <a:buClr>
                <a:srgbClr val="DFD9D5"/>
              </a:buClr>
              <a:buNone/>
            </a:pPr>
            <a:r>
              <a:rPr lang="en-US" sz="2100" dirty="0" smtClean="0">
                <a:solidFill>
                  <a:prstClr val="white"/>
                </a:solidFill>
              </a:rPr>
              <a:t>Inclusion </a:t>
            </a:r>
            <a:r>
              <a:rPr lang="en-US" sz="2100" dirty="0">
                <a:solidFill>
                  <a:prstClr val="white"/>
                </a:solidFill>
              </a:rPr>
              <a:t>is essential to equity.</a:t>
            </a:r>
          </a:p>
          <a:p>
            <a:pPr marL="51435" indent="0">
              <a:buClr>
                <a:srgbClr val="DFD9D5"/>
              </a:buClr>
              <a:buNone/>
            </a:pPr>
            <a:endParaRPr lang="en-US" sz="2100" dirty="0" smtClean="0">
              <a:solidFill>
                <a:prstClr val="white"/>
              </a:solidFill>
            </a:endParaRPr>
          </a:p>
          <a:p>
            <a:pPr marL="51435" indent="0">
              <a:buClr>
                <a:srgbClr val="DFD9D5"/>
              </a:buClr>
              <a:buNone/>
            </a:pPr>
            <a:endParaRPr lang="en-US" sz="2100" dirty="0" smtClean="0">
              <a:solidFill>
                <a:prstClr val="white"/>
              </a:solidFill>
            </a:endParaRPr>
          </a:p>
          <a:p>
            <a:pPr marL="51435" indent="0">
              <a:buClr>
                <a:srgbClr val="DFD9D5"/>
              </a:buClr>
              <a:buNone/>
            </a:pPr>
            <a:r>
              <a:rPr lang="en-US" sz="2100" dirty="0" smtClean="0">
                <a:solidFill>
                  <a:prstClr val="white"/>
                </a:solidFill>
              </a:rPr>
              <a:t>If </a:t>
            </a:r>
            <a:r>
              <a:rPr lang="en-US" sz="2100" dirty="0">
                <a:solidFill>
                  <a:prstClr val="white"/>
                </a:solidFill>
              </a:rPr>
              <a:t>you cannot see yourself represented &amp; respected in the culture &amp; curriculum of the school, you’ll find it hard to be successful.</a:t>
            </a:r>
            <a:endParaRPr lang="en-CA" sz="2100" dirty="0">
              <a:solidFill>
                <a:prstClr val="white"/>
              </a:solidFill>
            </a:endParaRPr>
          </a:p>
          <a:p>
            <a:pPr marL="51435" indent="0">
              <a:buClr>
                <a:srgbClr val="DFD9D5"/>
              </a:buClr>
              <a:buNone/>
            </a:pPr>
            <a:endParaRPr lang="en-GB" sz="2400" dirty="0">
              <a:solidFill>
                <a:prstClr val="white"/>
              </a:solidFill>
            </a:endParaRPr>
          </a:p>
          <a:p>
            <a:pPr marL="51435" indent="0">
              <a:buClr>
                <a:srgbClr val="DFD9D5"/>
              </a:buClr>
              <a:buNone/>
            </a:pPr>
            <a:r>
              <a:rPr lang="en-GB" sz="2400" dirty="0">
                <a:solidFill>
                  <a:prstClr val="white"/>
                </a:solidFill>
              </a:rPr>
              <a:t>   </a:t>
            </a:r>
          </a:p>
          <a:p>
            <a:pPr marL="51435" indent="0">
              <a:buClr>
                <a:srgbClr val="DFD9D5"/>
              </a:buClr>
              <a:buNone/>
            </a:pPr>
            <a:r>
              <a:rPr lang="en-GB" sz="2400" dirty="0">
                <a:solidFill>
                  <a:prstClr val="white"/>
                </a:solidFill>
              </a:rPr>
              <a:t>   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13474" y="915566"/>
            <a:ext cx="4032448" cy="1944216"/>
          </a:xfrm>
          <a:prstGeom prst="rect">
            <a:avLst/>
          </a:prstGeom>
        </p:spPr>
        <p:txBody>
          <a:bodyPr/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None/>
            </a:pPr>
            <a:r>
              <a:rPr lang="en-US" sz="2100" dirty="0" smtClean="0"/>
              <a:t>Mae </a:t>
            </a:r>
            <a:r>
              <a:rPr lang="en-US" sz="2100" dirty="0" err="1" smtClean="0"/>
              <a:t>cynhwysiant</a:t>
            </a:r>
            <a:r>
              <a:rPr lang="en-US" sz="2100" dirty="0" smtClean="0"/>
              <a:t> </a:t>
            </a:r>
            <a:r>
              <a:rPr lang="en-US" sz="2100" dirty="0" err="1" smtClean="0"/>
              <a:t>yn</a:t>
            </a:r>
            <a:r>
              <a:rPr lang="en-US" sz="2100" dirty="0" smtClean="0"/>
              <a:t> </a:t>
            </a:r>
            <a:r>
              <a:rPr lang="en-US" sz="2100" dirty="0" err="1" smtClean="0"/>
              <a:t>hanfodol</a:t>
            </a:r>
            <a:r>
              <a:rPr lang="en-US" sz="2100" dirty="0" smtClean="0"/>
              <a:t> </a:t>
            </a:r>
            <a:r>
              <a:rPr lang="en-US" sz="2100" dirty="0" err="1" smtClean="0"/>
              <a:t>ar</a:t>
            </a:r>
            <a:r>
              <a:rPr lang="en-US" sz="2100" dirty="0" smtClean="0"/>
              <a:t> </a:t>
            </a:r>
            <a:r>
              <a:rPr lang="en-US" sz="2100" dirty="0" err="1" smtClean="0"/>
              <a:t>gyfer</a:t>
            </a:r>
            <a:r>
              <a:rPr lang="en-US" sz="2100" dirty="0" smtClean="0"/>
              <a:t> </a:t>
            </a:r>
            <a:r>
              <a:rPr lang="en-US" sz="2100" dirty="0" err="1" smtClean="0"/>
              <a:t>tegwch</a:t>
            </a:r>
            <a:r>
              <a:rPr lang="en-US" sz="2100" dirty="0" smtClean="0"/>
              <a:t>.</a:t>
            </a:r>
          </a:p>
          <a:p>
            <a:pPr marL="68580" indent="0">
              <a:buNone/>
            </a:pPr>
            <a:endParaRPr lang="en-US" sz="2100" dirty="0"/>
          </a:p>
          <a:p>
            <a:pPr marL="177800" indent="-109538">
              <a:buNone/>
            </a:pPr>
            <a:r>
              <a:rPr lang="en-US" sz="2100" dirty="0" err="1" smtClean="0"/>
              <a:t>Os</a:t>
            </a:r>
            <a:r>
              <a:rPr lang="en-US" sz="2100" dirty="0" smtClean="0"/>
              <a:t> </a:t>
            </a:r>
            <a:r>
              <a:rPr lang="en-US" sz="2100" dirty="0" err="1" smtClean="0"/>
              <a:t>na</a:t>
            </a:r>
            <a:r>
              <a:rPr lang="en-US" sz="2100" dirty="0" smtClean="0"/>
              <a:t> </a:t>
            </a:r>
            <a:r>
              <a:rPr lang="en-US" sz="2100" dirty="0" err="1" smtClean="0"/>
              <a:t>allwch</a:t>
            </a:r>
            <a:r>
              <a:rPr lang="en-US" sz="2100" dirty="0" smtClean="0"/>
              <a:t> weld </a:t>
            </a:r>
            <a:r>
              <a:rPr lang="en-US" sz="2100" dirty="0" err="1" smtClean="0"/>
              <a:t>eich</a:t>
            </a:r>
            <a:r>
              <a:rPr lang="en-US" sz="2100" dirty="0" smtClean="0"/>
              <a:t> </a:t>
            </a:r>
            <a:r>
              <a:rPr lang="en-US" sz="2100" dirty="0" err="1" smtClean="0"/>
              <a:t>hun</a:t>
            </a:r>
            <a:r>
              <a:rPr lang="en-US" sz="2100" dirty="0" smtClean="0"/>
              <a:t> </a:t>
            </a:r>
            <a:r>
              <a:rPr lang="en-US" sz="2100" dirty="0" err="1" smtClean="0"/>
              <a:t>yn</a:t>
            </a:r>
            <a:r>
              <a:rPr lang="en-US" sz="2100" dirty="0"/>
              <a:t> </a:t>
            </a:r>
            <a:r>
              <a:rPr lang="en-US" sz="2100" dirty="0" err="1" smtClean="0"/>
              <a:t>cael</a:t>
            </a:r>
            <a:r>
              <a:rPr lang="en-US" sz="2100" dirty="0" smtClean="0"/>
              <a:t> </a:t>
            </a:r>
            <a:r>
              <a:rPr lang="en-US" sz="2100" dirty="0" err="1" smtClean="0"/>
              <a:t>eich</a:t>
            </a:r>
            <a:r>
              <a:rPr lang="en-US" sz="2100" dirty="0" smtClean="0"/>
              <a:t> </a:t>
            </a:r>
            <a:r>
              <a:rPr lang="en-US" sz="2100" dirty="0" err="1" smtClean="0"/>
              <a:t>cynrychioli</a:t>
            </a:r>
            <a:r>
              <a:rPr lang="en-US" sz="2100" dirty="0"/>
              <a:t> </a:t>
            </a:r>
            <a:r>
              <a:rPr lang="en-US" sz="2100" dirty="0" err="1" smtClean="0"/>
              <a:t>a’ch</a:t>
            </a:r>
            <a:r>
              <a:rPr lang="en-US" sz="2100" dirty="0" smtClean="0"/>
              <a:t> </a:t>
            </a:r>
            <a:r>
              <a:rPr lang="en-US" sz="2100" dirty="0" err="1" smtClean="0"/>
              <a:t>parchu</a:t>
            </a:r>
            <a:r>
              <a:rPr lang="en-US" sz="2100" dirty="0"/>
              <a:t> </a:t>
            </a:r>
            <a:r>
              <a:rPr lang="en-US" sz="2100" dirty="0" err="1" smtClean="0"/>
              <a:t>yn</a:t>
            </a:r>
            <a:r>
              <a:rPr lang="en-US" sz="2100" dirty="0" smtClean="0"/>
              <a:t> </a:t>
            </a:r>
            <a:r>
              <a:rPr lang="en-US" sz="2100" dirty="0" err="1" smtClean="0"/>
              <a:t>niwylliant</a:t>
            </a:r>
            <a:r>
              <a:rPr lang="en-US" sz="2100" dirty="0" smtClean="0"/>
              <a:t> a </a:t>
            </a:r>
            <a:r>
              <a:rPr lang="en-US" sz="2100" dirty="0" err="1" smtClean="0"/>
              <a:t>chwricwlwm</a:t>
            </a:r>
            <a:r>
              <a:rPr lang="en-US" sz="2100" dirty="0" smtClean="0"/>
              <a:t> </a:t>
            </a:r>
            <a:r>
              <a:rPr lang="en-US" sz="2100" dirty="0" err="1" smtClean="0"/>
              <a:t>yr</a:t>
            </a:r>
            <a:r>
              <a:rPr lang="en-US" sz="2100" dirty="0" smtClean="0"/>
              <a:t> </a:t>
            </a:r>
            <a:r>
              <a:rPr lang="en-US" sz="2100" dirty="0" err="1" smtClean="0"/>
              <a:t>ysgol</a:t>
            </a:r>
            <a:r>
              <a:rPr lang="en-US" sz="2100" dirty="0" smtClean="0"/>
              <a:t>, </a:t>
            </a:r>
            <a:r>
              <a:rPr lang="en-US" sz="2100" dirty="0" err="1" smtClean="0"/>
              <a:t>byddwch</a:t>
            </a:r>
            <a:r>
              <a:rPr lang="en-US" sz="2100" dirty="0" smtClean="0"/>
              <a:t> </a:t>
            </a:r>
            <a:r>
              <a:rPr lang="en-US" sz="2100" dirty="0" err="1" smtClean="0"/>
              <a:t>yn</a:t>
            </a:r>
            <a:r>
              <a:rPr lang="en-US" sz="2100" dirty="0" smtClean="0"/>
              <a:t> </a:t>
            </a:r>
            <a:r>
              <a:rPr lang="en-US" sz="2100" dirty="0" err="1" smtClean="0"/>
              <a:t>cael</a:t>
            </a:r>
            <a:r>
              <a:rPr lang="en-US" sz="2100" dirty="0" smtClean="0"/>
              <a:t> </a:t>
            </a:r>
            <a:r>
              <a:rPr lang="en-US" sz="2100" dirty="0" err="1" smtClean="0"/>
              <a:t>trafferth</a:t>
            </a:r>
            <a:r>
              <a:rPr lang="en-US" sz="2100" dirty="0" smtClean="0"/>
              <a:t> </a:t>
            </a:r>
            <a:r>
              <a:rPr lang="en-US" sz="2100" dirty="0" err="1" smtClean="0"/>
              <a:t>llwyddo</a:t>
            </a:r>
            <a:r>
              <a:rPr lang="en-US" sz="2100" dirty="0" smtClean="0"/>
              <a:t>.</a:t>
            </a:r>
            <a:endParaRPr lang="en-GB" sz="3200" dirty="0" smtClean="0"/>
          </a:p>
        </p:txBody>
      </p:sp>
    </p:spTree>
    <p:extLst>
      <p:ext uri="{BB962C8B-B14F-4D97-AF65-F5344CB8AC3E}">
        <p14:creationId xmlns:p14="http://schemas.microsoft.com/office/powerpoint/2010/main" val="2830496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2646"/>
            <a:ext cx="7848600" cy="685800"/>
          </a:xfrm>
        </p:spPr>
        <p:txBody>
          <a:bodyPr/>
          <a:lstStyle/>
          <a:p>
            <a:r>
              <a:rPr lang="en-US" b="1" dirty="0" smtClean="0">
                <a:solidFill>
                  <a:srgbClr val="D6ECFF"/>
                </a:solidFill>
              </a:rPr>
              <a:t>   </a:t>
            </a:r>
            <a:endParaRPr lang="en-US" b="1" dirty="0">
              <a:solidFill>
                <a:srgbClr val="D6EC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14400" y="1337670"/>
            <a:ext cx="7772400" cy="3429000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       </a:t>
            </a:r>
          </a:p>
        </p:txBody>
      </p:sp>
      <p:pic>
        <p:nvPicPr>
          <p:cNvPr id="6" name="Picture 5" descr="41c3y79SXGL._SX324_BO1,204,203,200_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36" y="464600"/>
            <a:ext cx="2398888" cy="3283168"/>
          </a:xfrm>
          <a:prstGeom prst="rect">
            <a:avLst/>
          </a:prstGeom>
        </p:spPr>
      </p:pic>
      <p:pic>
        <p:nvPicPr>
          <p:cNvPr id="10" name="Picture 9" descr="41YQOapARaL._AC_US218_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392" y="464600"/>
            <a:ext cx="2391501" cy="3283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774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 txBox="1"/>
          <p:nvPr/>
        </p:nvSpPr>
        <p:spPr>
          <a:xfrm>
            <a:off x="457200" y="1561289"/>
            <a:ext cx="8242200" cy="807975"/>
          </a:xfrm>
          <a:prstGeom prst="rect">
            <a:avLst/>
          </a:prstGeom>
          <a:noFill/>
          <a:ln>
            <a:noFill/>
          </a:ln>
        </p:spPr>
        <p:txBody>
          <a:bodyPr wrap="square" lIns="68567" tIns="34274" rIns="68567" bIns="34274" anchor="t" anchorCtr="0">
            <a:noAutofit/>
          </a:bodyPr>
          <a:lstStyle/>
          <a:p>
            <a:endParaRPr sz="1350">
              <a:solidFill>
                <a:prstClr val="white"/>
              </a:solidFill>
            </a:endParaRPr>
          </a:p>
          <a:p>
            <a:endParaRPr sz="2700">
              <a:solidFill>
                <a:prstClr val="white"/>
              </a:solidFill>
              <a:ea typeface="Rockwell"/>
              <a:cs typeface="Rockwell"/>
              <a:sym typeface="Rockwell"/>
            </a:endParaRPr>
          </a:p>
        </p:txBody>
      </p:sp>
      <p:pic>
        <p:nvPicPr>
          <p:cNvPr id="292" name="Shape 2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04969" y="-109556"/>
            <a:ext cx="9448970" cy="53626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136832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33345" y="2351314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36619" y="2204823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 dirty="0">
              <a:solidFill>
                <a:prstClr val="white"/>
              </a:solidFill>
            </a:endParaRPr>
          </a:p>
        </p:txBody>
      </p:sp>
      <p:pic>
        <p:nvPicPr>
          <p:cNvPr id="4" name="Picture 3" descr="IMG_783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07580" y="1243834"/>
            <a:ext cx="2892774" cy="2355605"/>
          </a:xfrm>
          <a:prstGeom prst="rect">
            <a:avLst/>
          </a:prstGeom>
        </p:spPr>
      </p:pic>
      <p:pic>
        <p:nvPicPr>
          <p:cNvPr id="6" name="Picture 5" descr="IMG_7701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068" y="1015495"/>
            <a:ext cx="2372640" cy="28122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42090" y="4014515"/>
            <a:ext cx="498905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solidFill>
                  <a:srgbClr val="06BFDE">
                    <a:lumMod val="40000"/>
                    <a:lumOff val="60000"/>
                  </a:srgbClr>
                </a:solidFill>
              </a:rPr>
              <a:t>From defensive barrier to open border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42090" y="373012"/>
            <a:ext cx="445698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 smtClean="0">
                <a:solidFill>
                  <a:srgbClr val="06BFDE">
                    <a:lumMod val="40000"/>
                    <a:lumOff val="60000"/>
                  </a:srgbClr>
                </a:solidFill>
              </a:rPr>
              <a:t>O </a:t>
            </a:r>
            <a:r>
              <a:rPr lang="en-US" sz="2100" dirty="0" err="1" smtClean="0">
                <a:solidFill>
                  <a:srgbClr val="06BFDE">
                    <a:lumMod val="40000"/>
                    <a:lumOff val="60000"/>
                  </a:srgbClr>
                </a:solidFill>
              </a:rPr>
              <a:t>rwystr</a:t>
            </a:r>
            <a:r>
              <a:rPr lang="en-US" sz="2100" dirty="0" smtClean="0">
                <a:solidFill>
                  <a:srgbClr val="06BFDE">
                    <a:lumMod val="40000"/>
                    <a:lumOff val="60000"/>
                  </a:srgbClr>
                </a:solidFill>
              </a:rPr>
              <a:t> </a:t>
            </a:r>
            <a:r>
              <a:rPr lang="en-US" sz="2100" dirty="0" err="1" smtClean="0">
                <a:solidFill>
                  <a:srgbClr val="06BFDE">
                    <a:lumMod val="40000"/>
                    <a:lumOff val="60000"/>
                  </a:srgbClr>
                </a:solidFill>
              </a:rPr>
              <a:t>amddiffynnol</a:t>
            </a:r>
            <a:r>
              <a:rPr lang="en-US" sz="2100" dirty="0" smtClean="0">
                <a:solidFill>
                  <a:srgbClr val="06BFDE">
                    <a:lumMod val="40000"/>
                    <a:lumOff val="60000"/>
                  </a:srgbClr>
                </a:solidFill>
              </a:rPr>
              <a:t> </a:t>
            </a:r>
            <a:r>
              <a:rPr lang="en-US" sz="2100" dirty="0" err="1" smtClean="0">
                <a:solidFill>
                  <a:srgbClr val="06BFDE">
                    <a:lumMod val="40000"/>
                    <a:lumOff val="60000"/>
                  </a:srgbClr>
                </a:solidFill>
              </a:rPr>
              <a:t>i</a:t>
            </a:r>
            <a:r>
              <a:rPr lang="en-US" sz="2100" dirty="0" smtClean="0">
                <a:solidFill>
                  <a:srgbClr val="06BFDE">
                    <a:lumMod val="40000"/>
                    <a:lumOff val="60000"/>
                  </a:srgbClr>
                </a:solidFill>
              </a:rPr>
              <a:t> </a:t>
            </a:r>
            <a:r>
              <a:rPr lang="en-US" sz="2100" dirty="0" err="1" smtClean="0">
                <a:solidFill>
                  <a:srgbClr val="06BFDE">
                    <a:lumMod val="40000"/>
                    <a:lumOff val="60000"/>
                  </a:srgbClr>
                </a:solidFill>
              </a:rPr>
              <a:t>ffinagored</a:t>
            </a:r>
            <a:endParaRPr lang="en-US" sz="2100" dirty="0">
              <a:solidFill>
                <a:srgbClr val="06BFDE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4394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Shape 473"/>
          <p:cNvSpPr txBox="1">
            <a:spLocks noGrp="1"/>
          </p:cNvSpPr>
          <p:nvPr>
            <p:ph type="title"/>
          </p:nvPr>
        </p:nvSpPr>
        <p:spPr>
          <a:xfrm>
            <a:off x="4716016" y="172328"/>
            <a:ext cx="3668190" cy="728099"/>
          </a:xfrm>
          <a:prstGeom prst="rect">
            <a:avLst/>
          </a:prstGeom>
          <a:noFill/>
          <a:ln>
            <a:noFill/>
          </a:ln>
        </p:spPr>
        <p:txBody>
          <a:bodyPr vert="horz" lIns="91421" tIns="45698" rIns="91421" bIns="45698" rtlCol="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" sz="2000" dirty="0">
                <a:solidFill>
                  <a:srgbClr val="FB8C29"/>
                </a:solidFill>
                <a:latin typeface="Constantia"/>
                <a:ea typeface="Constantia"/>
                <a:cs typeface="Constantia"/>
                <a:sym typeface="Constantia"/>
              </a:rPr>
              <a:t>Intersectionality of Identity</a:t>
            </a:r>
          </a:p>
        </p:txBody>
      </p:sp>
      <p:sp>
        <p:nvSpPr>
          <p:cNvPr id="474" name="Shape 474"/>
          <p:cNvSpPr txBox="1"/>
          <p:nvPr/>
        </p:nvSpPr>
        <p:spPr>
          <a:xfrm>
            <a:off x="4644008" y="915499"/>
            <a:ext cx="4338014" cy="3762962"/>
          </a:xfrm>
          <a:prstGeom prst="rect">
            <a:avLst/>
          </a:prstGeom>
          <a:solidFill>
            <a:srgbClr val="ACC8DD"/>
          </a:solidFill>
          <a:ln>
            <a:noFill/>
          </a:ln>
        </p:spPr>
        <p:txBody>
          <a:bodyPr lIns="91421" tIns="45698" rIns="91421" bIns="45698" anchor="t" anchorCtr="0">
            <a:noAutofit/>
          </a:bodyPr>
          <a:lstStyle/>
          <a:p>
            <a:pPr algn="ctr">
              <a:buSzPct val="25000"/>
            </a:pPr>
            <a:r>
              <a:rPr lang="en" sz="1700" dirty="0">
                <a:solidFill>
                  <a:prstClr val="black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We're starting to hear that conversation with our staff wanting to know more about the identity of our students, </a:t>
            </a:r>
            <a:r>
              <a:rPr lang="en" sz="1700" b="1" dirty="0">
                <a:solidFill>
                  <a:prstClr val="black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the intersectionality of that identity, and how it's a gift, right? </a:t>
            </a:r>
          </a:p>
          <a:p>
            <a:pPr algn="ctr">
              <a:buSzPct val="25000"/>
            </a:pPr>
            <a:endParaRPr lang="en" sz="1700" b="1" dirty="0" smtClean="0">
              <a:solidFill>
                <a:srgbClr val="FF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algn="ctr">
              <a:buSzPct val="25000"/>
            </a:pPr>
            <a:r>
              <a:rPr lang="en" sz="1700" b="1" dirty="0" smtClean="0">
                <a:solidFill>
                  <a:srgbClr val="FF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Not </a:t>
            </a:r>
            <a:r>
              <a:rPr lang="en" sz="1700" b="1" dirty="0">
                <a:solidFill>
                  <a:srgbClr val="FF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something that we need to accommodate for, not something that we need to figure out how are we going to work with these people, what are we going to do… </a:t>
            </a:r>
          </a:p>
          <a:p>
            <a:pPr algn="ctr"/>
            <a:endParaRPr sz="1700" dirty="0">
              <a:solidFill>
                <a:prstClr val="white"/>
              </a:solidFill>
            </a:endParaRPr>
          </a:p>
          <a:p>
            <a:pPr algn="ctr">
              <a:buSzPct val="25000"/>
            </a:pPr>
            <a:r>
              <a:rPr lang="en" sz="1700" b="1" i="1" dirty="0">
                <a:solidFill>
                  <a:prstClr val="black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No, it's who they are.</a:t>
            </a:r>
          </a:p>
          <a:p>
            <a:pPr algn="ctr">
              <a:buSzPct val="25000"/>
            </a:pPr>
            <a:r>
              <a:rPr lang="en" sz="1700" dirty="0">
                <a:solidFill>
                  <a:prstClr val="black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(District Superintendent)</a:t>
            </a:r>
          </a:p>
        </p:txBody>
      </p:sp>
      <p:sp>
        <p:nvSpPr>
          <p:cNvPr id="4" name="Shape 474"/>
          <p:cNvSpPr txBox="1"/>
          <p:nvPr/>
        </p:nvSpPr>
        <p:spPr>
          <a:xfrm>
            <a:off x="179512" y="897019"/>
            <a:ext cx="4284593" cy="3781441"/>
          </a:xfrm>
          <a:prstGeom prst="rect">
            <a:avLst/>
          </a:prstGeom>
          <a:solidFill>
            <a:srgbClr val="ACC8DD"/>
          </a:solidFill>
          <a:ln>
            <a:noFill/>
          </a:ln>
        </p:spPr>
        <p:txBody>
          <a:bodyPr lIns="121894" tIns="60930" rIns="121894" bIns="60930" anchor="t" anchorCtr="0">
            <a:noAutofit/>
          </a:bodyPr>
          <a:lstStyle/>
          <a:p>
            <a:pPr algn="ctr">
              <a:buSzPct val="25000"/>
            </a:pPr>
            <a:r>
              <a:rPr lang="en" sz="1700" dirty="0" smtClean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Rydym yn dechrau clywed y sgwrs gyda’n staff sydd am wybod mwy am hunaniaeth ein myfyrwyr, </a:t>
            </a:r>
            <a:r>
              <a:rPr lang="en" sz="1700" b="1" dirty="0" smtClean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rhyngblethiad yr hunaniaeth honno ac fel mai rhodd ydyw, on’d ydym?</a:t>
            </a:r>
          </a:p>
          <a:p>
            <a:pPr algn="ctr">
              <a:buSzPct val="25000"/>
            </a:pPr>
            <a:r>
              <a:rPr lang="en" sz="1700" b="1" dirty="0" smtClean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lang="en" sz="1700" b="1" dirty="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algn="ctr">
              <a:buSzPct val="25000"/>
            </a:pPr>
            <a:r>
              <a:rPr lang="en" sz="1700" b="1" dirty="0" smtClean="0">
                <a:solidFill>
                  <a:srgbClr val="FF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Ond nid fel rhywbeth y mae’n rhaid i ni ddarparu ar ei gyfer, nid fel rhywbeth y mae angen i ni ei ystyried, sut rydym yn mynd i weithio â’r bobl hyn, beth rydym yn mynd i’r wneud… </a:t>
            </a:r>
            <a:endParaRPr lang="en" sz="1700" b="1" dirty="0">
              <a:solidFill>
                <a:srgbClr val="FF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algn="ctr"/>
            <a:endParaRPr sz="1700" dirty="0"/>
          </a:p>
          <a:p>
            <a:pPr algn="ctr">
              <a:buSzPct val="25000"/>
            </a:pPr>
            <a:r>
              <a:rPr lang="en" sz="1700" b="1" i="1" dirty="0" smtClean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Na, mae’n ymwneud â phwy ydyn nhw.</a:t>
            </a:r>
            <a:endParaRPr lang="en" sz="1700" b="1" i="1" dirty="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algn="ctr">
              <a:buSzPct val="25000"/>
            </a:pPr>
            <a:r>
              <a:rPr lang="en" sz="1700" dirty="0" smtClean="0">
                <a:solidFill>
                  <a:schemeClr val="bg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(Uwch-arolygydd Rhanbarthol</a:t>
            </a:r>
            <a:r>
              <a:rPr lang="en" sz="1700" dirty="0" smtClean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)</a:t>
            </a:r>
            <a:endParaRPr lang="en" sz="1700" dirty="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" name="Shape 473"/>
          <p:cNvSpPr txBox="1">
            <a:spLocks/>
          </p:cNvSpPr>
          <p:nvPr/>
        </p:nvSpPr>
        <p:spPr>
          <a:xfrm>
            <a:off x="-1116632" y="50977"/>
            <a:ext cx="7020897" cy="970799"/>
          </a:xfrm>
          <a:prstGeom prst="rect">
            <a:avLst/>
          </a:prstGeom>
          <a:noFill/>
          <a:ln>
            <a:noFill/>
          </a:ln>
        </p:spPr>
        <p:txBody>
          <a:bodyPr vert="horz" lIns="121894" tIns="60930" rIns="121894" bIns="6093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i="0" kern="1200" cap="all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dk1"/>
              </a:buClr>
              <a:buSzPct val="25000"/>
            </a:pPr>
            <a:r>
              <a:rPr lang="en" sz="2000" dirty="0" smtClean="0">
                <a:solidFill>
                  <a:srgbClr val="FB8C29"/>
                </a:solidFill>
                <a:latin typeface="Constantia"/>
                <a:ea typeface="Constantia"/>
                <a:cs typeface="Constantia"/>
                <a:sym typeface="Constantia"/>
              </a:rPr>
              <a:t>RHYNGBLETHIAD HUNANIAETH</a:t>
            </a:r>
            <a:endParaRPr lang="en" sz="2000" dirty="0">
              <a:solidFill>
                <a:srgbClr val="FB8C29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</p:spTree>
    <p:extLst>
      <p:ext uri="{BB962C8B-B14F-4D97-AF65-F5344CB8AC3E}">
        <p14:creationId xmlns:p14="http://schemas.microsoft.com/office/powerpoint/2010/main" val="2635343945"/>
      </p:ext>
    </p:extLst>
  </p:cSld>
  <p:clrMapOvr>
    <a:masterClrMapping/>
  </p:clrMapOvr>
  <p:transition xmlns:p14="http://schemas.microsoft.com/office/powerpoint/2010/main"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2646"/>
            <a:ext cx="7848600" cy="685800"/>
          </a:xfrm>
        </p:spPr>
        <p:txBody>
          <a:bodyPr/>
          <a:lstStyle/>
          <a:p>
            <a:r>
              <a:rPr lang="en-US" b="1" dirty="0" smtClean="0">
                <a:solidFill>
                  <a:srgbClr val="D6ECFF"/>
                </a:solidFill>
              </a:rPr>
              <a:t>   </a:t>
            </a:r>
            <a:endParaRPr lang="en-US" b="1" dirty="0">
              <a:solidFill>
                <a:srgbClr val="D6EC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14400" y="1337670"/>
            <a:ext cx="7772400" cy="3429000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       </a:t>
            </a:r>
          </a:p>
        </p:txBody>
      </p:sp>
      <p:pic>
        <p:nvPicPr>
          <p:cNvPr id="6" name="Picture 5" descr="maxresdefaul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388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/>
          <p:nvPr/>
        </p:nvSpPr>
        <p:spPr>
          <a:xfrm>
            <a:off x="304802" y="384048"/>
            <a:ext cx="8839199" cy="685800"/>
          </a:xfrm>
          <a:prstGeom prst="rect">
            <a:avLst/>
          </a:prstGeom>
          <a:noFill/>
          <a:ln>
            <a:noFill/>
          </a:ln>
        </p:spPr>
        <p:txBody>
          <a:bodyPr lIns="68571" tIns="34274" rIns="68571" bIns="34274" anchor="t" anchorCtr="0">
            <a:noAutofit/>
          </a:bodyPr>
          <a:lstStyle/>
          <a:p>
            <a:pPr>
              <a:buClr>
                <a:srgbClr val="E4D8CF"/>
              </a:buClr>
            </a:pPr>
            <a:endParaRPr sz="3000">
              <a:solidFill>
                <a:srgbClr val="E4D8CF"/>
              </a:solidFill>
              <a:ea typeface="Rockwell"/>
              <a:cs typeface="Rockwell"/>
              <a:sym typeface="Rockwell"/>
            </a:endParaRPr>
          </a:p>
        </p:txBody>
      </p:sp>
      <p:sp>
        <p:nvSpPr>
          <p:cNvPr id="98" name="Shape 98"/>
          <p:cNvSpPr txBox="1"/>
          <p:nvPr/>
        </p:nvSpPr>
        <p:spPr>
          <a:xfrm>
            <a:off x="4860031" y="122031"/>
            <a:ext cx="4103315" cy="3600450"/>
          </a:xfrm>
          <a:prstGeom prst="rect">
            <a:avLst/>
          </a:prstGeom>
          <a:noFill/>
          <a:ln>
            <a:noFill/>
          </a:ln>
        </p:spPr>
        <p:txBody>
          <a:bodyPr lIns="68571" tIns="34274" rIns="68571" bIns="34274" anchor="t" anchorCtr="0">
            <a:noAutofit/>
          </a:bodyPr>
          <a:lstStyle/>
          <a:p>
            <a:pPr marL="50798">
              <a:buClr>
                <a:srgbClr val="DFD9D5"/>
              </a:buClr>
            </a:pPr>
            <a:endParaRPr sz="2400" dirty="0">
              <a:solidFill>
                <a:prstClr val="white"/>
              </a:solidFill>
              <a:ea typeface="Rockwell"/>
              <a:cs typeface="Rockwell"/>
              <a:sym typeface="Rockwell"/>
            </a:endParaRPr>
          </a:p>
          <a:p>
            <a:pPr marL="50798" algn="r">
              <a:spcBef>
                <a:spcPts val="500"/>
              </a:spcBef>
              <a:buClr>
                <a:srgbClr val="DFD9D5"/>
              </a:buClr>
            </a:pPr>
            <a:r>
              <a:rPr lang="en-US" dirty="0">
                <a:solidFill>
                  <a:srgbClr val="FB8C29"/>
                </a:solidFill>
                <a:ea typeface="Rockwell"/>
                <a:cs typeface="Rockwell"/>
                <a:sym typeface="Rockwell"/>
              </a:rPr>
              <a:t>      </a:t>
            </a:r>
            <a:r>
              <a:rPr lang="en-US" dirty="0" smtClean="0">
                <a:solidFill>
                  <a:srgbClr val="FB8C29"/>
                </a:solidFill>
                <a:ea typeface="Rockwell"/>
                <a:cs typeface="Rockwell"/>
                <a:sym typeface="Rockwell"/>
              </a:rPr>
              <a:t> </a:t>
            </a:r>
            <a:r>
              <a:rPr lang="en-US" dirty="0">
                <a:solidFill>
                  <a:srgbClr val="FB8C29"/>
                </a:solidFill>
                <a:ea typeface="Rockwell"/>
                <a:cs typeface="Rockwell"/>
                <a:sym typeface="Rockwell"/>
              </a:rPr>
              <a:t>Franco-Ontarian Identity</a:t>
            </a:r>
          </a:p>
          <a:p>
            <a:pPr marL="50798">
              <a:spcBef>
                <a:spcPts val="500"/>
              </a:spcBef>
              <a:buClr>
                <a:srgbClr val="DFD9D5"/>
              </a:buClr>
            </a:pPr>
            <a:endParaRPr lang="en-US" dirty="0">
              <a:solidFill>
                <a:srgbClr val="FB8C29"/>
              </a:solidFill>
              <a:ea typeface="Rockwell"/>
              <a:cs typeface="Rockwell"/>
              <a:sym typeface="Rockwell"/>
            </a:endParaRPr>
          </a:p>
          <a:p>
            <a:pPr marL="50798" algn="r">
              <a:spcBef>
                <a:spcPts val="500"/>
              </a:spcBef>
              <a:buClr>
                <a:srgbClr val="DFD9D5"/>
              </a:buClr>
            </a:pPr>
            <a:r>
              <a:rPr lang="en-US" dirty="0">
                <a:solidFill>
                  <a:srgbClr val="FB8C29"/>
                </a:solidFill>
                <a:ea typeface="Rockwell"/>
                <a:cs typeface="Rockwell"/>
                <a:sym typeface="Rockwell"/>
              </a:rPr>
              <a:t>Identity is more important than achievement</a:t>
            </a:r>
          </a:p>
          <a:p>
            <a:pPr marL="50798" algn="r">
              <a:spcBef>
                <a:spcPts val="500"/>
              </a:spcBef>
              <a:buClr>
                <a:srgbClr val="DFD9D5"/>
              </a:buClr>
            </a:pPr>
            <a:endParaRPr lang="en-US" dirty="0">
              <a:solidFill>
                <a:srgbClr val="FB8C29"/>
              </a:solidFill>
              <a:ea typeface="Rockwell"/>
              <a:cs typeface="Rockwell"/>
              <a:sym typeface="Rockwell"/>
            </a:endParaRPr>
          </a:p>
          <a:p>
            <a:pPr marL="50798" algn="r">
              <a:spcBef>
                <a:spcPts val="500"/>
              </a:spcBef>
              <a:buClr>
                <a:srgbClr val="DFD9D5"/>
              </a:buClr>
            </a:pPr>
            <a:r>
              <a:rPr lang="en-US" i="1" dirty="0">
                <a:solidFill>
                  <a:srgbClr val="FFFFFF"/>
                </a:solidFill>
              </a:rPr>
              <a:t>Animation </a:t>
            </a:r>
            <a:r>
              <a:rPr lang="en-US" i="1" dirty="0" err="1">
                <a:solidFill>
                  <a:srgbClr val="FFFFFF"/>
                </a:solidFill>
              </a:rPr>
              <a:t>culturelle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>
                <a:solidFill>
                  <a:srgbClr val="FB8C29"/>
                </a:solidFill>
              </a:rPr>
              <a:t>“promotes the students’ academic achievement &amp; cultural development by placing learning in a meaningful context where the French language &amp; culture become relevant in the student’s eyes.” </a:t>
            </a:r>
            <a:r>
              <a:rPr lang="en-US" dirty="0">
                <a:solidFill>
                  <a:srgbClr val="FFFFFF"/>
                </a:solidFill>
              </a:rPr>
              <a:t>Ontario MOE</a:t>
            </a:r>
            <a:r>
              <a:rPr lang="en-CA" dirty="0">
                <a:solidFill>
                  <a:srgbClr val="FFFFFF"/>
                </a:solidFill>
              </a:rPr>
              <a:t> </a:t>
            </a:r>
            <a:endParaRPr lang="en-US" dirty="0">
              <a:solidFill>
                <a:srgbClr val="FFFFFF"/>
              </a:solidFill>
              <a:ea typeface="Rockwell"/>
              <a:cs typeface="Rockwell"/>
              <a:sym typeface="Rockwell"/>
            </a:endParaRPr>
          </a:p>
          <a:p>
            <a:pPr marL="50798" algn="r">
              <a:spcBef>
                <a:spcPts val="500"/>
              </a:spcBef>
              <a:buClr>
                <a:srgbClr val="DFD9D5"/>
              </a:buClr>
            </a:pPr>
            <a:endParaRPr lang="en-US" dirty="0">
              <a:solidFill>
                <a:srgbClr val="FB8C29"/>
              </a:solidFill>
              <a:ea typeface="Rockwell"/>
              <a:cs typeface="Rockwell"/>
              <a:sym typeface="Rockwell"/>
            </a:endParaRPr>
          </a:p>
          <a:p>
            <a:pPr marL="50798" algn="r">
              <a:spcBef>
                <a:spcPts val="500"/>
              </a:spcBef>
              <a:buClr>
                <a:srgbClr val="DFD9D5"/>
              </a:buClr>
            </a:pPr>
            <a:endParaRPr lang="en-US" sz="2000" dirty="0">
              <a:solidFill>
                <a:srgbClr val="FB8C29"/>
              </a:solidFill>
              <a:ea typeface="Rockwell"/>
              <a:cs typeface="Rockwell"/>
              <a:sym typeface="Rockwell"/>
            </a:endParaRPr>
          </a:p>
          <a:p>
            <a:pPr marL="507986" indent="-457189" algn="r">
              <a:spcBef>
                <a:spcPts val="500"/>
              </a:spcBef>
              <a:buClr>
                <a:srgbClr val="DFD9D5"/>
              </a:buClr>
              <a:buFontTx/>
              <a:buAutoNum type="arabicPeriod"/>
            </a:pPr>
            <a:endParaRPr sz="2000" dirty="0">
              <a:solidFill>
                <a:srgbClr val="FB8C29"/>
              </a:solidFill>
              <a:ea typeface="Rockwell"/>
              <a:cs typeface="Rockwell"/>
              <a:sym typeface="Rockwell"/>
            </a:endParaRPr>
          </a:p>
          <a:p>
            <a:pPr marL="50798">
              <a:spcBef>
                <a:spcPts val="500"/>
              </a:spcBef>
              <a:buClr>
                <a:srgbClr val="DFD9D5"/>
              </a:buClr>
            </a:pPr>
            <a:endParaRPr sz="2000" dirty="0">
              <a:solidFill>
                <a:prstClr val="white"/>
              </a:solidFill>
              <a:ea typeface="Rockwell"/>
              <a:cs typeface="Rockwell"/>
              <a:sym typeface="Rockwell"/>
            </a:endParaRPr>
          </a:p>
        </p:txBody>
      </p:sp>
      <p:sp>
        <p:nvSpPr>
          <p:cNvPr id="4" name="Shape 98"/>
          <p:cNvSpPr txBox="1"/>
          <p:nvPr/>
        </p:nvSpPr>
        <p:spPr>
          <a:xfrm>
            <a:off x="340662" y="122030"/>
            <a:ext cx="4519369" cy="4393935"/>
          </a:xfrm>
          <a:prstGeom prst="rect">
            <a:avLst/>
          </a:prstGeom>
          <a:noFill/>
          <a:ln>
            <a:noFill/>
          </a:ln>
        </p:spPr>
        <p:txBody>
          <a:bodyPr lIns="68571" tIns="34274" rIns="68571" bIns="34274" anchor="t" anchorCtr="0">
            <a:noAutofit/>
          </a:bodyPr>
          <a:lstStyle/>
          <a:p>
            <a:pPr marL="50798">
              <a:buClr>
                <a:srgbClr val="DFD9D5"/>
              </a:buClr>
            </a:pPr>
            <a:endParaRPr sz="2400" dirty="0">
              <a:solidFill>
                <a:prstClr val="white"/>
              </a:solidFill>
              <a:ea typeface="Rockwell"/>
              <a:cs typeface="Rockwell"/>
              <a:sym typeface="Rockwell"/>
            </a:endParaRPr>
          </a:p>
          <a:p>
            <a:pPr marL="50798">
              <a:spcBef>
                <a:spcPts val="500"/>
              </a:spcBef>
              <a:buClr>
                <a:srgbClr val="DFD9D5"/>
              </a:buClr>
            </a:pPr>
            <a:r>
              <a:rPr lang="en-US" dirty="0" err="1" smtClean="0">
                <a:solidFill>
                  <a:srgbClr val="FB8C29"/>
                </a:solidFill>
                <a:ea typeface="Rockwell"/>
                <a:cs typeface="Rockwell"/>
                <a:sym typeface="Rockwell"/>
              </a:rPr>
              <a:t>Hunaniaeth</a:t>
            </a:r>
            <a:r>
              <a:rPr lang="en-US" dirty="0" smtClean="0">
                <a:solidFill>
                  <a:srgbClr val="FB8C29"/>
                </a:solidFill>
                <a:ea typeface="Rockwell"/>
                <a:cs typeface="Rockwell"/>
                <a:sym typeface="Rockwell"/>
              </a:rPr>
              <a:t> Ontario </a:t>
            </a:r>
            <a:r>
              <a:rPr lang="en-US" dirty="0" err="1" smtClean="0">
                <a:solidFill>
                  <a:srgbClr val="FB8C29"/>
                </a:solidFill>
                <a:ea typeface="Rockwell"/>
                <a:cs typeface="Rockwell"/>
                <a:sym typeface="Rockwell"/>
              </a:rPr>
              <a:t>Ffrengig</a:t>
            </a:r>
            <a:endParaRPr lang="en-US" dirty="0">
              <a:solidFill>
                <a:srgbClr val="FB8C29"/>
              </a:solidFill>
              <a:ea typeface="Rockwell"/>
              <a:cs typeface="Rockwell"/>
              <a:sym typeface="Rockwell"/>
            </a:endParaRPr>
          </a:p>
          <a:p>
            <a:pPr marL="50798">
              <a:spcBef>
                <a:spcPts val="500"/>
              </a:spcBef>
              <a:buClr>
                <a:srgbClr val="DFD9D5"/>
              </a:buClr>
            </a:pPr>
            <a:endParaRPr lang="en-US" dirty="0">
              <a:solidFill>
                <a:srgbClr val="FB8C29"/>
              </a:solidFill>
              <a:ea typeface="Rockwell"/>
              <a:cs typeface="Rockwell"/>
              <a:sym typeface="Rockwell"/>
            </a:endParaRPr>
          </a:p>
          <a:p>
            <a:pPr marL="50798">
              <a:spcBef>
                <a:spcPts val="500"/>
              </a:spcBef>
              <a:buClr>
                <a:srgbClr val="DFD9D5"/>
              </a:buClr>
            </a:pPr>
            <a:r>
              <a:rPr lang="en-US" dirty="0" smtClean="0">
                <a:solidFill>
                  <a:srgbClr val="FB8C29"/>
                </a:solidFill>
                <a:ea typeface="Rockwell"/>
                <a:cs typeface="Rockwell"/>
                <a:sym typeface="Rockwell"/>
              </a:rPr>
              <a:t>Mae </a:t>
            </a:r>
            <a:r>
              <a:rPr lang="en-US" dirty="0" err="1" smtClean="0">
                <a:solidFill>
                  <a:srgbClr val="FB8C29"/>
                </a:solidFill>
                <a:ea typeface="Rockwell"/>
                <a:cs typeface="Rockwell"/>
                <a:sym typeface="Rockwell"/>
              </a:rPr>
              <a:t>hunaniaeth</a:t>
            </a:r>
            <a:r>
              <a:rPr lang="en-US" dirty="0" smtClean="0">
                <a:solidFill>
                  <a:srgbClr val="FB8C29"/>
                </a:solidFill>
                <a:ea typeface="Rockwell"/>
                <a:cs typeface="Rockwell"/>
                <a:sym typeface="Rockwell"/>
              </a:rPr>
              <a:t> </a:t>
            </a:r>
            <a:r>
              <a:rPr lang="en-US" dirty="0" err="1" smtClean="0">
                <a:solidFill>
                  <a:srgbClr val="FB8C29"/>
                </a:solidFill>
                <a:ea typeface="Rockwell"/>
                <a:cs typeface="Rockwell"/>
                <a:sym typeface="Rockwell"/>
              </a:rPr>
              <a:t>yn</a:t>
            </a:r>
            <a:r>
              <a:rPr lang="en-US" dirty="0" smtClean="0">
                <a:solidFill>
                  <a:srgbClr val="FB8C29"/>
                </a:solidFill>
                <a:ea typeface="Rockwell"/>
                <a:cs typeface="Rockwell"/>
                <a:sym typeface="Rockwell"/>
              </a:rPr>
              <a:t> </a:t>
            </a:r>
            <a:r>
              <a:rPr lang="en-US" dirty="0" err="1" smtClean="0">
                <a:solidFill>
                  <a:srgbClr val="FB8C29"/>
                </a:solidFill>
                <a:ea typeface="Rockwell"/>
                <a:cs typeface="Rockwell"/>
                <a:sym typeface="Rockwell"/>
              </a:rPr>
              <a:t>fwy</a:t>
            </a:r>
            <a:r>
              <a:rPr lang="en-US" dirty="0" smtClean="0">
                <a:solidFill>
                  <a:srgbClr val="FB8C29"/>
                </a:solidFill>
                <a:ea typeface="Rockwell"/>
                <a:cs typeface="Rockwell"/>
                <a:sym typeface="Rockwell"/>
              </a:rPr>
              <a:t> </a:t>
            </a:r>
            <a:r>
              <a:rPr lang="en-US" dirty="0" err="1" smtClean="0">
                <a:solidFill>
                  <a:srgbClr val="FB8C29"/>
                </a:solidFill>
                <a:ea typeface="Rockwell"/>
                <a:cs typeface="Rockwell"/>
                <a:sym typeface="Rockwell"/>
              </a:rPr>
              <a:t>pwysig</a:t>
            </a:r>
            <a:r>
              <a:rPr lang="en-US" dirty="0" smtClean="0">
                <a:solidFill>
                  <a:srgbClr val="FB8C29"/>
                </a:solidFill>
                <a:ea typeface="Rockwell"/>
                <a:cs typeface="Rockwell"/>
                <a:sym typeface="Rockwell"/>
              </a:rPr>
              <a:t> </a:t>
            </a:r>
            <a:r>
              <a:rPr lang="en-US" dirty="0" err="1" smtClean="0">
                <a:solidFill>
                  <a:srgbClr val="FB8C29"/>
                </a:solidFill>
                <a:ea typeface="Rockwell"/>
                <a:cs typeface="Rockwell"/>
                <a:sym typeface="Rockwell"/>
              </a:rPr>
              <a:t>na</a:t>
            </a:r>
            <a:r>
              <a:rPr lang="en-US" dirty="0" smtClean="0">
                <a:solidFill>
                  <a:srgbClr val="FB8C29"/>
                </a:solidFill>
                <a:ea typeface="Rockwell"/>
                <a:cs typeface="Rockwell"/>
                <a:sym typeface="Rockwell"/>
              </a:rPr>
              <a:t> </a:t>
            </a:r>
            <a:r>
              <a:rPr lang="en-US" dirty="0" err="1" smtClean="0">
                <a:solidFill>
                  <a:srgbClr val="FB8C29"/>
                </a:solidFill>
                <a:ea typeface="Rockwell"/>
                <a:cs typeface="Rockwell"/>
                <a:sym typeface="Rockwell"/>
              </a:rPr>
              <a:t>chyflawniad</a:t>
            </a:r>
            <a:endParaRPr lang="en-US" dirty="0">
              <a:solidFill>
                <a:srgbClr val="FB8C29"/>
              </a:solidFill>
              <a:ea typeface="Rockwell"/>
              <a:cs typeface="Rockwell"/>
              <a:sym typeface="Rockwell"/>
            </a:endParaRPr>
          </a:p>
          <a:p>
            <a:pPr marL="50798">
              <a:spcBef>
                <a:spcPts val="500"/>
              </a:spcBef>
              <a:buClr>
                <a:srgbClr val="DFD9D5"/>
              </a:buClr>
            </a:pPr>
            <a:endParaRPr lang="en-US" dirty="0">
              <a:solidFill>
                <a:srgbClr val="FB8C29"/>
              </a:solidFill>
              <a:ea typeface="Rockwell"/>
              <a:cs typeface="Rockwell"/>
              <a:sym typeface="Rockwell"/>
            </a:endParaRPr>
          </a:p>
          <a:p>
            <a:pPr marL="50798">
              <a:spcBef>
                <a:spcPts val="500"/>
              </a:spcBef>
              <a:buClr>
                <a:srgbClr val="DFD9D5"/>
              </a:buClr>
            </a:pPr>
            <a:r>
              <a:rPr lang="en-US" i="1" dirty="0" smtClean="0">
                <a:solidFill>
                  <a:srgbClr val="FFFFFF"/>
                </a:solidFill>
              </a:rPr>
              <a:t>Mae Animation </a:t>
            </a:r>
            <a:r>
              <a:rPr lang="en-US" i="1" dirty="0" err="1">
                <a:solidFill>
                  <a:srgbClr val="FFFFFF"/>
                </a:solidFill>
              </a:rPr>
              <a:t>culturelle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smtClean="0">
                <a:solidFill>
                  <a:srgbClr val="FB8C29"/>
                </a:solidFill>
              </a:rPr>
              <a:t>“</a:t>
            </a:r>
            <a:r>
              <a:rPr lang="en-US" dirty="0" err="1" smtClean="0">
                <a:solidFill>
                  <a:srgbClr val="FB8C29"/>
                </a:solidFill>
              </a:rPr>
              <a:t>yn</a:t>
            </a:r>
            <a:r>
              <a:rPr lang="en-US" dirty="0" smtClean="0">
                <a:solidFill>
                  <a:srgbClr val="FB8C29"/>
                </a:solidFill>
              </a:rPr>
              <a:t> </a:t>
            </a:r>
            <a:r>
              <a:rPr lang="en-US" dirty="0" err="1" smtClean="0">
                <a:solidFill>
                  <a:srgbClr val="FB8C29"/>
                </a:solidFill>
              </a:rPr>
              <a:t>hyrwyddo</a:t>
            </a:r>
            <a:r>
              <a:rPr lang="en-US" dirty="0">
                <a:solidFill>
                  <a:srgbClr val="FB8C29"/>
                </a:solidFill>
              </a:rPr>
              <a:t> </a:t>
            </a:r>
            <a:r>
              <a:rPr lang="en-US" dirty="0" err="1" smtClean="0">
                <a:solidFill>
                  <a:srgbClr val="FB8C29"/>
                </a:solidFill>
              </a:rPr>
              <a:t>cyflawniad</a:t>
            </a:r>
            <a:r>
              <a:rPr lang="en-US" dirty="0" smtClean="0">
                <a:solidFill>
                  <a:srgbClr val="FB8C29"/>
                </a:solidFill>
              </a:rPr>
              <a:t> </a:t>
            </a:r>
            <a:r>
              <a:rPr lang="en-US" dirty="0" err="1" smtClean="0">
                <a:solidFill>
                  <a:srgbClr val="FB8C29"/>
                </a:solidFill>
              </a:rPr>
              <a:t>academaidd</a:t>
            </a:r>
            <a:r>
              <a:rPr lang="en-US" dirty="0" smtClean="0">
                <a:solidFill>
                  <a:srgbClr val="FB8C29"/>
                </a:solidFill>
              </a:rPr>
              <a:t> a </a:t>
            </a:r>
            <a:r>
              <a:rPr lang="en-US" dirty="0" err="1" smtClean="0">
                <a:solidFill>
                  <a:srgbClr val="FB8C29"/>
                </a:solidFill>
              </a:rPr>
              <a:t>datblygiad</a:t>
            </a:r>
            <a:r>
              <a:rPr lang="en-US" dirty="0" smtClean="0">
                <a:solidFill>
                  <a:srgbClr val="FB8C29"/>
                </a:solidFill>
              </a:rPr>
              <a:t> </a:t>
            </a:r>
            <a:r>
              <a:rPr lang="en-US" dirty="0" err="1" smtClean="0">
                <a:solidFill>
                  <a:srgbClr val="FB8C29"/>
                </a:solidFill>
              </a:rPr>
              <a:t>diwylliannol</a:t>
            </a:r>
            <a:r>
              <a:rPr lang="en-US" dirty="0" smtClean="0">
                <a:solidFill>
                  <a:srgbClr val="FB8C29"/>
                </a:solidFill>
              </a:rPr>
              <a:t> </a:t>
            </a:r>
            <a:r>
              <a:rPr lang="en-US" dirty="0" err="1" smtClean="0">
                <a:solidFill>
                  <a:srgbClr val="FB8C29"/>
                </a:solidFill>
              </a:rPr>
              <a:t>myfyrwyr</a:t>
            </a:r>
            <a:r>
              <a:rPr lang="en-US" dirty="0" smtClean="0">
                <a:solidFill>
                  <a:srgbClr val="FB8C29"/>
                </a:solidFill>
              </a:rPr>
              <a:t> </a:t>
            </a:r>
            <a:r>
              <a:rPr lang="en-US" dirty="0" err="1" smtClean="0">
                <a:solidFill>
                  <a:srgbClr val="FB8C29"/>
                </a:solidFill>
              </a:rPr>
              <a:t>trwy</a:t>
            </a:r>
            <a:r>
              <a:rPr lang="en-US" dirty="0" smtClean="0">
                <a:solidFill>
                  <a:srgbClr val="FB8C29"/>
                </a:solidFill>
              </a:rPr>
              <a:t> </a:t>
            </a:r>
            <a:r>
              <a:rPr lang="en-US" dirty="0" err="1" smtClean="0">
                <a:solidFill>
                  <a:srgbClr val="FB8C29"/>
                </a:solidFill>
              </a:rPr>
              <a:t>osod</a:t>
            </a:r>
            <a:r>
              <a:rPr lang="en-US" dirty="0" smtClean="0">
                <a:solidFill>
                  <a:srgbClr val="FB8C29"/>
                </a:solidFill>
              </a:rPr>
              <a:t> </a:t>
            </a:r>
            <a:r>
              <a:rPr lang="en-US" dirty="0" err="1" smtClean="0">
                <a:solidFill>
                  <a:srgbClr val="FB8C29"/>
                </a:solidFill>
              </a:rPr>
              <a:t>dysgu</a:t>
            </a:r>
            <a:r>
              <a:rPr lang="en-US" dirty="0">
                <a:solidFill>
                  <a:srgbClr val="FB8C29"/>
                </a:solidFill>
              </a:rPr>
              <a:t> </a:t>
            </a:r>
            <a:r>
              <a:rPr lang="en-US" dirty="0" smtClean="0">
                <a:solidFill>
                  <a:srgbClr val="FB8C29"/>
                </a:solidFill>
              </a:rPr>
              <a:t>o </a:t>
            </a:r>
            <a:r>
              <a:rPr lang="en-US" dirty="0" err="1" smtClean="0">
                <a:solidFill>
                  <a:srgbClr val="FB8C29"/>
                </a:solidFill>
              </a:rPr>
              <a:t>fewn</a:t>
            </a:r>
            <a:r>
              <a:rPr lang="en-US" dirty="0" smtClean="0">
                <a:solidFill>
                  <a:srgbClr val="FB8C29"/>
                </a:solidFill>
              </a:rPr>
              <a:t> </a:t>
            </a:r>
            <a:r>
              <a:rPr lang="en-US" dirty="0" err="1" smtClean="0">
                <a:solidFill>
                  <a:srgbClr val="FB8C29"/>
                </a:solidFill>
              </a:rPr>
              <a:t>cyd-destun</a:t>
            </a:r>
            <a:r>
              <a:rPr lang="en-US" dirty="0" smtClean="0">
                <a:solidFill>
                  <a:srgbClr val="FB8C29"/>
                </a:solidFill>
              </a:rPr>
              <a:t> </a:t>
            </a:r>
            <a:r>
              <a:rPr lang="en-US" dirty="0" err="1" smtClean="0">
                <a:solidFill>
                  <a:srgbClr val="FB8C29"/>
                </a:solidFill>
              </a:rPr>
              <a:t>ystyrlon</a:t>
            </a:r>
            <a:r>
              <a:rPr lang="en-US" dirty="0" smtClean="0">
                <a:solidFill>
                  <a:srgbClr val="FB8C29"/>
                </a:solidFill>
              </a:rPr>
              <a:t> </a:t>
            </a:r>
            <a:r>
              <a:rPr lang="en-US" dirty="0" err="1" smtClean="0">
                <a:solidFill>
                  <a:srgbClr val="FB8C29"/>
                </a:solidFill>
              </a:rPr>
              <a:t>lle</a:t>
            </a:r>
            <a:r>
              <a:rPr lang="en-US" dirty="0" smtClean="0">
                <a:solidFill>
                  <a:srgbClr val="FB8C29"/>
                </a:solidFill>
              </a:rPr>
              <a:t> </a:t>
            </a:r>
            <a:r>
              <a:rPr lang="en-US" dirty="0" err="1" smtClean="0">
                <a:solidFill>
                  <a:srgbClr val="FB8C29"/>
                </a:solidFill>
              </a:rPr>
              <a:t>mae’r</a:t>
            </a:r>
            <a:r>
              <a:rPr lang="en-US" dirty="0" smtClean="0">
                <a:solidFill>
                  <a:srgbClr val="FB8C29"/>
                </a:solidFill>
              </a:rPr>
              <a:t> </a:t>
            </a:r>
            <a:r>
              <a:rPr lang="en-US" dirty="0" err="1" smtClean="0">
                <a:solidFill>
                  <a:srgbClr val="FB8C29"/>
                </a:solidFill>
              </a:rPr>
              <a:t>iaith</a:t>
            </a:r>
            <a:r>
              <a:rPr lang="en-US" dirty="0" smtClean="0">
                <a:solidFill>
                  <a:srgbClr val="FB8C29"/>
                </a:solidFill>
              </a:rPr>
              <a:t> </a:t>
            </a:r>
            <a:r>
              <a:rPr lang="en-US" dirty="0" err="1" smtClean="0">
                <a:solidFill>
                  <a:srgbClr val="FB8C29"/>
                </a:solidFill>
              </a:rPr>
              <a:t>a’r</a:t>
            </a:r>
            <a:r>
              <a:rPr lang="en-US" dirty="0" smtClean="0">
                <a:solidFill>
                  <a:srgbClr val="FB8C29"/>
                </a:solidFill>
              </a:rPr>
              <a:t> </a:t>
            </a:r>
            <a:r>
              <a:rPr lang="en-US" dirty="0" err="1" smtClean="0">
                <a:solidFill>
                  <a:srgbClr val="FB8C29"/>
                </a:solidFill>
              </a:rPr>
              <a:t>diwylliant</a:t>
            </a:r>
            <a:r>
              <a:rPr lang="en-US" dirty="0" smtClean="0">
                <a:solidFill>
                  <a:srgbClr val="FB8C29"/>
                </a:solidFill>
              </a:rPr>
              <a:t> </a:t>
            </a:r>
            <a:r>
              <a:rPr lang="en-US" dirty="0" err="1" smtClean="0">
                <a:solidFill>
                  <a:srgbClr val="FB8C29"/>
                </a:solidFill>
              </a:rPr>
              <a:t>Ffrengig</a:t>
            </a:r>
            <a:r>
              <a:rPr lang="en-US" dirty="0" smtClean="0">
                <a:solidFill>
                  <a:srgbClr val="FB8C29"/>
                </a:solidFill>
              </a:rPr>
              <a:t> </a:t>
            </a:r>
            <a:r>
              <a:rPr lang="en-US" dirty="0" err="1" smtClean="0">
                <a:solidFill>
                  <a:srgbClr val="FB8C29"/>
                </a:solidFill>
              </a:rPr>
              <a:t>yn</a:t>
            </a:r>
            <a:r>
              <a:rPr lang="en-US" dirty="0" smtClean="0">
                <a:solidFill>
                  <a:srgbClr val="FB8C29"/>
                </a:solidFill>
              </a:rPr>
              <a:t> </a:t>
            </a:r>
            <a:r>
              <a:rPr lang="en-US" dirty="0" err="1" smtClean="0">
                <a:solidFill>
                  <a:srgbClr val="FB8C29"/>
                </a:solidFill>
              </a:rPr>
              <a:t>dod</a:t>
            </a:r>
            <a:r>
              <a:rPr lang="en-US" dirty="0" smtClean="0">
                <a:solidFill>
                  <a:srgbClr val="FB8C29"/>
                </a:solidFill>
              </a:rPr>
              <a:t> </a:t>
            </a:r>
            <a:r>
              <a:rPr lang="en-US" dirty="0" err="1" smtClean="0">
                <a:solidFill>
                  <a:srgbClr val="FB8C29"/>
                </a:solidFill>
              </a:rPr>
              <a:t>yn</a:t>
            </a:r>
            <a:r>
              <a:rPr lang="en-US" dirty="0" smtClean="0">
                <a:solidFill>
                  <a:srgbClr val="FB8C29"/>
                </a:solidFill>
              </a:rPr>
              <a:t> </a:t>
            </a:r>
            <a:r>
              <a:rPr lang="en-US" dirty="0" err="1" smtClean="0">
                <a:solidFill>
                  <a:srgbClr val="FB8C29"/>
                </a:solidFill>
              </a:rPr>
              <a:t>berthnasol</a:t>
            </a:r>
            <a:r>
              <a:rPr lang="en-US" dirty="0" smtClean="0">
                <a:solidFill>
                  <a:srgbClr val="FB8C29"/>
                </a:solidFill>
              </a:rPr>
              <a:t> </a:t>
            </a:r>
            <a:r>
              <a:rPr lang="en-US" dirty="0" err="1" smtClean="0">
                <a:solidFill>
                  <a:srgbClr val="FB8C29"/>
                </a:solidFill>
              </a:rPr>
              <a:t>i’r</a:t>
            </a:r>
            <a:r>
              <a:rPr lang="en-US" dirty="0" smtClean="0">
                <a:solidFill>
                  <a:srgbClr val="FB8C29"/>
                </a:solidFill>
              </a:rPr>
              <a:t> </a:t>
            </a:r>
            <a:r>
              <a:rPr lang="en-US" dirty="0" err="1" smtClean="0">
                <a:solidFill>
                  <a:srgbClr val="FB8C29"/>
                </a:solidFill>
              </a:rPr>
              <a:t>myfyriwr</a:t>
            </a:r>
            <a:r>
              <a:rPr lang="en-US" dirty="0" smtClean="0">
                <a:solidFill>
                  <a:srgbClr val="FB8C29"/>
                </a:solidFill>
              </a:rPr>
              <a:t>.” </a:t>
            </a:r>
          </a:p>
          <a:p>
            <a:pPr marL="50798">
              <a:spcBef>
                <a:spcPts val="500"/>
              </a:spcBef>
              <a:buClr>
                <a:srgbClr val="DFD9D5"/>
              </a:buClr>
            </a:pPr>
            <a:r>
              <a:rPr lang="en-US" dirty="0" err="1" smtClean="0">
                <a:solidFill>
                  <a:srgbClr val="FFFFFF"/>
                </a:solidFill>
              </a:rPr>
              <a:t>Gweinyddiaeth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Addysg</a:t>
            </a:r>
            <a:r>
              <a:rPr lang="en-US" dirty="0" smtClean="0">
                <a:solidFill>
                  <a:srgbClr val="FFFFFF"/>
                </a:solidFill>
              </a:rPr>
              <a:t> Ontario</a:t>
            </a:r>
            <a:endParaRPr lang="en-US" dirty="0">
              <a:solidFill>
                <a:srgbClr val="FFFFFF"/>
              </a:solidFill>
              <a:ea typeface="Rockwell"/>
              <a:cs typeface="Rockwell"/>
              <a:sym typeface="Rockwell"/>
            </a:endParaRPr>
          </a:p>
          <a:p>
            <a:pPr marL="50798">
              <a:spcBef>
                <a:spcPts val="500"/>
              </a:spcBef>
              <a:buClr>
                <a:srgbClr val="DFD9D5"/>
              </a:buClr>
            </a:pPr>
            <a:endParaRPr lang="en-US" dirty="0">
              <a:solidFill>
                <a:srgbClr val="FB8C29"/>
              </a:solidFill>
              <a:ea typeface="Rockwell"/>
              <a:cs typeface="Rockwell"/>
              <a:sym typeface="Rockwell"/>
            </a:endParaRPr>
          </a:p>
          <a:p>
            <a:pPr marL="50798">
              <a:spcBef>
                <a:spcPts val="500"/>
              </a:spcBef>
              <a:buClr>
                <a:srgbClr val="DFD9D5"/>
              </a:buClr>
            </a:pPr>
            <a:endParaRPr lang="en-US" sz="2000" dirty="0">
              <a:solidFill>
                <a:srgbClr val="FB8C29"/>
              </a:solidFill>
              <a:ea typeface="Rockwell"/>
              <a:cs typeface="Rockwell"/>
              <a:sym typeface="Rockwell"/>
            </a:endParaRPr>
          </a:p>
          <a:p>
            <a:pPr marL="507986" indent="-457189">
              <a:spcBef>
                <a:spcPts val="500"/>
              </a:spcBef>
              <a:buClr>
                <a:srgbClr val="DFD9D5"/>
              </a:buClr>
              <a:buFontTx/>
              <a:buAutoNum type="arabicPeriod"/>
            </a:pPr>
            <a:endParaRPr sz="2000" dirty="0">
              <a:solidFill>
                <a:srgbClr val="FB8C29"/>
              </a:solidFill>
              <a:ea typeface="Rockwell"/>
              <a:cs typeface="Rockwell"/>
              <a:sym typeface="Rockwell"/>
            </a:endParaRPr>
          </a:p>
          <a:p>
            <a:pPr marL="50798">
              <a:spcBef>
                <a:spcPts val="500"/>
              </a:spcBef>
              <a:buClr>
                <a:srgbClr val="DFD9D5"/>
              </a:buClr>
            </a:pPr>
            <a:endParaRPr sz="2000" dirty="0">
              <a:solidFill>
                <a:prstClr val="white"/>
              </a:solidFill>
              <a:ea typeface="Rockwell"/>
              <a:cs typeface="Rockwell"/>
              <a:sym typeface="Rockwell"/>
            </a:endParaRPr>
          </a:p>
        </p:txBody>
      </p:sp>
    </p:spTree>
    <p:extLst>
      <p:ext uri="{BB962C8B-B14F-4D97-AF65-F5344CB8AC3E}">
        <p14:creationId xmlns:p14="http://schemas.microsoft.com/office/powerpoint/2010/main" val="101801151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Shape 541"/>
          <p:cNvSpPr txBox="1">
            <a:spLocks noGrp="1"/>
          </p:cNvSpPr>
          <p:nvPr>
            <p:ph type="title"/>
          </p:nvPr>
        </p:nvSpPr>
        <p:spPr>
          <a:xfrm>
            <a:off x="751606" y="-90741"/>
            <a:ext cx="7632600" cy="728100"/>
          </a:xfrm>
          <a:prstGeom prst="rect">
            <a:avLst/>
          </a:prstGeom>
          <a:noFill/>
          <a:ln>
            <a:noFill/>
          </a:ln>
        </p:spPr>
        <p:txBody>
          <a:bodyPr vert="horz" lIns="91421" tIns="45698" rIns="91421" bIns="45698" rtlCol="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3225" dirty="0">
                <a:latin typeface="Constantia"/>
                <a:ea typeface="Constantia"/>
                <a:cs typeface="Constantia"/>
                <a:sym typeface="Constantia"/>
              </a:rPr>
              <a:t>   </a:t>
            </a:r>
            <a:endParaRPr lang="en" sz="3225" dirty="0">
              <a:latin typeface="Constantia"/>
              <a:ea typeface="Constantia"/>
              <a:cs typeface="Constantia"/>
              <a:sym typeface="Constantia"/>
            </a:endParaRPr>
          </a:p>
        </p:txBody>
      </p:sp>
      <p:pic>
        <p:nvPicPr>
          <p:cNvPr id="543" name="Shape 543" descr="refugees2015-eng.jpg"/>
          <p:cNvPicPr preferRelativeResize="0"/>
          <p:nvPr/>
        </p:nvPicPr>
        <p:blipFill rotWithShape="1">
          <a:blip r:embed="rId3">
            <a:alphaModFix/>
          </a:blip>
          <a:srcRect t="4122"/>
          <a:stretch/>
        </p:blipFill>
        <p:spPr>
          <a:xfrm>
            <a:off x="5183131" y="158702"/>
            <a:ext cx="3763545" cy="193549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2492903" y="4653188"/>
            <a:ext cx="4572000" cy="300080"/>
          </a:xfrm>
          <a:prstGeom prst="rect">
            <a:avLst/>
          </a:prstGeom>
        </p:spPr>
        <p:txBody>
          <a:bodyPr lIns="91438" tIns="45719" rIns="91438" bIns="45719">
            <a:spAutoFit/>
          </a:bodyPr>
          <a:lstStyle/>
          <a:p>
            <a:r>
              <a:rPr lang="en-US" sz="1350" dirty="0">
                <a:solidFill>
                  <a:prstClr val="white"/>
                </a:solidFill>
              </a:rPr>
              <a:t> 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76057" y="2271285"/>
            <a:ext cx="3740705" cy="102720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2025" dirty="0">
                <a:solidFill>
                  <a:srgbClr val="FB8C29"/>
                </a:solidFill>
              </a:rPr>
              <a:t>“You know and the class knows I matter—that means something to me.</a:t>
            </a:r>
            <a:r>
              <a:rPr lang="en-CA" sz="2025" dirty="0">
                <a:solidFill>
                  <a:srgbClr val="FB8C29"/>
                </a:solidFill>
              </a:rPr>
              <a:t> </a:t>
            </a:r>
            <a:endParaRPr lang="en-US" sz="2025" dirty="0">
              <a:solidFill>
                <a:srgbClr val="FB8C2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18501" y="3358850"/>
            <a:ext cx="3855815" cy="71557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2025" dirty="0">
                <a:solidFill>
                  <a:srgbClr val="FB8C29"/>
                </a:solidFill>
              </a:rPr>
              <a:t>It levels the playing field, even if just for one minute</a:t>
            </a:r>
            <a:r>
              <a:rPr lang="en-US" sz="1350" dirty="0">
                <a:solidFill>
                  <a:srgbClr val="FB8C29"/>
                </a:solidFill>
              </a:rPr>
              <a:t>”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36670" y="4219193"/>
            <a:ext cx="2124232" cy="403955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2025" dirty="0">
                <a:solidFill>
                  <a:srgbClr val="FFFFFF"/>
                </a:solidFill>
              </a:rPr>
              <a:t>Grade 3 teacher</a:t>
            </a:r>
          </a:p>
        </p:txBody>
      </p:sp>
      <p:sp>
        <p:nvSpPr>
          <p:cNvPr id="9" name="TextBox 2"/>
          <p:cNvSpPr txBox="1"/>
          <p:nvPr/>
        </p:nvSpPr>
        <p:spPr>
          <a:xfrm>
            <a:off x="109824" y="857540"/>
            <a:ext cx="4847394" cy="1046436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dirty="0">
                <a:solidFill>
                  <a:srgbClr val="FB8C29"/>
                </a:solidFill>
              </a:rPr>
              <a:t>“</a:t>
            </a:r>
            <a:r>
              <a:rPr lang="en-GB" sz="2000" dirty="0" err="1">
                <a:solidFill>
                  <a:srgbClr val="FB8C29"/>
                </a:solidFill>
              </a:rPr>
              <a:t>Rydych</a:t>
            </a:r>
            <a:r>
              <a:rPr lang="en-GB" sz="2000" dirty="0">
                <a:solidFill>
                  <a:srgbClr val="FB8C29"/>
                </a:solidFill>
              </a:rPr>
              <a:t> </a:t>
            </a:r>
            <a:r>
              <a:rPr lang="en-GB" sz="2000" dirty="0" err="1">
                <a:solidFill>
                  <a:srgbClr val="FB8C29"/>
                </a:solidFill>
              </a:rPr>
              <a:t>chi’n</a:t>
            </a:r>
            <a:r>
              <a:rPr lang="en-GB" sz="2000" dirty="0">
                <a:solidFill>
                  <a:srgbClr val="FB8C29"/>
                </a:solidFill>
              </a:rPr>
              <a:t> </a:t>
            </a:r>
            <a:r>
              <a:rPr lang="en-GB" sz="2000" dirty="0" err="1">
                <a:solidFill>
                  <a:srgbClr val="FB8C29"/>
                </a:solidFill>
              </a:rPr>
              <a:t>gwybod</a:t>
            </a:r>
            <a:r>
              <a:rPr lang="en-GB" sz="2000" dirty="0">
                <a:solidFill>
                  <a:srgbClr val="FB8C29"/>
                </a:solidFill>
              </a:rPr>
              <a:t> ac </a:t>
            </a:r>
            <a:r>
              <a:rPr lang="en-GB" sz="2000" dirty="0" err="1">
                <a:solidFill>
                  <a:srgbClr val="FB8C29"/>
                </a:solidFill>
              </a:rPr>
              <a:t>mae’r</a:t>
            </a:r>
            <a:r>
              <a:rPr lang="en-GB" sz="2000" dirty="0">
                <a:solidFill>
                  <a:srgbClr val="FB8C29"/>
                </a:solidFill>
              </a:rPr>
              <a:t> </a:t>
            </a:r>
            <a:r>
              <a:rPr lang="en-GB" sz="2000" dirty="0" err="1">
                <a:solidFill>
                  <a:srgbClr val="FB8C29"/>
                </a:solidFill>
              </a:rPr>
              <a:t>dosbarth</a:t>
            </a:r>
            <a:r>
              <a:rPr lang="en-GB" sz="2000" dirty="0">
                <a:solidFill>
                  <a:srgbClr val="FB8C29"/>
                </a:solidFill>
              </a:rPr>
              <a:t> </a:t>
            </a:r>
            <a:r>
              <a:rPr lang="en-GB" sz="2000" dirty="0" err="1">
                <a:solidFill>
                  <a:srgbClr val="FB8C29"/>
                </a:solidFill>
              </a:rPr>
              <a:t>yn</a:t>
            </a:r>
            <a:r>
              <a:rPr lang="en-GB" sz="2000" dirty="0">
                <a:solidFill>
                  <a:srgbClr val="FB8C29"/>
                </a:solidFill>
              </a:rPr>
              <a:t> </a:t>
            </a:r>
            <a:r>
              <a:rPr lang="en-GB" sz="2000" dirty="0" err="1">
                <a:solidFill>
                  <a:srgbClr val="FB8C29"/>
                </a:solidFill>
              </a:rPr>
              <a:t>gwybod</a:t>
            </a:r>
            <a:r>
              <a:rPr lang="en-GB" sz="2000" dirty="0">
                <a:solidFill>
                  <a:srgbClr val="FB8C29"/>
                </a:solidFill>
              </a:rPr>
              <a:t> </a:t>
            </a:r>
            <a:r>
              <a:rPr lang="en-GB" sz="2000" dirty="0" err="1">
                <a:solidFill>
                  <a:srgbClr val="FB8C29"/>
                </a:solidFill>
              </a:rPr>
              <a:t>fy</a:t>
            </a:r>
            <a:r>
              <a:rPr lang="en-GB" sz="2000" dirty="0">
                <a:solidFill>
                  <a:srgbClr val="FB8C29"/>
                </a:solidFill>
              </a:rPr>
              <a:t> mod </a:t>
            </a:r>
            <a:r>
              <a:rPr lang="en-GB" sz="2000" dirty="0" err="1">
                <a:solidFill>
                  <a:srgbClr val="FB8C29"/>
                </a:solidFill>
              </a:rPr>
              <a:t>i’n</a:t>
            </a:r>
            <a:r>
              <a:rPr lang="en-GB" sz="2000" dirty="0">
                <a:solidFill>
                  <a:srgbClr val="FB8C29"/>
                </a:solidFill>
              </a:rPr>
              <a:t> </a:t>
            </a:r>
            <a:r>
              <a:rPr lang="en-GB" sz="2000" dirty="0" err="1">
                <a:solidFill>
                  <a:srgbClr val="FB8C29"/>
                </a:solidFill>
              </a:rPr>
              <a:t>bwysig</a:t>
            </a:r>
            <a:r>
              <a:rPr lang="en-GB" sz="2000" dirty="0">
                <a:solidFill>
                  <a:srgbClr val="FB8C29"/>
                </a:solidFill>
              </a:rPr>
              <a:t> – </a:t>
            </a:r>
            <a:r>
              <a:rPr lang="en-GB" sz="2000" dirty="0" err="1">
                <a:solidFill>
                  <a:srgbClr val="FB8C29"/>
                </a:solidFill>
              </a:rPr>
              <a:t>mae</a:t>
            </a:r>
            <a:r>
              <a:rPr lang="en-GB" sz="2000" dirty="0">
                <a:solidFill>
                  <a:srgbClr val="FB8C29"/>
                </a:solidFill>
              </a:rPr>
              <a:t> </a:t>
            </a:r>
            <a:r>
              <a:rPr lang="en-GB" sz="2000" dirty="0" err="1">
                <a:solidFill>
                  <a:srgbClr val="FB8C29"/>
                </a:solidFill>
              </a:rPr>
              <a:t>hynny’n</a:t>
            </a:r>
            <a:r>
              <a:rPr lang="en-GB" sz="2000" dirty="0">
                <a:solidFill>
                  <a:srgbClr val="FB8C29"/>
                </a:solidFill>
              </a:rPr>
              <a:t> </a:t>
            </a:r>
            <a:r>
              <a:rPr lang="en-GB" sz="2000" dirty="0" err="1">
                <a:solidFill>
                  <a:srgbClr val="FB8C29"/>
                </a:solidFill>
              </a:rPr>
              <a:t>golygu</a:t>
            </a:r>
            <a:r>
              <a:rPr lang="en-GB" sz="2000" dirty="0">
                <a:solidFill>
                  <a:srgbClr val="FB8C29"/>
                </a:solidFill>
              </a:rPr>
              <a:t> </a:t>
            </a:r>
            <a:r>
              <a:rPr lang="en-GB" sz="2000" dirty="0" err="1">
                <a:solidFill>
                  <a:srgbClr val="FB8C29"/>
                </a:solidFill>
              </a:rPr>
              <a:t>rhywbeth</a:t>
            </a:r>
            <a:r>
              <a:rPr lang="en-GB" sz="2000" dirty="0">
                <a:solidFill>
                  <a:srgbClr val="FB8C29"/>
                </a:solidFill>
              </a:rPr>
              <a:t> </a:t>
            </a:r>
            <a:r>
              <a:rPr lang="en-GB" sz="2000" dirty="0" err="1">
                <a:solidFill>
                  <a:srgbClr val="FB8C29"/>
                </a:solidFill>
              </a:rPr>
              <a:t>i</a:t>
            </a:r>
            <a:r>
              <a:rPr lang="en-GB" sz="2000" dirty="0">
                <a:solidFill>
                  <a:srgbClr val="FB8C29"/>
                </a:solidFill>
              </a:rPr>
              <a:t> mi.</a:t>
            </a:r>
            <a:endParaRPr lang="en-US" sz="2000" dirty="0">
              <a:solidFill>
                <a:srgbClr val="FB8C29"/>
              </a:solidFill>
            </a:endParaRPr>
          </a:p>
        </p:txBody>
      </p:sp>
      <p:sp>
        <p:nvSpPr>
          <p:cNvPr id="10" name="TextBox 5"/>
          <p:cNvSpPr txBox="1"/>
          <p:nvPr/>
        </p:nvSpPr>
        <p:spPr>
          <a:xfrm>
            <a:off x="109823" y="2031992"/>
            <a:ext cx="4847395" cy="67710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err="1">
                <a:solidFill>
                  <a:srgbClr val="FB8C29"/>
                </a:solidFill>
              </a:rPr>
              <a:t>Mae’n</a:t>
            </a:r>
            <a:r>
              <a:rPr lang="en-US" dirty="0">
                <a:solidFill>
                  <a:srgbClr val="FB8C29"/>
                </a:solidFill>
              </a:rPr>
              <a:t> </a:t>
            </a:r>
            <a:r>
              <a:rPr lang="en-US" dirty="0" err="1">
                <a:solidFill>
                  <a:srgbClr val="FB8C29"/>
                </a:solidFill>
              </a:rPr>
              <a:t>sicrhau’r</a:t>
            </a:r>
            <a:r>
              <a:rPr lang="en-US" dirty="0">
                <a:solidFill>
                  <a:srgbClr val="FB8C29"/>
                </a:solidFill>
              </a:rPr>
              <a:t> un </a:t>
            </a:r>
            <a:r>
              <a:rPr lang="en-US" dirty="0" err="1">
                <a:solidFill>
                  <a:srgbClr val="FB8C29"/>
                </a:solidFill>
              </a:rPr>
              <a:t>amodau</a:t>
            </a:r>
            <a:r>
              <a:rPr lang="en-US" dirty="0">
                <a:solidFill>
                  <a:srgbClr val="FB8C29"/>
                </a:solidFill>
              </a:rPr>
              <a:t> </a:t>
            </a:r>
            <a:r>
              <a:rPr lang="en-US" dirty="0" err="1">
                <a:solidFill>
                  <a:srgbClr val="FB8C29"/>
                </a:solidFill>
              </a:rPr>
              <a:t>i</a:t>
            </a:r>
            <a:r>
              <a:rPr lang="en-US" dirty="0">
                <a:solidFill>
                  <a:srgbClr val="FB8C29"/>
                </a:solidFill>
              </a:rPr>
              <a:t> </a:t>
            </a:r>
            <a:r>
              <a:rPr lang="en-US" dirty="0" err="1">
                <a:solidFill>
                  <a:srgbClr val="FB8C29"/>
                </a:solidFill>
              </a:rPr>
              <a:t>bawb</a:t>
            </a:r>
            <a:r>
              <a:rPr lang="en-US" dirty="0">
                <a:solidFill>
                  <a:srgbClr val="FB8C29"/>
                </a:solidFill>
              </a:rPr>
              <a:t>, </a:t>
            </a:r>
            <a:r>
              <a:rPr lang="en-US" dirty="0" err="1">
                <a:solidFill>
                  <a:srgbClr val="FB8C29"/>
                </a:solidFill>
              </a:rPr>
              <a:t>hyd</a:t>
            </a:r>
            <a:r>
              <a:rPr lang="en-US" dirty="0">
                <a:solidFill>
                  <a:srgbClr val="FB8C29"/>
                </a:solidFill>
              </a:rPr>
              <a:t> </a:t>
            </a:r>
            <a:r>
              <a:rPr lang="en-US" dirty="0" err="1">
                <a:solidFill>
                  <a:srgbClr val="FB8C29"/>
                </a:solidFill>
              </a:rPr>
              <a:t>yn</a:t>
            </a:r>
            <a:r>
              <a:rPr lang="en-US" dirty="0">
                <a:solidFill>
                  <a:srgbClr val="FB8C29"/>
                </a:solidFill>
              </a:rPr>
              <a:t> </a:t>
            </a:r>
            <a:r>
              <a:rPr lang="en-US" dirty="0" err="1">
                <a:solidFill>
                  <a:srgbClr val="FB8C29"/>
                </a:solidFill>
              </a:rPr>
              <a:t>oed</a:t>
            </a:r>
            <a:r>
              <a:rPr lang="en-US" dirty="0">
                <a:solidFill>
                  <a:srgbClr val="FB8C29"/>
                </a:solidFill>
              </a:rPr>
              <a:t> </a:t>
            </a:r>
            <a:r>
              <a:rPr lang="en-US" dirty="0" err="1">
                <a:solidFill>
                  <a:srgbClr val="FB8C29"/>
                </a:solidFill>
              </a:rPr>
              <a:t>os</a:t>
            </a:r>
            <a:r>
              <a:rPr lang="en-US" dirty="0">
                <a:solidFill>
                  <a:srgbClr val="FB8C29"/>
                </a:solidFill>
              </a:rPr>
              <a:t> </a:t>
            </a:r>
            <a:r>
              <a:rPr lang="en-US" dirty="0" err="1">
                <a:solidFill>
                  <a:srgbClr val="FB8C29"/>
                </a:solidFill>
              </a:rPr>
              <a:t>yw</a:t>
            </a:r>
            <a:r>
              <a:rPr lang="en-US" dirty="0">
                <a:solidFill>
                  <a:srgbClr val="FB8C29"/>
                </a:solidFill>
              </a:rPr>
              <a:t> </a:t>
            </a:r>
            <a:r>
              <a:rPr lang="en-US" dirty="0" err="1">
                <a:solidFill>
                  <a:srgbClr val="FB8C29"/>
                </a:solidFill>
              </a:rPr>
              <a:t>hynny</a:t>
            </a:r>
            <a:r>
              <a:rPr lang="en-US" dirty="0">
                <a:solidFill>
                  <a:srgbClr val="FB8C29"/>
                </a:solidFill>
              </a:rPr>
              <a:t> </a:t>
            </a:r>
            <a:r>
              <a:rPr lang="en-US" dirty="0" err="1">
                <a:solidFill>
                  <a:srgbClr val="FB8C29"/>
                </a:solidFill>
              </a:rPr>
              <a:t>ond</a:t>
            </a:r>
            <a:r>
              <a:rPr lang="en-US" dirty="0">
                <a:solidFill>
                  <a:srgbClr val="FB8C29"/>
                </a:solidFill>
              </a:rPr>
              <a:t> am </a:t>
            </a:r>
            <a:r>
              <a:rPr lang="en-US" dirty="0" err="1">
                <a:solidFill>
                  <a:srgbClr val="FB8C29"/>
                </a:solidFill>
              </a:rPr>
              <a:t>funud</a:t>
            </a:r>
            <a:r>
              <a:rPr lang="en-US" dirty="0">
                <a:solidFill>
                  <a:srgbClr val="FB8C29"/>
                </a:solidFill>
              </a:rPr>
              <a:t>.” </a:t>
            </a:r>
            <a:endParaRPr lang="en-US" sz="1200" dirty="0">
              <a:solidFill>
                <a:srgbClr val="FB8C29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06259" y="2814996"/>
            <a:ext cx="1886218" cy="403955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2025" dirty="0" err="1">
                <a:solidFill>
                  <a:srgbClr val="FFFFFF"/>
                </a:solidFill>
              </a:rPr>
              <a:t>Athro</a:t>
            </a:r>
            <a:r>
              <a:rPr lang="en-US" sz="2025" dirty="0">
                <a:solidFill>
                  <a:srgbClr val="FFFFFF"/>
                </a:solidFill>
              </a:rPr>
              <a:t> </a:t>
            </a:r>
            <a:r>
              <a:rPr lang="en-US" sz="2025" dirty="0" err="1">
                <a:solidFill>
                  <a:srgbClr val="FFFFFF"/>
                </a:solidFill>
              </a:rPr>
              <a:t>Gradd</a:t>
            </a:r>
            <a:r>
              <a:rPr lang="en-US" sz="2025" dirty="0">
                <a:solidFill>
                  <a:srgbClr val="FFFFFF"/>
                </a:solidFill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3765320574"/>
      </p:ext>
    </p:extLst>
  </p:cSld>
  <p:clrMapOvr>
    <a:masterClrMapping/>
  </p:clrMapOvr>
  <p:transition xmlns:p14="http://schemas.microsoft.com/office/powerpoint/2010/main"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Shape 534"/>
          <p:cNvSpPr txBox="1">
            <a:spLocks noGrp="1"/>
          </p:cNvSpPr>
          <p:nvPr>
            <p:ph type="title"/>
          </p:nvPr>
        </p:nvSpPr>
        <p:spPr>
          <a:xfrm>
            <a:off x="5220072" y="-380578"/>
            <a:ext cx="3641700" cy="1981200"/>
          </a:xfrm>
          <a:prstGeom prst="rect">
            <a:avLst/>
          </a:prstGeom>
          <a:noFill/>
          <a:ln>
            <a:noFill/>
          </a:ln>
        </p:spPr>
        <p:txBody>
          <a:bodyPr vert="horz" lIns="91421" tIns="45698" rIns="91421" bIns="45698" rtlCol="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" sz="2800" dirty="0">
                <a:latin typeface="Constantia"/>
                <a:ea typeface="Constantia"/>
                <a:cs typeface="Constantia"/>
                <a:sym typeface="Constantia"/>
              </a:rPr>
              <a:t>LGBTQ+ </a:t>
            </a:r>
          </a:p>
          <a:p>
            <a:pPr>
              <a:buClr>
                <a:schemeClr val="dk1"/>
              </a:buClr>
              <a:buSzPct val="25000"/>
            </a:pPr>
            <a:r>
              <a:rPr lang="en" sz="2800" dirty="0">
                <a:latin typeface="Constantia"/>
                <a:ea typeface="Constantia"/>
                <a:cs typeface="Constantia"/>
                <a:sym typeface="Constantia"/>
              </a:rPr>
              <a:t>Identities</a:t>
            </a:r>
          </a:p>
        </p:txBody>
      </p:sp>
      <p:sp>
        <p:nvSpPr>
          <p:cNvPr id="536" name="Shape 536"/>
          <p:cNvSpPr txBox="1"/>
          <p:nvPr/>
        </p:nvSpPr>
        <p:spPr>
          <a:xfrm>
            <a:off x="5466488" y="1096825"/>
            <a:ext cx="3377988" cy="340267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1" tIns="45698" rIns="91421" bIns="45698" anchor="t" anchorCtr="0">
            <a:noAutofit/>
          </a:bodyPr>
          <a:lstStyle/>
          <a:p>
            <a:pPr algn="ctr">
              <a:buSzPct val="25000"/>
            </a:pPr>
            <a:r>
              <a:rPr lang="en" sz="1600" dirty="0">
                <a:solidFill>
                  <a:prstClr val="black"/>
                </a:solidFill>
                <a:ea typeface="Source Sans Pro"/>
                <a:cs typeface="Source Sans Pro"/>
                <a:sym typeface="Source Sans Pro"/>
              </a:rPr>
              <a:t>The Safe and Accepting Schools Act…</a:t>
            </a:r>
            <a:r>
              <a:rPr lang="en" sz="1600" b="1" i="1" dirty="0">
                <a:solidFill>
                  <a:prstClr val="black"/>
                </a:solidFill>
                <a:ea typeface="Source Sans Pro"/>
                <a:cs typeface="Source Sans Pro"/>
                <a:sym typeface="Source Sans Pro"/>
              </a:rPr>
              <a:t>basically says it is the school's responsibility to provide a safe and accepting climate for learning. </a:t>
            </a:r>
            <a:r>
              <a:rPr lang="en" sz="1600" b="1" i="1" dirty="0">
                <a:solidFill>
                  <a:srgbClr val="FF0000"/>
                </a:solidFill>
                <a:ea typeface="Source Sans Pro"/>
                <a:cs typeface="Source Sans Pro"/>
                <a:sym typeface="Source Sans Pro"/>
              </a:rPr>
              <a:t>It's not anybody else's responsibility, it's really the school's responsibility.</a:t>
            </a:r>
          </a:p>
          <a:p>
            <a:pPr algn="ctr"/>
            <a:endParaRPr sz="1600" dirty="0">
              <a:solidFill>
                <a:prstClr val="white"/>
              </a:solidFill>
            </a:endParaRPr>
          </a:p>
          <a:p>
            <a:pPr algn="ctr">
              <a:buSzPct val="25000"/>
            </a:pPr>
            <a:r>
              <a:rPr lang="en" sz="1600" dirty="0">
                <a:solidFill>
                  <a:prstClr val="black"/>
                </a:solidFill>
                <a:ea typeface="Source Sans Pro"/>
                <a:cs typeface="Source Sans Pro"/>
                <a:sym typeface="Source Sans Pro"/>
              </a:rPr>
              <a:t>…it actually lists also some of the elements, for example things to do with </a:t>
            </a:r>
            <a:r>
              <a:rPr lang="en" sz="1600" b="1" i="1" dirty="0">
                <a:solidFill>
                  <a:prstClr val="black"/>
                </a:solidFill>
                <a:ea typeface="Source Sans Pro"/>
                <a:cs typeface="Source Sans Pro"/>
                <a:sym typeface="Source Sans Pro"/>
              </a:rPr>
              <a:t>gender or diversity of orientations</a:t>
            </a:r>
            <a:r>
              <a:rPr lang="en" sz="1600" dirty="0">
                <a:solidFill>
                  <a:prstClr val="black"/>
                </a:solidFill>
                <a:ea typeface="Source Sans Pro"/>
                <a:cs typeface="Source Sans Pro"/>
                <a:sym typeface="Source Sans Pro"/>
              </a:rPr>
              <a:t>.</a:t>
            </a:r>
          </a:p>
        </p:txBody>
      </p:sp>
      <p:sp>
        <p:nvSpPr>
          <p:cNvPr id="5" name="Shape 536"/>
          <p:cNvSpPr txBox="1"/>
          <p:nvPr/>
        </p:nvSpPr>
        <p:spPr>
          <a:xfrm>
            <a:off x="209436" y="1096825"/>
            <a:ext cx="3384376" cy="3404601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121894" tIns="60930" rIns="121894" bIns="60930" anchor="t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SzPct val="25000"/>
            </a:pPr>
            <a:r>
              <a:rPr lang="en" sz="1600" dirty="0">
                <a:solidFill>
                  <a:prstClr val="black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Deddf Ysgolion Diogel a Derbyngar… </a:t>
            </a:r>
            <a:r>
              <a:rPr lang="en" sz="1600" b="1" i="1" dirty="0">
                <a:solidFill>
                  <a:prstClr val="black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yn yr hanfod, mae’n dweud bod yr ysgol yn gyfrifol am ddarparu hinsawdd ddiogel a derbyngar ar gyfer dysgu.  </a:t>
            </a:r>
            <a:r>
              <a:rPr lang="en" sz="1600" b="1" i="1" dirty="0">
                <a:solidFill>
                  <a:srgbClr val="FF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Nid oes unrhyw un arall yn gyfrifol; cyfrifoldeb yr ysgol ydyw, mewn gwirionedd.</a:t>
            </a:r>
          </a:p>
          <a:p>
            <a:pPr algn="ctr"/>
            <a:endParaRPr sz="1600" dirty="0">
              <a:solidFill>
                <a:prstClr val="white"/>
              </a:solidFill>
            </a:endParaRPr>
          </a:p>
          <a:p>
            <a:pPr algn="ctr">
              <a:buSzPct val="25000"/>
            </a:pPr>
            <a:r>
              <a:rPr lang="en" sz="1600" dirty="0">
                <a:solidFill>
                  <a:prstClr val="black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Mae hefyd yn rhestru rhai elfennau, er enghraifft pethau sy’n ymwneud â </a:t>
            </a:r>
            <a:r>
              <a:rPr lang="en" sz="1600" b="1" i="1" dirty="0">
                <a:solidFill>
                  <a:prstClr val="black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rhywedd neu dueddfrydau amrywiol</a:t>
            </a:r>
            <a:r>
              <a:rPr lang="en" sz="1600" dirty="0">
                <a:solidFill>
                  <a:prstClr val="black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</a:p>
        </p:txBody>
      </p:sp>
      <p:sp>
        <p:nvSpPr>
          <p:cNvPr id="6" name="Shape 534"/>
          <p:cNvSpPr txBox="1">
            <a:spLocks noGrp="1"/>
          </p:cNvSpPr>
          <p:nvPr/>
        </p:nvSpPr>
        <p:spPr>
          <a:xfrm>
            <a:off x="-743817" y="-710778"/>
            <a:ext cx="5257052" cy="2641600"/>
          </a:xfrm>
          <a:prstGeom prst="rect">
            <a:avLst/>
          </a:prstGeom>
          <a:noFill/>
          <a:ln>
            <a:noFill/>
          </a:ln>
        </p:spPr>
        <p:txBody>
          <a:bodyPr vert="horz" lIns="121894" tIns="60930" rIns="121894" bIns="6093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prstClr val="black"/>
              </a:buClr>
              <a:buSzPct val="25000"/>
            </a:pPr>
            <a:r>
              <a:rPr lang="en" sz="2800" dirty="0">
                <a:solidFill>
                  <a:srgbClr val="FB8C29"/>
                </a:solidFill>
                <a:latin typeface="Constantia"/>
                <a:ea typeface="Constantia"/>
                <a:cs typeface="Constantia"/>
                <a:sym typeface="Constantia"/>
              </a:rPr>
              <a:t>HUNANIAETHAU</a:t>
            </a:r>
            <a:br>
              <a:rPr lang="en" sz="2800" dirty="0">
                <a:solidFill>
                  <a:srgbClr val="FB8C29"/>
                </a:solidFill>
                <a:latin typeface="Constantia"/>
                <a:ea typeface="Constantia"/>
                <a:cs typeface="Constantia"/>
                <a:sym typeface="Constantia"/>
              </a:rPr>
            </a:br>
            <a:r>
              <a:rPr lang="en" sz="2800" dirty="0">
                <a:solidFill>
                  <a:srgbClr val="FB8C29"/>
                </a:solidFill>
                <a:latin typeface="Constantia"/>
                <a:ea typeface="Constantia"/>
                <a:cs typeface="Constantia"/>
                <a:sym typeface="Constantia"/>
              </a:rPr>
              <a:t>LGBTQ+</a:t>
            </a:r>
          </a:p>
        </p:txBody>
      </p:sp>
      <p:pic>
        <p:nvPicPr>
          <p:cNvPr id="535" name="Shape 535" descr="IMG_1571.jpg"/>
          <p:cNvPicPr preferRelativeResize="0"/>
          <p:nvPr/>
        </p:nvPicPr>
        <p:blipFill rotWithShape="1">
          <a:blip r:embed="rId3">
            <a:alphaModFix/>
          </a:blip>
          <a:srcRect l="14290" t="17449" r="16066" b="33535"/>
          <a:stretch/>
        </p:blipFill>
        <p:spPr>
          <a:xfrm>
            <a:off x="3520922" y="1996292"/>
            <a:ext cx="1995663" cy="14212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9573417"/>
      </p:ext>
    </p:extLst>
  </p:cSld>
  <p:clrMapOvr>
    <a:masterClrMapping/>
  </p:clrMapOvr>
  <p:transition xmlns:p14="http://schemas.microsoft.com/office/powerpoint/2010/main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561289"/>
            <a:ext cx="82423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400" dirty="0">
                <a:solidFill>
                  <a:srgbClr val="FB8C29"/>
                </a:solidFill>
              </a:rPr>
              <a:t>2000-2015     </a:t>
            </a:r>
            <a:r>
              <a:rPr lang="en-US" sz="2400" dirty="0" err="1">
                <a:solidFill>
                  <a:srgbClr val="FB8C29"/>
                </a:solidFill>
              </a:rPr>
              <a:t>Oes</a:t>
            </a:r>
            <a:r>
              <a:rPr lang="en-US" sz="2400" dirty="0">
                <a:solidFill>
                  <a:srgbClr val="FB8C29"/>
                </a:solidFill>
              </a:rPr>
              <a:t> </a:t>
            </a:r>
            <a:r>
              <a:rPr lang="en-US" sz="2400" dirty="0" err="1">
                <a:solidFill>
                  <a:srgbClr val="FB8C29"/>
                </a:solidFill>
              </a:rPr>
              <a:t>Cyflawniad</a:t>
            </a:r>
            <a:r>
              <a:rPr lang="en-US" sz="2400" dirty="0">
                <a:solidFill>
                  <a:srgbClr val="FB8C29"/>
                </a:solidFill>
              </a:rPr>
              <a:t> ac </a:t>
            </a:r>
            <a:r>
              <a:rPr lang="en-US" sz="2400" dirty="0" err="1" smtClean="0">
                <a:solidFill>
                  <a:srgbClr val="FB8C29"/>
                </a:solidFill>
              </a:rPr>
              <a:t>Ymdrech</a:t>
            </a:r>
            <a:endParaRPr lang="en-US" sz="2400" dirty="0" smtClean="0">
              <a:solidFill>
                <a:srgbClr val="FB8C29"/>
              </a:solidFill>
            </a:endParaRPr>
          </a:p>
          <a:p>
            <a:pPr>
              <a:lnSpc>
                <a:spcPct val="200000"/>
              </a:lnSpc>
            </a:pPr>
            <a:r>
              <a:rPr lang="en-US" sz="2400" dirty="0" smtClean="0">
                <a:solidFill>
                  <a:srgbClr val="FB8C29"/>
                </a:solidFill>
              </a:rPr>
              <a:t>2000-2015   	The </a:t>
            </a:r>
            <a:r>
              <a:rPr lang="en-US" sz="2400" dirty="0">
                <a:solidFill>
                  <a:srgbClr val="FB8C29"/>
                </a:solidFill>
              </a:rPr>
              <a:t>Age of  Achievement &amp; Effort</a:t>
            </a:r>
          </a:p>
          <a:p>
            <a:pPr>
              <a:lnSpc>
                <a:spcPct val="200000"/>
              </a:lnSpc>
            </a:pPr>
            <a:endParaRPr lang="en-US" sz="27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419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2646"/>
            <a:ext cx="7848600" cy="685800"/>
          </a:xfrm>
        </p:spPr>
        <p:txBody>
          <a:bodyPr/>
          <a:lstStyle/>
          <a:p>
            <a:r>
              <a:rPr lang="en-US" b="1" dirty="0" smtClean="0">
                <a:solidFill>
                  <a:srgbClr val="D6ECFF"/>
                </a:solidFill>
              </a:rPr>
              <a:t>   </a:t>
            </a:r>
            <a:endParaRPr lang="en-US" b="1" dirty="0">
              <a:solidFill>
                <a:srgbClr val="D6EC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14400" y="1337670"/>
            <a:ext cx="7772400" cy="3429000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     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97374" y="2477863"/>
            <a:ext cx="184727" cy="300080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endParaRPr lang="en-US" sz="1350" dirty="0">
              <a:solidFill>
                <a:prstClr val="white"/>
              </a:solidFill>
            </a:endParaRPr>
          </a:p>
        </p:txBody>
      </p:sp>
      <p:pic>
        <p:nvPicPr>
          <p:cNvPr id="6" name="Picture 5" descr="417K2LICU1L._AC_US218_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114" y="202647"/>
            <a:ext cx="3453926" cy="40265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96137" y="2560168"/>
            <a:ext cx="26853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prstClr val="white"/>
                </a:solidFill>
              </a:rPr>
              <a:t>Missing Identities</a:t>
            </a:r>
          </a:p>
        </p:txBody>
      </p:sp>
      <p:sp>
        <p:nvSpPr>
          <p:cNvPr id="7" name="TextBox 4"/>
          <p:cNvSpPr txBox="1"/>
          <p:nvPr/>
        </p:nvSpPr>
        <p:spPr>
          <a:xfrm>
            <a:off x="5741634" y="1873891"/>
            <a:ext cx="27943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err="1">
                <a:solidFill>
                  <a:prstClr val="white"/>
                </a:solidFill>
              </a:rPr>
              <a:t>Hunaniaethau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en-US" sz="2400" dirty="0" err="1">
                <a:solidFill>
                  <a:prstClr val="white"/>
                </a:solidFill>
              </a:rPr>
              <a:t>Coll</a:t>
            </a:r>
            <a:endParaRPr lang="en-US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214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046060" y="2282642"/>
            <a:ext cx="340476" cy="392413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r>
              <a:rPr lang="en-US" sz="2100" dirty="0">
                <a:solidFill>
                  <a:srgbClr val="FB8C29"/>
                </a:solidFill>
              </a:rPr>
              <a:t>   </a:t>
            </a:r>
          </a:p>
        </p:txBody>
      </p:sp>
      <p:pic>
        <p:nvPicPr>
          <p:cNvPr id="3" name="Picture 2" descr="416ymFHtCRL._AC_US218_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344" y="665925"/>
            <a:ext cx="2768600" cy="3283168"/>
          </a:xfrm>
          <a:prstGeom prst="rect">
            <a:avLst/>
          </a:prstGeom>
        </p:spPr>
      </p:pic>
      <p:pic>
        <p:nvPicPr>
          <p:cNvPr id="7" name="Picture 6" descr="51nErUUxeML._SX318_BO1,204,203,200_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561" y="665925"/>
            <a:ext cx="2430498" cy="3283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042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9833" y="1347614"/>
            <a:ext cx="349775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600" dirty="0">
                <a:solidFill>
                  <a:srgbClr val="FB8C29"/>
                </a:solidFill>
              </a:rPr>
              <a:t>4.  </a:t>
            </a:r>
            <a:r>
              <a:rPr lang="en-US" sz="3600" dirty="0" err="1">
                <a:solidFill>
                  <a:srgbClr val="FB8C29"/>
                </a:solidFill>
              </a:rPr>
              <a:t>Ymgysylltu</a:t>
            </a:r>
            <a:endParaRPr lang="en-US" sz="3600" dirty="0">
              <a:solidFill>
                <a:prstClr val="white"/>
              </a:solidFill>
            </a:endParaRPr>
          </a:p>
          <a:p>
            <a:pPr>
              <a:lnSpc>
                <a:spcPct val="200000"/>
              </a:lnSpc>
            </a:pPr>
            <a:r>
              <a:rPr lang="en-US" sz="3600" dirty="0">
                <a:solidFill>
                  <a:srgbClr val="FB8C29"/>
                </a:solidFill>
              </a:rPr>
              <a:t>4.  Engagement</a:t>
            </a:r>
            <a:r>
              <a:rPr lang="en-US" sz="1350" dirty="0">
                <a:solidFill>
                  <a:prstClr val="white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81006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384048"/>
            <a:ext cx="8839200" cy="685800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 spc="-100" baseline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000" dirty="0">
              <a:solidFill>
                <a:srgbClr val="DFD9D5">
                  <a:satMod val="200000"/>
                </a:srgb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905002" y="457201"/>
            <a:ext cx="4657725" cy="3280172"/>
          </a:xfrm>
          <a:prstGeom prst="rect">
            <a:avLst/>
          </a:prstGeom>
        </p:spPr>
        <p:txBody>
          <a:bodyPr/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4" indent="0">
              <a:buClr>
                <a:srgbClr val="DFD9D5"/>
              </a:buClr>
              <a:buNone/>
            </a:pPr>
            <a:endParaRPr lang="en-GB" sz="2400" dirty="0">
              <a:solidFill>
                <a:prstClr val="white"/>
              </a:solidFill>
            </a:endParaRPr>
          </a:p>
          <a:p>
            <a:pPr marL="51434" indent="0">
              <a:buClr>
                <a:srgbClr val="DFD9D5"/>
              </a:buClr>
              <a:buNone/>
            </a:pPr>
            <a:r>
              <a:rPr lang="en-GB" sz="2400" dirty="0">
                <a:solidFill>
                  <a:prstClr val="white"/>
                </a:solidFill>
              </a:rPr>
              <a:t>  </a:t>
            </a:r>
          </a:p>
          <a:p>
            <a:pPr marL="51434" indent="0">
              <a:buClr>
                <a:srgbClr val="DFD9D5"/>
              </a:buClr>
              <a:buNone/>
            </a:pPr>
            <a:r>
              <a:rPr lang="en-GB" sz="2400" dirty="0">
                <a:solidFill>
                  <a:prstClr val="white"/>
                </a:solidFill>
              </a:rPr>
              <a:t>   </a:t>
            </a:r>
          </a:p>
          <a:p>
            <a:pPr marL="51434" indent="0">
              <a:buClr>
                <a:srgbClr val="DFD9D5"/>
              </a:buClr>
              <a:buNone/>
            </a:pPr>
            <a:r>
              <a:rPr lang="en-GB" sz="2400" dirty="0">
                <a:solidFill>
                  <a:prstClr val="white"/>
                </a:solidFill>
              </a:rPr>
              <a:t>  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55577" y="1322059"/>
            <a:ext cx="7718716" cy="22006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800" dirty="0" err="1">
                <a:solidFill>
                  <a:prstClr val="white"/>
                </a:solidFill>
              </a:rPr>
              <a:t>Nid</a:t>
            </a:r>
            <a:r>
              <a:rPr lang="en-GB" sz="2800" dirty="0">
                <a:solidFill>
                  <a:prstClr val="white"/>
                </a:solidFill>
              </a:rPr>
              <a:t> </a:t>
            </a:r>
            <a:r>
              <a:rPr lang="en-GB" sz="2800" dirty="0" err="1">
                <a:solidFill>
                  <a:prstClr val="white"/>
                </a:solidFill>
              </a:rPr>
              <a:t>oes</a:t>
            </a:r>
            <a:r>
              <a:rPr lang="en-GB" sz="2800" dirty="0">
                <a:solidFill>
                  <a:prstClr val="white"/>
                </a:solidFill>
              </a:rPr>
              <a:t> </a:t>
            </a:r>
            <a:r>
              <a:rPr lang="en-GB" sz="2800" dirty="0" err="1">
                <a:solidFill>
                  <a:prstClr val="white"/>
                </a:solidFill>
              </a:rPr>
              <a:t>llawer</a:t>
            </a:r>
            <a:r>
              <a:rPr lang="en-GB" sz="2800" dirty="0">
                <a:solidFill>
                  <a:prstClr val="white"/>
                </a:solidFill>
              </a:rPr>
              <a:t> o </a:t>
            </a:r>
            <a:r>
              <a:rPr lang="en-GB" sz="2800" dirty="0" err="1">
                <a:solidFill>
                  <a:prstClr val="white"/>
                </a:solidFill>
              </a:rPr>
              <a:t>gyflawniad</a:t>
            </a:r>
            <a:r>
              <a:rPr lang="en-GB" sz="2800" dirty="0">
                <a:solidFill>
                  <a:prstClr val="white"/>
                </a:solidFill>
              </a:rPr>
              <a:t> </a:t>
            </a:r>
            <a:r>
              <a:rPr lang="en-GB" sz="2800" dirty="0" err="1">
                <a:solidFill>
                  <a:prstClr val="white"/>
                </a:solidFill>
              </a:rPr>
              <a:t>heb</a:t>
            </a:r>
            <a:r>
              <a:rPr lang="en-GB" sz="2800" dirty="0">
                <a:solidFill>
                  <a:prstClr val="white"/>
                </a:solidFill>
              </a:rPr>
              <a:t> </a:t>
            </a:r>
            <a:r>
              <a:rPr lang="en-GB" sz="2800" dirty="0" err="1">
                <a:solidFill>
                  <a:prstClr val="white"/>
                </a:solidFill>
              </a:rPr>
              <a:t>ymgysylltiad</a:t>
            </a:r>
            <a:endParaRPr lang="en-CA" sz="2800" dirty="0">
              <a:solidFill>
                <a:prstClr val="white"/>
              </a:solidFill>
            </a:endParaRPr>
          </a:p>
          <a:p>
            <a:pPr>
              <a:lnSpc>
                <a:spcPct val="200000"/>
              </a:lnSpc>
            </a:pPr>
            <a:r>
              <a:rPr lang="en-US" sz="2700" dirty="0">
                <a:solidFill>
                  <a:prstClr val="white"/>
                </a:solidFill>
              </a:rPr>
              <a:t>There is little achievement without engagement</a:t>
            </a:r>
            <a:endParaRPr lang="en-CA" sz="2700" dirty="0">
              <a:solidFill>
                <a:prstClr val="white"/>
              </a:solidFill>
            </a:endParaRPr>
          </a:p>
          <a:p>
            <a:pPr>
              <a:lnSpc>
                <a:spcPct val="200000"/>
              </a:lnSpc>
            </a:pPr>
            <a:endParaRPr lang="en-US" sz="135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5165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28448083" indent="-28105191">
              <a:defRPr sz="18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>
              <a:defRPr sz="18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>
              <a:defRPr sz="18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>
              <a:defRPr sz="18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342892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685783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1028675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1371566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r>
              <a:rPr lang="en-US" sz="1050" dirty="0">
                <a:solidFill>
                  <a:prstClr val="white"/>
                </a:solidFill>
                <a:latin typeface="Arial" charset="0"/>
              </a:rPr>
              <a:t>  </a:t>
            </a:r>
          </a:p>
        </p:txBody>
      </p:sp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rPr>
              <a:t>  </a:t>
            </a:r>
            <a:endParaRPr lang="en-US" dirty="0">
              <a:solidFill>
                <a:schemeClr val="tx1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27984" y="1202461"/>
            <a:ext cx="5020905" cy="1926930"/>
          </a:xfrm>
        </p:spPr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r>
              <a:rPr lang="en-US" altLang="ko-KR" b="1" dirty="0">
                <a:solidFill>
                  <a:schemeClr val="tx2"/>
                </a:solidFill>
                <a:latin typeface="Century Gothic" charset="0"/>
                <a:ea typeface="굴림" charset="0"/>
                <a:cs typeface="굴림" charset="0"/>
              </a:rPr>
              <a:t>Learning  </a:t>
            </a:r>
            <a:r>
              <a:rPr lang="en-US" altLang="ko-KR" b="1" dirty="0">
                <a:solidFill>
                  <a:schemeClr val="tx2"/>
                </a:solidFill>
                <a:latin typeface="Century Gothic" charset="0"/>
                <a:ea typeface="굴림" charset="0"/>
                <a:cs typeface="굴림" charset="0"/>
                <a:sym typeface="Wingdings" charset="0"/>
              </a:rPr>
              <a:t></a:t>
            </a:r>
            <a:r>
              <a:rPr lang="en-US" altLang="ko-KR" b="1" dirty="0">
                <a:solidFill>
                  <a:schemeClr val="tx2"/>
                </a:solidFill>
                <a:latin typeface="Century Gothic" charset="0"/>
                <a:ea typeface="굴림" charset="0"/>
                <a:cs typeface="굴림" charset="0"/>
              </a:rPr>
              <a:t>  Engagement  </a:t>
            </a:r>
            <a:r>
              <a:rPr lang="en-US" altLang="ko-KR" b="1" dirty="0">
                <a:solidFill>
                  <a:schemeClr val="tx2"/>
                </a:solidFill>
                <a:latin typeface="Century Gothic" charset="0"/>
                <a:ea typeface="굴림" charset="0"/>
                <a:cs typeface="굴림" charset="0"/>
                <a:sym typeface="Wingdings" charset="0"/>
              </a:rPr>
              <a:t></a:t>
            </a:r>
            <a:r>
              <a:rPr lang="en-US" altLang="ko-KR" b="1" dirty="0">
                <a:solidFill>
                  <a:schemeClr val="tx2"/>
                </a:solidFill>
                <a:latin typeface="Century Gothic" charset="0"/>
                <a:ea typeface="굴림" charset="0"/>
                <a:cs typeface="굴림" charset="0"/>
              </a:rPr>
              <a:t>  Achievement</a:t>
            </a:r>
          </a:p>
          <a:p>
            <a:pPr algn="ctr" eaLnBrk="1" hangingPunct="1">
              <a:buFontTx/>
              <a:buNone/>
            </a:pPr>
            <a:endParaRPr lang="en-US" altLang="ko-KR" b="1" dirty="0">
              <a:solidFill>
                <a:schemeClr val="tx2"/>
              </a:solidFill>
              <a:latin typeface="Century Gothic" charset="0"/>
              <a:ea typeface="굴림" charset="0"/>
              <a:cs typeface="굴림" charset="0"/>
            </a:endParaRPr>
          </a:p>
          <a:p>
            <a:pPr algn="ctr" eaLnBrk="1" hangingPunct="1">
              <a:buFontTx/>
              <a:buNone/>
            </a:pPr>
            <a:r>
              <a:rPr lang="en-US" altLang="ko-KR" b="1" dirty="0">
                <a:solidFill>
                  <a:schemeClr val="accent1"/>
                </a:solidFill>
                <a:latin typeface="Century Gothic" charset="0"/>
                <a:ea typeface="굴림" charset="0"/>
                <a:cs typeface="굴림" charset="0"/>
              </a:rPr>
              <a:t>NOT</a:t>
            </a:r>
          </a:p>
          <a:p>
            <a:pPr algn="ctr" eaLnBrk="1" hangingPunct="1">
              <a:buFontTx/>
              <a:buNone/>
            </a:pPr>
            <a:endParaRPr lang="en-US" altLang="ko-KR" b="1" dirty="0">
              <a:solidFill>
                <a:schemeClr val="tx2"/>
              </a:solidFill>
              <a:latin typeface="Century Gothic" charset="0"/>
              <a:ea typeface="굴림" charset="0"/>
              <a:cs typeface="굴림" charset="0"/>
            </a:endParaRPr>
          </a:p>
          <a:p>
            <a:pPr algn="ctr" eaLnBrk="1" hangingPunct="1">
              <a:buFontTx/>
              <a:buNone/>
            </a:pPr>
            <a:r>
              <a:rPr lang="en-US" altLang="ko-KR" b="1" dirty="0">
                <a:solidFill>
                  <a:schemeClr val="tx2"/>
                </a:solidFill>
                <a:latin typeface="Century Gothic" charset="0"/>
                <a:ea typeface="굴림" charset="0"/>
                <a:cs typeface="굴림" charset="0"/>
              </a:rPr>
              <a:t>Testing  </a:t>
            </a:r>
            <a:r>
              <a:rPr lang="en-US" altLang="ko-KR" b="1" dirty="0">
                <a:solidFill>
                  <a:schemeClr val="tx2"/>
                </a:solidFill>
                <a:latin typeface="Century Gothic" charset="0"/>
                <a:ea typeface="굴림" charset="0"/>
                <a:cs typeface="굴림" charset="0"/>
                <a:sym typeface="Wingdings" charset="0"/>
              </a:rPr>
              <a:t></a:t>
            </a:r>
            <a:r>
              <a:rPr lang="en-US" altLang="ko-KR" b="1" dirty="0">
                <a:solidFill>
                  <a:schemeClr val="tx2"/>
                </a:solidFill>
                <a:latin typeface="Century Gothic" charset="0"/>
                <a:ea typeface="굴림" charset="0"/>
                <a:cs typeface="굴림" charset="0"/>
              </a:rPr>
              <a:t>  Achievement  </a:t>
            </a:r>
            <a:r>
              <a:rPr lang="en-US" altLang="ko-KR" b="1" dirty="0">
                <a:solidFill>
                  <a:schemeClr val="tx2"/>
                </a:solidFill>
                <a:latin typeface="Century Gothic" charset="0"/>
                <a:ea typeface="굴림" charset="0"/>
                <a:cs typeface="굴림" charset="0"/>
                <a:sym typeface="Wingdings" charset="0"/>
              </a:rPr>
              <a:t></a:t>
            </a:r>
            <a:r>
              <a:rPr lang="en-US" altLang="ko-KR" b="1" dirty="0">
                <a:solidFill>
                  <a:schemeClr val="tx2"/>
                </a:solidFill>
                <a:latin typeface="Century Gothic" charset="0"/>
                <a:ea typeface="굴림" charset="0"/>
                <a:cs typeface="굴림" charset="0"/>
              </a:rPr>
              <a:t>  Learning</a:t>
            </a:r>
          </a:p>
          <a:p>
            <a:pPr algn="ctr" eaLnBrk="1" hangingPunct="1">
              <a:buFontTx/>
              <a:buNone/>
            </a:pPr>
            <a:endParaRPr lang="en-GB" altLang="ko-KR" sz="1800" b="1" dirty="0">
              <a:solidFill>
                <a:schemeClr val="tx2"/>
              </a:solidFill>
              <a:latin typeface="Century Gothic" charset="0"/>
              <a:ea typeface="굴림" charset="0"/>
              <a:cs typeface="굴림" charset="0"/>
            </a:endParaRPr>
          </a:p>
        </p:txBody>
      </p:sp>
      <p:sp>
        <p:nvSpPr>
          <p:cNvPr id="33797" name="Text Box 4"/>
          <p:cNvSpPr txBox="1">
            <a:spLocks noChangeArrowheads="1"/>
          </p:cNvSpPr>
          <p:nvPr/>
        </p:nvSpPr>
        <p:spPr bwMode="auto">
          <a:xfrm>
            <a:off x="7596188" y="141685"/>
            <a:ext cx="1296987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endParaRPr lang="en-US" sz="1350" b="1">
              <a:solidFill>
                <a:srgbClr val="FFFF66"/>
              </a:solidFill>
            </a:endParaRPr>
          </a:p>
        </p:txBody>
      </p:sp>
      <p:sp>
        <p:nvSpPr>
          <p:cNvPr id="33798" name="Rectangle 5"/>
          <p:cNvSpPr>
            <a:spLocks noChangeArrowheads="1"/>
          </p:cNvSpPr>
          <p:nvPr/>
        </p:nvSpPr>
        <p:spPr bwMode="auto">
          <a:xfrm>
            <a:off x="903288" y="4868466"/>
            <a:ext cx="31451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1350" dirty="0">
                <a:solidFill>
                  <a:srgbClr val="FBAE29"/>
                </a:solidFill>
              </a:rPr>
              <a:t>   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60047" y="1202462"/>
            <a:ext cx="3850054" cy="190091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71450" indent="-171450" algn="l" defTabSz="685800" rtl="0" eaLnBrk="1" latinLnBrk="0" hangingPunct="1">
              <a:lnSpc>
                <a:spcPct val="120000"/>
              </a:lnSpc>
              <a:spcBef>
                <a:spcPts val="75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35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05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9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9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FB8C29"/>
              </a:buClr>
              <a:buFontTx/>
              <a:buNone/>
            </a:pPr>
            <a:r>
              <a:rPr lang="en-US" altLang="ko-KR" b="1" dirty="0" err="1">
                <a:solidFill>
                  <a:srgbClr val="DFD9D5"/>
                </a:solidFill>
                <a:latin typeface="Century Gothic" charset="0"/>
                <a:ea typeface="굴림" charset="0"/>
                <a:cs typeface="굴림" charset="0"/>
              </a:rPr>
              <a:t>Dysgu</a:t>
            </a:r>
            <a:r>
              <a:rPr lang="en-US" altLang="ko-KR" b="1" dirty="0">
                <a:solidFill>
                  <a:srgbClr val="DFD9D5"/>
                </a:solidFill>
                <a:latin typeface="Century Gothic" charset="0"/>
                <a:ea typeface="굴림" charset="0"/>
                <a:cs typeface="굴림" charset="0"/>
              </a:rPr>
              <a:t> </a:t>
            </a:r>
            <a:r>
              <a:rPr lang="en-US" altLang="ko-KR" b="1" dirty="0">
                <a:solidFill>
                  <a:srgbClr val="DFD9D5"/>
                </a:solidFill>
                <a:latin typeface="Century Gothic" charset="0"/>
                <a:ea typeface="굴림" charset="0"/>
                <a:cs typeface="굴림" charset="0"/>
                <a:sym typeface="Wingdings" charset="0"/>
              </a:rPr>
              <a:t></a:t>
            </a:r>
            <a:r>
              <a:rPr lang="en-US" altLang="ko-KR" b="1" dirty="0">
                <a:solidFill>
                  <a:srgbClr val="DFD9D5"/>
                </a:solidFill>
                <a:latin typeface="Century Gothic" charset="0"/>
                <a:ea typeface="굴림" charset="0"/>
                <a:cs typeface="굴림" charset="0"/>
              </a:rPr>
              <a:t>  </a:t>
            </a:r>
            <a:r>
              <a:rPr lang="en-US" altLang="ko-KR" b="1" dirty="0" err="1">
                <a:solidFill>
                  <a:srgbClr val="DFD9D5"/>
                </a:solidFill>
                <a:latin typeface="Century Gothic" charset="0"/>
                <a:ea typeface="굴림" charset="0"/>
                <a:cs typeface="굴림" charset="0"/>
              </a:rPr>
              <a:t>Ymgysylltu</a:t>
            </a:r>
            <a:r>
              <a:rPr lang="en-US" altLang="ko-KR" b="1" dirty="0">
                <a:solidFill>
                  <a:srgbClr val="DFD9D5"/>
                </a:solidFill>
                <a:latin typeface="Century Gothic" charset="0"/>
                <a:ea typeface="굴림" charset="0"/>
                <a:cs typeface="굴림" charset="0"/>
              </a:rPr>
              <a:t> </a:t>
            </a:r>
            <a:r>
              <a:rPr lang="en-US" altLang="ko-KR" b="1" dirty="0">
                <a:solidFill>
                  <a:srgbClr val="DFD9D5"/>
                </a:solidFill>
                <a:latin typeface="Century Gothic" charset="0"/>
                <a:ea typeface="굴림" charset="0"/>
                <a:cs typeface="굴림" charset="0"/>
                <a:sym typeface="Wingdings" charset="0"/>
              </a:rPr>
              <a:t></a:t>
            </a:r>
            <a:r>
              <a:rPr lang="en-US" altLang="ko-KR" b="1" dirty="0">
                <a:solidFill>
                  <a:srgbClr val="DFD9D5"/>
                </a:solidFill>
                <a:latin typeface="Century Gothic" charset="0"/>
                <a:ea typeface="굴림" charset="0"/>
                <a:cs typeface="굴림" charset="0"/>
              </a:rPr>
              <a:t>  </a:t>
            </a:r>
            <a:r>
              <a:rPr lang="en-US" altLang="ko-KR" b="1" dirty="0" err="1">
                <a:solidFill>
                  <a:srgbClr val="DFD9D5"/>
                </a:solidFill>
                <a:latin typeface="Century Gothic" charset="0"/>
                <a:ea typeface="굴림" charset="0"/>
                <a:cs typeface="굴림" charset="0"/>
              </a:rPr>
              <a:t>Cyflawni</a:t>
            </a:r>
            <a:endParaRPr lang="en-US" altLang="ko-KR" b="1" dirty="0">
              <a:solidFill>
                <a:srgbClr val="DFD9D5"/>
              </a:solidFill>
              <a:latin typeface="Century Gothic" charset="0"/>
              <a:ea typeface="굴림" charset="0"/>
              <a:cs typeface="굴림" charset="0"/>
            </a:endParaRPr>
          </a:p>
          <a:p>
            <a:pPr algn="ctr">
              <a:buClr>
                <a:srgbClr val="FB8C29"/>
              </a:buClr>
              <a:buFontTx/>
              <a:buNone/>
            </a:pPr>
            <a:endParaRPr lang="en-US" altLang="ko-KR" b="1" dirty="0">
              <a:solidFill>
                <a:srgbClr val="DFD9D5"/>
              </a:solidFill>
              <a:latin typeface="Century Gothic" charset="0"/>
              <a:ea typeface="굴림" charset="0"/>
              <a:cs typeface="굴림" charset="0"/>
            </a:endParaRPr>
          </a:p>
          <a:p>
            <a:pPr algn="ctr">
              <a:buClr>
                <a:srgbClr val="FB8C29"/>
              </a:buClr>
              <a:buFontTx/>
              <a:buNone/>
            </a:pPr>
            <a:r>
              <a:rPr lang="en-US" altLang="ko-KR" b="1" dirty="0">
                <a:solidFill>
                  <a:srgbClr val="FB8C29"/>
                </a:solidFill>
                <a:latin typeface="Century Gothic" charset="0"/>
                <a:ea typeface="굴림" charset="0"/>
                <a:cs typeface="굴림" charset="0"/>
              </a:rPr>
              <a:t>NID</a:t>
            </a:r>
          </a:p>
          <a:p>
            <a:pPr algn="ctr">
              <a:buClr>
                <a:srgbClr val="FB8C29"/>
              </a:buClr>
              <a:buFontTx/>
              <a:buNone/>
            </a:pPr>
            <a:endParaRPr lang="en-US" altLang="ko-KR" b="1" dirty="0">
              <a:solidFill>
                <a:srgbClr val="DFD9D5"/>
              </a:solidFill>
              <a:latin typeface="Century Gothic" charset="0"/>
              <a:ea typeface="굴림" charset="0"/>
              <a:cs typeface="굴림" charset="0"/>
            </a:endParaRPr>
          </a:p>
          <a:p>
            <a:pPr algn="ctr">
              <a:buClr>
                <a:srgbClr val="FB8C29"/>
              </a:buClr>
              <a:buFontTx/>
              <a:buNone/>
            </a:pPr>
            <a:r>
              <a:rPr lang="en-US" altLang="ko-KR" b="1" dirty="0" err="1">
                <a:solidFill>
                  <a:srgbClr val="DFD9D5"/>
                </a:solidFill>
                <a:latin typeface="Century Gothic" charset="0"/>
                <a:ea typeface="굴림" charset="0"/>
                <a:cs typeface="굴림" charset="0"/>
              </a:rPr>
              <a:t>Profi</a:t>
            </a:r>
            <a:r>
              <a:rPr lang="en-US" altLang="ko-KR" b="1" dirty="0">
                <a:solidFill>
                  <a:srgbClr val="DFD9D5"/>
                </a:solidFill>
                <a:latin typeface="Century Gothic" charset="0"/>
                <a:ea typeface="굴림" charset="0"/>
                <a:cs typeface="굴림" charset="0"/>
              </a:rPr>
              <a:t> </a:t>
            </a:r>
            <a:r>
              <a:rPr lang="en-US" altLang="ko-KR" b="1" dirty="0">
                <a:solidFill>
                  <a:srgbClr val="DFD9D5"/>
                </a:solidFill>
                <a:latin typeface="Century Gothic" charset="0"/>
                <a:ea typeface="굴림" charset="0"/>
                <a:cs typeface="굴림" charset="0"/>
                <a:sym typeface="Wingdings" charset="0"/>
              </a:rPr>
              <a:t></a:t>
            </a:r>
            <a:r>
              <a:rPr lang="en-US" altLang="ko-KR" b="1" dirty="0">
                <a:solidFill>
                  <a:srgbClr val="DFD9D5"/>
                </a:solidFill>
                <a:latin typeface="Century Gothic" charset="0"/>
                <a:ea typeface="굴림" charset="0"/>
                <a:cs typeface="굴림" charset="0"/>
              </a:rPr>
              <a:t>  </a:t>
            </a:r>
            <a:r>
              <a:rPr lang="en-US" altLang="ko-KR" b="1" dirty="0" err="1">
                <a:solidFill>
                  <a:srgbClr val="DFD9D5"/>
                </a:solidFill>
                <a:latin typeface="Century Gothic" charset="0"/>
                <a:ea typeface="굴림" charset="0"/>
                <a:cs typeface="굴림" charset="0"/>
              </a:rPr>
              <a:t>Cyflawni</a:t>
            </a:r>
            <a:r>
              <a:rPr lang="en-US" altLang="ko-KR" b="1" dirty="0">
                <a:solidFill>
                  <a:srgbClr val="DFD9D5"/>
                </a:solidFill>
                <a:latin typeface="Century Gothic" charset="0"/>
                <a:ea typeface="굴림" charset="0"/>
                <a:cs typeface="굴림" charset="0"/>
              </a:rPr>
              <a:t> </a:t>
            </a:r>
            <a:r>
              <a:rPr lang="en-US" altLang="ko-KR" b="1" dirty="0">
                <a:solidFill>
                  <a:srgbClr val="DFD9D5"/>
                </a:solidFill>
                <a:latin typeface="Century Gothic" charset="0"/>
                <a:ea typeface="굴림" charset="0"/>
                <a:cs typeface="굴림" charset="0"/>
                <a:sym typeface="Wingdings" charset="0"/>
              </a:rPr>
              <a:t></a:t>
            </a:r>
            <a:r>
              <a:rPr lang="en-US" altLang="ko-KR" b="1" dirty="0">
                <a:solidFill>
                  <a:srgbClr val="DFD9D5"/>
                </a:solidFill>
                <a:latin typeface="Century Gothic" charset="0"/>
                <a:ea typeface="굴림" charset="0"/>
                <a:cs typeface="굴림" charset="0"/>
              </a:rPr>
              <a:t>  </a:t>
            </a:r>
            <a:r>
              <a:rPr lang="en-US" altLang="ko-KR" b="1" dirty="0" err="1">
                <a:solidFill>
                  <a:srgbClr val="DFD9D5"/>
                </a:solidFill>
                <a:latin typeface="Century Gothic" charset="0"/>
                <a:ea typeface="굴림" charset="0"/>
                <a:cs typeface="굴림" charset="0"/>
              </a:rPr>
              <a:t>Dysgu</a:t>
            </a:r>
            <a:endParaRPr lang="en-US" altLang="ko-KR" b="1" dirty="0">
              <a:solidFill>
                <a:srgbClr val="DFD9D5"/>
              </a:solidFill>
              <a:latin typeface="Century Gothic" charset="0"/>
              <a:ea typeface="굴림" charset="0"/>
              <a:cs typeface="굴림" charset="0"/>
            </a:endParaRPr>
          </a:p>
          <a:p>
            <a:pPr algn="ctr">
              <a:buClr>
                <a:srgbClr val="FB8C29"/>
              </a:buClr>
              <a:buFontTx/>
              <a:buNone/>
            </a:pPr>
            <a:endParaRPr lang="en-GB" altLang="ko-KR" b="1" dirty="0">
              <a:solidFill>
                <a:srgbClr val="DFD9D5"/>
              </a:solidFill>
              <a:latin typeface="Century Gothic" charset="0"/>
              <a:ea typeface="굴림" charset="0"/>
              <a:cs typeface="굴림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26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54275" grpId="0" build="p"/>
      <p:bldP spid="7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384048"/>
            <a:ext cx="8839200" cy="685800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 spc="-100" baseline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000" dirty="0">
              <a:solidFill>
                <a:srgbClr val="DFD9D5">
                  <a:satMod val="200000"/>
                </a:srgb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907651" y="20839"/>
            <a:ext cx="4657725" cy="3280172"/>
          </a:xfrm>
          <a:prstGeom prst="rect">
            <a:avLst/>
          </a:prstGeom>
        </p:spPr>
        <p:txBody>
          <a:bodyPr/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4" indent="0">
              <a:buClr>
                <a:srgbClr val="DFD9D5"/>
              </a:buClr>
              <a:buNone/>
            </a:pPr>
            <a:endParaRPr lang="en-GB" sz="2400" dirty="0">
              <a:solidFill>
                <a:prstClr val="white"/>
              </a:solidFill>
            </a:endParaRPr>
          </a:p>
          <a:p>
            <a:pPr marL="51434" indent="0">
              <a:buClr>
                <a:srgbClr val="DFD9D5"/>
              </a:buClr>
              <a:buNone/>
            </a:pPr>
            <a:r>
              <a:rPr lang="en-GB" sz="2400" dirty="0">
                <a:solidFill>
                  <a:prstClr val="white"/>
                </a:solidFill>
              </a:rPr>
              <a:t>   </a:t>
            </a:r>
          </a:p>
          <a:p>
            <a:pPr marL="51434" indent="0">
              <a:buClr>
                <a:srgbClr val="DFD9D5"/>
              </a:buClr>
              <a:buNone/>
            </a:pPr>
            <a:r>
              <a:rPr lang="en-GB" sz="2400" dirty="0">
                <a:solidFill>
                  <a:prstClr val="white"/>
                </a:solidFill>
              </a:rPr>
              <a:t>   </a:t>
            </a:r>
          </a:p>
          <a:p>
            <a:pPr marL="51434" indent="0">
              <a:buClr>
                <a:srgbClr val="DFD9D5"/>
              </a:buClr>
              <a:buNone/>
            </a:pPr>
            <a:r>
              <a:rPr lang="en-GB" sz="2400" dirty="0">
                <a:solidFill>
                  <a:prstClr val="white"/>
                </a:solidFill>
              </a:rPr>
              <a:t>  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46658" y="939704"/>
            <a:ext cx="4032448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prstClr val="white"/>
                </a:solidFill>
              </a:rPr>
              <a:t>Engagement isn’t simply about more relevance, technology, or fun. </a:t>
            </a:r>
          </a:p>
          <a:p>
            <a:endParaRPr lang="en-US" sz="2100" dirty="0">
              <a:solidFill>
                <a:prstClr val="white"/>
              </a:solidFill>
            </a:endParaRPr>
          </a:p>
          <a:p>
            <a:r>
              <a:rPr lang="en-US" sz="2100" dirty="0">
                <a:solidFill>
                  <a:prstClr val="white"/>
                </a:solidFill>
              </a:rPr>
              <a:t>It’s about knowing your students, connecting with their interests, and introducing them to new ones.</a:t>
            </a:r>
            <a:endParaRPr lang="en-CA" sz="2100" dirty="0">
              <a:solidFill>
                <a:prstClr val="white"/>
              </a:solidFill>
            </a:endParaRPr>
          </a:p>
          <a:p>
            <a:endParaRPr lang="en-US" sz="2100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1" y="939704"/>
            <a:ext cx="4053825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 err="1">
                <a:solidFill>
                  <a:prstClr val="white"/>
                </a:solidFill>
              </a:rPr>
              <a:t>Nid</a:t>
            </a:r>
            <a:r>
              <a:rPr lang="en-US" sz="2100" dirty="0">
                <a:solidFill>
                  <a:prstClr val="white"/>
                </a:solidFill>
              </a:rPr>
              <a:t> </a:t>
            </a:r>
            <a:r>
              <a:rPr lang="en-US" sz="2100" dirty="0" err="1">
                <a:solidFill>
                  <a:prstClr val="white"/>
                </a:solidFill>
              </a:rPr>
              <a:t>yw</a:t>
            </a:r>
            <a:r>
              <a:rPr lang="en-US" sz="2100" dirty="0">
                <a:solidFill>
                  <a:prstClr val="white"/>
                </a:solidFill>
              </a:rPr>
              <a:t> </a:t>
            </a:r>
            <a:r>
              <a:rPr lang="en-US" sz="2100" dirty="0" err="1">
                <a:solidFill>
                  <a:prstClr val="white"/>
                </a:solidFill>
              </a:rPr>
              <a:t>ymgysylltu’n</a:t>
            </a:r>
            <a:r>
              <a:rPr lang="en-US" sz="2100" dirty="0">
                <a:solidFill>
                  <a:prstClr val="white"/>
                </a:solidFill>
              </a:rPr>
              <a:t> </a:t>
            </a:r>
            <a:r>
              <a:rPr lang="en-US" sz="2100" dirty="0" err="1">
                <a:solidFill>
                  <a:prstClr val="white"/>
                </a:solidFill>
              </a:rPr>
              <a:t>ymwneud</a:t>
            </a:r>
            <a:r>
              <a:rPr lang="en-US" sz="2100" dirty="0">
                <a:solidFill>
                  <a:prstClr val="white"/>
                </a:solidFill>
              </a:rPr>
              <a:t> â </a:t>
            </a:r>
            <a:r>
              <a:rPr lang="en-US" sz="2100" dirty="0" err="1">
                <a:solidFill>
                  <a:prstClr val="white"/>
                </a:solidFill>
              </a:rPr>
              <a:t>mwy</a:t>
            </a:r>
            <a:r>
              <a:rPr lang="en-US" sz="2100" dirty="0">
                <a:solidFill>
                  <a:prstClr val="white"/>
                </a:solidFill>
              </a:rPr>
              <a:t> o </a:t>
            </a:r>
            <a:r>
              <a:rPr lang="en-US" sz="2100" dirty="0" err="1">
                <a:solidFill>
                  <a:prstClr val="white"/>
                </a:solidFill>
              </a:rPr>
              <a:t>berthnasedd</a:t>
            </a:r>
            <a:r>
              <a:rPr lang="en-US" sz="2100" dirty="0">
                <a:solidFill>
                  <a:prstClr val="white"/>
                </a:solidFill>
              </a:rPr>
              <a:t>, </a:t>
            </a:r>
            <a:r>
              <a:rPr lang="en-US" sz="2100" dirty="0" err="1">
                <a:solidFill>
                  <a:prstClr val="white"/>
                </a:solidFill>
              </a:rPr>
              <a:t>technoleg</a:t>
            </a:r>
            <a:r>
              <a:rPr lang="en-US" sz="2100" dirty="0">
                <a:solidFill>
                  <a:prstClr val="white"/>
                </a:solidFill>
              </a:rPr>
              <a:t> </a:t>
            </a:r>
            <a:r>
              <a:rPr lang="en-US" sz="2100" dirty="0" err="1">
                <a:solidFill>
                  <a:prstClr val="white"/>
                </a:solidFill>
              </a:rPr>
              <a:t>na</a:t>
            </a:r>
            <a:r>
              <a:rPr lang="en-US" sz="2100" dirty="0">
                <a:solidFill>
                  <a:prstClr val="white"/>
                </a:solidFill>
              </a:rPr>
              <a:t> </a:t>
            </a:r>
            <a:r>
              <a:rPr lang="en-US" sz="2100" dirty="0" err="1">
                <a:solidFill>
                  <a:prstClr val="white"/>
                </a:solidFill>
              </a:rPr>
              <a:t>hwyl</a:t>
            </a:r>
            <a:r>
              <a:rPr lang="en-US" sz="2100" dirty="0">
                <a:solidFill>
                  <a:prstClr val="white"/>
                </a:solidFill>
              </a:rPr>
              <a:t>.</a:t>
            </a:r>
          </a:p>
          <a:p>
            <a:endParaRPr lang="en-US" sz="2100" dirty="0">
              <a:solidFill>
                <a:prstClr val="white"/>
              </a:solidFill>
            </a:endParaRPr>
          </a:p>
          <a:p>
            <a:r>
              <a:rPr lang="en-GB" sz="2100" dirty="0" err="1">
                <a:solidFill>
                  <a:prstClr val="white"/>
                </a:solidFill>
              </a:rPr>
              <a:t>Mae’n</a:t>
            </a:r>
            <a:r>
              <a:rPr lang="en-GB" sz="2100" dirty="0">
                <a:solidFill>
                  <a:prstClr val="white"/>
                </a:solidFill>
              </a:rPr>
              <a:t> </a:t>
            </a:r>
            <a:r>
              <a:rPr lang="en-GB" sz="2100" dirty="0" err="1">
                <a:solidFill>
                  <a:prstClr val="white"/>
                </a:solidFill>
              </a:rPr>
              <a:t>ymwneud</a:t>
            </a:r>
            <a:r>
              <a:rPr lang="en-GB" sz="2100" dirty="0">
                <a:solidFill>
                  <a:prstClr val="white"/>
                </a:solidFill>
              </a:rPr>
              <a:t> </a:t>
            </a:r>
            <a:r>
              <a:rPr lang="en-GB" sz="2100" dirty="0" err="1">
                <a:solidFill>
                  <a:prstClr val="white"/>
                </a:solidFill>
              </a:rPr>
              <a:t>ag</a:t>
            </a:r>
            <a:r>
              <a:rPr lang="en-GB" sz="2100" dirty="0">
                <a:solidFill>
                  <a:prstClr val="white"/>
                </a:solidFill>
              </a:rPr>
              <a:t> </a:t>
            </a:r>
            <a:r>
              <a:rPr lang="en-GB" sz="2100" dirty="0" err="1">
                <a:solidFill>
                  <a:prstClr val="white"/>
                </a:solidFill>
              </a:rPr>
              <a:t>adnabod</a:t>
            </a:r>
            <a:r>
              <a:rPr lang="en-GB" sz="2100" dirty="0">
                <a:solidFill>
                  <a:prstClr val="white"/>
                </a:solidFill>
              </a:rPr>
              <a:t> </a:t>
            </a:r>
            <a:r>
              <a:rPr lang="en-GB" sz="2100" dirty="0" err="1">
                <a:solidFill>
                  <a:prstClr val="white"/>
                </a:solidFill>
              </a:rPr>
              <a:t>eich</a:t>
            </a:r>
            <a:r>
              <a:rPr lang="en-GB" sz="2100" dirty="0">
                <a:solidFill>
                  <a:prstClr val="white"/>
                </a:solidFill>
              </a:rPr>
              <a:t> </a:t>
            </a:r>
            <a:r>
              <a:rPr lang="en-GB" sz="2100" dirty="0" err="1">
                <a:solidFill>
                  <a:prstClr val="white"/>
                </a:solidFill>
              </a:rPr>
              <a:t>myfyrwyr</a:t>
            </a:r>
            <a:r>
              <a:rPr lang="en-GB" sz="2100" dirty="0">
                <a:solidFill>
                  <a:prstClr val="white"/>
                </a:solidFill>
              </a:rPr>
              <a:t>, </a:t>
            </a:r>
            <a:r>
              <a:rPr lang="en-GB" sz="2100" dirty="0" err="1">
                <a:solidFill>
                  <a:prstClr val="white"/>
                </a:solidFill>
              </a:rPr>
              <a:t>ymgysylltu</a:t>
            </a:r>
            <a:r>
              <a:rPr lang="en-GB" sz="2100" dirty="0">
                <a:solidFill>
                  <a:prstClr val="white"/>
                </a:solidFill>
              </a:rPr>
              <a:t> </a:t>
            </a:r>
            <a:r>
              <a:rPr lang="en-GB" sz="2100" dirty="0" err="1">
                <a:solidFill>
                  <a:prstClr val="white"/>
                </a:solidFill>
              </a:rPr>
              <a:t>â’u</a:t>
            </a:r>
            <a:r>
              <a:rPr lang="en-GB" sz="2100" dirty="0">
                <a:solidFill>
                  <a:prstClr val="white"/>
                </a:solidFill>
              </a:rPr>
              <a:t> </a:t>
            </a:r>
            <a:r>
              <a:rPr lang="en-GB" sz="2100" dirty="0" err="1">
                <a:solidFill>
                  <a:prstClr val="white"/>
                </a:solidFill>
              </a:rPr>
              <a:t>diddordebau</a:t>
            </a:r>
            <a:r>
              <a:rPr lang="en-GB" sz="2100" dirty="0">
                <a:solidFill>
                  <a:prstClr val="white"/>
                </a:solidFill>
              </a:rPr>
              <a:t> </a:t>
            </a:r>
            <a:r>
              <a:rPr lang="en-GB" sz="2100" dirty="0" err="1">
                <a:solidFill>
                  <a:prstClr val="white"/>
                </a:solidFill>
              </a:rPr>
              <a:t>a’u</a:t>
            </a:r>
            <a:r>
              <a:rPr lang="en-GB" sz="2100" dirty="0">
                <a:solidFill>
                  <a:prstClr val="white"/>
                </a:solidFill>
              </a:rPr>
              <a:t> </a:t>
            </a:r>
            <a:r>
              <a:rPr lang="en-GB" sz="2100" dirty="0" err="1">
                <a:solidFill>
                  <a:prstClr val="white"/>
                </a:solidFill>
              </a:rPr>
              <a:t>cyflwyno</a:t>
            </a:r>
            <a:r>
              <a:rPr lang="en-GB" sz="2100" dirty="0">
                <a:solidFill>
                  <a:prstClr val="white"/>
                </a:solidFill>
              </a:rPr>
              <a:t> </a:t>
            </a:r>
            <a:r>
              <a:rPr lang="en-GB" sz="2100" dirty="0" err="1">
                <a:solidFill>
                  <a:prstClr val="white"/>
                </a:solidFill>
              </a:rPr>
              <a:t>i</a:t>
            </a:r>
            <a:r>
              <a:rPr lang="en-GB" sz="2100" dirty="0">
                <a:solidFill>
                  <a:prstClr val="white"/>
                </a:solidFill>
              </a:rPr>
              <a:t> </a:t>
            </a:r>
            <a:r>
              <a:rPr lang="en-GB" sz="2100" dirty="0" err="1">
                <a:solidFill>
                  <a:prstClr val="white"/>
                </a:solidFill>
              </a:rPr>
              <a:t>rai</a:t>
            </a:r>
            <a:r>
              <a:rPr lang="en-GB" sz="2100" dirty="0">
                <a:solidFill>
                  <a:prstClr val="white"/>
                </a:solidFill>
              </a:rPr>
              <a:t> </a:t>
            </a:r>
            <a:r>
              <a:rPr lang="en-GB" sz="2100" dirty="0" err="1">
                <a:solidFill>
                  <a:prstClr val="white"/>
                </a:solidFill>
              </a:rPr>
              <a:t>newydd</a:t>
            </a:r>
            <a:r>
              <a:rPr lang="en-GB" sz="2100" dirty="0">
                <a:solidFill>
                  <a:prstClr val="white"/>
                </a:solidFill>
              </a:rPr>
              <a:t>.</a:t>
            </a:r>
            <a:endParaRPr lang="en-CA" sz="2100" dirty="0">
              <a:solidFill>
                <a:prstClr val="white"/>
              </a:solidFill>
            </a:endParaRPr>
          </a:p>
          <a:p>
            <a:endParaRPr lang="en-US" sz="21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484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 idx="4294967295"/>
          </p:nvPr>
        </p:nvSpPr>
        <p:spPr>
          <a:xfrm>
            <a:off x="1043609" y="212539"/>
            <a:ext cx="6968411" cy="786926"/>
          </a:xfrm>
        </p:spPr>
        <p:txBody>
          <a:bodyPr>
            <a:normAutofit/>
          </a:bodyPr>
          <a:lstStyle/>
          <a:p>
            <a:r>
              <a:rPr lang="en-US" dirty="0" smtClean="0"/>
              <a:t>“Terms of Engagement”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7152" y="3888874"/>
            <a:ext cx="3683000" cy="137517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dirty="0"/>
              <a:t> A battle or fight between armies or fleets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4427985" y="3651871"/>
            <a:ext cx="398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State of having entered into a promise of marriage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5" y="2103197"/>
            <a:ext cx="3987800" cy="14954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152" y="1829674"/>
            <a:ext cx="3683000" cy="2042473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27152" y="1078837"/>
            <a:ext cx="3683000" cy="13974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120000"/>
              </a:lnSpc>
              <a:spcBef>
                <a:spcPts val="75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35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05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9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9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B8C29"/>
              </a:buClr>
              <a:buFont typeface="Arial" panose="020B0604020202020204" pitchFamily="34" charset="0"/>
              <a:buNone/>
            </a:pP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sz="1800" dirty="0" err="1">
                <a:solidFill>
                  <a:prstClr val="white"/>
                </a:solidFill>
              </a:rPr>
              <a:t>Brwydr</a:t>
            </a:r>
            <a:r>
              <a:rPr lang="en-US" sz="1800" dirty="0">
                <a:solidFill>
                  <a:prstClr val="white"/>
                </a:solidFill>
              </a:rPr>
              <a:t> </a:t>
            </a:r>
            <a:r>
              <a:rPr lang="en-US" sz="1800" dirty="0" err="1">
                <a:solidFill>
                  <a:prstClr val="white"/>
                </a:solidFill>
              </a:rPr>
              <a:t>neu</a:t>
            </a:r>
            <a:r>
              <a:rPr lang="en-US" sz="1800" dirty="0">
                <a:solidFill>
                  <a:prstClr val="white"/>
                </a:solidFill>
              </a:rPr>
              <a:t> </a:t>
            </a:r>
            <a:r>
              <a:rPr lang="en-US" sz="1800" dirty="0" err="1">
                <a:solidFill>
                  <a:prstClr val="white"/>
                </a:solidFill>
              </a:rPr>
              <a:t>ymladd</a:t>
            </a:r>
            <a:r>
              <a:rPr lang="en-US" sz="1800" dirty="0">
                <a:solidFill>
                  <a:prstClr val="white"/>
                </a:solidFill>
              </a:rPr>
              <a:t> </a:t>
            </a:r>
            <a:r>
              <a:rPr lang="en-US" sz="1800" dirty="0" err="1">
                <a:solidFill>
                  <a:prstClr val="white"/>
                </a:solidFill>
              </a:rPr>
              <a:t>rhwng</a:t>
            </a:r>
            <a:r>
              <a:rPr lang="en-US" sz="1800" dirty="0">
                <a:solidFill>
                  <a:prstClr val="white"/>
                </a:solidFill>
              </a:rPr>
              <a:t> </a:t>
            </a:r>
            <a:r>
              <a:rPr lang="en-US" sz="1800" dirty="0" err="1">
                <a:solidFill>
                  <a:prstClr val="white"/>
                </a:solidFill>
              </a:rPr>
              <a:t>byddinoedd</a:t>
            </a:r>
            <a:r>
              <a:rPr lang="en-US" sz="1800" dirty="0">
                <a:solidFill>
                  <a:prstClr val="white"/>
                </a:solidFill>
              </a:rPr>
              <a:t> </a:t>
            </a:r>
            <a:r>
              <a:rPr lang="en-US" sz="1800" dirty="0" err="1">
                <a:solidFill>
                  <a:prstClr val="white"/>
                </a:solidFill>
              </a:rPr>
              <a:t>neu</a:t>
            </a:r>
            <a:r>
              <a:rPr lang="en-US" sz="1800" dirty="0">
                <a:solidFill>
                  <a:prstClr val="white"/>
                </a:solidFill>
              </a:rPr>
              <a:t> </a:t>
            </a:r>
            <a:r>
              <a:rPr lang="en-US" sz="1800" dirty="0" err="1">
                <a:solidFill>
                  <a:prstClr val="white"/>
                </a:solidFill>
              </a:rPr>
              <a:t>lyngesau</a:t>
            </a:r>
            <a:endParaRPr lang="en-US" sz="1800" dirty="0">
              <a:solidFill>
                <a:prstClr val="white"/>
              </a:solidFill>
            </a:endParaRPr>
          </a:p>
          <a:p>
            <a:pPr>
              <a:buClr>
                <a:srgbClr val="FB8C29"/>
              </a:buClr>
              <a:buFont typeface="Arial" panose="020B0604020202020204" pitchFamily="34" charset="0"/>
              <a:buNone/>
            </a:pPr>
            <a:endParaRPr lang="en-US" sz="1100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27985" y="1298122"/>
            <a:ext cx="398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Y </a:t>
            </a:r>
            <a:r>
              <a:rPr lang="en-US" dirty="0" err="1">
                <a:solidFill>
                  <a:prstClr val="white"/>
                </a:solidFill>
              </a:rPr>
              <a:t>sefyllfa</a:t>
            </a:r>
            <a:r>
              <a:rPr lang="en-US" dirty="0">
                <a:solidFill>
                  <a:prstClr val="white"/>
                </a:solidFill>
              </a:rPr>
              <a:t> o </a:t>
            </a:r>
            <a:r>
              <a:rPr lang="en-US" dirty="0" err="1">
                <a:solidFill>
                  <a:prstClr val="white"/>
                </a:solidFill>
              </a:rPr>
              <a:t>fod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wedi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ymrwymo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i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briodi</a:t>
            </a:r>
            <a:r>
              <a:rPr lang="en-US" dirty="0">
                <a:solidFill>
                  <a:prstClr val="white"/>
                </a:solidFill>
              </a:rPr>
              <a:t> (</a:t>
            </a:r>
            <a:r>
              <a:rPr lang="en-US" dirty="0" err="1">
                <a:solidFill>
                  <a:prstClr val="white"/>
                </a:solidFill>
              </a:rPr>
              <a:t>dyweddïo</a:t>
            </a:r>
            <a:r>
              <a:rPr lang="en-US" dirty="0">
                <a:solidFill>
                  <a:prstClr val="white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834821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1996" y="161842"/>
            <a:ext cx="6968411" cy="786926"/>
          </a:xfrm>
        </p:spPr>
        <p:txBody>
          <a:bodyPr>
            <a:normAutofit/>
          </a:bodyPr>
          <a:lstStyle/>
          <a:p>
            <a:r>
              <a:rPr lang="en-US" dirty="0" smtClean="0"/>
              <a:t>  </a:t>
            </a:r>
            <a:r>
              <a:rPr lang="en-US" sz="2000" dirty="0"/>
              <a:t>Three Dimensions</a:t>
            </a:r>
            <a:br>
              <a:rPr lang="en-US" sz="2000" dirty="0"/>
            </a:br>
            <a:r>
              <a:rPr lang="en-US" sz="2000" dirty="0"/>
              <a:t>of Student Engagement</a:t>
            </a:r>
          </a:p>
        </p:txBody>
      </p:sp>
      <p:graphicFrame>
        <p:nvGraphicFramePr>
          <p:cNvPr id="5" name="Diagram 4"/>
          <p:cNvGraphicFramePr/>
          <p:nvPr>
            <p:extLst/>
          </p:nvPr>
        </p:nvGraphicFramePr>
        <p:xfrm>
          <a:off x="3491881" y="996853"/>
          <a:ext cx="6780939" cy="3511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-1" y="4802073"/>
            <a:ext cx="868680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prstClr val="white"/>
                </a:solidFill>
              </a:rPr>
              <a:t>     </a:t>
            </a:r>
          </a:p>
        </p:txBody>
      </p:sp>
      <p:graphicFrame>
        <p:nvGraphicFramePr>
          <p:cNvPr id="7" name="Diagram 6"/>
          <p:cNvGraphicFramePr/>
          <p:nvPr>
            <p:extLst/>
          </p:nvPr>
        </p:nvGraphicFramePr>
        <p:xfrm>
          <a:off x="-468560" y="996854"/>
          <a:ext cx="5544616" cy="3511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-2196751" y="18407"/>
            <a:ext cx="929121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i="0" kern="1200" cap="all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rgbClr val="FB8C29"/>
                </a:solidFill>
              </a:rPr>
              <a:t>  TRI DIMENSIWN </a:t>
            </a:r>
            <a:br>
              <a:rPr lang="en-US" sz="2000" dirty="0">
                <a:solidFill>
                  <a:srgbClr val="FB8C29"/>
                </a:solidFill>
              </a:rPr>
            </a:br>
            <a:r>
              <a:rPr lang="en-US" sz="2000" dirty="0">
                <a:solidFill>
                  <a:srgbClr val="FB8C29"/>
                </a:solidFill>
              </a:rPr>
              <a:t>YMGYSYLLTU Â MYFYRWYR</a:t>
            </a:r>
          </a:p>
        </p:txBody>
      </p:sp>
    </p:spTree>
    <p:extLst>
      <p:ext uri="{BB962C8B-B14F-4D97-AF65-F5344CB8AC3E}">
        <p14:creationId xmlns:p14="http://schemas.microsoft.com/office/powerpoint/2010/main" val="8145396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val 27"/>
          <p:cNvSpPr/>
          <p:nvPr/>
        </p:nvSpPr>
        <p:spPr>
          <a:xfrm>
            <a:off x="6458568" y="2519023"/>
            <a:ext cx="1942138" cy="187458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42" name="Oval 41"/>
          <p:cNvSpPr/>
          <p:nvPr/>
        </p:nvSpPr>
        <p:spPr>
          <a:xfrm>
            <a:off x="1875855" y="2519023"/>
            <a:ext cx="1942138" cy="187458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5805590" y="822288"/>
            <a:ext cx="1942138" cy="187458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21532" y="4809351"/>
            <a:ext cx="1371600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0072" y="51253"/>
            <a:ext cx="2836134" cy="786926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sz="2000" dirty="0"/>
              <a:t>Five Forms of Engagement</a:t>
            </a:r>
          </a:p>
        </p:txBody>
      </p:sp>
      <p:sp>
        <p:nvSpPr>
          <p:cNvPr id="32" name="Oval 31"/>
          <p:cNvSpPr/>
          <p:nvPr/>
        </p:nvSpPr>
        <p:spPr>
          <a:xfrm>
            <a:off x="4667898" y="1155973"/>
            <a:ext cx="1942138" cy="187458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83532" y="4800600"/>
            <a:ext cx="2057400" cy="30008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93852" y="3219228"/>
            <a:ext cx="20574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000000"/>
                </a:solidFill>
              </a:rPr>
              <a:t>Mastery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" y="4605552"/>
            <a:ext cx="28825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prstClr val="white"/>
                </a:solidFill>
              </a:rPr>
              <a:t>   </a:t>
            </a:r>
          </a:p>
        </p:txBody>
      </p:sp>
      <p:sp>
        <p:nvSpPr>
          <p:cNvPr id="29" name="Oval 28"/>
          <p:cNvSpPr/>
          <p:nvPr/>
        </p:nvSpPr>
        <p:spPr>
          <a:xfrm>
            <a:off x="7111547" y="1202914"/>
            <a:ext cx="1942138" cy="187458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5319989" y="2508763"/>
            <a:ext cx="1942138" cy="187458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912675" y="1791179"/>
            <a:ext cx="20574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000000"/>
                </a:solidFill>
              </a:rPr>
              <a:t>Important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154832" y="1058078"/>
            <a:ext cx="20574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000000"/>
                </a:solidFill>
              </a:rPr>
              <a:t>Intrinsic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3122" y="1820841"/>
            <a:ext cx="20574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000000"/>
                </a:solidFill>
              </a:rPr>
              <a:t>Useful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98970" y="2925398"/>
            <a:ext cx="136312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>
                <a:solidFill>
                  <a:srgbClr val="000000"/>
                </a:solidFill>
              </a:rPr>
              <a:t>Worth the Effort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916940" y="3279925"/>
            <a:ext cx="140925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>
                <a:solidFill>
                  <a:srgbClr val="000000"/>
                </a:solidFill>
              </a:rPr>
              <a:t>Mastery</a:t>
            </a:r>
          </a:p>
        </p:txBody>
      </p:sp>
      <p:sp>
        <p:nvSpPr>
          <p:cNvPr id="34" name="Oval 33"/>
          <p:cNvSpPr/>
          <p:nvPr/>
        </p:nvSpPr>
        <p:spPr>
          <a:xfrm>
            <a:off x="1222875" y="822288"/>
            <a:ext cx="1942138" cy="187458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85184" y="1155973"/>
            <a:ext cx="1942138" cy="187458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411138" y="3219228"/>
            <a:ext cx="20574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000000"/>
                </a:solidFill>
              </a:rPr>
              <a:t>Mastery</a:t>
            </a:r>
          </a:p>
        </p:txBody>
      </p:sp>
      <p:sp>
        <p:nvSpPr>
          <p:cNvPr id="37" name="Oval 36"/>
          <p:cNvSpPr/>
          <p:nvPr/>
        </p:nvSpPr>
        <p:spPr>
          <a:xfrm>
            <a:off x="2528832" y="1202914"/>
            <a:ext cx="1942138" cy="187458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38" name="Oval 37"/>
          <p:cNvSpPr/>
          <p:nvPr/>
        </p:nvSpPr>
        <p:spPr>
          <a:xfrm>
            <a:off x="737274" y="2508763"/>
            <a:ext cx="1942138" cy="187458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29961" y="1791179"/>
            <a:ext cx="20574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 err="1">
                <a:solidFill>
                  <a:srgbClr val="000000"/>
                </a:solidFill>
              </a:rPr>
              <a:t>Pwysig</a:t>
            </a:r>
            <a:endParaRPr lang="en-US" sz="2100" b="1" dirty="0">
              <a:solidFill>
                <a:srgbClr val="0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572118" y="1058078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000000"/>
                </a:solidFill>
              </a:rPr>
              <a:t>Cynhenid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822779" y="1796608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000000"/>
                </a:solidFill>
              </a:rPr>
              <a:t>Defnyddiol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60606" y="2925398"/>
            <a:ext cx="1363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000000"/>
                </a:solidFill>
              </a:rPr>
              <a:t>Gwerth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yr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Ymdrech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927210" y="3219823"/>
            <a:ext cx="18527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000000"/>
                </a:solidFill>
              </a:rPr>
              <a:t>Meistrolaeth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45" name="Title 1"/>
          <p:cNvSpPr>
            <a:spLocks noGrp="1"/>
          </p:cNvSpPr>
          <p:nvPr/>
        </p:nvSpPr>
        <p:spPr>
          <a:xfrm>
            <a:off x="739201" y="-24227"/>
            <a:ext cx="2916108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rgbClr val="FB8C29"/>
                </a:solidFill>
              </a:rPr>
              <a:t> PUM MATH O YMGYSYLLTIAD</a:t>
            </a:r>
          </a:p>
        </p:txBody>
      </p:sp>
    </p:spTree>
    <p:extLst>
      <p:ext uri="{BB962C8B-B14F-4D97-AF65-F5344CB8AC3E}">
        <p14:creationId xmlns:p14="http://schemas.microsoft.com/office/powerpoint/2010/main" val="23677424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11692" y="2237290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 dirty="0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715" y="147198"/>
            <a:ext cx="3072482" cy="4221631"/>
          </a:xfrm>
          <a:prstGeom prst="rect">
            <a:avLst/>
          </a:prstGeom>
        </p:spPr>
      </p:pic>
      <p:pic>
        <p:nvPicPr>
          <p:cNvPr id="6" name="Picture 5" descr="SS27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28" y="147198"/>
            <a:ext cx="2971001" cy="407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2140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384048"/>
            <a:ext cx="8839200" cy="685800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 spc="-100" baseline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000" dirty="0">
              <a:solidFill>
                <a:srgbClr val="DFD9D5">
                  <a:satMod val="200000"/>
                </a:srgb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139952" y="384048"/>
            <a:ext cx="4648944" cy="3600450"/>
          </a:xfrm>
          <a:prstGeom prst="rect">
            <a:avLst/>
          </a:prstGeom>
        </p:spPr>
        <p:txBody>
          <a:bodyPr/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" indent="0">
              <a:buClr>
                <a:srgbClr val="DFD9D5"/>
              </a:buClr>
              <a:buNone/>
            </a:pPr>
            <a:endParaRPr lang="en-GB" sz="2400" dirty="0">
              <a:solidFill>
                <a:prstClr val="white"/>
              </a:solidFill>
            </a:endParaRPr>
          </a:p>
          <a:p>
            <a:pPr marL="51435" indent="0" algn="r">
              <a:buClr>
                <a:srgbClr val="DFD9D5"/>
              </a:buClr>
              <a:buNone/>
            </a:pPr>
            <a:r>
              <a:rPr lang="en-GB" sz="2000" dirty="0">
                <a:solidFill>
                  <a:srgbClr val="FB8C29"/>
                </a:solidFill>
              </a:rPr>
              <a:t>How are we doing?</a:t>
            </a:r>
          </a:p>
          <a:p>
            <a:pPr marL="51435" indent="0" algn="r">
              <a:buClr>
                <a:srgbClr val="DFD9D5"/>
              </a:buClr>
              <a:buNone/>
            </a:pPr>
            <a:endParaRPr lang="en-GB" sz="2000" dirty="0">
              <a:solidFill>
                <a:srgbClr val="FB8C29"/>
              </a:solidFill>
            </a:endParaRPr>
          </a:p>
          <a:p>
            <a:pPr marL="51435" indent="0" algn="r">
              <a:buClr>
                <a:srgbClr val="DFD9D5"/>
              </a:buClr>
              <a:buNone/>
            </a:pPr>
            <a:r>
              <a:rPr lang="en-GB" sz="2000" dirty="0">
                <a:solidFill>
                  <a:srgbClr val="FB8C29"/>
                </a:solidFill>
              </a:rPr>
              <a:t>How do we know?</a:t>
            </a:r>
          </a:p>
          <a:p>
            <a:pPr marL="51435" indent="0" algn="r">
              <a:buClr>
                <a:srgbClr val="DFD9D5"/>
              </a:buClr>
              <a:buNone/>
            </a:pPr>
            <a:endParaRPr lang="en-GB" sz="2000" dirty="0">
              <a:solidFill>
                <a:srgbClr val="FB8C29"/>
              </a:solidFill>
            </a:endParaRPr>
          </a:p>
          <a:p>
            <a:pPr marL="51435" indent="0" algn="r">
              <a:buClr>
                <a:srgbClr val="DFD9D5"/>
              </a:buClr>
              <a:buNone/>
            </a:pPr>
            <a:r>
              <a:rPr lang="en-GB" sz="2000" dirty="0">
                <a:solidFill>
                  <a:srgbClr val="FB8C29"/>
                </a:solidFill>
              </a:rPr>
              <a:t>How can we improve?</a:t>
            </a:r>
          </a:p>
          <a:p>
            <a:pPr marL="51435" indent="0" algn="r">
              <a:buClr>
                <a:srgbClr val="DFD9D5"/>
              </a:buClr>
              <a:buNone/>
            </a:pPr>
            <a:endParaRPr lang="en-GB" sz="2000" dirty="0">
              <a:solidFill>
                <a:srgbClr val="FB8C29"/>
              </a:solidFill>
            </a:endParaRPr>
          </a:p>
          <a:p>
            <a:pPr marL="51435" indent="0" algn="r">
              <a:buClr>
                <a:srgbClr val="DFD9D5"/>
              </a:buClr>
              <a:buNone/>
            </a:pPr>
            <a:r>
              <a:rPr lang="en-GB" sz="2000" dirty="0">
                <a:solidFill>
                  <a:srgbClr val="FB8C29"/>
                </a:solidFill>
              </a:rPr>
              <a:t>How can this benefit everyone?</a:t>
            </a:r>
          </a:p>
          <a:p>
            <a:pPr marL="51435" indent="0" algn="r">
              <a:buClr>
                <a:srgbClr val="DFD9D5"/>
              </a:buClr>
              <a:buNone/>
            </a:pPr>
            <a:endParaRPr lang="en-GB" sz="2000" dirty="0">
              <a:solidFill>
                <a:srgbClr val="A7D6FF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04800" y="267494"/>
            <a:ext cx="9042400" cy="4800600"/>
          </a:xfrm>
          <a:prstGeom prst="rect">
            <a:avLst/>
          </a:prstGeom>
        </p:spPr>
        <p:txBody>
          <a:bodyPr/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None/>
            </a:pPr>
            <a:endParaRPr lang="en-GB" sz="3200" dirty="0"/>
          </a:p>
          <a:p>
            <a:pPr marL="68580" indent="0">
              <a:buNone/>
            </a:pPr>
            <a:r>
              <a:rPr lang="en-GB" sz="2000" dirty="0" err="1" smtClean="0">
                <a:solidFill>
                  <a:srgbClr val="FB8C29"/>
                </a:solidFill>
              </a:rPr>
              <a:t>Sut</a:t>
            </a:r>
            <a:r>
              <a:rPr lang="en-GB" sz="2000" dirty="0" smtClean="0">
                <a:solidFill>
                  <a:srgbClr val="FB8C29"/>
                </a:solidFill>
              </a:rPr>
              <a:t> </a:t>
            </a:r>
            <a:r>
              <a:rPr lang="en-GB" sz="2000" dirty="0" err="1" smtClean="0">
                <a:solidFill>
                  <a:srgbClr val="FB8C29"/>
                </a:solidFill>
              </a:rPr>
              <a:t>ydym</a:t>
            </a:r>
            <a:r>
              <a:rPr lang="en-GB" sz="2000" dirty="0" smtClean="0">
                <a:solidFill>
                  <a:srgbClr val="FB8C29"/>
                </a:solidFill>
              </a:rPr>
              <a:t> </a:t>
            </a:r>
            <a:r>
              <a:rPr lang="en-GB" sz="2000" dirty="0" err="1" smtClean="0">
                <a:solidFill>
                  <a:srgbClr val="FB8C29"/>
                </a:solidFill>
              </a:rPr>
              <a:t>yn</a:t>
            </a:r>
            <a:r>
              <a:rPr lang="en-GB" sz="2000" dirty="0" smtClean="0">
                <a:solidFill>
                  <a:srgbClr val="FB8C29"/>
                </a:solidFill>
              </a:rPr>
              <a:t> </a:t>
            </a:r>
            <a:r>
              <a:rPr lang="en-GB" sz="2000" dirty="0" err="1" smtClean="0">
                <a:solidFill>
                  <a:srgbClr val="FB8C29"/>
                </a:solidFill>
              </a:rPr>
              <a:t>dod</a:t>
            </a:r>
            <a:r>
              <a:rPr lang="en-GB" sz="2000" dirty="0" smtClean="0">
                <a:solidFill>
                  <a:srgbClr val="FB8C29"/>
                </a:solidFill>
              </a:rPr>
              <a:t> </a:t>
            </a:r>
            <a:r>
              <a:rPr lang="en-GB" sz="2000" dirty="0" err="1" smtClean="0">
                <a:solidFill>
                  <a:srgbClr val="FB8C29"/>
                </a:solidFill>
              </a:rPr>
              <a:t>yn</a:t>
            </a:r>
            <a:r>
              <a:rPr lang="en-GB" sz="2000" dirty="0" smtClean="0">
                <a:solidFill>
                  <a:srgbClr val="FB8C29"/>
                </a:solidFill>
              </a:rPr>
              <a:t> </a:t>
            </a:r>
            <a:r>
              <a:rPr lang="en-GB" sz="2000" dirty="0" err="1" smtClean="0">
                <a:solidFill>
                  <a:srgbClr val="FB8C29"/>
                </a:solidFill>
              </a:rPr>
              <a:t>ein</a:t>
            </a:r>
            <a:r>
              <a:rPr lang="en-GB" sz="2000" dirty="0" smtClean="0">
                <a:solidFill>
                  <a:srgbClr val="FB8C29"/>
                </a:solidFill>
              </a:rPr>
              <a:t> </a:t>
            </a:r>
            <a:r>
              <a:rPr lang="en-GB" sz="2000" dirty="0" err="1" smtClean="0">
                <a:solidFill>
                  <a:srgbClr val="FB8C29"/>
                </a:solidFill>
              </a:rPr>
              <a:t>blaenau</a:t>
            </a:r>
            <a:r>
              <a:rPr lang="en-GB" sz="2000" dirty="0" smtClean="0">
                <a:solidFill>
                  <a:srgbClr val="FB8C29"/>
                </a:solidFill>
              </a:rPr>
              <a:t>?</a:t>
            </a:r>
          </a:p>
          <a:p>
            <a:pPr marL="68580" indent="0">
              <a:buNone/>
            </a:pPr>
            <a:endParaRPr lang="en-GB" sz="2000" dirty="0">
              <a:solidFill>
                <a:srgbClr val="FB8C29"/>
              </a:solidFill>
            </a:endParaRPr>
          </a:p>
          <a:p>
            <a:pPr marL="68580" indent="0">
              <a:buNone/>
            </a:pPr>
            <a:r>
              <a:rPr lang="en-GB" sz="2000" dirty="0" err="1" smtClean="0">
                <a:solidFill>
                  <a:srgbClr val="FB8C29"/>
                </a:solidFill>
              </a:rPr>
              <a:t>Sut</a:t>
            </a:r>
            <a:r>
              <a:rPr lang="en-GB" sz="2000" dirty="0" smtClean="0">
                <a:solidFill>
                  <a:srgbClr val="FB8C29"/>
                </a:solidFill>
              </a:rPr>
              <a:t> </a:t>
            </a:r>
            <a:r>
              <a:rPr lang="en-GB" sz="2000" dirty="0" err="1" smtClean="0">
                <a:solidFill>
                  <a:srgbClr val="FB8C29"/>
                </a:solidFill>
              </a:rPr>
              <a:t>ydyn</a:t>
            </a:r>
            <a:r>
              <a:rPr lang="en-GB" sz="2000" dirty="0" smtClean="0">
                <a:solidFill>
                  <a:srgbClr val="FB8C29"/>
                </a:solidFill>
              </a:rPr>
              <a:t> </a:t>
            </a:r>
            <a:r>
              <a:rPr lang="en-GB" sz="2000" dirty="0" err="1" smtClean="0">
                <a:solidFill>
                  <a:srgbClr val="FB8C29"/>
                </a:solidFill>
              </a:rPr>
              <a:t>ni’n</a:t>
            </a:r>
            <a:r>
              <a:rPr lang="en-GB" sz="2000" dirty="0" smtClean="0">
                <a:solidFill>
                  <a:srgbClr val="FB8C29"/>
                </a:solidFill>
              </a:rPr>
              <a:t> </a:t>
            </a:r>
            <a:r>
              <a:rPr lang="en-GB" sz="2000" dirty="0" err="1" smtClean="0">
                <a:solidFill>
                  <a:srgbClr val="FB8C29"/>
                </a:solidFill>
              </a:rPr>
              <a:t>gwybod</a:t>
            </a:r>
            <a:r>
              <a:rPr lang="en-GB" sz="2000" dirty="0" smtClean="0">
                <a:solidFill>
                  <a:srgbClr val="FB8C29"/>
                </a:solidFill>
              </a:rPr>
              <a:t> </a:t>
            </a:r>
            <a:r>
              <a:rPr lang="en-GB" sz="2000" dirty="0" err="1" smtClean="0">
                <a:solidFill>
                  <a:srgbClr val="FB8C29"/>
                </a:solidFill>
              </a:rPr>
              <a:t>hynny</a:t>
            </a:r>
            <a:r>
              <a:rPr lang="en-GB" sz="2000" dirty="0" smtClean="0">
                <a:solidFill>
                  <a:srgbClr val="FB8C29"/>
                </a:solidFill>
              </a:rPr>
              <a:t>?</a:t>
            </a:r>
          </a:p>
          <a:p>
            <a:pPr marL="68580" indent="0">
              <a:buNone/>
            </a:pPr>
            <a:endParaRPr lang="en-GB" sz="2000" dirty="0">
              <a:solidFill>
                <a:srgbClr val="FB8C29"/>
              </a:solidFill>
            </a:endParaRPr>
          </a:p>
          <a:p>
            <a:pPr marL="68580" indent="0">
              <a:buNone/>
            </a:pPr>
            <a:r>
              <a:rPr lang="en-GB" sz="2000" dirty="0" err="1" smtClean="0">
                <a:solidFill>
                  <a:srgbClr val="FB8C29"/>
                </a:solidFill>
              </a:rPr>
              <a:t>Sut</a:t>
            </a:r>
            <a:r>
              <a:rPr lang="en-GB" sz="2000" dirty="0" smtClean="0">
                <a:solidFill>
                  <a:srgbClr val="FB8C29"/>
                </a:solidFill>
              </a:rPr>
              <a:t> </a:t>
            </a:r>
            <a:r>
              <a:rPr lang="en-GB" sz="2000" dirty="0" err="1" smtClean="0">
                <a:solidFill>
                  <a:srgbClr val="FB8C29"/>
                </a:solidFill>
              </a:rPr>
              <a:t>gallwn</a:t>
            </a:r>
            <a:r>
              <a:rPr lang="en-GB" sz="2000" dirty="0" smtClean="0">
                <a:solidFill>
                  <a:srgbClr val="FB8C29"/>
                </a:solidFill>
              </a:rPr>
              <a:t> </a:t>
            </a:r>
            <a:r>
              <a:rPr lang="en-GB" sz="2000" dirty="0" err="1" smtClean="0">
                <a:solidFill>
                  <a:srgbClr val="FB8C29"/>
                </a:solidFill>
              </a:rPr>
              <a:t>ni</a:t>
            </a:r>
            <a:r>
              <a:rPr lang="en-GB" sz="2000" dirty="0" smtClean="0">
                <a:solidFill>
                  <a:srgbClr val="FB8C29"/>
                </a:solidFill>
              </a:rPr>
              <a:t> </a:t>
            </a:r>
            <a:r>
              <a:rPr lang="en-GB" sz="2000" dirty="0" err="1" smtClean="0">
                <a:solidFill>
                  <a:srgbClr val="FB8C29"/>
                </a:solidFill>
              </a:rPr>
              <a:t>wella</a:t>
            </a:r>
            <a:r>
              <a:rPr lang="en-GB" sz="2000" dirty="0" smtClean="0">
                <a:solidFill>
                  <a:srgbClr val="FB8C29"/>
                </a:solidFill>
              </a:rPr>
              <a:t>?</a:t>
            </a:r>
          </a:p>
          <a:p>
            <a:pPr marL="68580" indent="0">
              <a:buNone/>
            </a:pPr>
            <a:endParaRPr lang="en-GB" sz="2000" dirty="0">
              <a:solidFill>
                <a:srgbClr val="FB8C29"/>
              </a:solidFill>
            </a:endParaRPr>
          </a:p>
          <a:p>
            <a:pPr marL="68580" indent="0">
              <a:buNone/>
            </a:pPr>
            <a:r>
              <a:rPr lang="en-GB" sz="2000" dirty="0" err="1" smtClean="0">
                <a:solidFill>
                  <a:srgbClr val="FB8C29"/>
                </a:solidFill>
              </a:rPr>
              <a:t>Sut</a:t>
            </a:r>
            <a:r>
              <a:rPr lang="en-GB" sz="2000" dirty="0" smtClean="0">
                <a:solidFill>
                  <a:srgbClr val="FB8C29"/>
                </a:solidFill>
              </a:rPr>
              <a:t> gall </a:t>
            </a:r>
            <a:r>
              <a:rPr lang="en-GB" sz="2000" dirty="0" err="1" smtClean="0">
                <a:solidFill>
                  <a:srgbClr val="FB8C29"/>
                </a:solidFill>
              </a:rPr>
              <a:t>hyn</a:t>
            </a:r>
            <a:r>
              <a:rPr lang="en-GB" sz="2000" dirty="0" smtClean="0">
                <a:solidFill>
                  <a:srgbClr val="FB8C29"/>
                </a:solidFill>
              </a:rPr>
              <a:t> </a:t>
            </a:r>
            <a:r>
              <a:rPr lang="en-GB" sz="2000" dirty="0" err="1" smtClean="0">
                <a:solidFill>
                  <a:srgbClr val="FB8C29"/>
                </a:solidFill>
              </a:rPr>
              <a:t>fod</a:t>
            </a:r>
            <a:r>
              <a:rPr lang="en-GB" sz="2000" dirty="0" smtClean="0">
                <a:solidFill>
                  <a:srgbClr val="FB8C29"/>
                </a:solidFill>
              </a:rPr>
              <a:t> o </a:t>
            </a:r>
            <a:r>
              <a:rPr lang="en-GB" sz="2000" dirty="0" err="1" smtClean="0">
                <a:solidFill>
                  <a:srgbClr val="FB8C29"/>
                </a:solidFill>
              </a:rPr>
              <a:t>fudd</a:t>
            </a:r>
            <a:r>
              <a:rPr lang="en-GB" sz="2000" dirty="0" smtClean="0">
                <a:solidFill>
                  <a:srgbClr val="FB8C29"/>
                </a:solidFill>
              </a:rPr>
              <a:t> </a:t>
            </a:r>
            <a:r>
              <a:rPr lang="en-GB" sz="2000" dirty="0" err="1" smtClean="0">
                <a:solidFill>
                  <a:srgbClr val="FB8C29"/>
                </a:solidFill>
              </a:rPr>
              <a:t>i</a:t>
            </a:r>
            <a:r>
              <a:rPr lang="en-GB" sz="2000" dirty="0" smtClean="0">
                <a:solidFill>
                  <a:srgbClr val="FB8C29"/>
                </a:solidFill>
              </a:rPr>
              <a:t> </a:t>
            </a:r>
            <a:r>
              <a:rPr lang="en-GB" sz="2000" dirty="0" err="1" smtClean="0">
                <a:solidFill>
                  <a:srgbClr val="FB8C29"/>
                </a:solidFill>
              </a:rPr>
              <a:t>bawb</a:t>
            </a:r>
            <a:r>
              <a:rPr lang="en-GB" sz="2000" dirty="0" smtClean="0">
                <a:solidFill>
                  <a:srgbClr val="FB8C29"/>
                </a:solidFill>
              </a:rPr>
              <a:t>?</a:t>
            </a:r>
          </a:p>
          <a:p>
            <a:pPr marL="68580" indent="0">
              <a:buNone/>
            </a:pPr>
            <a:endParaRPr lang="en-GB" sz="2000" dirty="0" smtClean="0">
              <a:solidFill>
                <a:srgbClr val="A7D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1991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384048"/>
            <a:ext cx="8839200" cy="685800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 spc="-100" baseline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000" dirty="0">
              <a:solidFill>
                <a:srgbClr val="DFD9D5">
                  <a:satMod val="200000"/>
                </a:srgb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14400" y="1543051"/>
            <a:ext cx="7162800" cy="3280172"/>
          </a:xfrm>
          <a:prstGeom prst="rect">
            <a:avLst/>
          </a:prstGeom>
        </p:spPr>
        <p:txBody>
          <a:bodyPr/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4" indent="0">
              <a:buClr>
                <a:srgbClr val="DFD9D5"/>
              </a:buClr>
              <a:buNone/>
            </a:pPr>
            <a:r>
              <a:rPr lang="en-GB" sz="2400" dirty="0">
                <a:solidFill>
                  <a:srgbClr val="A7D6FF"/>
                </a:solidFill>
              </a:rPr>
              <a:t>                        </a:t>
            </a:r>
            <a:endParaRPr lang="en-GB" sz="2400" dirty="0">
              <a:solidFill>
                <a:prstClr val="white"/>
              </a:solidFill>
            </a:endParaRPr>
          </a:p>
        </p:txBody>
      </p:sp>
      <p:pic>
        <p:nvPicPr>
          <p:cNvPr id="5" name="Picture 4" descr="tumblr_o42xkqpoCE1u54wo8o6_40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083" y="915567"/>
            <a:ext cx="2544646" cy="25446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6872" y="2444550"/>
            <a:ext cx="55214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B8C29"/>
                </a:solidFill>
              </a:rPr>
              <a:t>“Walking with a friend in the dark </a:t>
            </a:r>
          </a:p>
          <a:p>
            <a:endParaRPr lang="en-US" sz="2000" dirty="0">
              <a:solidFill>
                <a:srgbClr val="FB8C29"/>
              </a:solidFill>
            </a:endParaRPr>
          </a:p>
          <a:p>
            <a:r>
              <a:rPr lang="en-US" sz="2000" dirty="0">
                <a:solidFill>
                  <a:srgbClr val="FB8C29"/>
                </a:solidFill>
              </a:rPr>
              <a:t>is better than walking alone in the light.”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801" y="495073"/>
            <a:ext cx="65630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B8C29"/>
                </a:solidFill>
              </a:rPr>
              <a:t>“Mae </a:t>
            </a:r>
            <a:r>
              <a:rPr lang="en-US" sz="2000" dirty="0" err="1">
                <a:solidFill>
                  <a:srgbClr val="FB8C29"/>
                </a:solidFill>
              </a:rPr>
              <a:t>cerdded</a:t>
            </a:r>
            <a:r>
              <a:rPr lang="en-US" sz="2000" dirty="0">
                <a:solidFill>
                  <a:srgbClr val="FB8C29"/>
                </a:solidFill>
              </a:rPr>
              <a:t> </a:t>
            </a:r>
            <a:r>
              <a:rPr lang="en-US" sz="2000" dirty="0" err="1">
                <a:solidFill>
                  <a:srgbClr val="FB8C29"/>
                </a:solidFill>
              </a:rPr>
              <a:t>gyda</a:t>
            </a:r>
            <a:r>
              <a:rPr lang="en-US" sz="2000" dirty="0">
                <a:solidFill>
                  <a:srgbClr val="FB8C29"/>
                </a:solidFill>
              </a:rPr>
              <a:t> </a:t>
            </a:r>
            <a:r>
              <a:rPr lang="en-US" sz="2000" dirty="0" err="1">
                <a:solidFill>
                  <a:srgbClr val="FB8C29"/>
                </a:solidFill>
              </a:rPr>
              <a:t>ffrind</a:t>
            </a:r>
            <a:r>
              <a:rPr lang="en-US" sz="2000" dirty="0">
                <a:solidFill>
                  <a:srgbClr val="FB8C29"/>
                </a:solidFill>
              </a:rPr>
              <a:t> </a:t>
            </a:r>
            <a:r>
              <a:rPr lang="en-US" sz="2000" dirty="0" err="1">
                <a:solidFill>
                  <a:srgbClr val="FB8C29"/>
                </a:solidFill>
              </a:rPr>
              <a:t>yn</a:t>
            </a:r>
            <a:r>
              <a:rPr lang="en-US" sz="2000" dirty="0">
                <a:solidFill>
                  <a:srgbClr val="FB8C29"/>
                </a:solidFill>
              </a:rPr>
              <a:t> y </a:t>
            </a:r>
            <a:r>
              <a:rPr lang="en-US" sz="2000" dirty="0" err="1">
                <a:solidFill>
                  <a:srgbClr val="FB8C29"/>
                </a:solidFill>
              </a:rPr>
              <a:t>tywyllwch</a:t>
            </a:r>
            <a:r>
              <a:rPr lang="en-US" sz="2000" dirty="0">
                <a:solidFill>
                  <a:srgbClr val="FB8C29"/>
                </a:solidFill>
              </a:rPr>
              <a:t> </a:t>
            </a:r>
          </a:p>
          <a:p>
            <a:endParaRPr lang="en-US" sz="2000" dirty="0">
              <a:solidFill>
                <a:srgbClr val="FB8C29"/>
              </a:solidFill>
            </a:endParaRPr>
          </a:p>
          <a:p>
            <a:r>
              <a:rPr lang="en-US" sz="2000" dirty="0" err="1">
                <a:solidFill>
                  <a:srgbClr val="FB8C29"/>
                </a:solidFill>
              </a:rPr>
              <a:t>yn</a:t>
            </a:r>
            <a:r>
              <a:rPr lang="en-US" sz="2000" dirty="0">
                <a:solidFill>
                  <a:srgbClr val="FB8C29"/>
                </a:solidFill>
              </a:rPr>
              <a:t> well </a:t>
            </a:r>
            <a:r>
              <a:rPr lang="en-US" sz="2000" dirty="0" err="1">
                <a:solidFill>
                  <a:srgbClr val="FB8C29"/>
                </a:solidFill>
              </a:rPr>
              <a:t>na</a:t>
            </a:r>
            <a:r>
              <a:rPr lang="en-US" sz="2000" dirty="0">
                <a:solidFill>
                  <a:srgbClr val="FB8C29"/>
                </a:solidFill>
              </a:rPr>
              <a:t> </a:t>
            </a:r>
            <a:r>
              <a:rPr lang="en-US" sz="2000" dirty="0" err="1">
                <a:solidFill>
                  <a:srgbClr val="FB8C29"/>
                </a:solidFill>
              </a:rPr>
              <a:t>cherdded</a:t>
            </a:r>
            <a:r>
              <a:rPr lang="en-US" sz="2000" dirty="0">
                <a:solidFill>
                  <a:srgbClr val="FB8C29"/>
                </a:solidFill>
              </a:rPr>
              <a:t> </a:t>
            </a:r>
            <a:r>
              <a:rPr lang="en-US" sz="2000" dirty="0" err="1">
                <a:solidFill>
                  <a:srgbClr val="FB8C29"/>
                </a:solidFill>
              </a:rPr>
              <a:t>ar</a:t>
            </a:r>
            <a:r>
              <a:rPr lang="en-US" sz="2000" dirty="0">
                <a:solidFill>
                  <a:srgbClr val="FB8C29"/>
                </a:solidFill>
              </a:rPr>
              <a:t> </a:t>
            </a:r>
            <a:r>
              <a:rPr lang="en-US" sz="2000" dirty="0" err="1">
                <a:solidFill>
                  <a:srgbClr val="FB8C29"/>
                </a:solidFill>
              </a:rPr>
              <a:t>eich</a:t>
            </a:r>
            <a:r>
              <a:rPr lang="en-US" sz="2000" dirty="0">
                <a:solidFill>
                  <a:srgbClr val="FB8C29"/>
                </a:solidFill>
              </a:rPr>
              <a:t> pen </a:t>
            </a:r>
            <a:r>
              <a:rPr lang="en-US" sz="2000" dirty="0" err="1">
                <a:solidFill>
                  <a:srgbClr val="FB8C29"/>
                </a:solidFill>
              </a:rPr>
              <a:t>eich</a:t>
            </a:r>
            <a:r>
              <a:rPr lang="en-US" sz="2000" dirty="0">
                <a:solidFill>
                  <a:srgbClr val="FB8C29"/>
                </a:solidFill>
              </a:rPr>
              <a:t> </a:t>
            </a:r>
            <a:r>
              <a:rPr lang="en-US" sz="2000" dirty="0" err="1">
                <a:solidFill>
                  <a:srgbClr val="FB8C29"/>
                </a:solidFill>
              </a:rPr>
              <a:t>hun</a:t>
            </a:r>
            <a:r>
              <a:rPr lang="en-US" sz="2000" dirty="0">
                <a:solidFill>
                  <a:srgbClr val="FB8C29"/>
                </a:solidFill>
              </a:rPr>
              <a:t> </a:t>
            </a:r>
            <a:r>
              <a:rPr lang="en-US" sz="2000" dirty="0" err="1">
                <a:solidFill>
                  <a:srgbClr val="FB8C29"/>
                </a:solidFill>
              </a:rPr>
              <a:t>yn</a:t>
            </a:r>
            <a:r>
              <a:rPr lang="en-US" sz="2000" dirty="0">
                <a:solidFill>
                  <a:srgbClr val="FB8C29"/>
                </a:solidFill>
              </a:rPr>
              <a:t> y </a:t>
            </a:r>
            <a:r>
              <a:rPr lang="en-US" sz="2000" dirty="0" err="1">
                <a:solidFill>
                  <a:srgbClr val="FB8C29"/>
                </a:solidFill>
              </a:rPr>
              <a:t>goleuni</a:t>
            </a:r>
            <a:r>
              <a:rPr lang="en-US" sz="2000" dirty="0">
                <a:solidFill>
                  <a:srgbClr val="FB8C29"/>
                </a:solidFill>
              </a:rPr>
              <a:t>.”</a:t>
            </a:r>
          </a:p>
        </p:txBody>
      </p:sp>
      <p:sp>
        <p:nvSpPr>
          <p:cNvPr id="2" name="Rectangle 1"/>
          <p:cNvSpPr/>
          <p:nvPr/>
        </p:nvSpPr>
        <p:spPr>
          <a:xfrm>
            <a:off x="4495800" y="3685140"/>
            <a:ext cx="14434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A7D6FF"/>
                </a:solidFill>
              </a:rPr>
              <a:t>Helen Keller</a:t>
            </a:r>
          </a:p>
        </p:txBody>
      </p:sp>
    </p:spTree>
    <p:extLst>
      <p:ext uri="{BB962C8B-B14F-4D97-AF65-F5344CB8AC3E}">
        <p14:creationId xmlns:p14="http://schemas.microsoft.com/office/powerpoint/2010/main" val="26743050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384048"/>
            <a:ext cx="8839200" cy="685800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 spc="-100" baseline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000" dirty="0">
              <a:solidFill>
                <a:srgbClr val="DFD9D5">
                  <a:satMod val="200000"/>
                </a:srgb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245260" y="1779663"/>
            <a:ext cx="7162800" cy="3280172"/>
          </a:xfrm>
          <a:prstGeom prst="rect">
            <a:avLst/>
          </a:prstGeom>
        </p:spPr>
        <p:txBody>
          <a:bodyPr/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4" indent="0">
              <a:buClr>
                <a:srgbClr val="DFD9D5"/>
              </a:buClr>
              <a:buNone/>
            </a:pPr>
            <a:r>
              <a:rPr lang="en-GB" sz="2400" dirty="0">
                <a:solidFill>
                  <a:srgbClr val="A7D6FF"/>
                </a:solidFill>
              </a:rPr>
              <a:t>                        </a:t>
            </a:r>
            <a:endParaRPr lang="en-GB" sz="2400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396670"/>
            <a:ext cx="69613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white"/>
                </a:solidFill>
              </a:rPr>
              <a:t>“Mae bod </a:t>
            </a:r>
            <a:r>
              <a:rPr lang="en-US" sz="2400" dirty="0" err="1">
                <a:solidFill>
                  <a:prstClr val="white"/>
                </a:solidFill>
              </a:rPr>
              <a:t>yn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en-US" sz="2400" dirty="0" err="1">
                <a:solidFill>
                  <a:prstClr val="white"/>
                </a:solidFill>
              </a:rPr>
              <a:t>wirioneddol</a:t>
            </a:r>
            <a:r>
              <a:rPr lang="en-US" sz="2400" dirty="0">
                <a:solidFill>
                  <a:prstClr val="white"/>
                </a:solidFill>
              </a:rPr>
              <a:t> radical </a:t>
            </a:r>
            <a:r>
              <a:rPr lang="en-US" sz="2400" dirty="0" err="1">
                <a:solidFill>
                  <a:prstClr val="white"/>
                </a:solidFill>
              </a:rPr>
              <a:t>yn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en-US" sz="2400" dirty="0" err="1">
                <a:solidFill>
                  <a:prstClr val="white"/>
                </a:solidFill>
              </a:rPr>
              <a:t>ymwneud</a:t>
            </a:r>
            <a:r>
              <a:rPr lang="en-US" sz="2400" dirty="0">
                <a:solidFill>
                  <a:prstClr val="white"/>
                </a:solidFill>
              </a:rPr>
              <a:t> â </a:t>
            </a:r>
            <a:r>
              <a:rPr lang="en-US" sz="2400" dirty="0" err="1">
                <a:solidFill>
                  <a:prstClr val="white"/>
                </a:solidFill>
              </a:rPr>
              <a:t>gwneud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en-US" sz="2400" dirty="0" err="1">
                <a:solidFill>
                  <a:prstClr val="white"/>
                </a:solidFill>
              </a:rPr>
              <a:t>gobaith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en-US" sz="2400" dirty="0" err="1">
                <a:solidFill>
                  <a:prstClr val="white"/>
                </a:solidFill>
              </a:rPr>
              <a:t>yn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en-US" sz="2400" dirty="0" err="1">
                <a:solidFill>
                  <a:prstClr val="white"/>
                </a:solidFill>
              </a:rPr>
              <a:t>bosibl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en-US" sz="2400" dirty="0" err="1">
                <a:solidFill>
                  <a:prstClr val="white"/>
                </a:solidFill>
              </a:rPr>
              <a:t>yn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en-US" sz="2400" dirty="0" err="1">
                <a:solidFill>
                  <a:prstClr val="white"/>
                </a:solidFill>
              </a:rPr>
              <a:t>hytrach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en-US" sz="2400" dirty="0" err="1">
                <a:solidFill>
                  <a:prstClr val="white"/>
                </a:solidFill>
              </a:rPr>
              <a:t>na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en-US" sz="2400" dirty="0" err="1">
                <a:solidFill>
                  <a:prstClr val="white"/>
                </a:solidFill>
              </a:rPr>
              <a:t>gwneud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en-US" sz="2400" dirty="0" err="1">
                <a:solidFill>
                  <a:prstClr val="white"/>
                </a:solidFill>
              </a:rPr>
              <a:t>anobaith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en-US" sz="2400" dirty="0" err="1">
                <a:solidFill>
                  <a:prstClr val="white"/>
                </a:solidFill>
              </a:rPr>
              <a:t>yn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en-US" sz="2400" dirty="0" err="1">
                <a:solidFill>
                  <a:prstClr val="white"/>
                </a:solidFill>
              </a:rPr>
              <a:t>anochel</a:t>
            </a:r>
            <a:r>
              <a:rPr lang="en-US" sz="2400" dirty="0">
                <a:solidFill>
                  <a:prstClr val="white"/>
                </a:solidFill>
              </a:rPr>
              <a:t>.” </a:t>
            </a:r>
          </a:p>
        </p:txBody>
      </p:sp>
      <p:pic>
        <p:nvPicPr>
          <p:cNvPr id="7" name="Picture 6" descr="1a14ab889878010be3390e9fa667abcb_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252" y="1675947"/>
            <a:ext cx="3475112" cy="208884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688116" y="4030481"/>
            <a:ext cx="2065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A7D6FF"/>
                </a:solidFill>
              </a:rPr>
              <a:t>Raymond Williams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5795" y="3320667"/>
            <a:ext cx="6961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white"/>
                </a:solidFill>
              </a:rPr>
              <a:t>“To be truly radical is to make hope possible rather than despair inevitable.” </a:t>
            </a:r>
          </a:p>
        </p:txBody>
      </p:sp>
    </p:spTree>
    <p:extLst>
      <p:ext uri="{BB962C8B-B14F-4D97-AF65-F5344CB8AC3E}">
        <p14:creationId xmlns:p14="http://schemas.microsoft.com/office/powerpoint/2010/main" val="4096095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384048"/>
            <a:ext cx="8839200" cy="685800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 spc="-100" baseline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000" dirty="0">
              <a:solidFill>
                <a:srgbClr val="DFD9D5">
                  <a:satMod val="200000"/>
                </a:srgb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 rot="20640000">
            <a:off x="832396" y="340328"/>
            <a:ext cx="6781800" cy="3600450"/>
          </a:xfrm>
          <a:prstGeom prst="rect">
            <a:avLst/>
          </a:prstGeom>
        </p:spPr>
        <p:txBody>
          <a:bodyPr/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4" indent="0" algn="ctr">
              <a:buClr>
                <a:srgbClr val="DFD9D5"/>
              </a:buClr>
              <a:buNone/>
            </a:pPr>
            <a:endParaRPr lang="en-GB" sz="2400" dirty="0">
              <a:solidFill>
                <a:prstClr val="white"/>
              </a:solidFill>
            </a:endParaRPr>
          </a:p>
          <a:p>
            <a:pPr marL="51434" indent="0" algn="ctr">
              <a:buClr>
                <a:srgbClr val="DFD9D5"/>
              </a:buClr>
              <a:buNone/>
            </a:pPr>
            <a:endParaRPr lang="en-GB" sz="2400" dirty="0">
              <a:solidFill>
                <a:prstClr val="white"/>
              </a:solidFill>
              <a:latin typeface="Bradley Hand Bold"/>
              <a:cs typeface="Bradley Hand Bold"/>
            </a:endParaRPr>
          </a:p>
          <a:p>
            <a:pPr marL="51434" indent="0" algn="ctr">
              <a:buClr>
                <a:srgbClr val="DFD9D5"/>
              </a:buClr>
              <a:buNone/>
            </a:pPr>
            <a:endParaRPr lang="en-GB" sz="2400" dirty="0">
              <a:solidFill>
                <a:prstClr val="white"/>
              </a:solidFill>
              <a:latin typeface="Bradley Hand Bold"/>
              <a:cs typeface="Bradley Hand Bold"/>
            </a:endParaRPr>
          </a:p>
          <a:p>
            <a:pPr marL="51434" indent="0" algn="ctr">
              <a:buClr>
                <a:srgbClr val="DFD9D5"/>
              </a:buClr>
              <a:buNone/>
            </a:pPr>
            <a:r>
              <a:rPr lang="en-GB" sz="3600" dirty="0" err="1">
                <a:solidFill>
                  <a:prstClr val="white"/>
                </a:solidFill>
                <a:latin typeface="Bradley Hand Bold"/>
                <a:cs typeface="Bradley Hand Bold"/>
              </a:rPr>
              <a:t>Diolch</a:t>
            </a:r>
            <a:endParaRPr lang="en-GB" sz="3600" dirty="0">
              <a:solidFill>
                <a:prstClr val="white"/>
              </a:solidFill>
              <a:latin typeface="Bradley Hand Bold"/>
              <a:cs typeface="Bradley Hand Bold"/>
            </a:endParaRPr>
          </a:p>
          <a:p>
            <a:pPr marL="51434" indent="0" algn="ctr">
              <a:buClr>
                <a:srgbClr val="DFD9D5"/>
              </a:buClr>
              <a:buNone/>
            </a:pPr>
            <a:r>
              <a:rPr lang="en-GB" sz="3600" dirty="0">
                <a:solidFill>
                  <a:prstClr val="white"/>
                </a:solidFill>
                <a:latin typeface="Bradley Hand Bold"/>
                <a:cs typeface="Bradley Hand Bold"/>
              </a:rPr>
              <a:t>Thank you</a:t>
            </a:r>
            <a:endParaRPr lang="en-GB" sz="36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0675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51670"/>
            <a:ext cx="7772400" cy="1102519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33637C"/>
                </a:solidFill>
              </a:rPr>
              <a:t>Angela Jardine</a:t>
            </a:r>
            <a:br>
              <a:rPr lang="en-GB" b="1" dirty="0" smtClean="0">
                <a:solidFill>
                  <a:srgbClr val="33637C"/>
                </a:solidFill>
              </a:rPr>
            </a:br>
            <a:r>
              <a:rPr lang="en-GB" sz="3100" dirty="0" err="1" smtClean="0">
                <a:solidFill>
                  <a:srgbClr val="33637C"/>
                </a:solidFill>
              </a:rPr>
              <a:t>Cadeirydd</a:t>
            </a:r>
            <a:r>
              <a:rPr lang="en-GB" sz="3100" dirty="0" smtClean="0">
                <a:solidFill>
                  <a:srgbClr val="33637C"/>
                </a:solidFill>
              </a:rPr>
              <a:t>, </a:t>
            </a:r>
            <a:r>
              <a:rPr lang="en-GB" sz="3100" dirty="0" err="1" smtClean="0">
                <a:solidFill>
                  <a:srgbClr val="33637C"/>
                </a:solidFill>
              </a:rPr>
              <a:t>Cyngor</a:t>
            </a:r>
            <a:r>
              <a:rPr lang="en-GB" sz="3100" dirty="0" smtClean="0">
                <a:solidFill>
                  <a:srgbClr val="33637C"/>
                </a:solidFill>
              </a:rPr>
              <a:t> y </a:t>
            </a:r>
            <a:r>
              <a:rPr lang="en-GB" sz="3100" dirty="0" err="1" smtClean="0">
                <a:solidFill>
                  <a:srgbClr val="33637C"/>
                </a:solidFill>
              </a:rPr>
              <a:t>Gweithlu</a:t>
            </a:r>
            <a:r>
              <a:rPr lang="en-GB" sz="3100" dirty="0" smtClean="0">
                <a:solidFill>
                  <a:srgbClr val="33637C"/>
                </a:solidFill>
              </a:rPr>
              <a:t> </a:t>
            </a:r>
            <a:r>
              <a:rPr lang="en-GB" sz="3100" dirty="0" err="1" smtClean="0">
                <a:solidFill>
                  <a:srgbClr val="33637C"/>
                </a:solidFill>
              </a:rPr>
              <a:t>Addysg</a:t>
            </a:r>
            <a:endParaRPr lang="en-GB" sz="3100" dirty="0">
              <a:solidFill>
                <a:srgbClr val="33637C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51520" y="2643758"/>
            <a:ext cx="8640960" cy="1102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 smtClean="0">
                <a:solidFill>
                  <a:srgbClr val="33637C"/>
                </a:solidFill>
              </a:rPr>
              <a:t>Chairperson, Education Workforce Council</a:t>
            </a:r>
            <a:endParaRPr lang="en-GB" sz="2800" dirty="0">
              <a:solidFill>
                <a:srgbClr val="33637C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0" y="4371950"/>
            <a:ext cx="9144000" cy="1314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srgbClr val="33637C"/>
                </a:solidFill>
              </a:rPr>
              <a:t>#SiaradProff19				#ProfSpeak19</a:t>
            </a:r>
            <a:endParaRPr lang="en-GB" dirty="0">
              <a:solidFill>
                <a:srgbClr val="33637C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011910"/>
            <a:ext cx="1184920" cy="118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1451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73916"/>
            <a:ext cx="7772400" cy="1008112"/>
          </a:xfrm>
        </p:spPr>
        <p:txBody>
          <a:bodyPr>
            <a:normAutofit fontScale="90000"/>
          </a:bodyPr>
          <a:lstStyle/>
          <a:p>
            <a:r>
              <a:rPr lang="en-GB" b="1" dirty="0" err="1" smtClean="0">
                <a:solidFill>
                  <a:srgbClr val="33637C"/>
                </a:solidFill>
              </a:rPr>
              <a:t>Diolch</a:t>
            </a:r>
            <a:r>
              <a:rPr lang="en-GB" b="1" dirty="0" smtClean="0">
                <a:solidFill>
                  <a:srgbClr val="33637C"/>
                </a:solidFill>
              </a:rPr>
              <a:t/>
            </a:r>
            <a:br>
              <a:rPr lang="en-GB" b="1" dirty="0" smtClean="0">
                <a:solidFill>
                  <a:srgbClr val="33637C"/>
                </a:solidFill>
              </a:rPr>
            </a:br>
            <a:r>
              <a:rPr lang="en-GB" b="1" dirty="0" smtClean="0">
                <a:solidFill>
                  <a:srgbClr val="33637C"/>
                </a:solidFill>
              </a:rPr>
              <a:t>Thank you</a:t>
            </a:r>
            <a:endParaRPr lang="en-GB" sz="3100" dirty="0">
              <a:solidFill>
                <a:srgbClr val="33637C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51520" y="2643758"/>
            <a:ext cx="8640960" cy="1102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2800" dirty="0">
              <a:solidFill>
                <a:srgbClr val="33637C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0" y="4371950"/>
            <a:ext cx="9144000" cy="1314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srgbClr val="33637C"/>
                </a:solidFill>
              </a:rPr>
              <a:t>#SiaradProff19				#ProfSpeak19</a:t>
            </a:r>
            <a:endParaRPr lang="en-GB" dirty="0">
              <a:solidFill>
                <a:srgbClr val="33637C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011910"/>
            <a:ext cx="1184920" cy="11849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89046"/>
            <a:ext cx="2160240" cy="5920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775" y="178807"/>
            <a:ext cx="1285277" cy="134908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63608"/>
            <a:ext cx="1172698" cy="82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913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382DE40-0B1B-F744-9644-F1ACC1475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1852" y="240395"/>
            <a:ext cx="3452402" cy="4229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583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79822"/>
          </a:xfrm>
        </p:spPr>
        <p:txBody>
          <a:bodyPr>
            <a:normAutofit/>
          </a:bodyPr>
          <a:lstStyle/>
          <a:p>
            <a:r>
              <a:rPr lang="en-US" dirty="0" smtClean="0"/>
              <a:t>OECD – April 2014</a:t>
            </a:r>
            <a:endParaRPr lang="en-US" dirty="0"/>
          </a:p>
        </p:txBody>
      </p:sp>
      <p:pic>
        <p:nvPicPr>
          <p:cNvPr id="4" name="Picture 3" descr="FINAL%20Improving%20Schools%20in%20Wales%20-%20An%20OECD%20Perspective%20-%20PDF%20%20with%20cover... (dragged)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6691" y="987574"/>
            <a:ext cx="2430618" cy="28869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1059582"/>
            <a:ext cx="3318734" cy="2839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err="1" smtClean="0">
                <a:solidFill>
                  <a:prstClr val="white"/>
                </a:solidFill>
              </a:rPr>
              <a:t>Safle</a:t>
            </a:r>
            <a:r>
              <a:rPr lang="en-US" sz="1500" dirty="0" smtClean="0">
                <a:solidFill>
                  <a:prstClr val="white"/>
                </a:solidFill>
              </a:rPr>
              <a:t> </a:t>
            </a:r>
            <a:r>
              <a:rPr lang="en-US" sz="1500" dirty="0" err="1" smtClean="0">
                <a:solidFill>
                  <a:prstClr val="white"/>
                </a:solidFill>
              </a:rPr>
              <a:t>yn</a:t>
            </a:r>
            <a:r>
              <a:rPr lang="en-US" sz="1500" dirty="0" smtClean="0">
                <a:solidFill>
                  <a:prstClr val="white"/>
                </a:solidFill>
              </a:rPr>
              <a:t> </a:t>
            </a:r>
            <a:r>
              <a:rPr lang="en-US" sz="1500" dirty="0" err="1" smtClean="0">
                <a:solidFill>
                  <a:prstClr val="white"/>
                </a:solidFill>
              </a:rPr>
              <a:t>lle</a:t>
            </a:r>
            <a:r>
              <a:rPr lang="en-US" sz="1500" dirty="0" smtClean="0">
                <a:solidFill>
                  <a:prstClr val="white"/>
                </a:solidFill>
              </a:rPr>
              <a:t> </a:t>
            </a:r>
            <a:r>
              <a:rPr lang="en-US" sz="1500" dirty="0" err="1" smtClean="0">
                <a:solidFill>
                  <a:prstClr val="white"/>
                </a:solidFill>
              </a:rPr>
              <a:t>Gweledigaeth</a:t>
            </a:r>
            <a:endParaRPr lang="en-US" sz="1500" dirty="0">
              <a:solidFill>
                <a:prstClr val="white"/>
              </a:solidFill>
            </a:endParaRPr>
          </a:p>
          <a:p>
            <a:endParaRPr lang="en-US" sz="1500" dirty="0">
              <a:solidFill>
                <a:prstClr val="white"/>
              </a:solidFill>
            </a:endParaRPr>
          </a:p>
          <a:p>
            <a:r>
              <a:rPr lang="en-US" sz="1500" dirty="0" err="1" smtClean="0">
                <a:solidFill>
                  <a:prstClr val="white"/>
                </a:solidFill>
              </a:rPr>
              <a:t>Safon</a:t>
            </a:r>
            <a:r>
              <a:rPr lang="en-US" sz="1500" dirty="0" smtClean="0">
                <a:solidFill>
                  <a:prstClr val="white"/>
                </a:solidFill>
              </a:rPr>
              <a:t> </a:t>
            </a:r>
            <a:r>
              <a:rPr lang="en-US" sz="1500" dirty="0" err="1" smtClean="0">
                <a:solidFill>
                  <a:prstClr val="white"/>
                </a:solidFill>
              </a:rPr>
              <a:t>Athrawon</a:t>
            </a:r>
            <a:r>
              <a:rPr lang="en-US" sz="1500" dirty="0" smtClean="0">
                <a:solidFill>
                  <a:prstClr val="white"/>
                </a:solidFill>
              </a:rPr>
              <a:t> </a:t>
            </a:r>
            <a:r>
              <a:rPr lang="en-US" sz="1500" dirty="0" err="1" smtClean="0">
                <a:solidFill>
                  <a:prstClr val="white"/>
                </a:solidFill>
              </a:rPr>
              <a:t>yn</a:t>
            </a:r>
            <a:r>
              <a:rPr lang="en-US" sz="1500" dirty="0" smtClean="0">
                <a:solidFill>
                  <a:prstClr val="white"/>
                </a:solidFill>
              </a:rPr>
              <a:t> </a:t>
            </a:r>
            <a:r>
              <a:rPr lang="en-US" sz="1500" dirty="0" err="1" smtClean="0">
                <a:solidFill>
                  <a:prstClr val="white"/>
                </a:solidFill>
              </a:rPr>
              <a:t>Dirywio</a:t>
            </a:r>
            <a:r>
              <a:rPr lang="en-US" sz="1500" dirty="0" smtClean="0">
                <a:solidFill>
                  <a:prstClr val="white"/>
                </a:solidFill>
              </a:rPr>
              <a:t> </a:t>
            </a:r>
          </a:p>
          <a:p>
            <a:endParaRPr lang="en-US" sz="1500" dirty="0" smtClean="0">
              <a:solidFill>
                <a:prstClr val="white"/>
              </a:solidFill>
            </a:endParaRPr>
          </a:p>
          <a:p>
            <a:r>
              <a:rPr lang="en-US" sz="1500" dirty="0" err="1" smtClean="0">
                <a:solidFill>
                  <a:prstClr val="white"/>
                </a:solidFill>
              </a:rPr>
              <a:t>Cyfalaf</a:t>
            </a:r>
            <a:r>
              <a:rPr lang="en-US" sz="1500" dirty="0" smtClean="0">
                <a:solidFill>
                  <a:prstClr val="white"/>
                </a:solidFill>
              </a:rPr>
              <a:t> </a:t>
            </a:r>
            <a:r>
              <a:rPr lang="en-US" sz="1500" dirty="0" err="1">
                <a:solidFill>
                  <a:prstClr val="white"/>
                </a:solidFill>
              </a:rPr>
              <a:t>A</a:t>
            </a:r>
            <a:r>
              <a:rPr lang="en-US" sz="1500" dirty="0" err="1" smtClean="0">
                <a:solidFill>
                  <a:prstClr val="white"/>
                </a:solidFill>
              </a:rPr>
              <a:t>rweinyddiaeth</a:t>
            </a:r>
            <a:r>
              <a:rPr lang="en-US" sz="1500" dirty="0" smtClean="0">
                <a:solidFill>
                  <a:prstClr val="white"/>
                </a:solidFill>
              </a:rPr>
              <a:t> </a:t>
            </a:r>
            <a:r>
              <a:rPr lang="en-US" sz="1500" dirty="0" err="1">
                <a:solidFill>
                  <a:prstClr val="white"/>
                </a:solidFill>
              </a:rPr>
              <a:t>G</a:t>
            </a:r>
            <a:r>
              <a:rPr lang="en-US" sz="1500" dirty="0" err="1" smtClean="0">
                <a:solidFill>
                  <a:prstClr val="white"/>
                </a:solidFill>
              </a:rPr>
              <a:t>wael</a:t>
            </a:r>
            <a:r>
              <a:rPr lang="en-US" sz="1500" dirty="0" smtClean="0">
                <a:solidFill>
                  <a:prstClr val="white"/>
                </a:solidFill>
              </a:rPr>
              <a:t> </a:t>
            </a:r>
          </a:p>
          <a:p>
            <a:endParaRPr lang="en-US" sz="1500" dirty="0">
              <a:solidFill>
                <a:prstClr val="white"/>
              </a:solidFill>
            </a:endParaRPr>
          </a:p>
          <a:p>
            <a:r>
              <a:rPr lang="en-US" sz="1500" dirty="0" smtClean="0">
                <a:solidFill>
                  <a:prstClr val="white"/>
                </a:solidFill>
              </a:rPr>
              <a:t>Her </a:t>
            </a:r>
            <a:r>
              <a:rPr lang="en-US" sz="1500" dirty="0" err="1" smtClean="0">
                <a:solidFill>
                  <a:prstClr val="white"/>
                </a:solidFill>
              </a:rPr>
              <a:t>Uchel</a:t>
            </a:r>
            <a:r>
              <a:rPr lang="en-US" sz="1500" dirty="0" smtClean="0">
                <a:solidFill>
                  <a:prstClr val="white"/>
                </a:solidFill>
              </a:rPr>
              <a:t>, </a:t>
            </a:r>
            <a:r>
              <a:rPr lang="en-US" sz="1500" dirty="0" err="1" smtClean="0">
                <a:solidFill>
                  <a:prstClr val="white"/>
                </a:solidFill>
              </a:rPr>
              <a:t>Cymorth</a:t>
            </a:r>
            <a:r>
              <a:rPr lang="en-US" sz="1500" dirty="0" smtClean="0">
                <a:solidFill>
                  <a:prstClr val="white"/>
                </a:solidFill>
              </a:rPr>
              <a:t> </a:t>
            </a:r>
            <a:r>
              <a:rPr lang="en-US" sz="1500" dirty="0" err="1" smtClean="0">
                <a:solidFill>
                  <a:prstClr val="white"/>
                </a:solidFill>
              </a:rPr>
              <a:t>Isel</a:t>
            </a:r>
            <a:endParaRPr lang="en-US" sz="1500" dirty="0">
              <a:solidFill>
                <a:prstClr val="white"/>
              </a:solidFill>
            </a:endParaRPr>
          </a:p>
          <a:p>
            <a:endParaRPr lang="en-US" sz="1500" dirty="0">
              <a:solidFill>
                <a:prstClr val="white"/>
              </a:solidFill>
            </a:endParaRPr>
          </a:p>
          <a:p>
            <a:r>
              <a:rPr lang="en-US" sz="1500" dirty="0" err="1" smtClean="0">
                <a:solidFill>
                  <a:prstClr val="white"/>
                </a:solidFill>
              </a:rPr>
              <a:t>Cydweithredu</a:t>
            </a:r>
            <a:r>
              <a:rPr lang="en-US" sz="1500" dirty="0" smtClean="0">
                <a:solidFill>
                  <a:prstClr val="white"/>
                </a:solidFill>
              </a:rPr>
              <a:t> </a:t>
            </a:r>
            <a:r>
              <a:rPr lang="en-US" sz="1500" dirty="0" err="1" smtClean="0">
                <a:solidFill>
                  <a:prstClr val="white"/>
                </a:solidFill>
              </a:rPr>
              <a:t>Dryslyd</a:t>
            </a:r>
            <a:endParaRPr lang="en-US" sz="1500" dirty="0">
              <a:solidFill>
                <a:prstClr val="white"/>
              </a:solidFill>
            </a:endParaRPr>
          </a:p>
          <a:p>
            <a:endParaRPr lang="en-US" sz="1500" dirty="0">
              <a:solidFill>
                <a:prstClr val="white"/>
              </a:solidFill>
            </a:endParaRPr>
          </a:p>
          <a:p>
            <a:r>
              <a:rPr lang="en-US" sz="1500" dirty="0" err="1" smtClean="0">
                <a:solidFill>
                  <a:prstClr val="white"/>
                </a:solidFill>
              </a:rPr>
              <a:t>Asesu</a:t>
            </a:r>
            <a:r>
              <a:rPr lang="en-US" sz="1500" dirty="0" smtClean="0">
                <a:solidFill>
                  <a:prstClr val="white"/>
                </a:solidFill>
              </a:rPr>
              <a:t> </a:t>
            </a:r>
            <a:r>
              <a:rPr lang="en-US" sz="1500" dirty="0" err="1" smtClean="0">
                <a:solidFill>
                  <a:prstClr val="white"/>
                </a:solidFill>
              </a:rPr>
              <a:t>Anghydlynol</a:t>
            </a:r>
            <a:endParaRPr lang="en-US" sz="1350" dirty="0">
              <a:solidFill>
                <a:prstClr val="white"/>
              </a:solidFill>
            </a:endParaRPr>
          </a:p>
          <a:p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36096" y="1059582"/>
            <a:ext cx="331873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00" dirty="0">
                <a:solidFill>
                  <a:prstClr val="white"/>
                </a:solidFill>
              </a:rPr>
              <a:t>Ranking instead of Vision</a:t>
            </a:r>
          </a:p>
          <a:p>
            <a:pPr algn="r"/>
            <a:endParaRPr lang="en-US" sz="1500" dirty="0">
              <a:solidFill>
                <a:prstClr val="white"/>
              </a:solidFill>
            </a:endParaRPr>
          </a:p>
          <a:p>
            <a:pPr algn="r"/>
            <a:r>
              <a:rPr lang="en-US" sz="1500" dirty="0">
                <a:solidFill>
                  <a:prstClr val="white"/>
                </a:solidFill>
              </a:rPr>
              <a:t>Declining Teacher Quality</a:t>
            </a:r>
          </a:p>
          <a:p>
            <a:pPr algn="r"/>
            <a:endParaRPr lang="en-US" sz="1500" dirty="0">
              <a:solidFill>
                <a:prstClr val="white"/>
              </a:solidFill>
            </a:endParaRPr>
          </a:p>
          <a:p>
            <a:pPr algn="r"/>
            <a:r>
              <a:rPr lang="en-US" sz="1500" dirty="0">
                <a:solidFill>
                  <a:prstClr val="white"/>
                </a:solidFill>
              </a:rPr>
              <a:t>Weak Leadership Capital</a:t>
            </a:r>
          </a:p>
          <a:p>
            <a:pPr algn="r"/>
            <a:endParaRPr lang="en-US" sz="1500" dirty="0">
              <a:solidFill>
                <a:prstClr val="white"/>
              </a:solidFill>
            </a:endParaRPr>
          </a:p>
          <a:p>
            <a:pPr algn="r"/>
            <a:r>
              <a:rPr lang="en-US" sz="1500" dirty="0">
                <a:solidFill>
                  <a:prstClr val="white"/>
                </a:solidFill>
              </a:rPr>
              <a:t>High Challenge, Low Support</a:t>
            </a:r>
          </a:p>
          <a:p>
            <a:pPr algn="r"/>
            <a:endParaRPr lang="en-US" sz="1500" dirty="0">
              <a:solidFill>
                <a:prstClr val="white"/>
              </a:solidFill>
            </a:endParaRPr>
          </a:p>
          <a:p>
            <a:pPr algn="r"/>
            <a:r>
              <a:rPr lang="en-US" sz="1500" dirty="0">
                <a:solidFill>
                  <a:prstClr val="white"/>
                </a:solidFill>
              </a:rPr>
              <a:t>Confusing Collaboration</a:t>
            </a:r>
          </a:p>
          <a:p>
            <a:pPr algn="r"/>
            <a:endParaRPr lang="en-US" sz="1500" dirty="0">
              <a:solidFill>
                <a:prstClr val="white"/>
              </a:solidFill>
            </a:endParaRPr>
          </a:p>
          <a:p>
            <a:pPr algn="r"/>
            <a:r>
              <a:rPr lang="en-US" sz="1500" dirty="0">
                <a:solidFill>
                  <a:prstClr val="white"/>
                </a:solidFill>
              </a:rPr>
              <a:t>Incoherent Assessment</a:t>
            </a:r>
          </a:p>
          <a:p>
            <a:pPr algn="r"/>
            <a:endParaRPr lang="en-US" sz="1350" dirty="0">
              <a:solidFill>
                <a:prstClr val="white"/>
              </a:solidFill>
            </a:endParaRPr>
          </a:p>
          <a:p>
            <a:endParaRPr lang="en-US" sz="135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7729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9D5"/>
      </a:lt2>
      <a:accent1>
        <a:srgbClr val="FB8C29"/>
      </a:accent1>
      <a:accent2>
        <a:srgbClr val="F2C351"/>
      </a:accent2>
      <a:accent3>
        <a:srgbClr val="D0CBA5"/>
      </a:accent3>
      <a:accent4>
        <a:srgbClr val="A2C476"/>
      </a:accent4>
      <a:accent5>
        <a:srgbClr val="57C293"/>
      </a:accent5>
      <a:accent6>
        <a:srgbClr val="06BFDE"/>
      </a:accent6>
      <a:hlink>
        <a:srgbClr val="FBAE29"/>
      </a:hlink>
      <a:folHlink>
        <a:srgbClr val="EDC47E"/>
      </a:folHlink>
    </a:clrScheme>
    <a:fontScheme name="Gallery">
      <a:majorFont>
        <a:latin typeface="Rockwel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Gallery" id="{BBFCD31E-59A1-489D-B089-A3EAD7CAE12E}" vid="{BB5F5D82-B5E9-469E-A815-C655ED4AF24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</TotalTime>
  <Words>2165</Words>
  <Application>Microsoft Macintosh PowerPoint</Application>
  <PresentationFormat>On-screen Show (16:9)</PresentationFormat>
  <Paragraphs>511</Paragraphs>
  <Slides>74</Slides>
  <Notes>32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74</vt:i4>
      </vt:variant>
    </vt:vector>
  </HeadingPairs>
  <TitlesOfParts>
    <vt:vector size="76" baseType="lpstr">
      <vt:lpstr>Office Theme</vt:lpstr>
      <vt:lpstr>Gallery</vt:lpstr>
      <vt:lpstr>Siarad yn Broffesiynol 2019 Professionally Speaking 2019</vt:lpstr>
      <vt:lpstr>Sarah Stewart Cyfarwyddwr TAR, Y Brifysgol Agored yng Nghymru</vt:lpstr>
      <vt:lpstr>Kirsty Williams AC/AM Gweinidog Addysg</vt:lpstr>
      <vt:lpstr>  Yr Athro Andy Hargreaves Tegwch, hunaniaeth a chynhwysiant: yr her fawr nesaf i newid addysgol </vt:lpstr>
      <vt:lpstr>PowerPoint Presentation</vt:lpstr>
      <vt:lpstr>PowerPoint Presentation</vt:lpstr>
      <vt:lpstr>PowerPoint Presentation</vt:lpstr>
      <vt:lpstr>PowerPoint Presentation</vt:lpstr>
      <vt:lpstr>OECD – April 2014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</vt:lpstr>
      <vt:lpstr>Money and Maths</vt:lpstr>
      <vt:lpstr>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</vt:lpstr>
      <vt:lpstr>PowerPoint Presentation</vt:lpstr>
      <vt:lpstr>PowerPoint Presentation</vt:lpstr>
      <vt:lpstr>Intersectionality of Identity</vt:lpstr>
      <vt:lpstr>   </vt:lpstr>
      <vt:lpstr>PowerPoint Presentation</vt:lpstr>
      <vt:lpstr>   </vt:lpstr>
      <vt:lpstr>LGBTQ+  Identities</vt:lpstr>
      <vt:lpstr>   </vt:lpstr>
      <vt:lpstr>PowerPoint Presentation</vt:lpstr>
      <vt:lpstr>PowerPoint Presentation</vt:lpstr>
      <vt:lpstr>PowerPoint Presentation</vt:lpstr>
      <vt:lpstr>  </vt:lpstr>
      <vt:lpstr>PowerPoint Presentation</vt:lpstr>
      <vt:lpstr>“Terms of Engagement”</vt:lpstr>
      <vt:lpstr>  Three Dimensions of Student Engagement</vt:lpstr>
      <vt:lpstr> Five Forms of Engagement</vt:lpstr>
      <vt:lpstr>PowerPoint Presentation</vt:lpstr>
      <vt:lpstr>PowerPoint Presentation</vt:lpstr>
      <vt:lpstr>PowerPoint Presentation</vt:lpstr>
      <vt:lpstr>PowerPoint Presentation</vt:lpstr>
      <vt:lpstr>Angela Jardine Cadeirydd, Cyngor y Gweithlu Addysg</vt:lpstr>
      <vt:lpstr>Diolch 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 Screen Show</dc:title>
  <dc:creator>Peter Morris</dc:creator>
  <cp:lastModifiedBy>Andy Hargreaves</cp:lastModifiedBy>
  <cp:revision>36</cp:revision>
  <dcterms:created xsi:type="dcterms:W3CDTF">2013-03-12T11:14:57Z</dcterms:created>
  <dcterms:modified xsi:type="dcterms:W3CDTF">2019-09-16T16:18:00Z</dcterms:modified>
</cp:coreProperties>
</file>