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47"/>
  </p:notesMasterIdLst>
  <p:sldIdLst>
    <p:sldId id="625" r:id="rId2"/>
    <p:sldId id="531" r:id="rId3"/>
    <p:sldId id="533" r:id="rId4"/>
    <p:sldId id="535" r:id="rId5"/>
    <p:sldId id="546" r:id="rId6"/>
    <p:sldId id="592" r:id="rId7"/>
    <p:sldId id="623" r:id="rId8"/>
    <p:sldId id="566" r:id="rId9"/>
    <p:sldId id="567" r:id="rId10"/>
    <p:sldId id="626" r:id="rId11"/>
    <p:sldId id="532" r:id="rId12"/>
    <p:sldId id="624" r:id="rId13"/>
    <p:sldId id="621" r:id="rId14"/>
    <p:sldId id="569" r:id="rId15"/>
    <p:sldId id="534" r:id="rId16"/>
    <p:sldId id="627" r:id="rId17"/>
    <p:sldId id="571" r:id="rId18"/>
    <p:sldId id="572" r:id="rId19"/>
    <p:sldId id="573" r:id="rId20"/>
    <p:sldId id="574" r:id="rId21"/>
    <p:sldId id="575" r:id="rId22"/>
    <p:sldId id="576" r:id="rId23"/>
    <p:sldId id="577" r:id="rId24"/>
    <p:sldId id="578" r:id="rId25"/>
    <p:sldId id="579" r:id="rId26"/>
    <p:sldId id="580" r:id="rId27"/>
    <p:sldId id="581" r:id="rId28"/>
    <p:sldId id="582" r:id="rId29"/>
    <p:sldId id="583" r:id="rId30"/>
    <p:sldId id="596" r:id="rId31"/>
    <p:sldId id="584" r:id="rId32"/>
    <p:sldId id="598" r:id="rId33"/>
    <p:sldId id="585" r:id="rId34"/>
    <p:sldId id="586" r:id="rId35"/>
    <p:sldId id="587" r:id="rId36"/>
    <p:sldId id="588" r:id="rId37"/>
    <p:sldId id="614" r:id="rId38"/>
    <p:sldId id="589" r:id="rId39"/>
    <p:sldId id="628" r:id="rId40"/>
    <p:sldId id="629" r:id="rId41"/>
    <p:sldId id="630" r:id="rId42"/>
    <p:sldId id="591" r:id="rId43"/>
    <p:sldId id="631" r:id="rId44"/>
    <p:sldId id="617" r:id="rId45"/>
    <p:sldId id="549"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 H Le" initials="LL" lastIdx="6" clrIdx="0">
    <p:extLst>
      <p:ext uri="{19B8F6BF-5375-455C-9EA6-DF929625EA0E}">
        <p15:presenceInfo xmlns:p15="http://schemas.microsoft.com/office/powerpoint/2012/main" userId="Le H Le" providerId="None"/>
      </p:ext>
    </p:extLst>
  </p:cmAuthor>
  <p:cmAuthor id="2" name="Jennifer Gore" initials="JG" lastIdx="2" clrIdx="1">
    <p:extLst>
      <p:ext uri="{19B8F6BF-5375-455C-9EA6-DF929625EA0E}">
        <p15:presenceInfo xmlns:p15="http://schemas.microsoft.com/office/powerpoint/2012/main" userId="Jennifer Gore" providerId="None"/>
      </p:ext>
    </p:extLst>
  </p:cmAuthor>
  <p:cmAuthor id="3" name="Kay" initials="K" lastIdx="1" clrIdx="2">
    <p:extLst>
      <p:ext uri="{19B8F6BF-5375-455C-9EA6-DF929625EA0E}">
        <p15:presenceInfo xmlns:p15="http://schemas.microsoft.com/office/powerpoint/2012/main" userId="Ka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7F7F"/>
    <a:srgbClr val="FFC000"/>
    <a:srgbClr val="000000"/>
    <a:srgbClr val="767171"/>
    <a:srgbClr val="404040"/>
    <a:srgbClr val="EAB200"/>
    <a:srgbClr val="929292"/>
    <a:srgbClr val="868686"/>
    <a:srgbClr val="FFD243"/>
    <a:srgbClr val="FAB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81" autoAdjust="0"/>
    <p:restoredTop sz="96754" autoAdjust="0"/>
  </p:normalViewPr>
  <p:slideViewPr>
    <p:cSldViewPr snapToGrid="0">
      <p:cViewPr varScale="1">
        <p:scale>
          <a:sx n="56" d="100"/>
          <a:sy n="56" d="100"/>
        </p:scale>
        <p:origin x="102" y="342"/>
      </p:cViewPr>
      <p:guideLst/>
    </p:cSldViewPr>
  </p:slideViewPr>
  <p:outlineViewPr>
    <p:cViewPr>
      <p:scale>
        <a:sx n="33" d="100"/>
        <a:sy n="33" d="100"/>
      </p:scale>
      <p:origin x="0" y="-2010"/>
    </p:cViewPr>
  </p:outlineViewPr>
  <p:notesTextViewPr>
    <p:cViewPr>
      <p:scale>
        <a:sx n="3" d="2"/>
        <a:sy n="3" d="2"/>
      </p:scale>
      <p:origin x="0" y="0"/>
    </p:cViewPr>
  </p:notesTextViewPr>
  <p:sorterViewPr>
    <p:cViewPr varScale="1">
      <p:scale>
        <a:sx n="1" d="1"/>
        <a:sy n="1" d="1"/>
      </p:scale>
      <p:origin x="0" y="-28512"/>
    </p:cViewPr>
  </p:sorterViewPr>
  <p:notesViewPr>
    <p:cSldViewPr snapToGrid="0">
      <p:cViewPr varScale="1">
        <p:scale>
          <a:sx n="90" d="100"/>
          <a:sy n="90" d="100"/>
        </p:scale>
        <p:origin x="379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uncle.newcastle.edu.au\entities\research\QTR%20RCT\DEC\Reports\Final%20report\QTR%20Final%20Report\Graphs%20and%20charts\Copy%20of%20Charts%20with%20new%20means_protocol%20set%20at%206_recoloured.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ncle.newcastle.edu.au\entities\research\QTR%20RCT\DEC\Reports\Final%20report\QTR%20Final%20Report\Graphs%20and%20charts\Copy%20of%20Charts%20with%20new%20means_protocol%20set%20at%206_recoloured.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ncle.newcastle.edu.au\entities\research\QTR%20RCT\DEC\Reports\Final%20report\QTR%20Final%20Report\Graphs%20and%20charts\Teacher%20survey%20CHECK%20he887%20for%20report_final_recoloured.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ncle.newcastle.edu.au\entities\research\QTR%20RCT\DEC\Reports\Final%20report\QTR%20Final%20Report\Graphs%20and%20charts\Teacher%20survey%20CHECK%20he887%20for%20report_final_recoloured.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y-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557424350785469E-2"/>
          <c:y val="4.1576763832895852E-2"/>
          <c:w val="0.94644257564921452"/>
          <c:h val="0.8539762380216771"/>
        </c:manualLayout>
      </c:layout>
      <c:lineChart>
        <c:grouping val="standard"/>
        <c:varyColors val="0"/>
        <c:ser>
          <c:idx val="0"/>
          <c:order val="0"/>
          <c:tx>
            <c:strRef>
              <c:f>'[Copy of Charts with new means_protocol set at 6_recoloured.xlsx]Sheet1'!$C$3</c:f>
              <c:strCache>
                <c:ptCount val="1"/>
                <c:pt idx="0">
                  <c:v>Control</c:v>
                </c:pt>
              </c:strCache>
            </c:strRef>
          </c:tx>
          <c:spPr>
            <a:ln w="76200" cap="rnd">
              <a:solidFill>
                <a:schemeClr val="accent3">
                  <a:lumMod val="75000"/>
                </a:schemeClr>
              </a:solidFill>
              <a:prstDash val="sysDash"/>
              <a:miter lim="800000"/>
            </a:ln>
            <a:effectLst/>
          </c:spPr>
          <c:marker>
            <c:symbol val="none"/>
          </c:marker>
          <c:cat>
            <c:strRef>
              <c:f>'[Copy of Charts with new means_protocol set at 6_recoloured.xlsx]Sheet1'!$D$2,'[Copy of Charts with new means_protocol set at 6_recoloured.xlsx]Sheet1'!$F$2,'[Copy of Charts with new means_protocol set at 6_recoloured.xlsx]Sheet1'!$I$2</c:f>
              <c:strCache>
                <c:ptCount val="3"/>
                <c:pt idx="0">
                  <c:v>Baseline</c:v>
                </c:pt>
                <c:pt idx="1">
                  <c:v>6-months</c:v>
                </c:pt>
                <c:pt idx="2">
                  <c:v>12-months</c:v>
                </c:pt>
              </c:strCache>
            </c:strRef>
          </c:cat>
          <c:val>
            <c:numRef>
              <c:f>'[Copy of Charts with new means_protocol set at 6_recoloured.xlsx]Sheet1'!$D$3,'[Copy of Charts with new means_protocol set at 6_recoloured.xlsx]Sheet1'!$F$3,'[Copy of Charts with new means_protocol set at 6_recoloured.xlsx]Sheet1'!$I$3</c:f>
              <c:numCache>
                <c:formatCode>General</c:formatCode>
                <c:ptCount val="3"/>
                <c:pt idx="0">
                  <c:v>2.62</c:v>
                </c:pt>
                <c:pt idx="1">
                  <c:v>2.61</c:v>
                </c:pt>
                <c:pt idx="2">
                  <c:v>2.62</c:v>
                </c:pt>
              </c:numCache>
            </c:numRef>
          </c:val>
          <c:smooth val="0"/>
          <c:extLst xmlns:c16r2="http://schemas.microsoft.com/office/drawing/2015/06/chart">
            <c:ext xmlns:c16="http://schemas.microsoft.com/office/drawing/2014/chart" uri="{C3380CC4-5D6E-409C-BE32-E72D297353CC}">
              <c16:uniqueId val="{00000000-0E0C-477E-B1AF-73B128865D51}"/>
            </c:ext>
          </c:extLst>
        </c:ser>
        <c:ser>
          <c:idx val="1"/>
          <c:order val="1"/>
          <c:tx>
            <c:strRef>
              <c:f>'[Copy of Charts with new means_protocol set at 6_recoloured.xlsx]Sheet1'!$C$4</c:f>
              <c:strCache>
                <c:ptCount val="1"/>
                <c:pt idx="0">
                  <c:v>Set</c:v>
                </c:pt>
              </c:strCache>
            </c:strRef>
          </c:tx>
          <c:spPr>
            <a:ln w="76200" cap="rnd" cmpd="sng">
              <a:solidFill>
                <a:schemeClr val="accent4"/>
              </a:solidFill>
              <a:prstDash val="solid"/>
              <a:bevel/>
            </a:ln>
            <a:effectLst/>
          </c:spPr>
          <c:marker>
            <c:symbol val="none"/>
          </c:marker>
          <c:cat>
            <c:strRef>
              <c:f>'[Copy of Charts with new means_protocol set at 6_recoloured.xlsx]Sheet1'!$D$2,'[Copy of Charts with new means_protocol set at 6_recoloured.xlsx]Sheet1'!$F$2,'[Copy of Charts with new means_protocol set at 6_recoloured.xlsx]Sheet1'!$I$2</c:f>
              <c:strCache>
                <c:ptCount val="3"/>
                <c:pt idx="0">
                  <c:v>Baseline</c:v>
                </c:pt>
                <c:pt idx="1">
                  <c:v>6-months</c:v>
                </c:pt>
                <c:pt idx="2">
                  <c:v>12-months</c:v>
                </c:pt>
              </c:strCache>
            </c:strRef>
          </c:cat>
          <c:val>
            <c:numRef>
              <c:f>'[Copy of Charts with new means_protocol set at 6_recoloured.xlsx]Sheet1'!$D$4,'[Copy of Charts with new means_protocol set at 6_recoloured.xlsx]Sheet1'!$F$4,'[Copy of Charts with new means_protocol set at 6_recoloured.xlsx]Sheet1'!$I$4</c:f>
              <c:numCache>
                <c:formatCode>General</c:formatCode>
                <c:ptCount val="3"/>
                <c:pt idx="0">
                  <c:v>2.69</c:v>
                </c:pt>
                <c:pt idx="1">
                  <c:v>2.84</c:v>
                </c:pt>
                <c:pt idx="2">
                  <c:v>2.81</c:v>
                </c:pt>
              </c:numCache>
            </c:numRef>
          </c:val>
          <c:smooth val="0"/>
          <c:extLst xmlns:c16r2="http://schemas.microsoft.com/office/drawing/2015/06/chart">
            <c:ext xmlns:c16="http://schemas.microsoft.com/office/drawing/2014/chart" uri="{C3380CC4-5D6E-409C-BE32-E72D297353CC}">
              <c16:uniqueId val="{00000001-0E0C-477E-B1AF-73B128865D51}"/>
            </c:ext>
          </c:extLst>
        </c:ser>
        <c:ser>
          <c:idx val="2"/>
          <c:order val="2"/>
          <c:tx>
            <c:strRef>
              <c:f>'[Copy of Charts with new means_protocol set at 6_recoloured.xlsx]Sheet1'!$C$5</c:f>
              <c:strCache>
                <c:ptCount val="1"/>
                <c:pt idx="0">
                  <c:v>Choice</c:v>
                </c:pt>
              </c:strCache>
            </c:strRef>
          </c:tx>
          <c:spPr>
            <a:ln w="76200" cap="rnd">
              <a:solidFill>
                <a:schemeClr val="accent2"/>
              </a:solidFill>
              <a:prstDash val="solid"/>
              <a:miter lim="800000"/>
            </a:ln>
            <a:effectLst/>
          </c:spPr>
          <c:marker>
            <c:symbol val="none"/>
          </c:marker>
          <c:cat>
            <c:strRef>
              <c:f>'[Copy of Charts with new means_protocol set at 6_recoloured.xlsx]Sheet1'!$D$2,'[Copy of Charts with new means_protocol set at 6_recoloured.xlsx]Sheet1'!$F$2,'[Copy of Charts with new means_protocol set at 6_recoloured.xlsx]Sheet1'!$I$2</c:f>
              <c:strCache>
                <c:ptCount val="3"/>
                <c:pt idx="0">
                  <c:v>Baseline</c:v>
                </c:pt>
                <c:pt idx="1">
                  <c:v>6-months</c:v>
                </c:pt>
                <c:pt idx="2">
                  <c:v>12-months</c:v>
                </c:pt>
              </c:strCache>
            </c:strRef>
          </c:cat>
          <c:val>
            <c:numRef>
              <c:f>'[Copy of Charts with new means_protocol set at 6_recoloured.xlsx]Sheet1'!$D$5,'[Copy of Charts with new means_protocol set at 6_recoloured.xlsx]Sheet1'!$F$5,'[Copy of Charts with new means_protocol set at 6_recoloured.xlsx]Sheet1'!$I$5</c:f>
              <c:numCache>
                <c:formatCode>General</c:formatCode>
                <c:ptCount val="3"/>
                <c:pt idx="0">
                  <c:v>2.62</c:v>
                </c:pt>
                <c:pt idx="1">
                  <c:v>2.82</c:v>
                </c:pt>
                <c:pt idx="2">
                  <c:v>2.87</c:v>
                </c:pt>
              </c:numCache>
            </c:numRef>
          </c:val>
          <c:smooth val="0"/>
          <c:extLst xmlns:c16r2="http://schemas.microsoft.com/office/drawing/2015/06/chart">
            <c:ext xmlns:c16="http://schemas.microsoft.com/office/drawing/2014/chart" uri="{C3380CC4-5D6E-409C-BE32-E72D297353CC}">
              <c16:uniqueId val="{00000002-0E0C-477E-B1AF-73B128865D51}"/>
            </c:ext>
          </c:extLst>
        </c:ser>
        <c:dLbls>
          <c:showLegendKey val="0"/>
          <c:showVal val="0"/>
          <c:showCatName val="0"/>
          <c:showSerName val="0"/>
          <c:showPercent val="0"/>
          <c:showBubbleSize val="0"/>
        </c:dLbls>
        <c:smooth val="0"/>
        <c:axId val="131735216"/>
        <c:axId val="131735776"/>
      </c:lineChart>
      <c:catAx>
        <c:axId val="131735216"/>
        <c:scaling>
          <c:orientation val="minMax"/>
        </c:scaling>
        <c:delete val="0"/>
        <c:axPos val="b"/>
        <c:numFmt formatCode="General" sourceLinked="1"/>
        <c:majorTickMark val="none"/>
        <c:minorTickMark val="none"/>
        <c:tickLblPos val="nextTo"/>
        <c:spPr>
          <a:noFill/>
          <a:ln w="12700" cap="flat" cmpd="sng" algn="ctr">
            <a:solidFill>
              <a:schemeClr val="bg2">
                <a:lumMod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95000"/>
                    <a:lumOff val="5000"/>
                  </a:schemeClr>
                </a:solidFill>
                <a:latin typeface="+mn-lt"/>
                <a:ea typeface="+mn-ea"/>
                <a:cs typeface="+mn-cs"/>
              </a:defRPr>
            </a:pPr>
            <a:endParaRPr lang="en-US"/>
          </a:p>
        </c:txPr>
        <c:crossAx val="131735776"/>
        <c:crosses val="autoZero"/>
        <c:auto val="1"/>
        <c:lblAlgn val="ctr"/>
        <c:lblOffset val="100"/>
        <c:noMultiLvlLbl val="0"/>
      </c:catAx>
      <c:valAx>
        <c:axId val="131735776"/>
        <c:scaling>
          <c:orientation val="minMax"/>
          <c:max val="2.9499999999999997"/>
          <c:min val="2.5499999999999998"/>
        </c:scaling>
        <c:delete val="0"/>
        <c:axPos val="l"/>
        <c:majorGridlines>
          <c:spPr>
            <a:ln w="9525" cap="flat" cmpd="sng" algn="ctr">
              <a:solidFill>
                <a:schemeClr val="bg1">
                  <a:lumMod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95000"/>
                    <a:lumOff val="5000"/>
                  </a:schemeClr>
                </a:solidFill>
                <a:latin typeface="+mn-lt"/>
                <a:ea typeface="+mn-ea"/>
                <a:cs typeface="+mn-cs"/>
              </a:defRPr>
            </a:pPr>
            <a:endParaRPr lang="en-US"/>
          </a:p>
        </c:txPr>
        <c:crossAx val="131735216"/>
        <c:crosses val="autoZero"/>
        <c:crossBetween val="between"/>
        <c:majorUnit val="0.1"/>
        <c:minorUnit val="1.0000000000000002E-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cy-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557429242665641E-2"/>
          <c:y val="4.2336096458176341E-2"/>
          <c:w val="0.9464425707573344"/>
          <c:h val="0.85410784559993302"/>
        </c:manualLayout>
      </c:layout>
      <c:lineChart>
        <c:grouping val="standard"/>
        <c:varyColors val="0"/>
        <c:ser>
          <c:idx val="0"/>
          <c:order val="0"/>
          <c:tx>
            <c:strRef>
              <c:f>Sheet1!$C$36</c:f>
              <c:strCache>
                <c:ptCount val="1"/>
                <c:pt idx="0">
                  <c:v>Control</c:v>
                </c:pt>
              </c:strCache>
            </c:strRef>
          </c:tx>
          <c:spPr>
            <a:ln w="76200" cap="rnd">
              <a:solidFill>
                <a:schemeClr val="accent3">
                  <a:lumMod val="75000"/>
                </a:schemeClr>
              </a:solidFill>
              <a:prstDash val="sysDash"/>
              <a:round/>
            </a:ln>
            <a:effectLst/>
          </c:spPr>
          <c:marker>
            <c:symbol val="none"/>
          </c:marker>
          <c:cat>
            <c:strRef>
              <c:f>(Sheet1!$D$35,Sheet1!$F$35,Sheet1!$I$35)</c:f>
              <c:strCache>
                <c:ptCount val="3"/>
                <c:pt idx="0">
                  <c:v>Baseline</c:v>
                </c:pt>
                <c:pt idx="1">
                  <c:v>6-months</c:v>
                </c:pt>
                <c:pt idx="2">
                  <c:v>12-months</c:v>
                </c:pt>
              </c:strCache>
            </c:strRef>
          </c:cat>
          <c:val>
            <c:numRef>
              <c:f>(Sheet1!$D$36,Sheet1!$F$36,Sheet1!$I$36)</c:f>
              <c:numCache>
                <c:formatCode>General</c:formatCode>
                <c:ptCount val="3"/>
                <c:pt idx="0">
                  <c:v>2.62</c:v>
                </c:pt>
                <c:pt idx="1">
                  <c:v>2.61</c:v>
                </c:pt>
                <c:pt idx="2">
                  <c:v>2.62</c:v>
                </c:pt>
              </c:numCache>
            </c:numRef>
          </c:val>
          <c:smooth val="0"/>
          <c:extLst xmlns:c16r2="http://schemas.microsoft.com/office/drawing/2015/06/chart">
            <c:ext xmlns:c16="http://schemas.microsoft.com/office/drawing/2014/chart" uri="{C3380CC4-5D6E-409C-BE32-E72D297353CC}">
              <c16:uniqueId val="{00000000-5786-4E71-9C01-13A03403F066}"/>
            </c:ext>
          </c:extLst>
        </c:ser>
        <c:ser>
          <c:idx val="1"/>
          <c:order val="1"/>
          <c:tx>
            <c:strRef>
              <c:f>Sheet1!$C$37</c:f>
              <c:strCache>
                <c:ptCount val="1"/>
                <c:pt idx="0">
                  <c:v>Set</c:v>
                </c:pt>
              </c:strCache>
            </c:strRef>
          </c:tx>
          <c:spPr>
            <a:ln w="76200" cap="rnd">
              <a:solidFill>
                <a:schemeClr val="accent4"/>
              </a:solidFill>
              <a:round/>
            </a:ln>
            <a:effectLst/>
          </c:spPr>
          <c:marker>
            <c:symbol val="none"/>
          </c:marker>
          <c:cat>
            <c:strRef>
              <c:f>(Sheet1!$D$35,Sheet1!$F$35,Sheet1!$I$35)</c:f>
              <c:strCache>
                <c:ptCount val="3"/>
                <c:pt idx="0">
                  <c:v>Baseline</c:v>
                </c:pt>
                <c:pt idx="1">
                  <c:v>6-months</c:v>
                </c:pt>
                <c:pt idx="2">
                  <c:v>12-months</c:v>
                </c:pt>
              </c:strCache>
            </c:strRef>
          </c:cat>
          <c:val>
            <c:numRef>
              <c:f>(Sheet1!$D$37,Sheet1!$F$37,Sheet1!$I$37)</c:f>
              <c:numCache>
                <c:formatCode>General</c:formatCode>
                <c:ptCount val="3"/>
                <c:pt idx="0">
                  <c:v>2.69</c:v>
                </c:pt>
                <c:pt idx="1">
                  <c:v>2.9</c:v>
                </c:pt>
                <c:pt idx="2">
                  <c:v>2.9</c:v>
                </c:pt>
              </c:numCache>
            </c:numRef>
          </c:val>
          <c:smooth val="0"/>
          <c:extLst xmlns:c16r2="http://schemas.microsoft.com/office/drawing/2015/06/chart">
            <c:ext xmlns:c16="http://schemas.microsoft.com/office/drawing/2014/chart" uri="{C3380CC4-5D6E-409C-BE32-E72D297353CC}">
              <c16:uniqueId val="{00000001-5786-4E71-9C01-13A03403F066}"/>
            </c:ext>
          </c:extLst>
        </c:ser>
        <c:ser>
          <c:idx val="2"/>
          <c:order val="2"/>
          <c:tx>
            <c:strRef>
              <c:f>Sheet1!$C$38</c:f>
              <c:strCache>
                <c:ptCount val="1"/>
                <c:pt idx="0">
                  <c:v>Choice</c:v>
                </c:pt>
              </c:strCache>
            </c:strRef>
          </c:tx>
          <c:spPr>
            <a:ln w="76200" cap="rnd">
              <a:solidFill>
                <a:schemeClr val="accent2"/>
              </a:solidFill>
              <a:round/>
            </a:ln>
            <a:effectLst/>
          </c:spPr>
          <c:marker>
            <c:symbol val="none"/>
          </c:marker>
          <c:cat>
            <c:strRef>
              <c:f>(Sheet1!$D$35,Sheet1!$F$35,Sheet1!$I$35)</c:f>
              <c:strCache>
                <c:ptCount val="3"/>
                <c:pt idx="0">
                  <c:v>Baseline</c:v>
                </c:pt>
                <c:pt idx="1">
                  <c:v>6-months</c:v>
                </c:pt>
                <c:pt idx="2">
                  <c:v>12-months</c:v>
                </c:pt>
              </c:strCache>
            </c:strRef>
          </c:cat>
          <c:val>
            <c:numRef>
              <c:f>(Sheet1!$D$38,Sheet1!$F$38,Sheet1!$I$38)</c:f>
              <c:numCache>
                <c:formatCode>General</c:formatCode>
                <c:ptCount val="3"/>
                <c:pt idx="0">
                  <c:v>2.62</c:v>
                </c:pt>
                <c:pt idx="1">
                  <c:v>2.82</c:v>
                </c:pt>
                <c:pt idx="2">
                  <c:v>2.87</c:v>
                </c:pt>
              </c:numCache>
            </c:numRef>
          </c:val>
          <c:smooth val="0"/>
          <c:extLst xmlns:c16r2="http://schemas.microsoft.com/office/drawing/2015/06/chart">
            <c:ext xmlns:c16="http://schemas.microsoft.com/office/drawing/2014/chart" uri="{C3380CC4-5D6E-409C-BE32-E72D297353CC}">
              <c16:uniqueId val="{00000002-5786-4E71-9C01-13A03403F066}"/>
            </c:ext>
          </c:extLst>
        </c:ser>
        <c:dLbls>
          <c:showLegendKey val="0"/>
          <c:showVal val="0"/>
          <c:showCatName val="0"/>
          <c:showSerName val="0"/>
          <c:showPercent val="0"/>
          <c:showBubbleSize val="0"/>
        </c:dLbls>
        <c:smooth val="0"/>
        <c:axId val="69266432"/>
        <c:axId val="69266992"/>
      </c:lineChart>
      <c:catAx>
        <c:axId val="69266432"/>
        <c:scaling>
          <c:orientation val="minMax"/>
        </c:scaling>
        <c:delete val="0"/>
        <c:axPos val="b"/>
        <c:numFmt formatCode="General" sourceLinked="1"/>
        <c:majorTickMark val="none"/>
        <c:minorTickMark val="none"/>
        <c:tickLblPos val="nextTo"/>
        <c:spPr>
          <a:noFill/>
          <a:ln w="12700" cap="flat" cmpd="sng" algn="ctr">
            <a:solidFill>
              <a:schemeClr val="bg2">
                <a:lumMod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crossAx val="69266992"/>
        <c:crosses val="autoZero"/>
        <c:auto val="1"/>
        <c:lblAlgn val="ctr"/>
        <c:lblOffset val="100"/>
        <c:noMultiLvlLbl val="0"/>
      </c:catAx>
      <c:valAx>
        <c:axId val="69266992"/>
        <c:scaling>
          <c:orientation val="minMax"/>
          <c:min val="2.5499999999999998"/>
        </c:scaling>
        <c:delete val="0"/>
        <c:axPos val="l"/>
        <c:majorGridlines>
          <c:spPr>
            <a:ln w="9525" cap="flat" cmpd="sng" algn="ctr">
              <a:solidFill>
                <a:schemeClr val="bg1">
                  <a:lumMod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crossAx val="69266432"/>
        <c:crosses val="autoZero"/>
        <c:crossBetween val="between"/>
        <c:majorUnit val="0.1"/>
        <c:minorUnit val="1.0000000000000002E-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cy-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81365229527934E-2"/>
          <c:y val="2.1068408272628319E-2"/>
          <c:w val="0.9371341994166803"/>
          <c:h val="0.82261512827415084"/>
        </c:manualLayout>
      </c:layout>
      <c:lineChart>
        <c:grouping val="standard"/>
        <c:varyColors val="0"/>
        <c:ser>
          <c:idx val="0"/>
          <c:order val="0"/>
          <c:tx>
            <c:strRef>
              <c:f>'[Teacher survey CHECK he887 for report_final_recoloured.xlsx]Tables for report'!$B$32</c:f>
              <c:strCache>
                <c:ptCount val="1"/>
                <c:pt idx="0">
                  <c:v>Control</c:v>
                </c:pt>
              </c:strCache>
            </c:strRef>
          </c:tx>
          <c:spPr>
            <a:ln w="76200" cap="rnd">
              <a:solidFill>
                <a:schemeClr val="accent3">
                  <a:lumMod val="75000"/>
                </a:schemeClr>
              </a:solidFill>
              <a:prstDash val="sysDash"/>
              <a:round/>
            </a:ln>
            <a:effectLst/>
          </c:spPr>
          <c:marker>
            <c:symbol val="none"/>
          </c:marker>
          <c:cat>
            <c:strRef>
              <c:f>'[Teacher survey CHECK he887 for report_final_recoloured.xlsx]Tables for report'!$C$31,'[Teacher survey CHECK he887 for report_final_recoloured.xlsx]Tables for report'!$F$31,'[Teacher survey CHECK he887 for report_final_recoloured.xlsx]Tables for report'!$J$31</c:f>
              <c:strCache>
                <c:ptCount val="3"/>
                <c:pt idx="0">
                  <c:v>Baseline</c:v>
                </c:pt>
                <c:pt idx="1">
                  <c:v>6-months</c:v>
                </c:pt>
                <c:pt idx="2">
                  <c:v>12-months</c:v>
                </c:pt>
              </c:strCache>
            </c:strRef>
          </c:cat>
          <c:val>
            <c:numRef>
              <c:f>'[Teacher survey CHECK he887 for report_final_recoloured.xlsx]Tables for report'!$C$32,'[Teacher survey CHECK he887 for report_final_recoloured.xlsx]Tables for report'!$F$32,'[Teacher survey CHECK he887 for report_final_recoloured.xlsx]Tables for report'!$J$32</c:f>
              <c:numCache>
                <c:formatCode>0.00</c:formatCode>
                <c:ptCount val="3"/>
                <c:pt idx="0">
                  <c:v>3.9284524048450526</c:v>
                </c:pt>
                <c:pt idx="1">
                  <c:v>3.7324782406596664</c:v>
                </c:pt>
                <c:pt idx="2">
                  <c:v>3.6797648636951874</c:v>
                </c:pt>
              </c:numCache>
            </c:numRef>
          </c:val>
          <c:smooth val="0"/>
          <c:extLst xmlns:c16r2="http://schemas.microsoft.com/office/drawing/2015/06/chart">
            <c:ext xmlns:c16="http://schemas.microsoft.com/office/drawing/2014/chart" uri="{C3380CC4-5D6E-409C-BE32-E72D297353CC}">
              <c16:uniqueId val="{00000000-2EEF-4EE9-BABF-4D07108CE268}"/>
            </c:ext>
          </c:extLst>
        </c:ser>
        <c:ser>
          <c:idx val="1"/>
          <c:order val="1"/>
          <c:tx>
            <c:strRef>
              <c:f>'[Teacher survey CHECK he887 for report_final_recoloured.xlsx]Tables for report'!$B$33</c:f>
              <c:strCache>
                <c:ptCount val="1"/>
                <c:pt idx="0">
                  <c:v>Set</c:v>
                </c:pt>
              </c:strCache>
            </c:strRef>
          </c:tx>
          <c:spPr>
            <a:ln w="76200" cap="rnd">
              <a:solidFill>
                <a:schemeClr val="accent4"/>
              </a:solidFill>
              <a:round/>
            </a:ln>
            <a:effectLst/>
          </c:spPr>
          <c:marker>
            <c:symbol val="none"/>
          </c:marker>
          <c:cat>
            <c:strRef>
              <c:f>'[Teacher survey CHECK he887 for report_final_recoloured.xlsx]Tables for report'!$C$31,'[Teacher survey CHECK he887 for report_final_recoloured.xlsx]Tables for report'!$F$31,'[Teacher survey CHECK he887 for report_final_recoloured.xlsx]Tables for report'!$J$31</c:f>
              <c:strCache>
                <c:ptCount val="3"/>
                <c:pt idx="0">
                  <c:v>Baseline</c:v>
                </c:pt>
                <c:pt idx="1">
                  <c:v>6-months</c:v>
                </c:pt>
                <c:pt idx="2">
                  <c:v>12-months</c:v>
                </c:pt>
              </c:strCache>
            </c:strRef>
          </c:cat>
          <c:val>
            <c:numRef>
              <c:f>'[Teacher survey CHECK he887 for report_final_recoloured.xlsx]Tables for report'!$C$33,'[Teacher survey CHECK he887 for report_final_recoloured.xlsx]Tables for report'!$F$33,'[Teacher survey CHECK he887 for report_final_recoloured.xlsx]Tables for report'!$J$33</c:f>
              <c:numCache>
                <c:formatCode>0.00</c:formatCode>
                <c:ptCount val="3"/>
                <c:pt idx="0">
                  <c:v>3.9078812006270449</c:v>
                </c:pt>
                <c:pt idx="1">
                  <c:v>4.0188978645557567</c:v>
                </c:pt>
                <c:pt idx="2">
                  <c:v>4.1215684789078502</c:v>
                </c:pt>
              </c:numCache>
            </c:numRef>
          </c:val>
          <c:smooth val="0"/>
          <c:extLst xmlns:c16r2="http://schemas.microsoft.com/office/drawing/2015/06/chart">
            <c:ext xmlns:c16="http://schemas.microsoft.com/office/drawing/2014/chart" uri="{C3380CC4-5D6E-409C-BE32-E72D297353CC}">
              <c16:uniqueId val="{00000001-2EEF-4EE9-BABF-4D07108CE268}"/>
            </c:ext>
          </c:extLst>
        </c:ser>
        <c:ser>
          <c:idx val="2"/>
          <c:order val="2"/>
          <c:tx>
            <c:strRef>
              <c:f>'[Teacher survey CHECK he887 for report_final_recoloured.xlsx]Tables for report'!$B$34</c:f>
              <c:strCache>
                <c:ptCount val="1"/>
                <c:pt idx="0">
                  <c:v>Choice</c:v>
                </c:pt>
              </c:strCache>
            </c:strRef>
          </c:tx>
          <c:spPr>
            <a:ln w="76200" cap="rnd">
              <a:solidFill>
                <a:schemeClr val="accent2"/>
              </a:solidFill>
              <a:round/>
            </a:ln>
            <a:effectLst/>
          </c:spPr>
          <c:marker>
            <c:symbol val="none"/>
          </c:marker>
          <c:cat>
            <c:strRef>
              <c:f>'[Teacher survey CHECK he887 for report_final_recoloured.xlsx]Tables for report'!$C$31,'[Teacher survey CHECK he887 for report_final_recoloured.xlsx]Tables for report'!$F$31,'[Teacher survey CHECK he887 for report_final_recoloured.xlsx]Tables for report'!$J$31</c:f>
              <c:strCache>
                <c:ptCount val="3"/>
                <c:pt idx="0">
                  <c:v>Baseline</c:v>
                </c:pt>
                <c:pt idx="1">
                  <c:v>6-months</c:v>
                </c:pt>
                <c:pt idx="2">
                  <c:v>12-months</c:v>
                </c:pt>
              </c:strCache>
            </c:strRef>
          </c:cat>
          <c:val>
            <c:numRef>
              <c:f>'[Teacher survey CHECK he887 for report_final_recoloured.xlsx]Tables for report'!$C$34,'[Teacher survey CHECK he887 for report_final_recoloured.xlsx]Tables for report'!$F$34,'[Teacher survey CHECK he887 for report_final_recoloured.xlsx]Tables for report'!$J$34</c:f>
              <c:numCache>
                <c:formatCode>0.00</c:formatCode>
                <c:ptCount val="3"/>
                <c:pt idx="0">
                  <c:v>3.8880420651262546</c:v>
                </c:pt>
                <c:pt idx="1">
                  <c:v>3.7433002230362771</c:v>
                </c:pt>
                <c:pt idx="2">
                  <c:v>3.9379305848855677</c:v>
                </c:pt>
              </c:numCache>
            </c:numRef>
          </c:val>
          <c:smooth val="0"/>
          <c:extLst xmlns:c16r2="http://schemas.microsoft.com/office/drawing/2015/06/chart">
            <c:ext xmlns:c16="http://schemas.microsoft.com/office/drawing/2014/chart" uri="{C3380CC4-5D6E-409C-BE32-E72D297353CC}">
              <c16:uniqueId val="{00000002-2EEF-4EE9-BABF-4D07108CE268}"/>
            </c:ext>
          </c:extLst>
        </c:ser>
        <c:dLbls>
          <c:showLegendKey val="0"/>
          <c:showVal val="0"/>
          <c:showCatName val="0"/>
          <c:showSerName val="0"/>
          <c:showPercent val="0"/>
          <c:showBubbleSize val="0"/>
        </c:dLbls>
        <c:smooth val="0"/>
        <c:axId val="184262448"/>
        <c:axId val="184263008"/>
      </c:lineChart>
      <c:catAx>
        <c:axId val="184262448"/>
        <c:scaling>
          <c:orientation val="minMax"/>
        </c:scaling>
        <c:delete val="0"/>
        <c:axPos val="b"/>
        <c:numFmt formatCode="General" sourceLinked="1"/>
        <c:majorTickMark val="none"/>
        <c:minorTickMark val="none"/>
        <c:tickLblPos val="nextTo"/>
        <c:spPr>
          <a:noFill/>
          <a:ln w="12700" cap="flat" cmpd="sng" algn="ctr">
            <a:solidFill>
              <a:schemeClr val="bg2">
                <a:lumMod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95000"/>
                    <a:lumOff val="5000"/>
                  </a:schemeClr>
                </a:solidFill>
                <a:latin typeface="+mn-lt"/>
                <a:ea typeface="+mn-ea"/>
                <a:cs typeface="+mn-cs"/>
              </a:defRPr>
            </a:pPr>
            <a:endParaRPr lang="en-US"/>
          </a:p>
        </c:txPr>
        <c:crossAx val="184263008"/>
        <c:crosses val="autoZero"/>
        <c:auto val="1"/>
        <c:lblAlgn val="ctr"/>
        <c:lblOffset val="100"/>
        <c:noMultiLvlLbl val="0"/>
      </c:catAx>
      <c:valAx>
        <c:axId val="184263008"/>
        <c:scaling>
          <c:orientation val="minMax"/>
        </c:scaling>
        <c:delete val="0"/>
        <c:axPos val="l"/>
        <c:majorGridlines>
          <c:spPr>
            <a:ln w="9525" cap="flat" cmpd="sng" algn="ctr">
              <a:solidFill>
                <a:schemeClr val="bg1">
                  <a:lumMod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95000"/>
                    <a:lumOff val="5000"/>
                  </a:schemeClr>
                </a:solidFill>
                <a:latin typeface="+mn-lt"/>
                <a:ea typeface="+mn-ea"/>
                <a:cs typeface="+mn-cs"/>
              </a:defRPr>
            </a:pPr>
            <a:endParaRPr lang="en-US"/>
          </a:p>
        </c:txPr>
        <c:crossAx val="184262448"/>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cy-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015133904130531E-2"/>
          <c:y val="2.9043791342208827E-2"/>
          <c:w val="0.9259848660958695"/>
          <c:h val="0.85144938457673958"/>
        </c:manualLayout>
      </c:layout>
      <c:lineChart>
        <c:grouping val="standard"/>
        <c:varyColors val="0"/>
        <c:ser>
          <c:idx val="0"/>
          <c:order val="0"/>
          <c:tx>
            <c:strRef>
              <c:f>'Tables for report'!$B$37</c:f>
              <c:strCache>
                <c:ptCount val="1"/>
                <c:pt idx="0">
                  <c:v>Control</c:v>
                </c:pt>
              </c:strCache>
            </c:strRef>
          </c:tx>
          <c:spPr>
            <a:ln w="76200" cap="rnd">
              <a:solidFill>
                <a:schemeClr val="accent3">
                  <a:lumMod val="75000"/>
                </a:schemeClr>
              </a:solidFill>
              <a:prstDash val="sysDash"/>
              <a:round/>
            </a:ln>
            <a:effectLst/>
          </c:spPr>
          <c:marker>
            <c:symbol val="none"/>
          </c:marker>
          <c:cat>
            <c:strRef>
              <c:f>('Tables for report'!$C$36,'Tables for report'!$F$36,'Tables for report'!$J$36)</c:f>
              <c:strCache>
                <c:ptCount val="3"/>
                <c:pt idx="0">
                  <c:v>Baseline</c:v>
                </c:pt>
                <c:pt idx="1">
                  <c:v>6-months</c:v>
                </c:pt>
                <c:pt idx="2">
                  <c:v>12-months</c:v>
                </c:pt>
              </c:strCache>
            </c:strRef>
          </c:cat>
          <c:val>
            <c:numRef>
              <c:f>('Tables for report'!$C$37,'Tables for report'!$F$37,'Tables for report'!$J$37)</c:f>
              <c:numCache>
                <c:formatCode>0.00</c:formatCode>
                <c:ptCount val="3"/>
                <c:pt idx="0">
                  <c:v>3.5642028336911511</c:v>
                </c:pt>
                <c:pt idx="1">
                  <c:v>3.4203158905893352</c:v>
                </c:pt>
                <c:pt idx="2">
                  <c:v>3.4117665794538841</c:v>
                </c:pt>
              </c:numCache>
            </c:numRef>
          </c:val>
          <c:smooth val="0"/>
          <c:extLst xmlns:c16r2="http://schemas.microsoft.com/office/drawing/2015/06/chart">
            <c:ext xmlns:c16="http://schemas.microsoft.com/office/drawing/2014/chart" uri="{C3380CC4-5D6E-409C-BE32-E72D297353CC}">
              <c16:uniqueId val="{00000000-40A4-4B99-8A3E-4DFCD28D5EDD}"/>
            </c:ext>
          </c:extLst>
        </c:ser>
        <c:ser>
          <c:idx val="1"/>
          <c:order val="1"/>
          <c:tx>
            <c:strRef>
              <c:f>'Tables for report'!$B$38</c:f>
              <c:strCache>
                <c:ptCount val="1"/>
                <c:pt idx="0">
                  <c:v>Set</c:v>
                </c:pt>
              </c:strCache>
            </c:strRef>
          </c:tx>
          <c:spPr>
            <a:ln w="76200" cap="rnd">
              <a:solidFill>
                <a:schemeClr val="accent4"/>
              </a:solidFill>
              <a:round/>
            </a:ln>
            <a:effectLst/>
          </c:spPr>
          <c:marker>
            <c:symbol val="none"/>
          </c:marker>
          <c:cat>
            <c:strRef>
              <c:f>('Tables for report'!$C$36,'Tables for report'!$F$36,'Tables for report'!$J$36)</c:f>
              <c:strCache>
                <c:ptCount val="3"/>
                <c:pt idx="0">
                  <c:v>Baseline</c:v>
                </c:pt>
                <c:pt idx="1">
                  <c:v>6-months</c:v>
                </c:pt>
                <c:pt idx="2">
                  <c:v>12-months</c:v>
                </c:pt>
              </c:strCache>
            </c:strRef>
          </c:cat>
          <c:val>
            <c:numRef>
              <c:f>('Tables for report'!$C$38,'Tables for report'!$F$38,'Tables for report'!$J$38)</c:f>
              <c:numCache>
                <c:formatCode>0.00</c:formatCode>
                <c:ptCount val="3"/>
                <c:pt idx="0">
                  <c:v>3.2648124500016991</c:v>
                </c:pt>
                <c:pt idx="1">
                  <c:v>3.4461854727754138</c:v>
                </c:pt>
                <c:pt idx="2">
                  <c:v>3.5076637556574752</c:v>
                </c:pt>
              </c:numCache>
            </c:numRef>
          </c:val>
          <c:smooth val="0"/>
          <c:extLst xmlns:c16r2="http://schemas.microsoft.com/office/drawing/2015/06/chart">
            <c:ext xmlns:c16="http://schemas.microsoft.com/office/drawing/2014/chart" uri="{C3380CC4-5D6E-409C-BE32-E72D297353CC}">
              <c16:uniqueId val="{00000001-40A4-4B99-8A3E-4DFCD28D5EDD}"/>
            </c:ext>
          </c:extLst>
        </c:ser>
        <c:ser>
          <c:idx val="2"/>
          <c:order val="2"/>
          <c:tx>
            <c:strRef>
              <c:f>'Tables for report'!$B$39</c:f>
              <c:strCache>
                <c:ptCount val="1"/>
                <c:pt idx="0">
                  <c:v>Choice</c:v>
                </c:pt>
              </c:strCache>
            </c:strRef>
          </c:tx>
          <c:spPr>
            <a:ln w="76200" cap="rnd">
              <a:solidFill>
                <a:schemeClr val="accent2"/>
              </a:solidFill>
              <a:round/>
            </a:ln>
            <a:effectLst/>
          </c:spPr>
          <c:marker>
            <c:symbol val="none"/>
          </c:marker>
          <c:cat>
            <c:strRef>
              <c:f>('Tables for report'!$C$36,'Tables for report'!$F$36,'Tables for report'!$J$36)</c:f>
              <c:strCache>
                <c:ptCount val="3"/>
                <c:pt idx="0">
                  <c:v>Baseline</c:v>
                </c:pt>
                <c:pt idx="1">
                  <c:v>6-months</c:v>
                </c:pt>
                <c:pt idx="2">
                  <c:v>12-months</c:v>
                </c:pt>
              </c:strCache>
            </c:strRef>
          </c:cat>
          <c:val>
            <c:numRef>
              <c:f>('Tables for report'!$C$39,'Tables for report'!$F$39,'Tables for report'!$J$39)</c:f>
              <c:numCache>
                <c:formatCode>0.00</c:formatCode>
                <c:ptCount val="3"/>
                <c:pt idx="0">
                  <c:v>3.2209421174231654</c:v>
                </c:pt>
                <c:pt idx="1">
                  <c:v>3.3636043702807701</c:v>
                </c:pt>
                <c:pt idx="2">
                  <c:v>3.549412454627062</c:v>
                </c:pt>
              </c:numCache>
            </c:numRef>
          </c:val>
          <c:smooth val="0"/>
          <c:extLst xmlns:c16r2="http://schemas.microsoft.com/office/drawing/2015/06/chart">
            <c:ext xmlns:c16="http://schemas.microsoft.com/office/drawing/2014/chart" uri="{C3380CC4-5D6E-409C-BE32-E72D297353CC}">
              <c16:uniqueId val="{00000002-40A4-4B99-8A3E-4DFCD28D5EDD}"/>
            </c:ext>
          </c:extLst>
        </c:ser>
        <c:dLbls>
          <c:showLegendKey val="0"/>
          <c:showVal val="0"/>
          <c:showCatName val="0"/>
          <c:showSerName val="0"/>
          <c:showPercent val="0"/>
          <c:showBubbleSize val="0"/>
        </c:dLbls>
        <c:smooth val="0"/>
        <c:axId val="69268672"/>
        <c:axId val="184263568"/>
      </c:lineChart>
      <c:catAx>
        <c:axId val="69268672"/>
        <c:scaling>
          <c:orientation val="minMax"/>
        </c:scaling>
        <c:delete val="0"/>
        <c:axPos val="b"/>
        <c:numFmt formatCode="General" sourceLinked="1"/>
        <c:majorTickMark val="none"/>
        <c:minorTickMark val="none"/>
        <c:tickLblPos val="nextTo"/>
        <c:spPr>
          <a:noFill/>
          <a:ln w="12700" cap="flat" cmpd="sng" algn="ctr">
            <a:solidFill>
              <a:schemeClr val="bg2">
                <a:lumMod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crossAx val="184263568"/>
        <c:crosses val="autoZero"/>
        <c:auto val="1"/>
        <c:lblAlgn val="ctr"/>
        <c:lblOffset val="100"/>
        <c:noMultiLvlLbl val="0"/>
      </c:catAx>
      <c:valAx>
        <c:axId val="184263568"/>
        <c:scaling>
          <c:orientation val="minMax"/>
        </c:scaling>
        <c:delete val="0"/>
        <c:axPos val="l"/>
        <c:majorGridlines>
          <c:spPr>
            <a:ln w="9525" cap="flat" cmpd="sng" algn="ctr">
              <a:solidFill>
                <a:schemeClr val="bg1">
                  <a:lumMod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crossAx val="692686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9F6E2B-D425-4631-A340-51AEE28DF774}" type="doc">
      <dgm:prSet loTypeId="urn:microsoft.com/office/officeart/2005/8/layout/hProcess7#1" loCatId="process" qsTypeId="urn:microsoft.com/office/officeart/2005/8/quickstyle/simple1" qsCatId="simple" csTypeId="urn:microsoft.com/office/officeart/2005/8/colors/accent2_2" csCatId="accent2" phldr="1"/>
      <dgm:spPr/>
      <dgm:t>
        <a:bodyPr/>
        <a:lstStyle/>
        <a:p>
          <a:endParaRPr lang="en-AU"/>
        </a:p>
      </dgm:t>
    </dgm:pt>
    <dgm:pt modelId="{70279DAE-E3BE-497C-A132-B954BFD4831D}">
      <dgm:prSet phldrT="[Text]" custT="1"/>
      <dgm:spPr>
        <a:solidFill>
          <a:schemeClr val="accent4"/>
        </a:solidFill>
      </dgm:spPr>
      <dgm:t>
        <a:bodyPr/>
        <a:lstStyle/>
        <a:p>
          <a:pPr defTabSz="852488">
            <a:tabLst>
              <a:tab pos="1797050" algn="l"/>
            </a:tabLst>
          </a:pPr>
          <a:r>
            <a:rPr lang="en-AU" sz="2400" b="0" spc="300" baseline="0" dirty="0">
              <a:solidFill>
                <a:schemeClr val="bg2">
                  <a:lumMod val="50000"/>
                </a:schemeClr>
              </a:solidFill>
              <a:latin typeface="+mn-lt"/>
            </a:rPr>
            <a:t>DESIGN</a:t>
          </a:r>
        </a:p>
      </dgm:t>
    </dgm:pt>
    <dgm:pt modelId="{6EB6A8F4-D12A-4DF6-888A-803FC09E9BF1}" type="parTrans" cxnId="{0397E167-17A7-4A5D-8435-4E66422A6D79}">
      <dgm:prSet/>
      <dgm:spPr/>
      <dgm:t>
        <a:bodyPr/>
        <a:lstStyle/>
        <a:p>
          <a:endParaRPr lang="en-AU">
            <a:latin typeface="+mn-lt"/>
          </a:endParaRPr>
        </a:p>
      </dgm:t>
    </dgm:pt>
    <dgm:pt modelId="{4C4EB977-A92A-4A55-9677-C368DC288907}" type="sibTrans" cxnId="{0397E167-17A7-4A5D-8435-4E66422A6D79}">
      <dgm:prSet/>
      <dgm:spPr/>
      <dgm:t>
        <a:bodyPr/>
        <a:lstStyle/>
        <a:p>
          <a:endParaRPr lang="en-AU">
            <a:latin typeface="+mn-lt"/>
          </a:endParaRPr>
        </a:p>
      </dgm:t>
    </dgm:pt>
    <dgm:pt modelId="{B5DB483C-14CC-4AE6-923A-7A759C2575AF}">
      <dgm:prSet phldrT="[Text]" custT="1"/>
      <dgm:spPr>
        <a:solidFill>
          <a:schemeClr val="accent4"/>
        </a:solidFill>
      </dgm:spPr>
      <dgm:t>
        <a:bodyPr/>
        <a:lstStyle/>
        <a:p>
          <a:r>
            <a:rPr lang="en-AU" altLang="en-US" sz="2200" b="1" dirty="0" smtClean="0">
              <a:solidFill>
                <a:schemeClr val="bg1"/>
              </a:solidFill>
              <a:latin typeface="+mn-lt"/>
            </a:rPr>
            <a:t>Design of approach to professional development</a:t>
          </a:r>
          <a:endParaRPr lang="en-AU" sz="2200" b="1" dirty="0">
            <a:latin typeface="+mn-lt"/>
          </a:endParaRPr>
        </a:p>
      </dgm:t>
    </dgm:pt>
    <dgm:pt modelId="{5BC27240-3847-4DAB-8A81-9534D93736BC}" type="parTrans" cxnId="{6F668EBC-50E2-4183-AFDE-A3FDA25FDC62}">
      <dgm:prSet/>
      <dgm:spPr/>
      <dgm:t>
        <a:bodyPr/>
        <a:lstStyle/>
        <a:p>
          <a:endParaRPr lang="en-AU">
            <a:latin typeface="+mn-lt"/>
          </a:endParaRPr>
        </a:p>
      </dgm:t>
    </dgm:pt>
    <dgm:pt modelId="{A96A553F-AB33-4233-9959-5CC1392F993E}" type="sibTrans" cxnId="{6F668EBC-50E2-4183-AFDE-A3FDA25FDC62}">
      <dgm:prSet/>
      <dgm:spPr/>
      <dgm:t>
        <a:bodyPr/>
        <a:lstStyle/>
        <a:p>
          <a:endParaRPr lang="en-AU">
            <a:latin typeface="+mn-lt"/>
          </a:endParaRPr>
        </a:p>
      </dgm:t>
    </dgm:pt>
    <dgm:pt modelId="{71CEAC27-99BF-42B5-BB39-A55D8915ADD8}">
      <dgm:prSet phldrT="[Text]" custT="1"/>
      <dgm:spPr>
        <a:solidFill>
          <a:schemeClr val="accent4"/>
        </a:solidFill>
      </dgm:spPr>
      <dgm:t>
        <a:bodyPr/>
        <a:lstStyle/>
        <a:p>
          <a:r>
            <a:rPr lang="en-AU" sz="2400" b="0" spc="300" dirty="0">
              <a:solidFill>
                <a:schemeClr val="bg2">
                  <a:lumMod val="50000"/>
                </a:schemeClr>
              </a:solidFill>
              <a:latin typeface="+mn-lt"/>
            </a:rPr>
            <a:t>PROCESSES</a:t>
          </a:r>
        </a:p>
      </dgm:t>
    </dgm:pt>
    <dgm:pt modelId="{86EFE036-8DB7-42AA-8EA7-0A0477E7DFA8}" type="parTrans" cxnId="{6EC5EFC9-B16B-4BFD-91AB-5FF59853481B}">
      <dgm:prSet/>
      <dgm:spPr/>
      <dgm:t>
        <a:bodyPr/>
        <a:lstStyle/>
        <a:p>
          <a:endParaRPr lang="en-AU">
            <a:latin typeface="+mn-lt"/>
          </a:endParaRPr>
        </a:p>
      </dgm:t>
    </dgm:pt>
    <dgm:pt modelId="{82BAED0B-9EA9-4566-872E-7ED282E800E6}" type="sibTrans" cxnId="{6EC5EFC9-B16B-4BFD-91AB-5FF59853481B}">
      <dgm:prSet/>
      <dgm:spPr/>
      <dgm:t>
        <a:bodyPr/>
        <a:lstStyle/>
        <a:p>
          <a:endParaRPr lang="en-AU">
            <a:latin typeface="+mn-lt"/>
          </a:endParaRPr>
        </a:p>
      </dgm:t>
    </dgm:pt>
    <dgm:pt modelId="{D6676574-1FAE-4800-AD53-985105506E7B}">
      <dgm:prSet phldrT="[Text]" custT="1"/>
      <dgm:spPr>
        <a:solidFill>
          <a:schemeClr val="accent4"/>
        </a:solidFill>
      </dgm:spPr>
      <dgm:t>
        <a:bodyPr/>
        <a:lstStyle/>
        <a:p>
          <a:r>
            <a:rPr lang="en-AU" sz="2400" b="0" spc="300" dirty="0">
              <a:solidFill>
                <a:schemeClr val="bg2">
                  <a:lumMod val="50000"/>
                </a:schemeClr>
              </a:solidFill>
              <a:latin typeface="+mn-lt"/>
            </a:rPr>
            <a:t>IMPACT</a:t>
          </a:r>
        </a:p>
      </dgm:t>
    </dgm:pt>
    <dgm:pt modelId="{21A8FAD7-7427-446F-B3C9-C0111B90B83A}" type="parTrans" cxnId="{327DC26F-19FA-4E01-B540-F04DE0D78CC9}">
      <dgm:prSet/>
      <dgm:spPr/>
      <dgm:t>
        <a:bodyPr/>
        <a:lstStyle/>
        <a:p>
          <a:endParaRPr lang="en-AU">
            <a:latin typeface="+mn-lt"/>
          </a:endParaRPr>
        </a:p>
      </dgm:t>
    </dgm:pt>
    <dgm:pt modelId="{FDDBC0A9-ACF6-4FBA-AA27-CE1FB2CA1373}" type="sibTrans" cxnId="{327DC26F-19FA-4E01-B540-F04DE0D78CC9}">
      <dgm:prSet/>
      <dgm:spPr/>
      <dgm:t>
        <a:bodyPr/>
        <a:lstStyle/>
        <a:p>
          <a:endParaRPr lang="en-AU">
            <a:latin typeface="+mn-lt"/>
          </a:endParaRPr>
        </a:p>
      </dgm:t>
    </dgm:pt>
    <dgm:pt modelId="{ED5666B7-4EB4-4AC3-B965-95EA18641F1A}">
      <dgm:prSet phldrT="[Text]" custT="1"/>
      <dgm:spPr>
        <a:solidFill>
          <a:schemeClr val="accent4"/>
        </a:solidFill>
      </dgm:spPr>
      <dgm:t>
        <a:bodyPr/>
        <a:lstStyle/>
        <a:p>
          <a:r>
            <a:rPr lang="en-AU" altLang="en-US" sz="2200" b="1" dirty="0" smtClean="0">
              <a:solidFill>
                <a:schemeClr val="bg1"/>
              </a:solidFill>
              <a:latin typeface="+mn-lt"/>
            </a:rPr>
            <a:t>Support such as protocols, leadership, facilitation</a:t>
          </a:r>
          <a:endParaRPr lang="en-AU" sz="2200" b="0" spc="-150" dirty="0">
            <a:solidFill>
              <a:schemeClr val="tx1">
                <a:lumMod val="65000"/>
                <a:lumOff val="35000"/>
              </a:schemeClr>
            </a:solidFill>
            <a:latin typeface="+mn-lt"/>
          </a:endParaRPr>
        </a:p>
      </dgm:t>
    </dgm:pt>
    <dgm:pt modelId="{8C1EAAF7-9366-431A-9228-70E34C75718E}" type="parTrans" cxnId="{2795CC16-F03F-4B70-9633-A49C37B90AD7}">
      <dgm:prSet/>
      <dgm:spPr/>
      <dgm:t>
        <a:bodyPr/>
        <a:lstStyle/>
        <a:p>
          <a:endParaRPr lang="en-US">
            <a:latin typeface="+mn-lt"/>
          </a:endParaRPr>
        </a:p>
      </dgm:t>
    </dgm:pt>
    <dgm:pt modelId="{55100BA6-EDF4-4E5A-84EB-D2B971B724BE}" type="sibTrans" cxnId="{2795CC16-F03F-4B70-9633-A49C37B90AD7}">
      <dgm:prSet/>
      <dgm:spPr/>
      <dgm:t>
        <a:bodyPr/>
        <a:lstStyle/>
        <a:p>
          <a:endParaRPr lang="en-US">
            <a:latin typeface="+mn-lt"/>
          </a:endParaRPr>
        </a:p>
      </dgm:t>
    </dgm:pt>
    <dgm:pt modelId="{B4A8C3D4-A6CE-4291-A394-5D35C79AB906}">
      <dgm:prSet phldrT="[Text]" custT="1"/>
      <dgm:spPr>
        <a:solidFill>
          <a:schemeClr val="accent4"/>
        </a:solidFill>
      </dgm:spPr>
      <dgm:t>
        <a:bodyPr/>
        <a:lstStyle/>
        <a:p>
          <a:r>
            <a:rPr lang="en-AU" altLang="en-US" sz="2200" b="1" dirty="0" smtClean="0">
              <a:solidFill>
                <a:schemeClr val="bg1"/>
              </a:solidFill>
              <a:latin typeface="+mn-lt"/>
            </a:rPr>
            <a:t>Teacher learning, teaching practice, student outcomes</a:t>
          </a:r>
          <a:endParaRPr lang="en-AU" sz="2200" b="0" spc="-150" dirty="0">
            <a:solidFill>
              <a:schemeClr val="tx1">
                <a:lumMod val="65000"/>
                <a:lumOff val="35000"/>
              </a:schemeClr>
            </a:solidFill>
            <a:latin typeface="+mn-lt"/>
          </a:endParaRPr>
        </a:p>
      </dgm:t>
    </dgm:pt>
    <dgm:pt modelId="{3E5C3ACA-244C-44CB-B271-8C5D3E0D4E17}" type="parTrans" cxnId="{89A576F3-9556-4A33-B088-D45745C4D0EA}">
      <dgm:prSet/>
      <dgm:spPr/>
      <dgm:t>
        <a:bodyPr/>
        <a:lstStyle/>
        <a:p>
          <a:endParaRPr lang="en-US">
            <a:latin typeface="+mn-lt"/>
          </a:endParaRPr>
        </a:p>
      </dgm:t>
    </dgm:pt>
    <dgm:pt modelId="{A12C5E29-EF39-4610-925C-842A8A00BACC}" type="sibTrans" cxnId="{89A576F3-9556-4A33-B088-D45745C4D0EA}">
      <dgm:prSet/>
      <dgm:spPr/>
      <dgm:t>
        <a:bodyPr/>
        <a:lstStyle/>
        <a:p>
          <a:endParaRPr lang="en-US">
            <a:latin typeface="+mn-lt"/>
          </a:endParaRPr>
        </a:p>
      </dgm:t>
    </dgm:pt>
    <dgm:pt modelId="{C9F0EDD0-4B90-4593-94EA-C237E37E6BD8}" type="pres">
      <dgm:prSet presAssocID="{C39F6E2B-D425-4631-A340-51AEE28DF774}" presName="Name0" presStyleCnt="0">
        <dgm:presLayoutVars>
          <dgm:dir/>
          <dgm:animLvl val="lvl"/>
          <dgm:resizeHandles val="exact"/>
        </dgm:presLayoutVars>
      </dgm:prSet>
      <dgm:spPr/>
      <dgm:t>
        <a:bodyPr/>
        <a:lstStyle/>
        <a:p>
          <a:endParaRPr lang="en-US"/>
        </a:p>
      </dgm:t>
    </dgm:pt>
    <dgm:pt modelId="{7BA1EB0B-FC8D-4D08-BD33-0A5DEC884546}" type="pres">
      <dgm:prSet presAssocID="{70279DAE-E3BE-497C-A132-B954BFD4831D}" presName="compositeNode" presStyleCnt="0">
        <dgm:presLayoutVars>
          <dgm:bulletEnabled val="1"/>
        </dgm:presLayoutVars>
      </dgm:prSet>
      <dgm:spPr/>
    </dgm:pt>
    <dgm:pt modelId="{FD6B7426-9077-4B87-81AF-7FC150CEE02C}" type="pres">
      <dgm:prSet presAssocID="{70279DAE-E3BE-497C-A132-B954BFD4831D}" presName="bgRect" presStyleLbl="node1" presStyleIdx="0" presStyleCnt="3" custScaleX="67883" custScaleY="67314" custLinFactNeighborX="-5296" custLinFactNeighborY="351"/>
      <dgm:spPr/>
      <dgm:t>
        <a:bodyPr/>
        <a:lstStyle/>
        <a:p>
          <a:endParaRPr lang="en-US"/>
        </a:p>
      </dgm:t>
    </dgm:pt>
    <dgm:pt modelId="{13DB6084-295E-490A-91AA-15E86E313D1C}" type="pres">
      <dgm:prSet presAssocID="{70279DAE-E3BE-497C-A132-B954BFD4831D}" presName="parentNode" presStyleLbl="node1" presStyleIdx="0" presStyleCnt="3">
        <dgm:presLayoutVars>
          <dgm:chMax val="0"/>
          <dgm:bulletEnabled val="1"/>
        </dgm:presLayoutVars>
      </dgm:prSet>
      <dgm:spPr/>
      <dgm:t>
        <a:bodyPr/>
        <a:lstStyle/>
        <a:p>
          <a:endParaRPr lang="en-US"/>
        </a:p>
      </dgm:t>
    </dgm:pt>
    <dgm:pt modelId="{96BACC5E-253D-4CF8-A11F-095B4149AE7C}" type="pres">
      <dgm:prSet presAssocID="{70279DAE-E3BE-497C-A132-B954BFD4831D}" presName="childNode" presStyleLbl="node1" presStyleIdx="0" presStyleCnt="3">
        <dgm:presLayoutVars>
          <dgm:bulletEnabled val="1"/>
        </dgm:presLayoutVars>
      </dgm:prSet>
      <dgm:spPr/>
      <dgm:t>
        <a:bodyPr/>
        <a:lstStyle/>
        <a:p>
          <a:endParaRPr lang="en-US"/>
        </a:p>
      </dgm:t>
    </dgm:pt>
    <dgm:pt modelId="{EB8A9CAA-E18E-4E75-BC59-533D067D4BE6}" type="pres">
      <dgm:prSet presAssocID="{4C4EB977-A92A-4A55-9677-C368DC288907}" presName="hSp" presStyleCnt="0"/>
      <dgm:spPr/>
    </dgm:pt>
    <dgm:pt modelId="{E0D0F155-8583-44B1-8C47-4FD786882C52}" type="pres">
      <dgm:prSet presAssocID="{4C4EB977-A92A-4A55-9677-C368DC288907}" presName="vProcSp" presStyleCnt="0"/>
      <dgm:spPr/>
    </dgm:pt>
    <dgm:pt modelId="{F6CB156F-7A43-4DB9-BB89-8953DD21A6BA}" type="pres">
      <dgm:prSet presAssocID="{4C4EB977-A92A-4A55-9677-C368DC288907}" presName="vSp1" presStyleCnt="0"/>
      <dgm:spPr/>
    </dgm:pt>
    <dgm:pt modelId="{4F237D01-9208-4A15-A8B9-CCB008472445}" type="pres">
      <dgm:prSet presAssocID="{4C4EB977-A92A-4A55-9677-C368DC288907}" presName="simulatedConn" presStyleLbl="solidFgAcc1" presStyleIdx="0" presStyleCnt="2" custLinFactY="-100000" custLinFactNeighborX="-7539" custLinFactNeighborY="-197821"/>
      <dgm:spPr>
        <a:solidFill>
          <a:schemeClr val="bg1"/>
        </a:solidFill>
        <a:ln w="28575">
          <a:solidFill>
            <a:schemeClr val="bg2">
              <a:lumMod val="90000"/>
            </a:schemeClr>
          </a:solidFill>
        </a:ln>
      </dgm:spPr>
      <dgm:t>
        <a:bodyPr/>
        <a:lstStyle/>
        <a:p>
          <a:endParaRPr lang="en-US"/>
        </a:p>
      </dgm:t>
    </dgm:pt>
    <dgm:pt modelId="{42F281A5-AB93-433A-852F-526D29C0E198}" type="pres">
      <dgm:prSet presAssocID="{4C4EB977-A92A-4A55-9677-C368DC288907}" presName="vSp2" presStyleCnt="0"/>
      <dgm:spPr/>
    </dgm:pt>
    <dgm:pt modelId="{161BF277-64C0-458C-82DE-B551215696D7}" type="pres">
      <dgm:prSet presAssocID="{4C4EB977-A92A-4A55-9677-C368DC288907}" presName="sibTrans" presStyleCnt="0"/>
      <dgm:spPr/>
    </dgm:pt>
    <dgm:pt modelId="{0B75C871-330C-4D9B-90BE-75CC29027E0C}" type="pres">
      <dgm:prSet presAssocID="{71CEAC27-99BF-42B5-BB39-A55D8915ADD8}" presName="compositeNode" presStyleCnt="0">
        <dgm:presLayoutVars>
          <dgm:bulletEnabled val="1"/>
        </dgm:presLayoutVars>
      </dgm:prSet>
      <dgm:spPr/>
    </dgm:pt>
    <dgm:pt modelId="{82976FDB-06F6-45B0-A9E5-79A259B20942}" type="pres">
      <dgm:prSet presAssocID="{71CEAC27-99BF-42B5-BB39-A55D8915ADD8}" presName="bgRect" presStyleLbl="node1" presStyleIdx="1" presStyleCnt="3" custScaleX="71124" custScaleY="68289" custLinFactNeighborX="-144" custLinFactNeighborY="-305"/>
      <dgm:spPr/>
      <dgm:t>
        <a:bodyPr/>
        <a:lstStyle/>
        <a:p>
          <a:endParaRPr lang="en-US"/>
        </a:p>
      </dgm:t>
    </dgm:pt>
    <dgm:pt modelId="{615AF0A1-9797-491F-A22D-F7B3E62C0829}" type="pres">
      <dgm:prSet presAssocID="{71CEAC27-99BF-42B5-BB39-A55D8915ADD8}" presName="parentNode" presStyleLbl="node1" presStyleIdx="1" presStyleCnt="3">
        <dgm:presLayoutVars>
          <dgm:chMax val="0"/>
          <dgm:bulletEnabled val="1"/>
        </dgm:presLayoutVars>
      </dgm:prSet>
      <dgm:spPr/>
      <dgm:t>
        <a:bodyPr/>
        <a:lstStyle/>
        <a:p>
          <a:endParaRPr lang="en-US"/>
        </a:p>
      </dgm:t>
    </dgm:pt>
    <dgm:pt modelId="{DB90E041-8842-4F6F-BA0B-5DB1E213BD16}" type="pres">
      <dgm:prSet presAssocID="{71CEAC27-99BF-42B5-BB39-A55D8915ADD8}" presName="childNode" presStyleLbl="node1" presStyleIdx="1" presStyleCnt="3">
        <dgm:presLayoutVars>
          <dgm:bulletEnabled val="1"/>
        </dgm:presLayoutVars>
      </dgm:prSet>
      <dgm:spPr/>
      <dgm:t>
        <a:bodyPr/>
        <a:lstStyle/>
        <a:p>
          <a:endParaRPr lang="en-US"/>
        </a:p>
      </dgm:t>
    </dgm:pt>
    <dgm:pt modelId="{248164BD-4E4A-4DE3-A0B6-9ABE7CD0587A}" type="pres">
      <dgm:prSet presAssocID="{82BAED0B-9EA9-4566-872E-7ED282E800E6}" presName="hSp" presStyleCnt="0"/>
      <dgm:spPr/>
    </dgm:pt>
    <dgm:pt modelId="{0E155B70-0A92-4169-B76D-C298F994110B}" type="pres">
      <dgm:prSet presAssocID="{82BAED0B-9EA9-4566-872E-7ED282E800E6}" presName="vProcSp" presStyleCnt="0"/>
      <dgm:spPr/>
    </dgm:pt>
    <dgm:pt modelId="{25480210-3C52-46FF-B614-0C4B567F8C8D}" type="pres">
      <dgm:prSet presAssocID="{82BAED0B-9EA9-4566-872E-7ED282E800E6}" presName="vSp1" presStyleCnt="0"/>
      <dgm:spPr/>
    </dgm:pt>
    <dgm:pt modelId="{040C5CAF-83CF-47AB-84B1-C97D90AB9E6A}" type="pres">
      <dgm:prSet presAssocID="{82BAED0B-9EA9-4566-872E-7ED282E800E6}" presName="simulatedConn" presStyleLbl="solidFgAcc1" presStyleIdx="1" presStyleCnt="2" custLinFactY="-126662" custLinFactNeighborX="-1553" custLinFactNeighborY="-200000"/>
      <dgm:spPr>
        <a:ln w="28575">
          <a:solidFill>
            <a:schemeClr val="bg2">
              <a:lumMod val="90000"/>
            </a:schemeClr>
          </a:solidFill>
        </a:ln>
      </dgm:spPr>
      <dgm:t>
        <a:bodyPr/>
        <a:lstStyle/>
        <a:p>
          <a:endParaRPr lang="en-US"/>
        </a:p>
      </dgm:t>
    </dgm:pt>
    <dgm:pt modelId="{940225B0-99AF-40D7-BE2B-52BC59463AF1}" type="pres">
      <dgm:prSet presAssocID="{82BAED0B-9EA9-4566-872E-7ED282E800E6}" presName="vSp2" presStyleCnt="0"/>
      <dgm:spPr/>
    </dgm:pt>
    <dgm:pt modelId="{57DC2052-E777-4700-A244-80A228EE8C11}" type="pres">
      <dgm:prSet presAssocID="{82BAED0B-9EA9-4566-872E-7ED282E800E6}" presName="sibTrans" presStyleCnt="0"/>
      <dgm:spPr/>
    </dgm:pt>
    <dgm:pt modelId="{F8EC3F54-F143-49E7-A73B-A154B1460170}" type="pres">
      <dgm:prSet presAssocID="{D6676574-1FAE-4800-AD53-985105506E7B}" presName="compositeNode" presStyleCnt="0">
        <dgm:presLayoutVars>
          <dgm:bulletEnabled val="1"/>
        </dgm:presLayoutVars>
      </dgm:prSet>
      <dgm:spPr/>
    </dgm:pt>
    <dgm:pt modelId="{51E31B93-CB83-4D20-A12C-AA0A6ED4A47D}" type="pres">
      <dgm:prSet presAssocID="{D6676574-1FAE-4800-AD53-985105506E7B}" presName="bgRect" presStyleLbl="node1" presStyleIdx="2" presStyleCnt="3" custScaleX="67623" custScaleY="68154" custLinFactNeighborX="-1653" custLinFactNeighborY="-1352"/>
      <dgm:spPr/>
      <dgm:t>
        <a:bodyPr/>
        <a:lstStyle/>
        <a:p>
          <a:endParaRPr lang="en-US"/>
        </a:p>
      </dgm:t>
    </dgm:pt>
    <dgm:pt modelId="{CC5E3588-FE0C-447E-A87B-D83A7A6C0266}" type="pres">
      <dgm:prSet presAssocID="{D6676574-1FAE-4800-AD53-985105506E7B}" presName="parentNode" presStyleLbl="node1" presStyleIdx="2" presStyleCnt="3">
        <dgm:presLayoutVars>
          <dgm:chMax val="0"/>
          <dgm:bulletEnabled val="1"/>
        </dgm:presLayoutVars>
      </dgm:prSet>
      <dgm:spPr/>
      <dgm:t>
        <a:bodyPr/>
        <a:lstStyle/>
        <a:p>
          <a:endParaRPr lang="en-US"/>
        </a:p>
      </dgm:t>
    </dgm:pt>
    <dgm:pt modelId="{A4E3D783-210C-4C22-B26E-884F213E8224}" type="pres">
      <dgm:prSet presAssocID="{D6676574-1FAE-4800-AD53-985105506E7B}" presName="childNode" presStyleLbl="node1" presStyleIdx="2" presStyleCnt="3">
        <dgm:presLayoutVars>
          <dgm:bulletEnabled val="1"/>
        </dgm:presLayoutVars>
      </dgm:prSet>
      <dgm:spPr/>
      <dgm:t>
        <a:bodyPr/>
        <a:lstStyle/>
        <a:p>
          <a:endParaRPr lang="en-US"/>
        </a:p>
      </dgm:t>
    </dgm:pt>
  </dgm:ptLst>
  <dgm:cxnLst>
    <dgm:cxn modelId="{89A576F3-9556-4A33-B088-D45745C4D0EA}" srcId="{D6676574-1FAE-4800-AD53-985105506E7B}" destId="{B4A8C3D4-A6CE-4291-A394-5D35C79AB906}" srcOrd="0" destOrd="0" parTransId="{3E5C3ACA-244C-44CB-B271-8C5D3E0D4E17}" sibTransId="{A12C5E29-EF39-4610-925C-842A8A00BACC}"/>
    <dgm:cxn modelId="{83B9463E-4091-42E2-A2E2-C5A1A3FA6277}" type="presOf" srcId="{D6676574-1FAE-4800-AD53-985105506E7B}" destId="{CC5E3588-FE0C-447E-A87B-D83A7A6C0266}" srcOrd="1" destOrd="0" presId="urn:microsoft.com/office/officeart/2005/8/layout/hProcess7#1"/>
    <dgm:cxn modelId="{3E5B6048-02B9-48D7-BA05-B62525F7C0B2}" type="presOf" srcId="{D6676574-1FAE-4800-AD53-985105506E7B}" destId="{51E31B93-CB83-4D20-A12C-AA0A6ED4A47D}" srcOrd="0" destOrd="0" presId="urn:microsoft.com/office/officeart/2005/8/layout/hProcess7#1"/>
    <dgm:cxn modelId="{6B25887E-20B9-46D8-A787-1567477D8F4A}" type="presOf" srcId="{71CEAC27-99BF-42B5-BB39-A55D8915ADD8}" destId="{82976FDB-06F6-45B0-A9E5-79A259B20942}" srcOrd="0" destOrd="0" presId="urn:microsoft.com/office/officeart/2005/8/layout/hProcess7#1"/>
    <dgm:cxn modelId="{C38FC163-8A93-47E9-B01B-91A8F555A7E5}" type="presOf" srcId="{ED5666B7-4EB4-4AC3-B965-95EA18641F1A}" destId="{DB90E041-8842-4F6F-BA0B-5DB1E213BD16}" srcOrd="0" destOrd="0" presId="urn:microsoft.com/office/officeart/2005/8/layout/hProcess7#1"/>
    <dgm:cxn modelId="{2C138C0D-B6C9-478A-8ADD-BC4F86392047}" type="presOf" srcId="{B4A8C3D4-A6CE-4291-A394-5D35C79AB906}" destId="{A4E3D783-210C-4C22-B26E-884F213E8224}" srcOrd="0" destOrd="0" presId="urn:microsoft.com/office/officeart/2005/8/layout/hProcess7#1"/>
    <dgm:cxn modelId="{0397E167-17A7-4A5D-8435-4E66422A6D79}" srcId="{C39F6E2B-D425-4631-A340-51AEE28DF774}" destId="{70279DAE-E3BE-497C-A132-B954BFD4831D}" srcOrd="0" destOrd="0" parTransId="{6EB6A8F4-D12A-4DF6-888A-803FC09E9BF1}" sibTransId="{4C4EB977-A92A-4A55-9677-C368DC288907}"/>
    <dgm:cxn modelId="{6EC5EFC9-B16B-4BFD-91AB-5FF59853481B}" srcId="{C39F6E2B-D425-4631-A340-51AEE28DF774}" destId="{71CEAC27-99BF-42B5-BB39-A55D8915ADD8}" srcOrd="1" destOrd="0" parTransId="{86EFE036-8DB7-42AA-8EA7-0A0477E7DFA8}" sibTransId="{82BAED0B-9EA9-4566-872E-7ED282E800E6}"/>
    <dgm:cxn modelId="{EF458925-1A8E-4979-BBAE-CCECA7900298}" type="presOf" srcId="{70279DAE-E3BE-497C-A132-B954BFD4831D}" destId="{13DB6084-295E-490A-91AA-15E86E313D1C}" srcOrd="1" destOrd="0" presId="urn:microsoft.com/office/officeart/2005/8/layout/hProcess7#1"/>
    <dgm:cxn modelId="{6F668EBC-50E2-4183-AFDE-A3FDA25FDC62}" srcId="{70279DAE-E3BE-497C-A132-B954BFD4831D}" destId="{B5DB483C-14CC-4AE6-923A-7A759C2575AF}" srcOrd="0" destOrd="0" parTransId="{5BC27240-3847-4DAB-8A81-9534D93736BC}" sibTransId="{A96A553F-AB33-4233-9959-5CC1392F993E}"/>
    <dgm:cxn modelId="{1004F71E-3DFC-4618-857D-B49D38152D83}" type="presOf" srcId="{70279DAE-E3BE-497C-A132-B954BFD4831D}" destId="{FD6B7426-9077-4B87-81AF-7FC150CEE02C}" srcOrd="0" destOrd="0" presId="urn:microsoft.com/office/officeart/2005/8/layout/hProcess7#1"/>
    <dgm:cxn modelId="{2795CC16-F03F-4B70-9633-A49C37B90AD7}" srcId="{71CEAC27-99BF-42B5-BB39-A55D8915ADD8}" destId="{ED5666B7-4EB4-4AC3-B965-95EA18641F1A}" srcOrd="0" destOrd="0" parTransId="{8C1EAAF7-9366-431A-9228-70E34C75718E}" sibTransId="{55100BA6-EDF4-4E5A-84EB-D2B971B724BE}"/>
    <dgm:cxn modelId="{B3419C36-1919-4BDB-A47F-3A859DFB6DDB}" type="presOf" srcId="{71CEAC27-99BF-42B5-BB39-A55D8915ADD8}" destId="{615AF0A1-9797-491F-A22D-F7B3E62C0829}" srcOrd="1" destOrd="0" presId="urn:microsoft.com/office/officeart/2005/8/layout/hProcess7#1"/>
    <dgm:cxn modelId="{8FD7D2B3-34A6-48C0-9981-930ADB6B17FD}" type="presOf" srcId="{C39F6E2B-D425-4631-A340-51AEE28DF774}" destId="{C9F0EDD0-4B90-4593-94EA-C237E37E6BD8}" srcOrd="0" destOrd="0" presId="urn:microsoft.com/office/officeart/2005/8/layout/hProcess7#1"/>
    <dgm:cxn modelId="{327DC26F-19FA-4E01-B540-F04DE0D78CC9}" srcId="{C39F6E2B-D425-4631-A340-51AEE28DF774}" destId="{D6676574-1FAE-4800-AD53-985105506E7B}" srcOrd="2" destOrd="0" parTransId="{21A8FAD7-7427-446F-B3C9-C0111B90B83A}" sibTransId="{FDDBC0A9-ACF6-4FBA-AA27-CE1FB2CA1373}"/>
    <dgm:cxn modelId="{0C78C305-93D0-4805-80C2-984730D9D124}" type="presOf" srcId="{B5DB483C-14CC-4AE6-923A-7A759C2575AF}" destId="{96BACC5E-253D-4CF8-A11F-095B4149AE7C}" srcOrd="0" destOrd="0" presId="urn:microsoft.com/office/officeart/2005/8/layout/hProcess7#1"/>
    <dgm:cxn modelId="{B9DEDC17-A1D5-4F9D-9FA2-F6D635724A97}" type="presParOf" srcId="{C9F0EDD0-4B90-4593-94EA-C237E37E6BD8}" destId="{7BA1EB0B-FC8D-4D08-BD33-0A5DEC884546}" srcOrd="0" destOrd="0" presId="urn:microsoft.com/office/officeart/2005/8/layout/hProcess7#1"/>
    <dgm:cxn modelId="{4409C0C2-A0F8-43D1-86C7-D4AF80CABCE9}" type="presParOf" srcId="{7BA1EB0B-FC8D-4D08-BD33-0A5DEC884546}" destId="{FD6B7426-9077-4B87-81AF-7FC150CEE02C}" srcOrd="0" destOrd="0" presId="urn:microsoft.com/office/officeart/2005/8/layout/hProcess7#1"/>
    <dgm:cxn modelId="{16A114A2-9F91-4299-B9D4-ECD4A2E84625}" type="presParOf" srcId="{7BA1EB0B-FC8D-4D08-BD33-0A5DEC884546}" destId="{13DB6084-295E-490A-91AA-15E86E313D1C}" srcOrd="1" destOrd="0" presId="urn:microsoft.com/office/officeart/2005/8/layout/hProcess7#1"/>
    <dgm:cxn modelId="{5EF6EA59-013A-428C-B556-6D338337E8C5}" type="presParOf" srcId="{7BA1EB0B-FC8D-4D08-BD33-0A5DEC884546}" destId="{96BACC5E-253D-4CF8-A11F-095B4149AE7C}" srcOrd="2" destOrd="0" presId="urn:microsoft.com/office/officeart/2005/8/layout/hProcess7#1"/>
    <dgm:cxn modelId="{4BD1A2C7-7506-41DA-A186-BF8ACE4212FE}" type="presParOf" srcId="{C9F0EDD0-4B90-4593-94EA-C237E37E6BD8}" destId="{EB8A9CAA-E18E-4E75-BC59-533D067D4BE6}" srcOrd="1" destOrd="0" presId="urn:microsoft.com/office/officeart/2005/8/layout/hProcess7#1"/>
    <dgm:cxn modelId="{5F24A72C-D6B0-4F50-B10D-5F9840F1C752}" type="presParOf" srcId="{C9F0EDD0-4B90-4593-94EA-C237E37E6BD8}" destId="{E0D0F155-8583-44B1-8C47-4FD786882C52}" srcOrd="2" destOrd="0" presId="urn:microsoft.com/office/officeart/2005/8/layout/hProcess7#1"/>
    <dgm:cxn modelId="{B50863B6-FB03-4426-9FA3-352DA5A415CA}" type="presParOf" srcId="{E0D0F155-8583-44B1-8C47-4FD786882C52}" destId="{F6CB156F-7A43-4DB9-BB89-8953DD21A6BA}" srcOrd="0" destOrd="0" presId="urn:microsoft.com/office/officeart/2005/8/layout/hProcess7#1"/>
    <dgm:cxn modelId="{735F9DC5-3D2A-4AF2-9B42-A9E32FB34C00}" type="presParOf" srcId="{E0D0F155-8583-44B1-8C47-4FD786882C52}" destId="{4F237D01-9208-4A15-A8B9-CCB008472445}" srcOrd="1" destOrd="0" presId="urn:microsoft.com/office/officeart/2005/8/layout/hProcess7#1"/>
    <dgm:cxn modelId="{D668BDE3-42D5-4F21-96EF-41EB86D7EDED}" type="presParOf" srcId="{E0D0F155-8583-44B1-8C47-4FD786882C52}" destId="{42F281A5-AB93-433A-852F-526D29C0E198}" srcOrd="2" destOrd="0" presId="urn:microsoft.com/office/officeart/2005/8/layout/hProcess7#1"/>
    <dgm:cxn modelId="{106A07BF-3240-495F-8AD5-219A2AE41E90}" type="presParOf" srcId="{C9F0EDD0-4B90-4593-94EA-C237E37E6BD8}" destId="{161BF277-64C0-458C-82DE-B551215696D7}" srcOrd="3" destOrd="0" presId="urn:microsoft.com/office/officeart/2005/8/layout/hProcess7#1"/>
    <dgm:cxn modelId="{577E8583-353F-4CAC-B522-9BB098CECDAF}" type="presParOf" srcId="{C9F0EDD0-4B90-4593-94EA-C237E37E6BD8}" destId="{0B75C871-330C-4D9B-90BE-75CC29027E0C}" srcOrd="4" destOrd="0" presId="urn:microsoft.com/office/officeart/2005/8/layout/hProcess7#1"/>
    <dgm:cxn modelId="{72CFAF47-A8B1-49FD-8E35-8BFE3C3132DC}" type="presParOf" srcId="{0B75C871-330C-4D9B-90BE-75CC29027E0C}" destId="{82976FDB-06F6-45B0-A9E5-79A259B20942}" srcOrd="0" destOrd="0" presId="urn:microsoft.com/office/officeart/2005/8/layout/hProcess7#1"/>
    <dgm:cxn modelId="{1A0372C8-95A5-4C87-8F31-AF37238F8AD4}" type="presParOf" srcId="{0B75C871-330C-4D9B-90BE-75CC29027E0C}" destId="{615AF0A1-9797-491F-A22D-F7B3E62C0829}" srcOrd="1" destOrd="0" presId="urn:microsoft.com/office/officeart/2005/8/layout/hProcess7#1"/>
    <dgm:cxn modelId="{78CAA4E0-6994-4976-B08B-9FFDB5E04237}" type="presParOf" srcId="{0B75C871-330C-4D9B-90BE-75CC29027E0C}" destId="{DB90E041-8842-4F6F-BA0B-5DB1E213BD16}" srcOrd="2" destOrd="0" presId="urn:microsoft.com/office/officeart/2005/8/layout/hProcess7#1"/>
    <dgm:cxn modelId="{856F8B6C-F082-4929-B0F6-28455CD61820}" type="presParOf" srcId="{C9F0EDD0-4B90-4593-94EA-C237E37E6BD8}" destId="{248164BD-4E4A-4DE3-A0B6-9ABE7CD0587A}" srcOrd="5" destOrd="0" presId="urn:microsoft.com/office/officeart/2005/8/layout/hProcess7#1"/>
    <dgm:cxn modelId="{E3B76416-EAFB-47FF-B68C-9279827C57BA}" type="presParOf" srcId="{C9F0EDD0-4B90-4593-94EA-C237E37E6BD8}" destId="{0E155B70-0A92-4169-B76D-C298F994110B}" srcOrd="6" destOrd="0" presId="urn:microsoft.com/office/officeart/2005/8/layout/hProcess7#1"/>
    <dgm:cxn modelId="{6115B9B6-F7D3-49B4-9382-6295FA034CB5}" type="presParOf" srcId="{0E155B70-0A92-4169-B76D-C298F994110B}" destId="{25480210-3C52-46FF-B614-0C4B567F8C8D}" srcOrd="0" destOrd="0" presId="urn:microsoft.com/office/officeart/2005/8/layout/hProcess7#1"/>
    <dgm:cxn modelId="{B1B543A0-D59E-4D9B-8959-F225FD93170B}" type="presParOf" srcId="{0E155B70-0A92-4169-B76D-C298F994110B}" destId="{040C5CAF-83CF-47AB-84B1-C97D90AB9E6A}" srcOrd="1" destOrd="0" presId="urn:microsoft.com/office/officeart/2005/8/layout/hProcess7#1"/>
    <dgm:cxn modelId="{3E57A331-CAC0-446C-9F43-2CAAA15F19F4}" type="presParOf" srcId="{0E155B70-0A92-4169-B76D-C298F994110B}" destId="{940225B0-99AF-40D7-BE2B-52BC59463AF1}" srcOrd="2" destOrd="0" presId="urn:microsoft.com/office/officeart/2005/8/layout/hProcess7#1"/>
    <dgm:cxn modelId="{739DC085-0268-4B87-A6E5-1FA56AE5B53D}" type="presParOf" srcId="{C9F0EDD0-4B90-4593-94EA-C237E37E6BD8}" destId="{57DC2052-E777-4700-A244-80A228EE8C11}" srcOrd="7" destOrd="0" presId="urn:microsoft.com/office/officeart/2005/8/layout/hProcess7#1"/>
    <dgm:cxn modelId="{6334E532-BF69-46CC-A52B-54D2F00E03DF}" type="presParOf" srcId="{C9F0EDD0-4B90-4593-94EA-C237E37E6BD8}" destId="{F8EC3F54-F143-49E7-A73B-A154B1460170}" srcOrd="8" destOrd="0" presId="urn:microsoft.com/office/officeart/2005/8/layout/hProcess7#1"/>
    <dgm:cxn modelId="{7CD7E427-719F-4003-8EDC-F36BC667BBBA}" type="presParOf" srcId="{F8EC3F54-F143-49E7-A73B-A154B1460170}" destId="{51E31B93-CB83-4D20-A12C-AA0A6ED4A47D}" srcOrd="0" destOrd="0" presId="urn:microsoft.com/office/officeart/2005/8/layout/hProcess7#1"/>
    <dgm:cxn modelId="{1C2C6AF0-F68C-400D-9678-E4E5A6BD23A1}" type="presParOf" srcId="{F8EC3F54-F143-49E7-A73B-A154B1460170}" destId="{CC5E3588-FE0C-447E-A87B-D83A7A6C0266}" srcOrd="1" destOrd="0" presId="urn:microsoft.com/office/officeart/2005/8/layout/hProcess7#1"/>
    <dgm:cxn modelId="{B80124BB-3A33-4634-8DA9-96378B3EACDF}" type="presParOf" srcId="{F8EC3F54-F143-49E7-A73B-A154B1460170}" destId="{A4E3D783-210C-4C22-B26E-884F213E8224}" srcOrd="2" destOrd="0" presId="urn:microsoft.com/office/officeart/2005/8/layout/hProcess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9F6E2B-D425-4631-A340-51AEE28DF774}" type="doc">
      <dgm:prSet loTypeId="urn:microsoft.com/office/officeart/2005/8/layout/hProcess7#1" loCatId="process" qsTypeId="urn:microsoft.com/office/officeart/2005/8/quickstyle/simple1" qsCatId="simple" csTypeId="urn:microsoft.com/office/officeart/2005/8/colors/accent2_2" csCatId="accent2" phldr="1"/>
      <dgm:spPr/>
      <dgm:t>
        <a:bodyPr/>
        <a:lstStyle/>
        <a:p>
          <a:endParaRPr lang="en-AU"/>
        </a:p>
      </dgm:t>
    </dgm:pt>
    <dgm:pt modelId="{70279DAE-E3BE-497C-A132-B954BFD4831D}">
      <dgm:prSet phldrT="[Text]" custT="1"/>
      <dgm:spPr>
        <a:solidFill>
          <a:schemeClr val="accent4"/>
        </a:solidFill>
      </dgm:spPr>
      <dgm:t>
        <a:bodyPr/>
        <a:lstStyle/>
        <a:p>
          <a:pPr defTabSz="852488">
            <a:tabLst>
              <a:tab pos="1797050" algn="l"/>
            </a:tabLst>
          </a:pPr>
          <a:r>
            <a:rPr lang="en-AU" sz="2400" b="0" spc="300" baseline="0" dirty="0">
              <a:solidFill>
                <a:schemeClr val="bg2">
                  <a:lumMod val="50000"/>
                </a:schemeClr>
              </a:solidFill>
              <a:latin typeface="+mn-lt"/>
            </a:rPr>
            <a:t>DESIGN</a:t>
          </a:r>
        </a:p>
      </dgm:t>
    </dgm:pt>
    <dgm:pt modelId="{6EB6A8F4-D12A-4DF6-888A-803FC09E9BF1}" type="parTrans" cxnId="{0397E167-17A7-4A5D-8435-4E66422A6D79}">
      <dgm:prSet/>
      <dgm:spPr/>
      <dgm:t>
        <a:bodyPr/>
        <a:lstStyle/>
        <a:p>
          <a:endParaRPr lang="en-AU">
            <a:latin typeface="+mn-lt"/>
          </a:endParaRPr>
        </a:p>
      </dgm:t>
    </dgm:pt>
    <dgm:pt modelId="{4C4EB977-A92A-4A55-9677-C368DC288907}" type="sibTrans" cxnId="{0397E167-17A7-4A5D-8435-4E66422A6D79}">
      <dgm:prSet/>
      <dgm:spPr/>
      <dgm:t>
        <a:bodyPr/>
        <a:lstStyle/>
        <a:p>
          <a:endParaRPr lang="en-AU">
            <a:latin typeface="+mn-lt"/>
          </a:endParaRPr>
        </a:p>
      </dgm:t>
    </dgm:pt>
    <dgm:pt modelId="{B5DB483C-14CC-4AE6-923A-7A759C2575AF}">
      <dgm:prSet phldrT="[Text]" custT="1"/>
      <dgm:spPr>
        <a:solidFill>
          <a:schemeClr val="accent4"/>
        </a:solidFill>
      </dgm:spPr>
      <dgm:t>
        <a:bodyPr/>
        <a:lstStyle/>
        <a:p>
          <a:r>
            <a:rPr lang="en-AU" altLang="en-US" sz="2200" b="1" dirty="0" smtClean="0">
              <a:solidFill>
                <a:schemeClr val="bg1"/>
              </a:solidFill>
              <a:latin typeface="+mn-lt"/>
            </a:rPr>
            <a:t>Design of approach to professional development</a:t>
          </a:r>
          <a:endParaRPr lang="en-AU" sz="2200" b="1" dirty="0">
            <a:latin typeface="+mn-lt"/>
          </a:endParaRPr>
        </a:p>
      </dgm:t>
    </dgm:pt>
    <dgm:pt modelId="{5BC27240-3847-4DAB-8A81-9534D93736BC}" type="parTrans" cxnId="{6F668EBC-50E2-4183-AFDE-A3FDA25FDC62}">
      <dgm:prSet/>
      <dgm:spPr/>
      <dgm:t>
        <a:bodyPr/>
        <a:lstStyle/>
        <a:p>
          <a:endParaRPr lang="en-AU">
            <a:latin typeface="+mn-lt"/>
          </a:endParaRPr>
        </a:p>
      </dgm:t>
    </dgm:pt>
    <dgm:pt modelId="{A96A553F-AB33-4233-9959-5CC1392F993E}" type="sibTrans" cxnId="{6F668EBC-50E2-4183-AFDE-A3FDA25FDC62}">
      <dgm:prSet/>
      <dgm:spPr/>
      <dgm:t>
        <a:bodyPr/>
        <a:lstStyle/>
        <a:p>
          <a:endParaRPr lang="en-AU">
            <a:latin typeface="+mn-lt"/>
          </a:endParaRPr>
        </a:p>
      </dgm:t>
    </dgm:pt>
    <dgm:pt modelId="{71CEAC27-99BF-42B5-BB39-A55D8915ADD8}">
      <dgm:prSet phldrT="[Text]" custT="1"/>
      <dgm:spPr>
        <a:solidFill>
          <a:schemeClr val="accent4"/>
        </a:solidFill>
      </dgm:spPr>
      <dgm:t>
        <a:bodyPr/>
        <a:lstStyle/>
        <a:p>
          <a:r>
            <a:rPr lang="en-AU" sz="2400" b="0" spc="300" dirty="0">
              <a:solidFill>
                <a:schemeClr val="bg2">
                  <a:lumMod val="50000"/>
                </a:schemeClr>
              </a:solidFill>
              <a:latin typeface="+mn-lt"/>
            </a:rPr>
            <a:t>PROCESSES</a:t>
          </a:r>
        </a:p>
      </dgm:t>
    </dgm:pt>
    <dgm:pt modelId="{86EFE036-8DB7-42AA-8EA7-0A0477E7DFA8}" type="parTrans" cxnId="{6EC5EFC9-B16B-4BFD-91AB-5FF59853481B}">
      <dgm:prSet/>
      <dgm:spPr/>
      <dgm:t>
        <a:bodyPr/>
        <a:lstStyle/>
        <a:p>
          <a:endParaRPr lang="en-AU">
            <a:latin typeface="+mn-lt"/>
          </a:endParaRPr>
        </a:p>
      </dgm:t>
    </dgm:pt>
    <dgm:pt modelId="{82BAED0B-9EA9-4566-872E-7ED282E800E6}" type="sibTrans" cxnId="{6EC5EFC9-B16B-4BFD-91AB-5FF59853481B}">
      <dgm:prSet/>
      <dgm:spPr/>
      <dgm:t>
        <a:bodyPr/>
        <a:lstStyle/>
        <a:p>
          <a:endParaRPr lang="en-AU">
            <a:latin typeface="+mn-lt"/>
          </a:endParaRPr>
        </a:p>
      </dgm:t>
    </dgm:pt>
    <dgm:pt modelId="{D6676574-1FAE-4800-AD53-985105506E7B}">
      <dgm:prSet phldrT="[Text]" custT="1"/>
      <dgm:spPr>
        <a:solidFill>
          <a:schemeClr val="accent4"/>
        </a:solidFill>
      </dgm:spPr>
      <dgm:t>
        <a:bodyPr/>
        <a:lstStyle/>
        <a:p>
          <a:r>
            <a:rPr lang="en-AU" sz="2400" b="0" spc="300" dirty="0">
              <a:solidFill>
                <a:schemeClr val="bg2">
                  <a:lumMod val="50000"/>
                </a:schemeClr>
              </a:solidFill>
              <a:latin typeface="+mn-lt"/>
            </a:rPr>
            <a:t>IMPACT</a:t>
          </a:r>
        </a:p>
      </dgm:t>
    </dgm:pt>
    <dgm:pt modelId="{21A8FAD7-7427-446F-B3C9-C0111B90B83A}" type="parTrans" cxnId="{327DC26F-19FA-4E01-B540-F04DE0D78CC9}">
      <dgm:prSet/>
      <dgm:spPr/>
      <dgm:t>
        <a:bodyPr/>
        <a:lstStyle/>
        <a:p>
          <a:endParaRPr lang="en-AU">
            <a:latin typeface="+mn-lt"/>
          </a:endParaRPr>
        </a:p>
      </dgm:t>
    </dgm:pt>
    <dgm:pt modelId="{FDDBC0A9-ACF6-4FBA-AA27-CE1FB2CA1373}" type="sibTrans" cxnId="{327DC26F-19FA-4E01-B540-F04DE0D78CC9}">
      <dgm:prSet/>
      <dgm:spPr/>
      <dgm:t>
        <a:bodyPr/>
        <a:lstStyle/>
        <a:p>
          <a:endParaRPr lang="en-AU">
            <a:latin typeface="+mn-lt"/>
          </a:endParaRPr>
        </a:p>
      </dgm:t>
    </dgm:pt>
    <dgm:pt modelId="{ED5666B7-4EB4-4AC3-B965-95EA18641F1A}">
      <dgm:prSet phldrT="[Text]" custT="1"/>
      <dgm:spPr>
        <a:solidFill>
          <a:schemeClr val="accent4"/>
        </a:solidFill>
      </dgm:spPr>
      <dgm:t>
        <a:bodyPr/>
        <a:lstStyle/>
        <a:p>
          <a:r>
            <a:rPr lang="en-AU" altLang="en-US" sz="2200" b="1" dirty="0" smtClean="0">
              <a:solidFill>
                <a:schemeClr val="bg1"/>
              </a:solidFill>
              <a:latin typeface="+mn-lt"/>
            </a:rPr>
            <a:t>Quality Teaching Rounds</a:t>
          </a:r>
          <a:endParaRPr lang="en-AU" sz="2200" b="0" spc="-150" dirty="0">
            <a:solidFill>
              <a:schemeClr val="tx1">
                <a:lumMod val="65000"/>
                <a:lumOff val="35000"/>
              </a:schemeClr>
            </a:solidFill>
            <a:latin typeface="+mn-lt"/>
          </a:endParaRPr>
        </a:p>
      </dgm:t>
    </dgm:pt>
    <dgm:pt modelId="{8C1EAAF7-9366-431A-9228-70E34C75718E}" type="parTrans" cxnId="{2795CC16-F03F-4B70-9633-A49C37B90AD7}">
      <dgm:prSet/>
      <dgm:spPr/>
      <dgm:t>
        <a:bodyPr/>
        <a:lstStyle/>
        <a:p>
          <a:endParaRPr lang="en-US">
            <a:latin typeface="+mn-lt"/>
          </a:endParaRPr>
        </a:p>
      </dgm:t>
    </dgm:pt>
    <dgm:pt modelId="{55100BA6-EDF4-4E5A-84EB-D2B971B724BE}" type="sibTrans" cxnId="{2795CC16-F03F-4B70-9633-A49C37B90AD7}">
      <dgm:prSet/>
      <dgm:spPr/>
      <dgm:t>
        <a:bodyPr/>
        <a:lstStyle/>
        <a:p>
          <a:endParaRPr lang="en-US">
            <a:latin typeface="+mn-lt"/>
          </a:endParaRPr>
        </a:p>
      </dgm:t>
    </dgm:pt>
    <dgm:pt modelId="{B4A8C3D4-A6CE-4291-A394-5D35C79AB906}">
      <dgm:prSet phldrT="[Text]" custT="1"/>
      <dgm:spPr>
        <a:solidFill>
          <a:schemeClr val="accent4"/>
        </a:solidFill>
      </dgm:spPr>
      <dgm:t>
        <a:bodyPr/>
        <a:lstStyle/>
        <a:p>
          <a:r>
            <a:rPr lang="en-AU" altLang="en-US" sz="2200" b="1" dirty="0" smtClean="0">
              <a:solidFill>
                <a:schemeClr val="bg1"/>
              </a:solidFill>
              <a:latin typeface="+mn-lt"/>
            </a:rPr>
            <a:t>Teacher learning, teaching practice, student outcomes</a:t>
          </a:r>
          <a:endParaRPr lang="en-AU" sz="2200" b="0" spc="-150" dirty="0">
            <a:solidFill>
              <a:schemeClr val="tx1">
                <a:lumMod val="65000"/>
                <a:lumOff val="35000"/>
              </a:schemeClr>
            </a:solidFill>
            <a:latin typeface="+mn-lt"/>
          </a:endParaRPr>
        </a:p>
      </dgm:t>
    </dgm:pt>
    <dgm:pt modelId="{3E5C3ACA-244C-44CB-B271-8C5D3E0D4E17}" type="parTrans" cxnId="{89A576F3-9556-4A33-B088-D45745C4D0EA}">
      <dgm:prSet/>
      <dgm:spPr/>
      <dgm:t>
        <a:bodyPr/>
        <a:lstStyle/>
        <a:p>
          <a:endParaRPr lang="en-US">
            <a:latin typeface="+mn-lt"/>
          </a:endParaRPr>
        </a:p>
      </dgm:t>
    </dgm:pt>
    <dgm:pt modelId="{A12C5E29-EF39-4610-925C-842A8A00BACC}" type="sibTrans" cxnId="{89A576F3-9556-4A33-B088-D45745C4D0EA}">
      <dgm:prSet/>
      <dgm:spPr/>
      <dgm:t>
        <a:bodyPr/>
        <a:lstStyle/>
        <a:p>
          <a:endParaRPr lang="en-US">
            <a:latin typeface="+mn-lt"/>
          </a:endParaRPr>
        </a:p>
      </dgm:t>
    </dgm:pt>
    <dgm:pt modelId="{C9F0EDD0-4B90-4593-94EA-C237E37E6BD8}" type="pres">
      <dgm:prSet presAssocID="{C39F6E2B-D425-4631-A340-51AEE28DF774}" presName="Name0" presStyleCnt="0">
        <dgm:presLayoutVars>
          <dgm:dir/>
          <dgm:animLvl val="lvl"/>
          <dgm:resizeHandles val="exact"/>
        </dgm:presLayoutVars>
      </dgm:prSet>
      <dgm:spPr/>
      <dgm:t>
        <a:bodyPr/>
        <a:lstStyle/>
        <a:p>
          <a:endParaRPr lang="en-US"/>
        </a:p>
      </dgm:t>
    </dgm:pt>
    <dgm:pt modelId="{7BA1EB0B-FC8D-4D08-BD33-0A5DEC884546}" type="pres">
      <dgm:prSet presAssocID="{70279DAE-E3BE-497C-A132-B954BFD4831D}" presName="compositeNode" presStyleCnt="0">
        <dgm:presLayoutVars>
          <dgm:bulletEnabled val="1"/>
        </dgm:presLayoutVars>
      </dgm:prSet>
      <dgm:spPr/>
    </dgm:pt>
    <dgm:pt modelId="{FD6B7426-9077-4B87-81AF-7FC150CEE02C}" type="pres">
      <dgm:prSet presAssocID="{70279DAE-E3BE-497C-A132-B954BFD4831D}" presName="bgRect" presStyleLbl="node1" presStyleIdx="0" presStyleCnt="3" custScaleX="67883" custScaleY="67314" custLinFactNeighborX="-5296" custLinFactNeighborY="351"/>
      <dgm:spPr/>
      <dgm:t>
        <a:bodyPr/>
        <a:lstStyle/>
        <a:p>
          <a:endParaRPr lang="en-US"/>
        </a:p>
      </dgm:t>
    </dgm:pt>
    <dgm:pt modelId="{13DB6084-295E-490A-91AA-15E86E313D1C}" type="pres">
      <dgm:prSet presAssocID="{70279DAE-E3BE-497C-A132-B954BFD4831D}" presName="parentNode" presStyleLbl="node1" presStyleIdx="0" presStyleCnt="3">
        <dgm:presLayoutVars>
          <dgm:chMax val="0"/>
          <dgm:bulletEnabled val="1"/>
        </dgm:presLayoutVars>
      </dgm:prSet>
      <dgm:spPr/>
      <dgm:t>
        <a:bodyPr/>
        <a:lstStyle/>
        <a:p>
          <a:endParaRPr lang="en-US"/>
        </a:p>
      </dgm:t>
    </dgm:pt>
    <dgm:pt modelId="{96BACC5E-253D-4CF8-A11F-095B4149AE7C}" type="pres">
      <dgm:prSet presAssocID="{70279DAE-E3BE-497C-A132-B954BFD4831D}" presName="childNode" presStyleLbl="node1" presStyleIdx="0" presStyleCnt="3">
        <dgm:presLayoutVars>
          <dgm:bulletEnabled val="1"/>
        </dgm:presLayoutVars>
      </dgm:prSet>
      <dgm:spPr/>
      <dgm:t>
        <a:bodyPr/>
        <a:lstStyle/>
        <a:p>
          <a:endParaRPr lang="en-US"/>
        </a:p>
      </dgm:t>
    </dgm:pt>
    <dgm:pt modelId="{EB8A9CAA-E18E-4E75-BC59-533D067D4BE6}" type="pres">
      <dgm:prSet presAssocID="{4C4EB977-A92A-4A55-9677-C368DC288907}" presName="hSp" presStyleCnt="0"/>
      <dgm:spPr/>
    </dgm:pt>
    <dgm:pt modelId="{E0D0F155-8583-44B1-8C47-4FD786882C52}" type="pres">
      <dgm:prSet presAssocID="{4C4EB977-A92A-4A55-9677-C368DC288907}" presName="vProcSp" presStyleCnt="0"/>
      <dgm:spPr/>
    </dgm:pt>
    <dgm:pt modelId="{F6CB156F-7A43-4DB9-BB89-8953DD21A6BA}" type="pres">
      <dgm:prSet presAssocID="{4C4EB977-A92A-4A55-9677-C368DC288907}" presName="vSp1" presStyleCnt="0"/>
      <dgm:spPr/>
    </dgm:pt>
    <dgm:pt modelId="{4F237D01-9208-4A15-A8B9-CCB008472445}" type="pres">
      <dgm:prSet presAssocID="{4C4EB977-A92A-4A55-9677-C368DC288907}" presName="simulatedConn" presStyleLbl="solidFgAcc1" presStyleIdx="0" presStyleCnt="2" custLinFactY="-100000" custLinFactNeighborX="-7539" custLinFactNeighborY="-197821"/>
      <dgm:spPr>
        <a:solidFill>
          <a:srgbClr val="F5F5F5"/>
        </a:solidFill>
        <a:ln w="28575">
          <a:solidFill>
            <a:schemeClr val="bg2">
              <a:lumMod val="90000"/>
            </a:schemeClr>
          </a:solidFill>
        </a:ln>
      </dgm:spPr>
      <dgm:t>
        <a:bodyPr/>
        <a:lstStyle/>
        <a:p>
          <a:endParaRPr lang="en-US"/>
        </a:p>
      </dgm:t>
    </dgm:pt>
    <dgm:pt modelId="{42F281A5-AB93-433A-852F-526D29C0E198}" type="pres">
      <dgm:prSet presAssocID="{4C4EB977-A92A-4A55-9677-C368DC288907}" presName="vSp2" presStyleCnt="0"/>
      <dgm:spPr/>
    </dgm:pt>
    <dgm:pt modelId="{161BF277-64C0-458C-82DE-B551215696D7}" type="pres">
      <dgm:prSet presAssocID="{4C4EB977-A92A-4A55-9677-C368DC288907}" presName="sibTrans" presStyleCnt="0"/>
      <dgm:spPr/>
    </dgm:pt>
    <dgm:pt modelId="{0B75C871-330C-4D9B-90BE-75CC29027E0C}" type="pres">
      <dgm:prSet presAssocID="{71CEAC27-99BF-42B5-BB39-A55D8915ADD8}" presName="compositeNode" presStyleCnt="0">
        <dgm:presLayoutVars>
          <dgm:bulletEnabled val="1"/>
        </dgm:presLayoutVars>
      </dgm:prSet>
      <dgm:spPr/>
    </dgm:pt>
    <dgm:pt modelId="{82976FDB-06F6-45B0-A9E5-79A259B20942}" type="pres">
      <dgm:prSet presAssocID="{71CEAC27-99BF-42B5-BB39-A55D8915ADD8}" presName="bgRect" presStyleLbl="node1" presStyleIdx="1" presStyleCnt="3" custScaleX="71124" custScaleY="68289" custLinFactNeighborX="-144" custLinFactNeighborY="-305"/>
      <dgm:spPr/>
      <dgm:t>
        <a:bodyPr/>
        <a:lstStyle/>
        <a:p>
          <a:endParaRPr lang="en-US"/>
        </a:p>
      </dgm:t>
    </dgm:pt>
    <dgm:pt modelId="{615AF0A1-9797-491F-A22D-F7B3E62C0829}" type="pres">
      <dgm:prSet presAssocID="{71CEAC27-99BF-42B5-BB39-A55D8915ADD8}" presName="parentNode" presStyleLbl="node1" presStyleIdx="1" presStyleCnt="3">
        <dgm:presLayoutVars>
          <dgm:chMax val="0"/>
          <dgm:bulletEnabled val="1"/>
        </dgm:presLayoutVars>
      </dgm:prSet>
      <dgm:spPr/>
      <dgm:t>
        <a:bodyPr/>
        <a:lstStyle/>
        <a:p>
          <a:endParaRPr lang="en-US"/>
        </a:p>
      </dgm:t>
    </dgm:pt>
    <dgm:pt modelId="{DB90E041-8842-4F6F-BA0B-5DB1E213BD16}" type="pres">
      <dgm:prSet presAssocID="{71CEAC27-99BF-42B5-BB39-A55D8915ADD8}" presName="childNode" presStyleLbl="node1" presStyleIdx="1" presStyleCnt="3">
        <dgm:presLayoutVars>
          <dgm:bulletEnabled val="1"/>
        </dgm:presLayoutVars>
      </dgm:prSet>
      <dgm:spPr/>
      <dgm:t>
        <a:bodyPr/>
        <a:lstStyle/>
        <a:p>
          <a:endParaRPr lang="en-US"/>
        </a:p>
      </dgm:t>
    </dgm:pt>
    <dgm:pt modelId="{248164BD-4E4A-4DE3-A0B6-9ABE7CD0587A}" type="pres">
      <dgm:prSet presAssocID="{82BAED0B-9EA9-4566-872E-7ED282E800E6}" presName="hSp" presStyleCnt="0"/>
      <dgm:spPr/>
    </dgm:pt>
    <dgm:pt modelId="{0E155B70-0A92-4169-B76D-C298F994110B}" type="pres">
      <dgm:prSet presAssocID="{82BAED0B-9EA9-4566-872E-7ED282E800E6}" presName="vProcSp" presStyleCnt="0"/>
      <dgm:spPr/>
    </dgm:pt>
    <dgm:pt modelId="{25480210-3C52-46FF-B614-0C4B567F8C8D}" type="pres">
      <dgm:prSet presAssocID="{82BAED0B-9EA9-4566-872E-7ED282E800E6}" presName="vSp1" presStyleCnt="0"/>
      <dgm:spPr/>
    </dgm:pt>
    <dgm:pt modelId="{040C5CAF-83CF-47AB-84B1-C97D90AB9E6A}" type="pres">
      <dgm:prSet presAssocID="{82BAED0B-9EA9-4566-872E-7ED282E800E6}" presName="simulatedConn" presStyleLbl="solidFgAcc1" presStyleIdx="1" presStyleCnt="2" custLinFactY="-126662" custLinFactNeighborX="-1553" custLinFactNeighborY="-200000"/>
      <dgm:spPr>
        <a:ln w="28575">
          <a:solidFill>
            <a:schemeClr val="bg2">
              <a:lumMod val="90000"/>
            </a:schemeClr>
          </a:solidFill>
        </a:ln>
      </dgm:spPr>
      <dgm:t>
        <a:bodyPr/>
        <a:lstStyle/>
        <a:p>
          <a:endParaRPr lang="en-US"/>
        </a:p>
      </dgm:t>
    </dgm:pt>
    <dgm:pt modelId="{940225B0-99AF-40D7-BE2B-52BC59463AF1}" type="pres">
      <dgm:prSet presAssocID="{82BAED0B-9EA9-4566-872E-7ED282E800E6}" presName="vSp2" presStyleCnt="0"/>
      <dgm:spPr/>
    </dgm:pt>
    <dgm:pt modelId="{57DC2052-E777-4700-A244-80A228EE8C11}" type="pres">
      <dgm:prSet presAssocID="{82BAED0B-9EA9-4566-872E-7ED282E800E6}" presName="sibTrans" presStyleCnt="0"/>
      <dgm:spPr/>
    </dgm:pt>
    <dgm:pt modelId="{F8EC3F54-F143-49E7-A73B-A154B1460170}" type="pres">
      <dgm:prSet presAssocID="{D6676574-1FAE-4800-AD53-985105506E7B}" presName="compositeNode" presStyleCnt="0">
        <dgm:presLayoutVars>
          <dgm:bulletEnabled val="1"/>
        </dgm:presLayoutVars>
      </dgm:prSet>
      <dgm:spPr/>
    </dgm:pt>
    <dgm:pt modelId="{51E31B93-CB83-4D20-A12C-AA0A6ED4A47D}" type="pres">
      <dgm:prSet presAssocID="{D6676574-1FAE-4800-AD53-985105506E7B}" presName="bgRect" presStyleLbl="node1" presStyleIdx="2" presStyleCnt="3" custScaleX="67623" custScaleY="68154" custLinFactNeighborX="-1653" custLinFactNeighborY="-1352"/>
      <dgm:spPr/>
      <dgm:t>
        <a:bodyPr/>
        <a:lstStyle/>
        <a:p>
          <a:endParaRPr lang="en-US"/>
        </a:p>
      </dgm:t>
    </dgm:pt>
    <dgm:pt modelId="{CC5E3588-FE0C-447E-A87B-D83A7A6C0266}" type="pres">
      <dgm:prSet presAssocID="{D6676574-1FAE-4800-AD53-985105506E7B}" presName="parentNode" presStyleLbl="node1" presStyleIdx="2" presStyleCnt="3">
        <dgm:presLayoutVars>
          <dgm:chMax val="0"/>
          <dgm:bulletEnabled val="1"/>
        </dgm:presLayoutVars>
      </dgm:prSet>
      <dgm:spPr/>
      <dgm:t>
        <a:bodyPr/>
        <a:lstStyle/>
        <a:p>
          <a:endParaRPr lang="en-US"/>
        </a:p>
      </dgm:t>
    </dgm:pt>
    <dgm:pt modelId="{A4E3D783-210C-4C22-B26E-884F213E8224}" type="pres">
      <dgm:prSet presAssocID="{D6676574-1FAE-4800-AD53-985105506E7B}" presName="childNode" presStyleLbl="node1" presStyleIdx="2" presStyleCnt="3">
        <dgm:presLayoutVars>
          <dgm:bulletEnabled val="1"/>
        </dgm:presLayoutVars>
      </dgm:prSet>
      <dgm:spPr/>
      <dgm:t>
        <a:bodyPr/>
        <a:lstStyle/>
        <a:p>
          <a:endParaRPr lang="en-US"/>
        </a:p>
      </dgm:t>
    </dgm:pt>
  </dgm:ptLst>
  <dgm:cxnLst>
    <dgm:cxn modelId="{89A576F3-9556-4A33-B088-D45745C4D0EA}" srcId="{D6676574-1FAE-4800-AD53-985105506E7B}" destId="{B4A8C3D4-A6CE-4291-A394-5D35C79AB906}" srcOrd="0" destOrd="0" parTransId="{3E5C3ACA-244C-44CB-B271-8C5D3E0D4E17}" sibTransId="{A12C5E29-EF39-4610-925C-842A8A00BACC}"/>
    <dgm:cxn modelId="{83B9463E-4091-42E2-A2E2-C5A1A3FA6277}" type="presOf" srcId="{D6676574-1FAE-4800-AD53-985105506E7B}" destId="{CC5E3588-FE0C-447E-A87B-D83A7A6C0266}" srcOrd="1" destOrd="0" presId="urn:microsoft.com/office/officeart/2005/8/layout/hProcess7#1"/>
    <dgm:cxn modelId="{3E5B6048-02B9-48D7-BA05-B62525F7C0B2}" type="presOf" srcId="{D6676574-1FAE-4800-AD53-985105506E7B}" destId="{51E31B93-CB83-4D20-A12C-AA0A6ED4A47D}" srcOrd="0" destOrd="0" presId="urn:microsoft.com/office/officeart/2005/8/layout/hProcess7#1"/>
    <dgm:cxn modelId="{6B25887E-20B9-46D8-A787-1567477D8F4A}" type="presOf" srcId="{71CEAC27-99BF-42B5-BB39-A55D8915ADD8}" destId="{82976FDB-06F6-45B0-A9E5-79A259B20942}" srcOrd="0" destOrd="0" presId="urn:microsoft.com/office/officeart/2005/8/layout/hProcess7#1"/>
    <dgm:cxn modelId="{C38FC163-8A93-47E9-B01B-91A8F555A7E5}" type="presOf" srcId="{ED5666B7-4EB4-4AC3-B965-95EA18641F1A}" destId="{DB90E041-8842-4F6F-BA0B-5DB1E213BD16}" srcOrd="0" destOrd="0" presId="urn:microsoft.com/office/officeart/2005/8/layout/hProcess7#1"/>
    <dgm:cxn modelId="{2C138C0D-B6C9-478A-8ADD-BC4F86392047}" type="presOf" srcId="{B4A8C3D4-A6CE-4291-A394-5D35C79AB906}" destId="{A4E3D783-210C-4C22-B26E-884F213E8224}" srcOrd="0" destOrd="0" presId="urn:microsoft.com/office/officeart/2005/8/layout/hProcess7#1"/>
    <dgm:cxn modelId="{0397E167-17A7-4A5D-8435-4E66422A6D79}" srcId="{C39F6E2B-D425-4631-A340-51AEE28DF774}" destId="{70279DAE-E3BE-497C-A132-B954BFD4831D}" srcOrd="0" destOrd="0" parTransId="{6EB6A8F4-D12A-4DF6-888A-803FC09E9BF1}" sibTransId="{4C4EB977-A92A-4A55-9677-C368DC288907}"/>
    <dgm:cxn modelId="{6EC5EFC9-B16B-4BFD-91AB-5FF59853481B}" srcId="{C39F6E2B-D425-4631-A340-51AEE28DF774}" destId="{71CEAC27-99BF-42B5-BB39-A55D8915ADD8}" srcOrd="1" destOrd="0" parTransId="{86EFE036-8DB7-42AA-8EA7-0A0477E7DFA8}" sibTransId="{82BAED0B-9EA9-4566-872E-7ED282E800E6}"/>
    <dgm:cxn modelId="{EF458925-1A8E-4979-BBAE-CCECA7900298}" type="presOf" srcId="{70279DAE-E3BE-497C-A132-B954BFD4831D}" destId="{13DB6084-295E-490A-91AA-15E86E313D1C}" srcOrd="1" destOrd="0" presId="urn:microsoft.com/office/officeart/2005/8/layout/hProcess7#1"/>
    <dgm:cxn modelId="{6F668EBC-50E2-4183-AFDE-A3FDA25FDC62}" srcId="{70279DAE-E3BE-497C-A132-B954BFD4831D}" destId="{B5DB483C-14CC-4AE6-923A-7A759C2575AF}" srcOrd="0" destOrd="0" parTransId="{5BC27240-3847-4DAB-8A81-9534D93736BC}" sibTransId="{A96A553F-AB33-4233-9959-5CC1392F993E}"/>
    <dgm:cxn modelId="{1004F71E-3DFC-4618-857D-B49D38152D83}" type="presOf" srcId="{70279DAE-E3BE-497C-A132-B954BFD4831D}" destId="{FD6B7426-9077-4B87-81AF-7FC150CEE02C}" srcOrd="0" destOrd="0" presId="urn:microsoft.com/office/officeart/2005/8/layout/hProcess7#1"/>
    <dgm:cxn modelId="{2795CC16-F03F-4B70-9633-A49C37B90AD7}" srcId="{71CEAC27-99BF-42B5-BB39-A55D8915ADD8}" destId="{ED5666B7-4EB4-4AC3-B965-95EA18641F1A}" srcOrd="0" destOrd="0" parTransId="{8C1EAAF7-9366-431A-9228-70E34C75718E}" sibTransId="{55100BA6-EDF4-4E5A-84EB-D2B971B724BE}"/>
    <dgm:cxn modelId="{B3419C36-1919-4BDB-A47F-3A859DFB6DDB}" type="presOf" srcId="{71CEAC27-99BF-42B5-BB39-A55D8915ADD8}" destId="{615AF0A1-9797-491F-A22D-F7B3E62C0829}" srcOrd="1" destOrd="0" presId="urn:microsoft.com/office/officeart/2005/8/layout/hProcess7#1"/>
    <dgm:cxn modelId="{8FD7D2B3-34A6-48C0-9981-930ADB6B17FD}" type="presOf" srcId="{C39F6E2B-D425-4631-A340-51AEE28DF774}" destId="{C9F0EDD0-4B90-4593-94EA-C237E37E6BD8}" srcOrd="0" destOrd="0" presId="urn:microsoft.com/office/officeart/2005/8/layout/hProcess7#1"/>
    <dgm:cxn modelId="{327DC26F-19FA-4E01-B540-F04DE0D78CC9}" srcId="{C39F6E2B-D425-4631-A340-51AEE28DF774}" destId="{D6676574-1FAE-4800-AD53-985105506E7B}" srcOrd="2" destOrd="0" parTransId="{21A8FAD7-7427-446F-B3C9-C0111B90B83A}" sibTransId="{FDDBC0A9-ACF6-4FBA-AA27-CE1FB2CA1373}"/>
    <dgm:cxn modelId="{0C78C305-93D0-4805-80C2-984730D9D124}" type="presOf" srcId="{B5DB483C-14CC-4AE6-923A-7A759C2575AF}" destId="{96BACC5E-253D-4CF8-A11F-095B4149AE7C}" srcOrd="0" destOrd="0" presId="urn:microsoft.com/office/officeart/2005/8/layout/hProcess7#1"/>
    <dgm:cxn modelId="{B9DEDC17-A1D5-4F9D-9FA2-F6D635724A97}" type="presParOf" srcId="{C9F0EDD0-4B90-4593-94EA-C237E37E6BD8}" destId="{7BA1EB0B-FC8D-4D08-BD33-0A5DEC884546}" srcOrd="0" destOrd="0" presId="urn:microsoft.com/office/officeart/2005/8/layout/hProcess7#1"/>
    <dgm:cxn modelId="{4409C0C2-A0F8-43D1-86C7-D4AF80CABCE9}" type="presParOf" srcId="{7BA1EB0B-FC8D-4D08-BD33-0A5DEC884546}" destId="{FD6B7426-9077-4B87-81AF-7FC150CEE02C}" srcOrd="0" destOrd="0" presId="urn:microsoft.com/office/officeart/2005/8/layout/hProcess7#1"/>
    <dgm:cxn modelId="{16A114A2-9F91-4299-B9D4-ECD4A2E84625}" type="presParOf" srcId="{7BA1EB0B-FC8D-4D08-BD33-0A5DEC884546}" destId="{13DB6084-295E-490A-91AA-15E86E313D1C}" srcOrd="1" destOrd="0" presId="urn:microsoft.com/office/officeart/2005/8/layout/hProcess7#1"/>
    <dgm:cxn modelId="{5EF6EA59-013A-428C-B556-6D338337E8C5}" type="presParOf" srcId="{7BA1EB0B-FC8D-4D08-BD33-0A5DEC884546}" destId="{96BACC5E-253D-4CF8-A11F-095B4149AE7C}" srcOrd="2" destOrd="0" presId="urn:microsoft.com/office/officeart/2005/8/layout/hProcess7#1"/>
    <dgm:cxn modelId="{4BD1A2C7-7506-41DA-A186-BF8ACE4212FE}" type="presParOf" srcId="{C9F0EDD0-4B90-4593-94EA-C237E37E6BD8}" destId="{EB8A9CAA-E18E-4E75-BC59-533D067D4BE6}" srcOrd="1" destOrd="0" presId="urn:microsoft.com/office/officeart/2005/8/layout/hProcess7#1"/>
    <dgm:cxn modelId="{5F24A72C-D6B0-4F50-B10D-5F9840F1C752}" type="presParOf" srcId="{C9F0EDD0-4B90-4593-94EA-C237E37E6BD8}" destId="{E0D0F155-8583-44B1-8C47-4FD786882C52}" srcOrd="2" destOrd="0" presId="urn:microsoft.com/office/officeart/2005/8/layout/hProcess7#1"/>
    <dgm:cxn modelId="{B50863B6-FB03-4426-9FA3-352DA5A415CA}" type="presParOf" srcId="{E0D0F155-8583-44B1-8C47-4FD786882C52}" destId="{F6CB156F-7A43-4DB9-BB89-8953DD21A6BA}" srcOrd="0" destOrd="0" presId="urn:microsoft.com/office/officeart/2005/8/layout/hProcess7#1"/>
    <dgm:cxn modelId="{735F9DC5-3D2A-4AF2-9B42-A9E32FB34C00}" type="presParOf" srcId="{E0D0F155-8583-44B1-8C47-4FD786882C52}" destId="{4F237D01-9208-4A15-A8B9-CCB008472445}" srcOrd="1" destOrd="0" presId="urn:microsoft.com/office/officeart/2005/8/layout/hProcess7#1"/>
    <dgm:cxn modelId="{D668BDE3-42D5-4F21-96EF-41EB86D7EDED}" type="presParOf" srcId="{E0D0F155-8583-44B1-8C47-4FD786882C52}" destId="{42F281A5-AB93-433A-852F-526D29C0E198}" srcOrd="2" destOrd="0" presId="urn:microsoft.com/office/officeart/2005/8/layout/hProcess7#1"/>
    <dgm:cxn modelId="{106A07BF-3240-495F-8AD5-219A2AE41E90}" type="presParOf" srcId="{C9F0EDD0-4B90-4593-94EA-C237E37E6BD8}" destId="{161BF277-64C0-458C-82DE-B551215696D7}" srcOrd="3" destOrd="0" presId="urn:microsoft.com/office/officeart/2005/8/layout/hProcess7#1"/>
    <dgm:cxn modelId="{577E8583-353F-4CAC-B522-9BB098CECDAF}" type="presParOf" srcId="{C9F0EDD0-4B90-4593-94EA-C237E37E6BD8}" destId="{0B75C871-330C-4D9B-90BE-75CC29027E0C}" srcOrd="4" destOrd="0" presId="urn:microsoft.com/office/officeart/2005/8/layout/hProcess7#1"/>
    <dgm:cxn modelId="{72CFAF47-A8B1-49FD-8E35-8BFE3C3132DC}" type="presParOf" srcId="{0B75C871-330C-4D9B-90BE-75CC29027E0C}" destId="{82976FDB-06F6-45B0-A9E5-79A259B20942}" srcOrd="0" destOrd="0" presId="urn:microsoft.com/office/officeart/2005/8/layout/hProcess7#1"/>
    <dgm:cxn modelId="{1A0372C8-95A5-4C87-8F31-AF37238F8AD4}" type="presParOf" srcId="{0B75C871-330C-4D9B-90BE-75CC29027E0C}" destId="{615AF0A1-9797-491F-A22D-F7B3E62C0829}" srcOrd="1" destOrd="0" presId="urn:microsoft.com/office/officeart/2005/8/layout/hProcess7#1"/>
    <dgm:cxn modelId="{78CAA4E0-6994-4976-B08B-9FFDB5E04237}" type="presParOf" srcId="{0B75C871-330C-4D9B-90BE-75CC29027E0C}" destId="{DB90E041-8842-4F6F-BA0B-5DB1E213BD16}" srcOrd="2" destOrd="0" presId="urn:microsoft.com/office/officeart/2005/8/layout/hProcess7#1"/>
    <dgm:cxn modelId="{856F8B6C-F082-4929-B0F6-28455CD61820}" type="presParOf" srcId="{C9F0EDD0-4B90-4593-94EA-C237E37E6BD8}" destId="{248164BD-4E4A-4DE3-A0B6-9ABE7CD0587A}" srcOrd="5" destOrd="0" presId="urn:microsoft.com/office/officeart/2005/8/layout/hProcess7#1"/>
    <dgm:cxn modelId="{E3B76416-EAFB-47FF-B68C-9279827C57BA}" type="presParOf" srcId="{C9F0EDD0-4B90-4593-94EA-C237E37E6BD8}" destId="{0E155B70-0A92-4169-B76D-C298F994110B}" srcOrd="6" destOrd="0" presId="urn:microsoft.com/office/officeart/2005/8/layout/hProcess7#1"/>
    <dgm:cxn modelId="{6115B9B6-F7D3-49B4-9382-6295FA034CB5}" type="presParOf" srcId="{0E155B70-0A92-4169-B76D-C298F994110B}" destId="{25480210-3C52-46FF-B614-0C4B567F8C8D}" srcOrd="0" destOrd="0" presId="urn:microsoft.com/office/officeart/2005/8/layout/hProcess7#1"/>
    <dgm:cxn modelId="{B1B543A0-D59E-4D9B-8959-F225FD93170B}" type="presParOf" srcId="{0E155B70-0A92-4169-B76D-C298F994110B}" destId="{040C5CAF-83CF-47AB-84B1-C97D90AB9E6A}" srcOrd="1" destOrd="0" presId="urn:microsoft.com/office/officeart/2005/8/layout/hProcess7#1"/>
    <dgm:cxn modelId="{3E57A331-CAC0-446C-9F43-2CAAA15F19F4}" type="presParOf" srcId="{0E155B70-0A92-4169-B76D-C298F994110B}" destId="{940225B0-99AF-40D7-BE2B-52BC59463AF1}" srcOrd="2" destOrd="0" presId="urn:microsoft.com/office/officeart/2005/8/layout/hProcess7#1"/>
    <dgm:cxn modelId="{739DC085-0268-4B87-A6E5-1FA56AE5B53D}" type="presParOf" srcId="{C9F0EDD0-4B90-4593-94EA-C237E37E6BD8}" destId="{57DC2052-E777-4700-A244-80A228EE8C11}" srcOrd="7" destOrd="0" presId="urn:microsoft.com/office/officeart/2005/8/layout/hProcess7#1"/>
    <dgm:cxn modelId="{6334E532-BF69-46CC-A52B-54D2F00E03DF}" type="presParOf" srcId="{C9F0EDD0-4B90-4593-94EA-C237E37E6BD8}" destId="{F8EC3F54-F143-49E7-A73B-A154B1460170}" srcOrd="8" destOrd="0" presId="urn:microsoft.com/office/officeart/2005/8/layout/hProcess7#1"/>
    <dgm:cxn modelId="{7CD7E427-719F-4003-8EDC-F36BC667BBBA}" type="presParOf" srcId="{F8EC3F54-F143-49E7-A73B-A154B1460170}" destId="{51E31B93-CB83-4D20-A12C-AA0A6ED4A47D}" srcOrd="0" destOrd="0" presId="urn:microsoft.com/office/officeart/2005/8/layout/hProcess7#1"/>
    <dgm:cxn modelId="{1C2C6AF0-F68C-400D-9678-E4E5A6BD23A1}" type="presParOf" srcId="{F8EC3F54-F143-49E7-A73B-A154B1460170}" destId="{CC5E3588-FE0C-447E-A87B-D83A7A6C0266}" srcOrd="1" destOrd="0" presId="urn:microsoft.com/office/officeart/2005/8/layout/hProcess7#1"/>
    <dgm:cxn modelId="{B80124BB-3A33-4634-8DA9-96378B3EACDF}" type="presParOf" srcId="{F8EC3F54-F143-49E7-A73B-A154B1460170}" destId="{A4E3D783-210C-4C22-B26E-884F213E8224}" srcOrd="2" destOrd="0" presId="urn:microsoft.com/office/officeart/2005/8/layout/hProcess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B7426-9077-4B87-81AF-7FC150CEE02C}">
      <dsp:nvSpPr>
        <dsp:cNvPr id="0" name=""/>
        <dsp:cNvSpPr/>
      </dsp:nvSpPr>
      <dsp:spPr>
        <a:xfrm>
          <a:off x="0" y="13267"/>
          <a:ext cx="2492320" cy="2361627"/>
        </a:xfrm>
        <a:prstGeom prst="roundRect">
          <a:avLst>
            <a:gd name="adj" fmla="val 5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852488">
            <a:lnSpc>
              <a:spcPct val="90000"/>
            </a:lnSpc>
            <a:spcBef>
              <a:spcPct val="0"/>
            </a:spcBef>
            <a:spcAft>
              <a:spcPct val="35000"/>
            </a:spcAft>
            <a:tabLst>
              <a:tab pos="1797050" algn="l"/>
            </a:tabLst>
          </a:pPr>
          <a:r>
            <a:rPr lang="en-AU" sz="2400" b="0" kern="1200" spc="300" baseline="0" dirty="0">
              <a:solidFill>
                <a:schemeClr val="bg2">
                  <a:lumMod val="50000"/>
                </a:schemeClr>
              </a:solidFill>
              <a:latin typeface="+mn-lt"/>
            </a:rPr>
            <a:t>DESIGN</a:t>
          </a:r>
        </a:p>
      </dsp:txBody>
      <dsp:txXfrm rot="16200000">
        <a:off x="-719035" y="732303"/>
        <a:ext cx="1936534" cy="498464"/>
      </dsp:txXfrm>
    </dsp:sp>
    <dsp:sp modelId="{96BACC5E-253D-4CF8-A11F-095B4149AE7C}">
      <dsp:nvSpPr>
        <dsp:cNvPr id="0" name=""/>
        <dsp:cNvSpPr/>
      </dsp:nvSpPr>
      <dsp:spPr>
        <a:xfrm>
          <a:off x="583954" y="13267"/>
          <a:ext cx="1856778" cy="236162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5438" rIns="0" bIns="0" numCol="1" spcCol="1270" anchor="t" anchorCtr="0">
          <a:noAutofit/>
        </a:bodyPr>
        <a:lstStyle/>
        <a:p>
          <a:pPr lvl="0" algn="l" defTabSz="977900">
            <a:lnSpc>
              <a:spcPct val="90000"/>
            </a:lnSpc>
            <a:spcBef>
              <a:spcPct val="0"/>
            </a:spcBef>
            <a:spcAft>
              <a:spcPct val="35000"/>
            </a:spcAft>
          </a:pPr>
          <a:r>
            <a:rPr lang="en-AU" altLang="en-US" sz="2200" b="1" kern="1200" dirty="0" smtClean="0">
              <a:solidFill>
                <a:schemeClr val="bg1"/>
              </a:solidFill>
              <a:latin typeface="+mn-lt"/>
            </a:rPr>
            <a:t>Design of approach to professional development</a:t>
          </a:r>
          <a:endParaRPr lang="en-AU" sz="2200" b="1" kern="1200" dirty="0">
            <a:latin typeface="+mn-lt"/>
          </a:endParaRPr>
        </a:p>
      </dsp:txBody>
      <dsp:txXfrm>
        <a:off x="583954" y="13267"/>
        <a:ext cx="1856778" cy="2361627"/>
      </dsp:txXfrm>
    </dsp:sp>
    <dsp:sp modelId="{82976FDB-06F6-45B0-A9E5-79A259B20942}">
      <dsp:nvSpPr>
        <dsp:cNvPr id="0" name=""/>
        <dsp:cNvSpPr/>
      </dsp:nvSpPr>
      <dsp:spPr>
        <a:xfrm>
          <a:off x="2618265" y="0"/>
          <a:ext cx="2611313" cy="2395834"/>
        </a:xfrm>
        <a:prstGeom prst="roundRect">
          <a:avLst>
            <a:gd name="adj" fmla="val 5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n-AU" sz="2400" b="0" kern="1200" spc="300" dirty="0">
              <a:solidFill>
                <a:schemeClr val="bg2">
                  <a:lumMod val="50000"/>
                </a:schemeClr>
              </a:solidFill>
              <a:latin typeface="+mn-lt"/>
            </a:rPr>
            <a:t>PROCESSES</a:t>
          </a:r>
        </a:p>
      </dsp:txBody>
      <dsp:txXfrm rot="16200000">
        <a:off x="1897104" y="721160"/>
        <a:ext cx="1964584" cy="522262"/>
      </dsp:txXfrm>
    </dsp:sp>
    <dsp:sp modelId="{4F237D01-9208-4A15-A8B9-CCB008472445}">
      <dsp:nvSpPr>
        <dsp:cNvPr id="0" name=""/>
        <dsp:cNvSpPr/>
      </dsp:nvSpPr>
      <dsp:spPr>
        <a:xfrm rot="5400000">
          <a:off x="2342562" y="1741897"/>
          <a:ext cx="515657" cy="550724"/>
        </a:xfrm>
        <a:prstGeom prst="flowChartExtract">
          <a:avLst/>
        </a:prstGeom>
        <a:solidFill>
          <a:srgbClr val="F5F5F5"/>
        </a:solidFill>
        <a:ln w="28575"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dsp:style>
    </dsp:sp>
    <dsp:sp modelId="{DB90E041-8842-4F6F-BA0B-5DB1E213BD16}">
      <dsp:nvSpPr>
        <dsp:cNvPr id="0" name=""/>
        <dsp:cNvSpPr/>
      </dsp:nvSpPr>
      <dsp:spPr>
        <a:xfrm>
          <a:off x="3217391" y="0"/>
          <a:ext cx="1945428" cy="239583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5438" rIns="0" bIns="0" numCol="1" spcCol="1270" anchor="t" anchorCtr="0">
          <a:noAutofit/>
        </a:bodyPr>
        <a:lstStyle/>
        <a:p>
          <a:pPr lvl="0" algn="l" defTabSz="977900">
            <a:lnSpc>
              <a:spcPct val="90000"/>
            </a:lnSpc>
            <a:spcBef>
              <a:spcPct val="0"/>
            </a:spcBef>
            <a:spcAft>
              <a:spcPct val="35000"/>
            </a:spcAft>
          </a:pPr>
          <a:r>
            <a:rPr lang="en-AU" altLang="en-US" sz="2200" b="1" kern="1200" dirty="0" smtClean="0">
              <a:solidFill>
                <a:schemeClr val="bg1"/>
              </a:solidFill>
              <a:latin typeface="+mn-lt"/>
            </a:rPr>
            <a:t>Quality Teaching Rounds</a:t>
          </a:r>
          <a:endParaRPr lang="en-AU" sz="2200" b="0" kern="1200" spc="-150" dirty="0">
            <a:solidFill>
              <a:schemeClr val="tx1">
                <a:lumMod val="65000"/>
                <a:lumOff val="35000"/>
              </a:schemeClr>
            </a:solidFill>
            <a:latin typeface="+mn-lt"/>
          </a:endParaRPr>
        </a:p>
      </dsp:txBody>
      <dsp:txXfrm>
        <a:off x="3217391" y="0"/>
        <a:ext cx="1945428" cy="2395834"/>
      </dsp:txXfrm>
    </dsp:sp>
    <dsp:sp modelId="{51E31B93-CB83-4D20-A12C-AA0A6ED4A47D}">
      <dsp:nvSpPr>
        <dsp:cNvPr id="0" name=""/>
        <dsp:cNvSpPr/>
      </dsp:nvSpPr>
      <dsp:spPr>
        <a:xfrm>
          <a:off x="5302678" y="0"/>
          <a:ext cx="2482774" cy="2391097"/>
        </a:xfrm>
        <a:prstGeom prst="roundRect">
          <a:avLst>
            <a:gd name="adj" fmla="val 5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n-AU" sz="2400" b="0" kern="1200" spc="300" dirty="0">
              <a:solidFill>
                <a:schemeClr val="bg2">
                  <a:lumMod val="50000"/>
                </a:schemeClr>
              </a:solidFill>
              <a:latin typeface="+mn-lt"/>
            </a:rPr>
            <a:t>IMPACT</a:t>
          </a:r>
        </a:p>
      </dsp:txBody>
      <dsp:txXfrm rot="16200000">
        <a:off x="4570605" y="732072"/>
        <a:ext cx="1960700" cy="496554"/>
      </dsp:txXfrm>
    </dsp:sp>
    <dsp:sp modelId="{040C5CAF-83CF-47AB-84B1-C97D90AB9E6A}">
      <dsp:nvSpPr>
        <dsp:cNvPr id="0" name=""/>
        <dsp:cNvSpPr/>
      </dsp:nvSpPr>
      <dsp:spPr>
        <a:xfrm rot="5400000">
          <a:off x="5115344" y="1599169"/>
          <a:ext cx="515657" cy="550724"/>
        </a:xfrm>
        <a:prstGeom prst="flowChartExtract">
          <a:avLst/>
        </a:prstGeom>
        <a:solidFill>
          <a:schemeClr val="lt1">
            <a:hueOff val="0"/>
            <a:satOff val="0"/>
            <a:lumOff val="0"/>
            <a:alphaOff val="0"/>
          </a:schemeClr>
        </a:solidFill>
        <a:ln w="28575"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dsp:style>
    </dsp:sp>
    <dsp:sp modelId="{A4E3D783-210C-4C22-B26E-884F213E8224}">
      <dsp:nvSpPr>
        <dsp:cNvPr id="0" name=""/>
        <dsp:cNvSpPr/>
      </dsp:nvSpPr>
      <dsp:spPr>
        <a:xfrm>
          <a:off x="5885415" y="0"/>
          <a:ext cx="1849666" cy="239109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5438" rIns="0" bIns="0" numCol="1" spcCol="1270" anchor="t" anchorCtr="0">
          <a:noAutofit/>
        </a:bodyPr>
        <a:lstStyle/>
        <a:p>
          <a:pPr lvl="0" algn="l" defTabSz="977900">
            <a:lnSpc>
              <a:spcPct val="90000"/>
            </a:lnSpc>
            <a:spcBef>
              <a:spcPct val="0"/>
            </a:spcBef>
            <a:spcAft>
              <a:spcPct val="35000"/>
            </a:spcAft>
          </a:pPr>
          <a:r>
            <a:rPr lang="en-AU" altLang="en-US" sz="2200" b="1" kern="1200" dirty="0" smtClean="0">
              <a:solidFill>
                <a:schemeClr val="bg1"/>
              </a:solidFill>
              <a:latin typeface="+mn-lt"/>
            </a:rPr>
            <a:t>Teacher learning, teaching practice, student outcomes</a:t>
          </a:r>
          <a:endParaRPr lang="en-AU" sz="2200" b="0" kern="1200" spc="-150" dirty="0">
            <a:solidFill>
              <a:schemeClr val="tx1">
                <a:lumMod val="65000"/>
                <a:lumOff val="35000"/>
              </a:schemeClr>
            </a:solidFill>
            <a:latin typeface="+mn-lt"/>
          </a:endParaRPr>
        </a:p>
      </dsp:txBody>
      <dsp:txXfrm>
        <a:off x="5885415" y="0"/>
        <a:ext cx="1849666" cy="239109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33E109-BE84-45EE-90CA-7EDA5C9F0A34}" type="datetimeFigureOut">
              <a:rPr lang="en-AU" smtClean="0"/>
              <a:t>22/05/2018</a:t>
            </a:fld>
            <a:endParaRPr lang="en-AU"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1D961C-0534-43A1-887A-98A77B69779F}" type="slidenum">
              <a:rPr lang="en-AU" smtClean="0"/>
              <a:t>‹#›</a:t>
            </a:fld>
            <a:endParaRPr lang="en-AU" dirty="0"/>
          </a:p>
        </p:txBody>
      </p:sp>
    </p:spTree>
    <p:extLst>
      <p:ext uri="{BB962C8B-B14F-4D97-AF65-F5344CB8AC3E}">
        <p14:creationId xmlns:p14="http://schemas.microsoft.com/office/powerpoint/2010/main" val="543854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10</a:t>
            </a:fld>
            <a:endParaRPr lang="en-AU" dirty="0"/>
          </a:p>
        </p:txBody>
      </p:sp>
    </p:spTree>
    <p:extLst>
      <p:ext uri="{BB962C8B-B14F-4D97-AF65-F5344CB8AC3E}">
        <p14:creationId xmlns:p14="http://schemas.microsoft.com/office/powerpoint/2010/main" val="1794525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49A26-81B1-4EB9-B4C0-362DD15D9264}"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A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5952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dirty="0"/>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800" indent="-285692">
              <a:defRPr>
                <a:solidFill>
                  <a:schemeClr val="tx1"/>
                </a:solidFill>
                <a:latin typeface="Calibri" pitchFamily="34" charset="0"/>
              </a:defRPr>
            </a:lvl2pPr>
            <a:lvl3pPr marL="1142770" indent="-228554">
              <a:defRPr>
                <a:solidFill>
                  <a:schemeClr val="tx1"/>
                </a:solidFill>
                <a:latin typeface="Calibri" pitchFamily="34" charset="0"/>
              </a:defRPr>
            </a:lvl3pPr>
            <a:lvl4pPr marL="1599878" indent="-228554">
              <a:defRPr>
                <a:solidFill>
                  <a:schemeClr val="tx1"/>
                </a:solidFill>
                <a:latin typeface="Calibri" pitchFamily="34" charset="0"/>
              </a:defRPr>
            </a:lvl4pPr>
            <a:lvl5pPr marL="2056985" indent="-228554">
              <a:defRPr>
                <a:solidFill>
                  <a:schemeClr val="tx1"/>
                </a:solidFill>
                <a:latin typeface="Calibri" pitchFamily="34" charset="0"/>
              </a:defRPr>
            </a:lvl5pPr>
            <a:lvl6pPr marL="2514093" indent="-228554" defTabSz="457108" fontAlgn="base">
              <a:spcBef>
                <a:spcPct val="0"/>
              </a:spcBef>
              <a:spcAft>
                <a:spcPct val="0"/>
              </a:spcAft>
              <a:defRPr>
                <a:solidFill>
                  <a:schemeClr val="tx1"/>
                </a:solidFill>
                <a:latin typeface="Calibri" pitchFamily="34" charset="0"/>
              </a:defRPr>
            </a:lvl6pPr>
            <a:lvl7pPr marL="2971200" indent="-228554" defTabSz="457108" fontAlgn="base">
              <a:spcBef>
                <a:spcPct val="0"/>
              </a:spcBef>
              <a:spcAft>
                <a:spcPct val="0"/>
              </a:spcAft>
              <a:defRPr>
                <a:solidFill>
                  <a:schemeClr val="tx1"/>
                </a:solidFill>
                <a:latin typeface="Calibri" pitchFamily="34" charset="0"/>
              </a:defRPr>
            </a:lvl7pPr>
            <a:lvl8pPr marL="3428308" indent="-228554" defTabSz="457108" fontAlgn="base">
              <a:spcBef>
                <a:spcPct val="0"/>
              </a:spcBef>
              <a:spcAft>
                <a:spcPct val="0"/>
              </a:spcAft>
              <a:defRPr>
                <a:solidFill>
                  <a:schemeClr val="tx1"/>
                </a:solidFill>
                <a:latin typeface="Calibri" pitchFamily="34" charset="0"/>
              </a:defRPr>
            </a:lvl8pPr>
            <a:lvl9pPr marL="3885416" indent="-228554" defTabSz="457108" fontAlgn="base">
              <a:spcBef>
                <a:spcPct val="0"/>
              </a:spcBef>
              <a:spcAft>
                <a:spcPct val="0"/>
              </a:spcAft>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0232F2-F0C6-461B-8721-C5F679A2072B}" type="slidenum">
              <a:rPr kumimoji="0" lang="en-US" altLang="en-US" sz="1200" b="0" i="0" u="none" strike="noStrike" kern="1200" cap="none" spc="0" normalizeH="0" baseline="0" noProof="0" smtClean="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altLang="en-US" sz="12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900078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dirty="0"/>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800" indent="-285692">
              <a:defRPr>
                <a:solidFill>
                  <a:schemeClr val="tx1"/>
                </a:solidFill>
                <a:latin typeface="Calibri" pitchFamily="34" charset="0"/>
              </a:defRPr>
            </a:lvl2pPr>
            <a:lvl3pPr marL="1142770" indent="-228554">
              <a:defRPr>
                <a:solidFill>
                  <a:schemeClr val="tx1"/>
                </a:solidFill>
                <a:latin typeface="Calibri" pitchFamily="34" charset="0"/>
              </a:defRPr>
            </a:lvl3pPr>
            <a:lvl4pPr marL="1599878" indent="-228554">
              <a:defRPr>
                <a:solidFill>
                  <a:schemeClr val="tx1"/>
                </a:solidFill>
                <a:latin typeface="Calibri" pitchFamily="34" charset="0"/>
              </a:defRPr>
            </a:lvl4pPr>
            <a:lvl5pPr marL="2056985" indent="-228554">
              <a:defRPr>
                <a:solidFill>
                  <a:schemeClr val="tx1"/>
                </a:solidFill>
                <a:latin typeface="Calibri" pitchFamily="34" charset="0"/>
              </a:defRPr>
            </a:lvl5pPr>
            <a:lvl6pPr marL="2514093" indent="-228554" defTabSz="457108" fontAlgn="base">
              <a:spcBef>
                <a:spcPct val="0"/>
              </a:spcBef>
              <a:spcAft>
                <a:spcPct val="0"/>
              </a:spcAft>
              <a:defRPr>
                <a:solidFill>
                  <a:schemeClr val="tx1"/>
                </a:solidFill>
                <a:latin typeface="Calibri" pitchFamily="34" charset="0"/>
              </a:defRPr>
            </a:lvl6pPr>
            <a:lvl7pPr marL="2971200" indent="-228554" defTabSz="457108" fontAlgn="base">
              <a:spcBef>
                <a:spcPct val="0"/>
              </a:spcBef>
              <a:spcAft>
                <a:spcPct val="0"/>
              </a:spcAft>
              <a:defRPr>
                <a:solidFill>
                  <a:schemeClr val="tx1"/>
                </a:solidFill>
                <a:latin typeface="Calibri" pitchFamily="34" charset="0"/>
              </a:defRPr>
            </a:lvl7pPr>
            <a:lvl8pPr marL="3428308" indent="-228554" defTabSz="457108" fontAlgn="base">
              <a:spcBef>
                <a:spcPct val="0"/>
              </a:spcBef>
              <a:spcAft>
                <a:spcPct val="0"/>
              </a:spcAft>
              <a:defRPr>
                <a:solidFill>
                  <a:schemeClr val="tx1"/>
                </a:solidFill>
                <a:latin typeface="Calibri" pitchFamily="34" charset="0"/>
              </a:defRPr>
            </a:lvl8pPr>
            <a:lvl9pPr marL="3885416" indent="-228554" defTabSz="457108" fontAlgn="base">
              <a:spcBef>
                <a:spcPct val="0"/>
              </a:spcBef>
              <a:spcAft>
                <a:spcPct val="0"/>
              </a:spcAft>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0232F2-F0C6-461B-8721-C5F679A2072B}" type="slidenum">
              <a:rPr kumimoji="0" lang="en-US" altLang="en-US" sz="1200" b="0" i="0" u="none" strike="noStrike" kern="1200" cap="none" spc="0" normalizeH="0" baseline="0" noProof="0" smtClean="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en-US" altLang="en-US" sz="12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552893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34</a:t>
            </a:fld>
            <a:endParaRPr lang="en-AU" dirty="0"/>
          </a:p>
        </p:txBody>
      </p:sp>
    </p:spTree>
    <p:extLst>
      <p:ext uri="{BB962C8B-B14F-4D97-AF65-F5344CB8AC3E}">
        <p14:creationId xmlns:p14="http://schemas.microsoft.com/office/powerpoint/2010/main" val="3934702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solidFill>
                  <a:prstClr val="black"/>
                </a:solidFill>
              </a:rPr>
              <a:pPr/>
              <a:t>37</a:t>
            </a:fld>
            <a:endParaRPr lang="en-AU" dirty="0">
              <a:solidFill>
                <a:prstClr val="black"/>
              </a:solidFill>
            </a:endParaRPr>
          </a:p>
        </p:txBody>
      </p:sp>
    </p:spTree>
    <p:extLst>
      <p:ext uri="{BB962C8B-B14F-4D97-AF65-F5344CB8AC3E}">
        <p14:creationId xmlns:p14="http://schemas.microsoft.com/office/powerpoint/2010/main" val="26967081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smtClean="0"/>
              <a:t>Added from Julie’s thesis (if needed)</a:t>
            </a:r>
          </a:p>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38</a:t>
            </a:fld>
            <a:endParaRPr lang="en-AU" dirty="0"/>
          </a:p>
        </p:txBody>
      </p:sp>
    </p:spTree>
    <p:extLst>
      <p:ext uri="{BB962C8B-B14F-4D97-AF65-F5344CB8AC3E}">
        <p14:creationId xmlns:p14="http://schemas.microsoft.com/office/powerpoint/2010/main" val="11479495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39</a:t>
            </a:fld>
            <a:endParaRPr lang="en-AU"/>
          </a:p>
        </p:txBody>
      </p:sp>
    </p:spTree>
    <p:extLst>
      <p:ext uri="{BB962C8B-B14F-4D97-AF65-F5344CB8AC3E}">
        <p14:creationId xmlns:p14="http://schemas.microsoft.com/office/powerpoint/2010/main" val="2768873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40</a:t>
            </a:fld>
            <a:endParaRPr lang="en-AU"/>
          </a:p>
        </p:txBody>
      </p:sp>
    </p:spTree>
    <p:extLst>
      <p:ext uri="{BB962C8B-B14F-4D97-AF65-F5344CB8AC3E}">
        <p14:creationId xmlns:p14="http://schemas.microsoft.com/office/powerpoint/2010/main" val="14420810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41</a:t>
            </a:fld>
            <a:endParaRPr lang="en-AU"/>
          </a:p>
        </p:txBody>
      </p:sp>
    </p:spTree>
    <p:extLst>
      <p:ext uri="{BB962C8B-B14F-4D97-AF65-F5344CB8AC3E}">
        <p14:creationId xmlns:p14="http://schemas.microsoft.com/office/powerpoint/2010/main" val="810155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42</a:t>
            </a:fld>
            <a:endParaRPr lang="en-AU" dirty="0"/>
          </a:p>
        </p:txBody>
      </p:sp>
    </p:spTree>
    <p:extLst>
      <p:ext uri="{BB962C8B-B14F-4D97-AF65-F5344CB8AC3E}">
        <p14:creationId xmlns:p14="http://schemas.microsoft.com/office/powerpoint/2010/main" val="1382638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63554A-5CC8-A246-90DA-E58569CD89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6819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Chart is animated.</a:t>
            </a:r>
          </a:p>
          <a:p>
            <a:endParaRPr lang="en-AU" dirty="0"/>
          </a:p>
          <a:p>
            <a:pPr marL="171639" indent="-171639" defTabSz="914216">
              <a:buFont typeface="Arial" panose="020B0604020202020204" pitchFamily="34" charset="0"/>
              <a:buChar char="•"/>
              <a:defRPr/>
            </a:pPr>
            <a:r>
              <a:rPr lang="en-US" dirty="0">
                <a:solidFill>
                  <a:schemeClr val="tx1">
                    <a:lumMod val="85000"/>
                    <a:lumOff val="15000"/>
                  </a:schemeClr>
                </a:solidFill>
                <a:latin typeface="Arial Narrow" panose="020B0606020202030204" pitchFamily="34" charset="0"/>
                <a:cs typeface="Arial"/>
              </a:rPr>
              <a:t>Minimum score = 1, maximum score = 6, Midpoint = 3.5</a:t>
            </a:r>
          </a:p>
          <a:p>
            <a:pPr marL="171639" indent="-171639">
              <a:buFont typeface="Arial" panose="020B0604020202020204" pitchFamily="34" charset="0"/>
              <a:buChar char="•"/>
            </a:pPr>
            <a:r>
              <a:rPr lang="en-AU" dirty="0"/>
              <a:t>Black p values</a:t>
            </a:r>
            <a:r>
              <a:rPr lang="en-AU" baseline="0" dirty="0"/>
              <a:t> indicate the significant outcomes of post hoc hypothesis testing between groups at 6 months and 12 months.</a:t>
            </a:r>
            <a:endParaRPr lang="en-AU" dirty="0"/>
          </a:p>
          <a:p>
            <a:pPr marL="171639" indent="-171639">
              <a:buFont typeface="Arial" panose="020B0604020202020204" pitchFamily="34" charset="0"/>
              <a:buChar char="•"/>
            </a:pPr>
            <a:r>
              <a:rPr lang="en-AU" dirty="0"/>
              <a:t>Coloured </a:t>
            </a:r>
            <a:r>
              <a:rPr lang="en-AU" i="1" dirty="0"/>
              <a:t>p</a:t>
            </a:r>
            <a:r>
              <a:rPr lang="en-AU" dirty="0"/>
              <a:t> and</a:t>
            </a:r>
            <a:r>
              <a:rPr lang="en-AU" baseline="0" dirty="0"/>
              <a:t> Cohen’s </a:t>
            </a:r>
            <a:r>
              <a:rPr lang="en-AU" i="1" baseline="0" dirty="0"/>
              <a:t>d</a:t>
            </a:r>
            <a:r>
              <a:rPr lang="en-AU" baseline="0" dirty="0"/>
              <a:t> refer to within group effects.</a:t>
            </a:r>
          </a:p>
          <a:p>
            <a:pPr marL="171639" indent="-171639">
              <a:buFont typeface="Arial" panose="020B0604020202020204" pitchFamily="34" charset="0"/>
              <a:buChar char="•"/>
            </a:pPr>
            <a:r>
              <a:rPr lang="en-AU" baseline="0" dirty="0"/>
              <a:t>Group-by-time </a:t>
            </a:r>
            <a:r>
              <a:rPr lang="en-AU" i="1" baseline="0" dirty="0"/>
              <a:t>p</a:t>
            </a:r>
            <a:r>
              <a:rPr lang="en-AU" baseline="0" dirty="0"/>
              <a:t> value is the overall group effect over time (if significant there is a significant overall group effect over the duration of the study)</a:t>
            </a:r>
          </a:p>
          <a:p>
            <a:pPr marL="171639" indent="-171639">
              <a:buFont typeface="Arial" panose="020B0604020202020204" pitchFamily="34" charset="0"/>
              <a:buChar char="•"/>
            </a:pPr>
            <a:r>
              <a:rPr lang="en-AU" baseline="0" dirty="0"/>
              <a:t>Cronbach </a:t>
            </a:r>
            <a:r>
              <a:rPr lang="el-GR" i="1" baseline="0" dirty="0"/>
              <a:t>α</a:t>
            </a:r>
            <a:r>
              <a:rPr lang="en-AU" baseline="0" dirty="0"/>
              <a:t> = .93 </a:t>
            </a:r>
          </a:p>
          <a:p>
            <a:pPr marL="171639" indent="-171639">
              <a:buFont typeface="Arial" panose="020B0604020202020204" pitchFamily="34" charset="0"/>
              <a:buChar char="•"/>
            </a:pPr>
            <a:r>
              <a:rPr lang="en-AU" b="1" baseline="0" dirty="0"/>
              <a:t>The Control group exhibited a significant decline in morale means over time.</a:t>
            </a:r>
          </a:p>
          <a:p>
            <a:pPr marL="171639" indent="-171639">
              <a:buFont typeface="Arial" panose="020B0604020202020204" pitchFamily="34" charset="0"/>
              <a:buChar char="•"/>
            </a:pPr>
            <a:r>
              <a:rPr lang="en-AU" b="1" baseline="0" dirty="0"/>
              <a:t>QTR Set and Choice intervention were significantly higher morale than the control group from B to 12</a:t>
            </a:r>
          </a:p>
          <a:p>
            <a:endParaRPr lang="en-AU" dirty="0"/>
          </a:p>
        </p:txBody>
      </p:sp>
      <p:sp>
        <p:nvSpPr>
          <p:cNvPr id="4" name="Slide Number Placeholder 3"/>
          <p:cNvSpPr>
            <a:spLocks noGrp="1"/>
          </p:cNvSpPr>
          <p:nvPr>
            <p:ph type="sldNum" sz="quarter" idx="10"/>
          </p:nvPr>
        </p:nvSpPr>
        <p:spPr/>
        <p:txBody>
          <a:bodyPr/>
          <a:lstStyle/>
          <a:p>
            <a:fld id="{2FA49A26-81B1-4EB9-B4C0-362DD15D9264}" type="slidenum">
              <a:rPr lang="en-AU" smtClean="0">
                <a:solidFill>
                  <a:prstClr val="black"/>
                </a:solidFill>
              </a:rPr>
              <a:pPr/>
              <a:t>44</a:t>
            </a:fld>
            <a:endParaRPr lang="en-AU" dirty="0">
              <a:solidFill>
                <a:prstClr val="black"/>
              </a:solidFill>
            </a:endParaRPr>
          </a:p>
        </p:txBody>
      </p:sp>
    </p:spTree>
    <p:extLst>
      <p:ext uri="{BB962C8B-B14F-4D97-AF65-F5344CB8AC3E}">
        <p14:creationId xmlns:p14="http://schemas.microsoft.com/office/powerpoint/2010/main" val="3637673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49A26-81B1-4EB9-B4C0-362DD15D9264}"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A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5076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14</a:t>
            </a:fld>
            <a:endParaRPr lang="en-AU" dirty="0"/>
          </a:p>
        </p:txBody>
      </p:sp>
    </p:spTree>
    <p:extLst>
      <p:ext uri="{BB962C8B-B14F-4D97-AF65-F5344CB8AC3E}">
        <p14:creationId xmlns:p14="http://schemas.microsoft.com/office/powerpoint/2010/main" val="4041420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15</a:t>
            </a:fld>
            <a:endParaRPr lang="en-AU" dirty="0"/>
          </a:p>
        </p:txBody>
      </p:sp>
    </p:spTree>
    <p:extLst>
      <p:ext uri="{BB962C8B-B14F-4D97-AF65-F5344CB8AC3E}">
        <p14:creationId xmlns:p14="http://schemas.microsoft.com/office/powerpoint/2010/main" val="523163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800" indent="-285692">
              <a:defRPr>
                <a:solidFill>
                  <a:schemeClr val="tx1"/>
                </a:solidFill>
                <a:latin typeface="Calibri" pitchFamily="34" charset="0"/>
              </a:defRPr>
            </a:lvl2pPr>
            <a:lvl3pPr marL="1142770" indent="-228554">
              <a:defRPr>
                <a:solidFill>
                  <a:schemeClr val="tx1"/>
                </a:solidFill>
                <a:latin typeface="Calibri" pitchFamily="34" charset="0"/>
              </a:defRPr>
            </a:lvl3pPr>
            <a:lvl4pPr marL="1599878" indent="-228554">
              <a:defRPr>
                <a:solidFill>
                  <a:schemeClr val="tx1"/>
                </a:solidFill>
                <a:latin typeface="Calibri" pitchFamily="34" charset="0"/>
              </a:defRPr>
            </a:lvl4pPr>
            <a:lvl5pPr marL="2056985" indent="-228554">
              <a:defRPr>
                <a:solidFill>
                  <a:schemeClr val="tx1"/>
                </a:solidFill>
                <a:latin typeface="Calibri" pitchFamily="34" charset="0"/>
              </a:defRPr>
            </a:lvl5pPr>
            <a:lvl6pPr marL="2514093" indent="-228554" defTabSz="457108" fontAlgn="base">
              <a:spcBef>
                <a:spcPct val="0"/>
              </a:spcBef>
              <a:spcAft>
                <a:spcPct val="0"/>
              </a:spcAft>
              <a:defRPr>
                <a:solidFill>
                  <a:schemeClr val="tx1"/>
                </a:solidFill>
                <a:latin typeface="Calibri" pitchFamily="34" charset="0"/>
              </a:defRPr>
            </a:lvl6pPr>
            <a:lvl7pPr marL="2971200" indent="-228554" defTabSz="457108" fontAlgn="base">
              <a:spcBef>
                <a:spcPct val="0"/>
              </a:spcBef>
              <a:spcAft>
                <a:spcPct val="0"/>
              </a:spcAft>
              <a:defRPr>
                <a:solidFill>
                  <a:schemeClr val="tx1"/>
                </a:solidFill>
                <a:latin typeface="Calibri" pitchFamily="34" charset="0"/>
              </a:defRPr>
            </a:lvl7pPr>
            <a:lvl8pPr marL="3428308" indent="-228554" defTabSz="457108" fontAlgn="base">
              <a:spcBef>
                <a:spcPct val="0"/>
              </a:spcBef>
              <a:spcAft>
                <a:spcPct val="0"/>
              </a:spcAft>
              <a:defRPr>
                <a:solidFill>
                  <a:schemeClr val="tx1"/>
                </a:solidFill>
                <a:latin typeface="Calibri" pitchFamily="34" charset="0"/>
              </a:defRPr>
            </a:lvl8pPr>
            <a:lvl9pPr marL="3885416" indent="-228554" defTabSz="457108"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80232F2-F0C6-461B-8721-C5F679A2072B}" type="slidenum">
              <a:rPr lang="en-US" altLang="en-US" smtClean="0">
                <a:solidFill>
                  <a:prstClr val="black"/>
                </a:solidFill>
              </a:rPr>
              <a:pPr fontAlgn="base">
                <a:spcBef>
                  <a:spcPct val="0"/>
                </a:spcBef>
                <a:spcAft>
                  <a:spcPct val="0"/>
                </a:spcAft>
                <a:defRPr/>
              </a:pPr>
              <a:t>16</a:t>
            </a:fld>
            <a:endParaRPr lang="en-US" altLang="en-US">
              <a:solidFill>
                <a:prstClr val="black"/>
              </a:solidFill>
            </a:endParaRPr>
          </a:p>
        </p:txBody>
      </p:sp>
    </p:spTree>
    <p:extLst>
      <p:ext uri="{BB962C8B-B14F-4D97-AF65-F5344CB8AC3E}">
        <p14:creationId xmlns:p14="http://schemas.microsoft.com/office/powerpoint/2010/main" val="4141150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21</a:t>
            </a:fld>
            <a:endParaRPr lang="en-AU" dirty="0"/>
          </a:p>
        </p:txBody>
      </p:sp>
    </p:spTree>
    <p:extLst>
      <p:ext uri="{BB962C8B-B14F-4D97-AF65-F5344CB8AC3E}">
        <p14:creationId xmlns:p14="http://schemas.microsoft.com/office/powerpoint/2010/main" val="372778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81D961C-0534-43A1-887A-98A77B69779F}" type="slidenum">
              <a:rPr lang="en-AU" smtClean="0"/>
              <a:t>22</a:t>
            </a:fld>
            <a:endParaRPr lang="en-AU" dirty="0"/>
          </a:p>
        </p:txBody>
      </p:sp>
    </p:spTree>
    <p:extLst>
      <p:ext uri="{BB962C8B-B14F-4D97-AF65-F5344CB8AC3E}">
        <p14:creationId xmlns:p14="http://schemas.microsoft.com/office/powerpoint/2010/main" val="3646123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dirty="0" smtClean="0"/>
              <a:t>School sample stratification</a:t>
            </a:r>
          </a:p>
          <a:p>
            <a:pPr eaLnBrk="1" hangingPunct="1">
              <a:spcBef>
                <a:spcPct val="0"/>
              </a:spcBef>
            </a:pPr>
            <a:r>
              <a:rPr lang="en-AU" altLang="en-US" dirty="0" smtClean="0"/>
              <a:t>Note. The number of schools in the final row is the final study sample n = 24.</a:t>
            </a:r>
          </a:p>
          <a:p>
            <a:pPr eaLnBrk="1" hangingPunct="1">
              <a:spcBef>
                <a:spcPct val="0"/>
              </a:spcBef>
            </a:pPr>
            <a:endParaRPr lang="en-AU" altLang="en-US" dirty="0"/>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3842" indent="-286093">
              <a:defRPr>
                <a:solidFill>
                  <a:schemeClr val="tx1"/>
                </a:solidFill>
                <a:latin typeface="Calibri" pitchFamily="34" charset="0"/>
              </a:defRPr>
            </a:lvl2pPr>
            <a:lvl3pPr marL="1144372" indent="-228874">
              <a:defRPr>
                <a:solidFill>
                  <a:schemeClr val="tx1"/>
                </a:solidFill>
                <a:latin typeface="Calibri" pitchFamily="34" charset="0"/>
              </a:defRPr>
            </a:lvl3pPr>
            <a:lvl4pPr marL="1602120" indent="-228874">
              <a:defRPr>
                <a:solidFill>
                  <a:schemeClr val="tx1"/>
                </a:solidFill>
                <a:latin typeface="Calibri" pitchFamily="34" charset="0"/>
              </a:defRPr>
            </a:lvl4pPr>
            <a:lvl5pPr marL="2059869" indent="-228874">
              <a:defRPr>
                <a:solidFill>
                  <a:schemeClr val="tx1"/>
                </a:solidFill>
                <a:latin typeface="Calibri" pitchFamily="34" charset="0"/>
              </a:defRPr>
            </a:lvl5pPr>
            <a:lvl6pPr marL="2517618" indent="-228874" defTabSz="457749" fontAlgn="base">
              <a:spcBef>
                <a:spcPct val="0"/>
              </a:spcBef>
              <a:spcAft>
                <a:spcPct val="0"/>
              </a:spcAft>
              <a:defRPr>
                <a:solidFill>
                  <a:schemeClr val="tx1"/>
                </a:solidFill>
                <a:latin typeface="Calibri" pitchFamily="34" charset="0"/>
              </a:defRPr>
            </a:lvl6pPr>
            <a:lvl7pPr marL="2975366" indent="-228874" defTabSz="457749" fontAlgn="base">
              <a:spcBef>
                <a:spcPct val="0"/>
              </a:spcBef>
              <a:spcAft>
                <a:spcPct val="0"/>
              </a:spcAft>
              <a:defRPr>
                <a:solidFill>
                  <a:schemeClr val="tx1"/>
                </a:solidFill>
                <a:latin typeface="Calibri" pitchFamily="34" charset="0"/>
              </a:defRPr>
            </a:lvl7pPr>
            <a:lvl8pPr marL="3433115" indent="-228874" defTabSz="457749" fontAlgn="base">
              <a:spcBef>
                <a:spcPct val="0"/>
              </a:spcBef>
              <a:spcAft>
                <a:spcPct val="0"/>
              </a:spcAft>
              <a:defRPr>
                <a:solidFill>
                  <a:schemeClr val="tx1"/>
                </a:solidFill>
                <a:latin typeface="Calibri" pitchFamily="34" charset="0"/>
              </a:defRPr>
            </a:lvl8pPr>
            <a:lvl9pPr marL="3890863" indent="-228874" defTabSz="457749" fontAlgn="base">
              <a:spcBef>
                <a:spcPct val="0"/>
              </a:spcBef>
              <a:spcAft>
                <a:spcPct val="0"/>
              </a:spcAft>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0232F2-F0C6-461B-8721-C5F679A2072B}" type="slidenum">
              <a:rPr kumimoji="0" lang="en-US" altLang="en-US" sz="1200" b="0" i="0" u="none" strike="noStrike" kern="1200" cap="none" spc="0" normalizeH="0" baseline="0" noProof="0" smtClean="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en-US" sz="12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936269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427249584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788263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809290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24770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4226587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1552853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1699907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1829046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312129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99903003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27091306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A9408-F71B-4D21-8B65-285AE57DD5EA}" type="datetimeFigureOut">
              <a:rPr lang="en-AU" smtClean="0"/>
              <a:t>22/05/2018</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AAB183D-35BB-49E0-8D50-ED3CD95CA2C1}" type="slidenum">
              <a:rPr lang="en-AU" smtClean="0"/>
              <a:t>‹#›</a:t>
            </a:fld>
            <a:endParaRPr lang="en-AU" dirty="0"/>
          </a:p>
        </p:txBody>
      </p:sp>
    </p:spTree>
    <p:extLst>
      <p:ext uri="{BB962C8B-B14F-4D97-AF65-F5344CB8AC3E}">
        <p14:creationId xmlns:p14="http://schemas.microsoft.com/office/powerpoint/2010/main" val="3968001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3A9408-F71B-4D21-8B65-285AE57DD5EA}" type="datetimeFigureOut">
              <a:rPr lang="en-AU" smtClean="0"/>
              <a:t>22/05/2018</a:t>
            </a:fld>
            <a:endParaRPr lang="en-AU"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AB183D-35BB-49E0-8D50-ED3CD95CA2C1}" type="slidenum">
              <a:rPr lang="en-AU" smtClean="0"/>
              <a:t>‹#›</a:t>
            </a:fld>
            <a:endParaRPr lang="en-AU" dirty="0"/>
          </a:p>
        </p:txBody>
      </p:sp>
    </p:spTree>
    <p:extLst>
      <p:ext uri="{BB962C8B-B14F-4D97-AF65-F5344CB8AC3E}">
        <p14:creationId xmlns:p14="http://schemas.microsoft.com/office/powerpoint/2010/main" val="296123042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2"/>
          <a:srcRect l="20160" t="12922" r="8915" b="764"/>
          <a:stretch/>
        </p:blipFill>
        <p:spPr>
          <a:xfrm>
            <a:off x="-14513" y="-1"/>
            <a:ext cx="10029370" cy="6865258"/>
          </a:xfrm>
          <a:prstGeom prst="rect">
            <a:avLst/>
          </a:prstGeom>
        </p:spPr>
      </p:pic>
      <p:sp>
        <p:nvSpPr>
          <p:cNvPr id="4" name="Rectangle 3"/>
          <p:cNvSpPr/>
          <p:nvPr/>
        </p:nvSpPr>
        <p:spPr>
          <a:xfrm>
            <a:off x="0" y="-1"/>
            <a:ext cx="10014857" cy="6865257"/>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TextBox 2"/>
          <p:cNvSpPr txBox="1"/>
          <p:nvPr/>
        </p:nvSpPr>
        <p:spPr>
          <a:xfrm>
            <a:off x="1101272" y="2145351"/>
            <a:ext cx="6774645" cy="1770356"/>
          </a:xfrm>
          <a:prstGeom prst="rect">
            <a:avLst/>
          </a:prstGeom>
          <a:noFill/>
        </p:spPr>
        <p:txBody>
          <a:bodyPr wrap="square" rtlCol="0">
            <a:spAutoFit/>
          </a:bodyPr>
          <a:lstStyle/>
          <a:p>
            <a:pPr>
              <a:lnSpc>
                <a:spcPct val="85000"/>
              </a:lnSpc>
              <a:spcAft>
                <a:spcPts val="2400"/>
              </a:spcAft>
            </a:pPr>
            <a:r>
              <a:rPr lang="en-AU" sz="3200" spc="300" dirty="0" smtClean="0">
                <a:solidFill>
                  <a:schemeClr val="accent4"/>
                </a:solidFill>
                <a:latin typeface="Calibri" panose="020F0502020204030204" pitchFamily="34" charset="0"/>
              </a:rPr>
              <a:t>Quality </a:t>
            </a:r>
            <a:r>
              <a:rPr lang="en-AU" sz="3200" spc="300" dirty="0">
                <a:solidFill>
                  <a:schemeClr val="accent4"/>
                </a:solidFill>
                <a:latin typeface="Calibri" panose="020F0502020204030204" pitchFamily="34" charset="0"/>
              </a:rPr>
              <a:t>Teaching </a:t>
            </a:r>
            <a:r>
              <a:rPr lang="en-AU" sz="3200" spc="300" dirty="0" smtClean="0">
                <a:solidFill>
                  <a:schemeClr val="accent4"/>
                </a:solidFill>
                <a:latin typeface="Calibri" panose="020F0502020204030204" pitchFamily="34" charset="0"/>
              </a:rPr>
              <a:t>Rounds </a:t>
            </a:r>
            <a:r>
              <a:rPr lang="en-AU" sz="3200" spc="300" dirty="0" smtClean="0">
                <a:solidFill>
                  <a:schemeClr val="bg1"/>
                </a:solidFill>
                <a:latin typeface="Calibri" panose="020F0502020204030204" pitchFamily="34" charset="0"/>
              </a:rPr>
              <a:t>Empowering </a:t>
            </a:r>
            <a:r>
              <a:rPr lang="en-AU" sz="3200" spc="300" dirty="0">
                <a:solidFill>
                  <a:schemeClr val="bg1"/>
                </a:solidFill>
                <a:latin typeface="Calibri" panose="020F0502020204030204" pitchFamily="34" charset="0"/>
              </a:rPr>
              <a:t>teachers to enhance professional practice and student </a:t>
            </a:r>
            <a:r>
              <a:rPr lang="en-AU" sz="3200" spc="300" dirty="0" smtClean="0">
                <a:solidFill>
                  <a:schemeClr val="bg1"/>
                </a:solidFill>
                <a:latin typeface="Calibri" panose="020F0502020204030204" pitchFamily="34" charset="0"/>
              </a:rPr>
              <a:t>learning</a:t>
            </a:r>
            <a:endParaRPr lang="en-AU" sz="3200" dirty="0">
              <a:solidFill>
                <a:schemeClr val="bg1"/>
              </a:solidFill>
              <a:latin typeface="Calibri" panose="020F0502020204030204" pitchFamily="34" charset="0"/>
            </a:endParaRPr>
          </a:p>
        </p:txBody>
      </p:sp>
      <p:sp>
        <p:nvSpPr>
          <p:cNvPr id="5" name="TextBox 4"/>
          <p:cNvSpPr txBox="1"/>
          <p:nvPr/>
        </p:nvSpPr>
        <p:spPr>
          <a:xfrm>
            <a:off x="1101272" y="5442306"/>
            <a:ext cx="7763328" cy="879472"/>
          </a:xfrm>
          <a:prstGeom prst="rect">
            <a:avLst/>
          </a:prstGeom>
          <a:noFill/>
        </p:spPr>
        <p:txBody>
          <a:bodyPr wrap="square" rtlCol="0">
            <a:spAutoFit/>
          </a:bodyPr>
          <a:lstStyle/>
          <a:p>
            <a:pPr>
              <a:lnSpc>
                <a:spcPct val="85000"/>
              </a:lnSpc>
              <a:spcAft>
                <a:spcPts val="2400"/>
              </a:spcAft>
            </a:pPr>
            <a:r>
              <a:rPr lang="en-AU" sz="2000" spc="300" dirty="0" smtClean="0">
                <a:solidFill>
                  <a:schemeClr val="accent4"/>
                </a:solidFill>
              </a:rPr>
              <a:t>Laureate Professor Jennifer Gore </a:t>
            </a:r>
            <a:r>
              <a:rPr lang="en-AU" sz="2000" dirty="0" smtClean="0">
                <a:solidFill>
                  <a:schemeClr val="bg1"/>
                </a:solidFill>
              </a:rPr>
              <a:t/>
            </a:r>
            <a:br>
              <a:rPr lang="en-AU" sz="2000" dirty="0" smtClean="0">
                <a:solidFill>
                  <a:schemeClr val="bg1"/>
                </a:solidFill>
              </a:rPr>
            </a:br>
            <a:r>
              <a:rPr lang="en-AU" sz="2000" dirty="0" smtClean="0">
                <a:solidFill>
                  <a:schemeClr val="bg1"/>
                </a:solidFill>
              </a:rPr>
              <a:t>The University of Newcastle </a:t>
            </a:r>
            <a:br>
              <a:rPr lang="en-AU" sz="2000" dirty="0" smtClean="0">
                <a:solidFill>
                  <a:schemeClr val="bg1"/>
                </a:solidFill>
              </a:rPr>
            </a:br>
            <a:r>
              <a:rPr lang="en-AU" sz="2000" dirty="0" smtClean="0">
                <a:solidFill>
                  <a:schemeClr val="bg1"/>
                </a:solidFill>
              </a:rPr>
              <a:t>Presentation for Education Workforce Council Wales | May 22, 2018</a:t>
            </a:r>
            <a:endParaRPr lang="en-AU" sz="2000" dirty="0">
              <a:solidFill>
                <a:schemeClr val="bg1"/>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16263" y="5830526"/>
            <a:ext cx="1399731" cy="491252"/>
          </a:xfrm>
          <a:prstGeom prst="rect">
            <a:avLst/>
          </a:prstGeom>
        </p:spPr>
      </p:pic>
      <p:pic>
        <p:nvPicPr>
          <p:cNvPr id="8" name="Picture 5" descr="Report Cover28-10-14-V4-0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8757" t="-124" b="85145"/>
          <a:stretch/>
        </p:blipFill>
        <p:spPr bwMode="auto">
          <a:xfrm>
            <a:off x="10266303" y="191911"/>
            <a:ext cx="1699652"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5613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403131" y="1033386"/>
            <a:ext cx="7001758" cy="615553"/>
          </a:xfrm>
          <a:prstGeom prst="rect">
            <a:avLst/>
          </a:prstGeom>
          <a:noFill/>
        </p:spPr>
        <p:txBody>
          <a:bodyPr wrap="square" rtlCol="0">
            <a:spAutoFit/>
          </a:bodyPr>
          <a:lstStyle/>
          <a:p>
            <a:pPr>
              <a:lnSpc>
                <a:spcPct val="85000"/>
              </a:lnSpc>
            </a:pPr>
            <a:r>
              <a:rPr lang="en-AU" sz="4000" dirty="0">
                <a:solidFill>
                  <a:srgbClr val="FFC000"/>
                </a:solidFill>
              </a:rPr>
              <a:t>Quality </a:t>
            </a:r>
            <a:r>
              <a:rPr lang="en-AU" sz="4000" dirty="0" smtClean="0">
                <a:solidFill>
                  <a:srgbClr val="FFC000"/>
                </a:solidFill>
              </a:rPr>
              <a:t>Teaching model</a:t>
            </a:r>
            <a:endParaRPr lang="en-AU" sz="4000" dirty="0">
              <a:solidFill>
                <a:srgbClr val="FFC000"/>
              </a:solidFill>
            </a:endParaRPr>
          </a:p>
        </p:txBody>
      </p:sp>
      <p:sp>
        <p:nvSpPr>
          <p:cNvPr id="7" name="TextBox 6"/>
          <p:cNvSpPr txBox="1"/>
          <p:nvPr/>
        </p:nvSpPr>
        <p:spPr>
          <a:xfrm>
            <a:off x="1403131" y="2200202"/>
            <a:ext cx="9143999" cy="3268587"/>
          </a:xfrm>
          <a:prstGeom prst="rect">
            <a:avLst/>
          </a:prstGeom>
          <a:noFill/>
        </p:spPr>
        <p:txBody>
          <a:bodyPr wrap="square" rtlCol="0">
            <a:spAutoFit/>
          </a:bodyPr>
          <a:lstStyle/>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Antecedents were Authentic Pedagogy and Productive Pedagogy</a:t>
            </a:r>
          </a:p>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Not just about teaching practices, but about ‘the practice of teaching’</a:t>
            </a:r>
          </a:p>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Implemented initially in NSW (NSW DET, 2003, 2005) and the ACT</a:t>
            </a:r>
          </a:p>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Applicable across all year levels and subject areas</a:t>
            </a:r>
          </a:p>
        </p:txBody>
      </p:sp>
    </p:spTree>
    <p:extLst>
      <p:ext uri="{BB962C8B-B14F-4D97-AF65-F5344CB8AC3E}">
        <p14:creationId xmlns:p14="http://schemas.microsoft.com/office/powerpoint/2010/main" val="2662128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496547" y="1959267"/>
          <a:ext cx="11198907" cy="4145305"/>
        </p:xfrm>
        <a:graphic>
          <a:graphicData uri="http://schemas.openxmlformats.org/drawingml/2006/table">
            <a:tbl>
              <a:tblPr firstRow="1" firstCol="1" bandRow="1"/>
              <a:tblGrid>
                <a:gridCol w="3942103">
                  <a:extLst>
                    <a:ext uri="{9D8B030D-6E8A-4147-A177-3AD203B41FA5}">
                      <a16:colId xmlns="" xmlns:a16="http://schemas.microsoft.com/office/drawing/2014/main" val="20000"/>
                    </a:ext>
                  </a:extLst>
                </a:gridCol>
                <a:gridCol w="3698979">
                  <a:extLst>
                    <a:ext uri="{9D8B030D-6E8A-4147-A177-3AD203B41FA5}">
                      <a16:colId xmlns="" xmlns:a16="http://schemas.microsoft.com/office/drawing/2014/main" val="20001"/>
                    </a:ext>
                  </a:extLst>
                </a:gridCol>
                <a:gridCol w="3557825">
                  <a:extLst>
                    <a:ext uri="{9D8B030D-6E8A-4147-A177-3AD203B41FA5}">
                      <a16:colId xmlns="" xmlns:a16="http://schemas.microsoft.com/office/drawing/2014/main" val="20002"/>
                    </a:ext>
                  </a:extLst>
                </a:gridCol>
              </a:tblGrid>
              <a:tr h="425667">
                <a:tc>
                  <a:txBody>
                    <a:bodyPr/>
                    <a:lstStyle/>
                    <a:p>
                      <a:pPr algn="l">
                        <a:lnSpc>
                          <a:spcPct val="85000"/>
                        </a:lnSpc>
                        <a:spcBef>
                          <a:spcPts val="200"/>
                        </a:spcBef>
                        <a:spcAft>
                          <a:spcPts val="1200"/>
                        </a:spcAft>
                      </a:pPr>
                      <a:r>
                        <a:rPr lang="en-AU" sz="3000" b="0" dirty="0" smtClean="0">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Intellectual </a:t>
                      </a:r>
                      <a:r>
                        <a:rPr lang="en-AU" sz="3000" b="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Quality</a:t>
                      </a:r>
                    </a:p>
                  </a:txBody>
                  <a:tcPr marL="101018" marR="101018" marT="0"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85000"/>
                        </a:lnSpc>
                        <a:spcBef>
                          <a:spcPts val="200"/>
                        </a:spcBef>
                        <a:spcAft>
                          <a:spcPts val="1200"/>
                        </a:spcAft>
                      </a:pPr>
                      <a:r>
                        <a:rPr lang="en-AU" sz="3000" b="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Quality Learning Environment</a:t>
                      </a:r>
                    </a:p>
                  </a:txBody>
                  <a:tcPr marL="101018" marR="101018" marT="0"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85000"/>
                        </a:lnSpc>
                        <a:spcBef>
                          <a:spcPts val="200"/>
                        </a:spcBef>
                        <a:spcAft>
                          <a:spcPts val="1200"/>
                        </a:spcAft>
                      </a:pPr>
                      <a:r>
                        <a:rPr lang="en-AU" sz="3000" b="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rPr>
                        <a:t>Significance</a:t>
                      </a:r>
                    </a:p>
                  </a:txBody>
                  <a:tcPr marL="101018" marR="101018" marT="0" marB="0" anchor="b">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29427">
                <a:tc>
                  <a:txBody>
                    <a:bodyPr/>
                    <a:lstStyle/>
                    <a:p>
                      <a:pPr algn="l">
                        <a:lnSpc>
                          <a:spcPct val="20000"/>
                        </a:lnSpc>
                        <a:spcBef>
                          <a:spcPts val="200"/>
                        </a:spcBef>
                        <a:spcAft>
                          <a:spcPts val="200"/>
                        </a:spcAft>
                      </a:pPr>
                      <a:endParaRPr lang="en-AU" sz="2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1270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20000"/>
                        </a:lnSpc>
                        <a:spcBef>
                          <a:spcPts val="200"/>
                        </a:spcBef>
                        <a:spcAft>
                          <a:spcPts val="200"/>
                        </a:spcAft>
                      </a:pPr>
                      <a:endParaRPr lang="en-AU" sz="26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1270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20000"/>
                        </a:lnSpc>
                        <a:spcBef>
                          <a:spcPts val="200"/>
                        </a:spcBef>
                        <a:spcAft>
                          <a:spcPts val="200"/>
                        </a:spcAft>
                      </a:pPr>
                      <a:endParaRPr lang="en-AU" sz="26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1270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7"/>
                  </a:ext>
                </a:extLst>
              </a:tr>
              <a:tr h="0">
                <a:tc>
                  <a:txBody>
                    <a:bodyPr/>
                    <a:lstStyle/>
                    <a:p>
                      <a:pPr algn="l">
                        <a:lnSpc>
                          <a:spcPct val="20000"/>
                        </a:lnSpc>
                        <a:spcBef>
                          <a:spcPts val="200"/>
                        </a:spcBef>
                        <a:spcAft>
                          <a:spcPts val="200"/>
                        </a:spcAft>
                      </a:pPr>
                      <a:endParaRPr lang="en-AU" sz="2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6350" cap="flat" cmpd="sng" algn="ctr">
                      <a:solidFill>
                        <a:schemeClr val="accent4"/>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a:lnSpc>
                          <a:spcPct val="20000"/>
                        </a:lnSpc>
                        <a:spcBef>
                          <a:spcPts val="200"/>
                        </a:spcBef>
                        <a:spcAft>
                          <a:spcPts val="200"/>
                        </a:spcAft>
                      </a:pPr>
                      <a:endParaRPr lang="en-AU" sz="26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6350" cap="flat" cmpd="sng" algn="ctr">
                      <a:solidFill>
                        <a:schemeClr val="accent4"/>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a:lnSpc>
                          <a:spcPct val="20000"/>
                        </a:lnSpc>
                        <a:spcBef>
                          <a:spcPts val="200"/>
                        </a:spcBef>
                        <a:spcAft>
                          <a:spcPts val="200"/>
                        </a:spcAft>
                      </a:pPr>
                      <a:endParaRPr lang="en-AU" sz="26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w="6350" cap="flat" cmpd="sng" algn="ctr">
                      <a:solidFill>
                        <a:schemeClr val="accent4"/>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8"/>
                  </a:ext>
                </a:extLst>
              </a:tr>
              <a:tr h="541039">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Deep knowledge</a:t>
                      </a:r>
                    </a:p>
                  </a:txBody>
                  <a:tcPr marL="101018" marR="101018"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Explicit quality criteria</a:t>
                      </a:r>
                    </a:p>
                  </a:txBody>
                  <a:tcPr marL="101018" marR="101018"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Background knowledge</a:t>
                      </a:r>
                    </a:p>
                  </a:txBody>
                  <a:tcPr marL="101018" marR="101018"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541039">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Deep understanding</a:t>
                      </a: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smtClean="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Engagement</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Cultural knowledge</a:t>
                      </a:r>
                    </a:p>
                  </a:txBody>
                  <a:tcPr marL="101018" marR="101018"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541039">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Problematic knowledge</a:t>
                      </a: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High expectations</a:t>
                      </a: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Knowledge integration</a:t>
                      </a:r>
                    </a:p>
                  </a:txBody>
                  <a:tcPr marL="101018" marR="101018"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541039">
                <a:tc>
                  <a:txBody>
                    <a:bodyPr/>
                    <a:lstStyle/>
                    <a:p>
                      <a:pPr algn="l">
                        <a:lnSpc>
                          <a:spcPct val="85000"/>
                        </a:lnSpc>
                        <a:spcBef>
                          <a:spcPts val="200"/>
                        </a:spcBef>
                        <a:spcAft>
                          <a:spcPts val="200"/>
                        </a:spcAft>
                      </a:pPr>
                      <a:r>
                        <a:rPr lang="en-AU" sz="2400" dirty="0" smtClean="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Higher order </a:t>
                      </a: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thinking</a:t>
                      </a: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Social </a:t>
                      </a:r>
                      <a:r>
                        <a:rPr lang="en-AU" sz="2400" dirty="0" smtClean="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support</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Inclusivity</a:t>
                      </a:r>
                    </a:p>
                  </a:txBody>
                  <a:tcPr marL="101018" marR="101018"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541039">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Metalanguage</a:t>
                      </a: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Students’ </a:t>
                      </a:r>
                      <a:r>
                        <a:rPr lang="en-AU" sz="2400" dirty="0" smtClean="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self-regulation</a:t>
                      </a:r>
                      <a:endPar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endParaRPr>
                    </a:p>
                  </a:txBody>
                  <a:tcPr marL="101018" marR="101018" marT="0" marB="0">
                    <a:lnL>
                      <a:noFill/>
                    </a:lnL>
                    <a:lnR>
                      <a:noFill/>
                    </a:lnR>
                    <a:lnT>
                      <a:noFill/>
                    </a:lnT>
                    <a:lnB>
                      <a:noFill/>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Connectedness</a:t>
                      </a:r>
                    </a:p>
                  </a:txBody>
                  <a:tcPr marL="101018" marR="101018"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504374">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Substantive communication</a:t>
                      </a:r>
                    </a:p>
                  </a:txBody>
                  <a:tcPr marL="101018" marR="101018" marT="0" marB="0">
                    <a:lnL>
                      <a:noFill/>
                    </a:lnL>
                    <a:lnR>
                      <a:noFill/>
                    </a:lnR>
                    <a:lnT>
                      <a:noFill/>
                    </a:lnT>
                    <a:lnB w="3175"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Student direction</a:t>
                      </a:r>
                    </a:p>
                  </a:txBody>
                  <a:tcPr marL="101018" marR="101018" marT="0" marB="0">
                    <a:lnL>
                      <a:noFill/>
                    </a:lnL>
                    <a:lnR>
                      <a:noFill/>
                    </a:lnR>
                    <a:lnT>
                      <a:noFill/>
                    </a:lnT>
                    <a:lnB w="3175"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85000"/>
                        </a:lnSpc>
                        <a:spcBef>
                          <a:spcPts val="200"/>
                        </a:spcBef>
                        <a:spcAft>
                          <a:spcPts val="200"/>
                        </a:spcAft>
                      </a:pPr>
                      <a:r>
                        <a:rPr lang="en-AU" sz="2400" dirty="0">
                          <a:solidFill>
                            <a:srgbClr val="171717"/>
                          </a:solidFill>
                          <a:effectLst/>
                          <a:latin typeface="Calibri" panose="020F0502020204030204" pitchFamily="34" charset="0"/>
                          <a:ea typeface="Calibri" panose="020F0502020204030204" pitchFamily="34" charset="0"/>
                          <a:cs typeface="Times New Roman" panose="02020603050405020304" pitchFamily="18" charset="0"/>
                        </a:rPr>
                        <a:t>Narrative</a:t>
                      </a:r>
                    </a:p>
                  </a:txBody>
                  <a:tcPr marL="101018" marR="101018" marT="0" marB="0">
                    <a:lnL>
                      <a:noFill/>
                    </a:lnL>
                    <a:lnR>
                      <a:noFill/>
                    </a:lnR>
                    <a:lnT>
                      <a:noFill/>
                    </a:lnT>
                    <a:lnB w="3175"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6"/>
                  </a:ext>
                </a:extLst>
              </a:tr>
            </a:tbl>
          </a:graphicData>
        </a:graphic>
      </p:graphicFrame>
      <p:sp>
        <p:nvSpPr>
          <p:cNvPr id="5" name="TextBox 4"/>
          <p:cNvSpPr txBox="1"/>
          <p:nvPr/>
        </p:nvSpPr>
        <p:spPr>
          <a:xfrm>
            <a:off x="496547" y="576221"/>
            <a:ext cx="10870632" cy="563231"/>
          </a:xfrm>
          <a:prstGeom prst="rect">
            <a:avLst/>
          </a:prstGeom>
          <a:noFill/>
        </p:spPr>
        <p:txBody>
          <a:bodyPr wrap="square" rtlCol="0">
            <a:spAutoFit/>
          </a:bodyPr>
          <a:lstStyle/>
          <a:p>
            <a:pPr>
              <a:lnSpc>
                <a:spcPct val="85000"/>
              </a:lnSpc>
            </a:pPr>
            <a:r>
              <a:rPr lang="en-AU" sz="3600" spc="300" dirty="0" smtClean="0">
                <a:solidFill>
                  <a:schemeClr val="tx1">
                    <a:lumMod val="95000"/>
                    <a:lumOff val="5000"/>
                  </a:schemeClr>
                </a:solidFill>
                <a:latin typeface="Calibri" panose="020F0502020204030204" pitchFamily="34" charset="0"/>
              </a:rPr>
              <a:t>Quality Teaching model</a:t>
            </a:r>
            <a:endParaRPr lang="en-AU" sz="3600" spc="300" dirty="0">
              <a:solidFill>
                <a:schemeClr val="tx1">
                  <a:lumMod val="95000"/>
                  <a:lumOff val="5000"/>
                </a:schemeClr>
              </a:solidFill>
              <a:latin typeface="Calibri" panose="020F0502020204030204" pitchFamily="34" charset="0"/>
            </a:endParaRPr>
          </a:p>
        </p:txBody>
      </p:sp>
      <p:sp>
        <p:nvSpPr>
          <p:cNvPr id="6" name="TextBox 5"/>
          <p:cNvSpPr txBox="1"/>
          <p:nvPr/>
        </p:nvSpPr>
        <p:spPr>
          <a:xfrm>
            <a:off x="585447" y="1051531"/>
            <a:ext cx="6031253" cy="432426"/>
          </a:xfrm>
          <a:prstGeom prst="rect">
            <a:avLst/>
          </a:prstGeom>
          <a:noFill/>
        </p:spPr>
        <p:txBody>
          <a:bodyPr wrap="square" rtlCol="0">
            <a:spAutoFit/>
          </a:bodyPr>
          <a:lstStyle/>
          <a:p>
            <a:pPr>
              <a:lnSpc>
                <a:spcPct val="85000"/>
              </a:lnSpc>
            </a:pPr>
            <a:r>
              <a:rPr lang="en-AU" sz="2600" spc="300" dirty="0" smtClean="0">
                <a:solidFill>
                  <a:schemeClr val="bg1">
                    <a:lumMod val="65000"/>
                  </a:schemeClr>
                </a:solidFill>
                <a:latin typeface="Calibri" panose="020F0502020204030204" pitchFamily="34" charset="0"/>
              </a:rPr>
              <a:t>3 dimensions and 18 elements</a:t>
            </a:r>
            <a:endParaRPr lang="en-AU" sz="2600" spc="300" dirty="0">
              <a:solidFill>
                <a:schemeClr val="tx1">
                  <a:lumMod val="95000"/>
                  <a:lumOff val="5000"/>
                </a:schemeClr>
              </a:solidFill>
              <a:latin typeface="Calibri" panose="020F0502020204030204" pitchFamily="34" charset="0"/>
            </a:endParaRPr>
          </a:p>
        </p:txBody>
      </p:sp>
    </p:spTree>
    <p:extLst>
      <p:ext uri="{BB962C8B-B14F-4D97-AF65-F5344CB8AC3E}">
        <p14:creationId xmlns:p14="http://schemas.microsoft.com/office/powerpoint/2010/main" val="260768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556342466"/>
              </p:ext>
            </p:extLst>
          </p:nvPr>
        </p:nvGraphicFramePr>
        <p:xfrm>
          <a:off x="596900" y="1483679"/>
          <a:ext cx="10985500" cy="4904421"/>
        </p:xfrm>
        <a:graphic>
          <a:graphicData uri="http://schemas.openxmlformats.org/drawingml/2006/table">
            <a:tbl>
              <a:tblPr firstRow="1" bandRow="1">
                <a:tableStyleId>{F5AB1C69-6EDB-4FF4-983F-18BD219EF322}</a:tableStyleId>
              </a:tblPr>
              <a:tblGrid>
                <a:gridCol w="953043">
                  <a:extLst>
                    <a:ext uri="{9D8B030D-6E8A-4147-A177-3AD203B41FA5}">
                      <a16:colId xmlns="" xmlns:a16="http://schemas.microsoft.com/office/drawing/2014/main" val="20000"/>
                    </a:ext>
                  </a:extLst>
                </a:gridCol>
                <a:gridCol w="10032457">
                  <a:extLst>
                    <a:ext uri="{9D8B030D-6E8A-4147-A177-3AD203B41FA5}">
                      <a16:colId xmlns="" xmlns:a16="http://schemas.microsoft.com/office/drawing/2014/main" val="20001"/>
                    </a:ext>
                  </a:extLst>
                </a:gridCol>
              </a:tblGrid>
              <a:tr h="1167779">
                <a:tc gridSpan="2">
                  <a:txBody>
                    <a:bodyPr/>
                    <a:lstStyle/>
                    <a:p>
                      <a:pPr marL="0" indent="0" algn="l">
                        <a:buFont typeface="+mj-lt"/>
                        <a:buNone/>
                      </a:pPr>
                      <a:r>
                        <a:rPr lang="en-AU" sz="2800" spc="0" dirty="0" smtClean="0">
                          <a:latin typeface="+mn-lt"/>
                        </a:rPr>
                        <a:t>DEEP KNOWLEDGE</a:t>
                      </a:r>
                    </a:p>
                    <a:p>
                      <a:pPr marL="0" indent="0" algn="l">
                        <a:lnSpc>
                          <a:spcPct val="90000"/>
                        </a:lnSpc>
                        <a:buFont typeface="+mj-lt"/>
                        <a:buNone/>
                      </a:pPr>
                      <a:r>
                        <a:rPr kumimoji="0" lang="en-AU" sz="2200" u="none" strike="noStrike" cap="none" normalizeH="0" baseline="0" dirty="0" smtClean="0">
                          <a:ln>
                            <a:noFill/>
                          </a:ln>
                          <a:effectLst/>
                          <a:latin typeface="+mn-lt"/>
                        </a:rPr>
                        <a:t>To what extent does the knowledge addressed in the lesson focus on a small number of key concepts and the relationships between them?</a:t>
                      </a:r>
                      <a:endParaRPr lang="en-AU" sz="2200" b="1" spc="-150" dirty="0">
                        <a:solidFill>
                          <a:schemeClr val="tx1"/>
                        </a:solidFill>
                        <a:latin typeface="+mn-lt"/>
                      </a:endParaRPr>
                    </a:p>
                  </a:txBody>
                  <a:tcPr marL="91434" marR="91434" marT="45719" marB="45719" anchor="ctr">
                    <a:solidFill>
                      <a:schemeClr val="accent4"/>
                    </a:solidFill>
                  </a:tcPr>
                </a:tc>
                <a:tc hMerge="1">
                  <a:txBody>
                    <a:bodyPr/>
                    <a:lstStyle/>
                    <a:p>
                      <a:pPr marL="0" indent="0" algn="ctr">
                        <a:buFont typeface="+mj-lt"/>
                        <a:buNone/>
                      </a:pPr>
                      <a:endParaRPr lang="en-AU" sz="1800" spc="-150" dirty="0">
                        <a:solidFill>
                          <a:schemeClr val="tx1"/>
                        </a:solidFill>
                      </a:endParaRPr>
                    </a:p>
                  </a:txBody>
                  <a:tcPr marL="91434" marR="91434" marT="45725" marB="45725" anchor="ctr"/>
                </a:tc>
                <a:extLst>
                  <a:ext uri="{0D108BD9-81ED-4DB2-BD59-A6C34878D82A}">
                    <a16:rowId xmlns="" xmlns:a16="http://schemas.microsoft.com/office/drawing/2014/main" val="10000"/>
                  </a:ext>
                </a:extLst>
              </a:tr>
              <a:tr h="674360">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smtClean="0">
                          <a:ln>
                            <a:noFill/>
                          </a:ln>
                          <a:solidFill>
                            <a:schemeClr val="tx1">
                              <a:lumMod val="85000"/>
                              <a:lumOff val="15000"/>
                            </a:schemeClr>
                          </a:solidFill>
                          <a:effectLst/>
                          <a:latin typeface="+mn-lt"/>
                        </a:rPr>
                        <a:t>1</a:t>
                      </a:r>
                      <a:endParaRPr kumimoji="0" lang="en-AU" sz="2000" b="0" i="0" u="none" strike="noStrike" cap="none" normalizeH="0" baseline="0" dirty="0" smtClean="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8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dirty="0" smtClean="0">
                          <a:ln>
                            <a:noFill/>
                          </a:ln>
                          <a:solidFill>
                            <a:schemeClr val="tx1">
                              <a:lumMod val="85000"/>
                              <a:lumOff val="15000"/>
                            </a:schemeClr>
                          </a:solidFill>
                          <a:effectLst/>
                          <a:latin typeface="+mn-lt"/>
                        </a:rPr>
                        <a:t>Almost all of the content knowledge of the lesson is shallow because it does not deal with significant concepts or ideas.</a:t>
                      </a:r>
                      <a:endParaRPr kumimoji="0" lang="en-US" sz="2000" b="0" i="0" u="none" strike="noStrike" cap="none" normalizeH="0" baseline="0" dirty="0" smtClean="0">
                        <a:ln>
                          <a:noFill/>
                        </a:ln>
                        <a:solidFill>
                          <a:schemeClr val="tx1">
                            <a:lumMod val="85000"/>
                            <a:lumOff val="15000"/>
                          </a:schemeClr>
                        </a:solidFill>
                        <a:effectLst/>
                        <a:latin typeface="+mn-lt"/>
                        <a:ea typeface="ＭＳ Ｐゴシック" pitchFamily="34" charset="-128"/>
                      </a:endParaRPr>
                    </a:p>
                  </a:txBody>
                  <a:tcPr marL="68580" marR="68580" marT="0" marB="0" anchor="ctr" horzOverflow="overflow">
                    <a:solidFill>
                      <a:schemeClr val="bg1">
                        <a:lumMod val="85000"/>
                      </a:schemeClr>
                    </a:solidFill>
                  </a:tcPr>
                </a:tc>
                <a:extLst>
                  <a:ext uri="{0D108BD9-81ED-4DB2-BD59-A6C34878D82A}">
                    <a16:rowId xmlns="" xmlns:a16="http://schemas.microsoft.com/office/drawing/2014/main" val="10001"/>
                  </a:ext>
                </a:extLst>
              </a:tr>
              <a:tr h="674360">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smtClean="0">
                          <a:ln>
                            <a:noFill/>
                          </a:ln>
                          <a:solidFill>
                            <a:schemeClr val="tx1">
                              <a:lumMod val="85000"/>
                              <a:lumOff val="15000"/>
                            </a:schemeClr>
                          </a:solidFill>
                          <a:effectLst/>
                          <a:latin typeface="+mn-lt"/>
                        </a:rPr>
                        <a:t>2</a:t>
                      </a:r>
                      <a:endParaRPr kumimoji="0" lang="en-AU" sz="2000" b="0" i="0" u="none" strike="noStrike" cap="none" normalizeH="0" baseline="0" dirty="0" smtClean="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9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dirty="0" smtClean="0">
                          <a:ln>
                            <a:noFill/>
                          </a:ln>
                          <a:solidFill>
                            <a:schemeClr val="tx1">
                              <a:lumMod val="85000"/>
                              <a:lumOff val="15000"/>
                            </a:schemeClr>
                          </a:solidFill>
                          <a:effectLst/>
                          <a:latin typeface="+mn-lt"/>
                        </a:rPr>
                        <a:t>Some key concepts and ideas are mentioned or covered by the teacher or students, but only at a superficial level.</a:t>
                      </a:r>
                      <a:endParaRPr kumimoji="0" lang="en-AU" sz="2000" b="0" i="0" u="none" strike="noStrike" cap="none" normalizeH="0" baseline="0" dirty="0" smtClean="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anchor="ctr" horzOverflow="overflow">
                    <a:solidFill>
                      <a:schemeClr val="bg1">
                        <a:lumMod val="95000"/>
                      </a:schemeClr>
                    </a:solidFill>
                  </a:tcPr>
                </a:tc>
                <a:extLst>
                  <a:ext uri="{0D108BD9-81ED-4DB2-BD59-A6C34878D82A}">
                    <a16:rowId xmlns="" xmlns:a16="http://schemas.microsoft.com/office/drawing/2014/main" val="10002"/>
                  </a:ext>
                </a:extLst>
              </a:tr>
              <a:tr h="856796">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smtClean="0">
                          <a:ln>
                            <a:noFill/>
                          </a:ln>
                          <a:solidFill>
                            <a:schemeClr val="tx1">
                              <a:lumMod val="85000"/>
                              <a:lumOff val="15000"/>
                            </a:schemeClr>
                          </a:solidFill>
                          <a:effectLst/>
                          <a:latin typeface="+mn-lt"/>
                        </a:rPr>
                        <a:t>3</a:t>
                      </a:r>
                      <a:endParaRPr kumimoji="0" lang="en-AU" sz="2000" b="0" i="0" u="none" strike="noStrike" cap="none" normalizeH="0" baseline="0" dirty="0" smtClean="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8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dirty="0" smtClean="0">
                          <a:ln>
                            <a:noFill/>
                          </a:ln>
                          <a:solidFill>
                            <a:schemeClr val="tx1">
                              <a:lumMod val="85000"/>
                              <a:lumOff val="15000"/>
                            </a:schemeClr>
                          </a:solidFill>
                          <a:effectLst/>
                          <a:latin typeface="+mn-lt"/>
                        </a:rPr>
                        <a:t>Knowledge is treated unevenly during instruction. A significant idea may be addressed as part of the lesson, but in general the focus on key concepts and ideas is not sustained throughout the lesson. </a:t>
                      </a:r>
                      <a:endParaRPr kumimoji="0" lang="en-AU" sz="2000" b="0" i="0" u="none" strike="noStrike" cap="none" normalizeH="0" baseline="0" dirty="0" smtClean="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anchor="ctr" horzOverflow="overflow">
                    <a:solidFill>
                      <a:schemeClr val="bg1">
                        <a:lumMod val="85000"/>
                      </a:schemeClr>
                    </a:solidFill>
                  </a:tcPr>
                </a:tc>
                <a:extLst>
                  <a:ext uri="{0D108BD9-81ED-4DB2-BD59-A6C34878D82A}">
                    <a16:rowId xmlns="" xmlns:a16="http://schemas.microsoft.com/office/drawing/2014/main" val="10003"/>
                  </a:ext>
                </a:extLst>
              </a:tr>
              <a:tr h="856766">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smtClean="0">
                          <a:ln>
                            <a:noFill/>
                          </a:ln>
                          <a:solidFill>
                            <a:schemeClr val="tx1">
                              <a:lumMod val="85000"/>
                              <a:lumOff val="15000"/>
                            </a:schemeClr>
                          </a:solidFill>
                          <a:effectLst/>
                          <a:latin typeface="+mn-lt"/>
                        </a:rPr>
                        <a:t>4</a:t>
                      </a:r>
                      <a:endParaRPr kumimoji="0" lang="en-AU" sz="2000" b="0" i="0" u="none" strike="noStrike" cap="none" normalizeH="0" baseline="0" dirty="0" smtClean="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9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dirty="0" smtClean="0">
                          <a:ln>
                            <a:noFill/>
                          </a:ln>
                          <a:solidFill>
                            <a:schemeClr val="tx1">
                              <a:lumMod val="85000"/>
                              <a:lumOff val="15000"/>
                            </a:schemeClr>
                          </a:solidFill>
                          <a:effectLst/>
                          <a:latin typeface="+mn-lt"/>
                        </a:rPr>
                        <a:t>Most of the content knowledge of the lesson is deep. Sustained focus on central concepts or ideas is occasionally interrupted by superficial or unrelated ideas or concepts. </a:t>
                      </a:r>
                      <a:endParaRPr kumimoji="0" lang="en-AU" sz="2000" b="0" i="0" u="none" strike="noStrike" cap="none" normalizeH="0" baseline="0" dirty="0" smtClean="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anchor="ctr" horzOverflow="overflow">
                    <a:solidFill>
                      <a:schemeClr val="bg1">
                        <a:lumMod val="95000"/>
                      </a:schemeClr>
                    </a:solidFill>
                  </a:tcPr>
                </a:tc>
                <a:extLst>
                  <a:ext uri="{0D108BD9-81ED-4DB2-BD59-A6C34878D82A}">
                    <a16:rowId xmlns="" xmlns:a16="http://schemas.microsoft.com/office/drawing/2014/main" val="10004"/>
                  </a:ext>
                </a:extLst>
              </a:tr>
              <a:tr h="674360">
                <a:tc>
                  <a:txBody>
                    <a:bodyPr/>
                    <a:lstStyle/>
                    <a:p>
                      <a:pPr marL="0" marR="0" lvl="0" indent="0" algn="ctr" defTabSz="457200" rtl="0" eaLnBrk="1" fontAlgn="base" latinLnBrk="0" hangingPunct="1">
                        <a:lnSpc>
                          <a:spcPct val="200000"/>
                        </a:lnSpc>
                        <a:spcBef>
                          <a:spcPct val="0"/>
                        </a:spcBef>
                        <a:spcAft>
                          <a:spcPct val="0"/>
                        </a:spcAft>
                        <a:buClrTx/>
                        <a:buSzTx/>
                        <a:buFontTx/>
                        <a:buNone/>
                        <a:tabLst/>
                      </a:pPr>
                      <a:r>
                        <a:rPr kumimoji="0" lang="en-AU" sz="2000" u="none" strike="noStrike" cap="none" normalizeH="0" baseline="0" dirty="0" smtClean="0">
                          <a:ln>
                            <a:noFill/>
                          </a:ln>
                          <a:solidFill>
                            <a:schemeClr val="tx1">
                              <a:lumMod val="85000"/>
                              <a:lumOff val="15000"/>
                            </a:schemeClr>
                          </a:solidFill>
                          <a:effectLst/>
                          <a:latin typeface="+mn-lt"/>
                        </a:rPr>
                        <a:t>5</a:t>
                      </a:r>
                      <a:endParaRPr kumimoji="0" lang="en-AU" sz="2000" b="0" i="0" u="none" strike="noStrike" cap="none" normalizeH="0" baseline="0" dirty="0" smtClean="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horzOverflow="overflow">
                    <a:solidFill>
                      <a:schemeClr val="bg1">
                        <a:lumMod val="85000"/>
                      </a:schemeClr>
                    </a:solidFill>
                  </a:tcPr>
                </a:tc>
                <a:tc>
                  <a:txBody>
                    <a:bodyPr/>
                    <a:lstStyle/>
                    <a:p>
                      <a:pPr marL="0" marR="0" lvl="0" indent="0" algn="l" defTabSz="457200" rtl="0" eaLnBrk="1" fontAlgn="base" latinLnBrk="0" hangingPunct="1">
                        <a:lnSpc>
                          <a:spcPct val="90000"/>
                        </a:lnSpc>
                        <a:spcBef>
                          <a:spcPct val="0"/>
                        </a:spcBef>
                        <a:spcAft>
                          <a:spcPct val="0"/>
                        </a:spcAft>
                        <a:buClrTx/>
                        <a:buSzTx/>
                        <a:buFontTx/>
                        <a:buNone/>
                        <a:tabLst/>
                      </a:pPr>
                      <a:r>
                        <a:rPr kumimoji="0" lang="en-US" sz="2000" u="none" strike="noStrike" cap="none" normalizeH="0" baseline="0" dirty="0" smtClean="0">
                          <a:ln>
                            <a:noFill/>
                          </a:ln>
                          <a:solidFill>
                            <a:schemeClr val="tx1">
                              <a:lumMod val="85000"/>
                              <a:lumOff val="15000"/>
                            </a:schemeClr>
                          </a:solidFill>
                          <a:effectLst/>
                          <a:latin typeface="+mn-lt"/>
                        </a:rPr>
                        <a:t>Knowledge is deep because focus is sustained on key ideas or concepts throughout the lesson.</a:t>
                      </a:r>
                      <a:endParaRPr kumimoji="0" lang="en-AU" sz="2000" b="0" i="0" u="none" strike="noStrike" cap="none" normalizeH="0" baseline="0" dirty="0" smtClean="0">
                        <a:ln>
                          <a:noFill/>
                        </a:ln>
                        <a:solidFill>
                          <a:schemeClr val="tx1">
                            <a:lumMod val="85000"/>
                            <a:lumOff val="15000"/>
                          </a:schemeClr>
                        </a:solidFill>
                        <a:effectLst/>
                        <a:latin typeface="+mn-lt"/>
                        <a:ea typeface="Times New Roman" pitchFamily="18" charset="0"/>
                        <a:cs typeface="Verdana" pitchFamily="34" charset="0"/>
                      </a:endParaRPr>
                    </a:p>
                  </a:txBody>
                  <a:tcPr marL="68580" marR="68580" marT="0" marB="0" anchor="ctr" horzOverflow="overflow">
                    <a:solidFill>
                      <a:schemeClr val="bg1">
                        <a:lumMod val="85000"/>
                      </a:schemeClr>
                    </a:solidFill>
                  </a:tcPr>
                </a:tc>
                <a:extLst>
                  <a:ext uri="{0D108BD9-81ED-4DB2-BD59-A6C34878D82A}">
                    <a16:rowId xmlns="" xmlns:a16="http://schemas.microsoft.com/office/drawing/2014/main" val="10005"/>
                  </a:ext>
                </a:extLst>
              </a:tr>
            </a:tbl>
          </a:graphicData>
        </a:graphic>
      </p:graphicFrame>
      <p:sp>
        <p:nvSpPr>
          <p:cNvPr id="39" name="Rectangle 3"/>
          <p:cNvSpPr txBox="1">
            <a:spLocks noChangeArrowheads="1"/>
          </p:cNvSpPr>
          <p:nvPr/>
        </p:nvSpPr>
        <p:spPr bwMode="auto">
          <a:xfrm>
            <a:off x="9709150" y="6408477"/>
            <a:ext cx="1873250" cy="3238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lnSpc>
                <a:spcPct val="90000"/>
              </a:lnSpc>
              <a:spcAft>
                <a:spcPct val="40000"/>
              </a:spcAft>
              <a:buNone/>
              <a:defRPr/>
            </a:pPr>
            <a:r>
              <a:rPr lang="en-US" sz="1600" dirty="0">
                <a:solidFill>
                  <a:srgbClr val="000000"/>
                </a:solidFill>
                <a:ea typeface="ＭＳ Ｐゴシック" charset="0"/>
                <a:cs typeface="Arial" panose="020B0604020202020204" pitchFamily="34" charset="0"/>
              </a:rPr>
              <a:t>(NSW DEC, 2003)</a:t>
            </a:r>
          </a:p>
        </p:txBody>
      </p:sp>
      <p:sp>
        <p:nvSpPr>
          <p:cNvPr id="5" name="TextBox 4"/>
          <p:cNvSpPr txBox="1"/>
          <p:nvPr/>
        </p:nvSpPr>
        <p:spPr>
          <a:xfrm>
            <a:off x="496547" y="576221"/>
            <a:ext cx="10870632" cy="563231"/>
          </a:xfrm>
          <a:prstGeom prst="rect">
            <a:avLst/>
          </a:prstGeom>
          <a:noFill/>
        </p:spPr>
        <p:txBody>
          <a:bodyPr wrap="square" rtlCol="0">
            <a:spAutoFit/>
          </a:bodyPr>
          <a:lstStyle/>
          <a:p>
            <a:pPr>
              <a:lnSpc>
                <a:spcPct val="85000"/>
              </a:lnSpc>
            </a:pPr>
            <a:r>
              <a:rPr lang="en-AU" sz="3600" spc="300" dirty="0" smtClean="0">
                <a:solidFill>
                  <a:schemeClr val="tx1">
                    <a:lumMod val="95000"/>
                    <a:lumOff val="5000"/>
                  </a:schemeClr>
                </a:solidFill>
                <a:latin typeface="Calibri" panose="020F0502020204030204" pitchFamily="34" charset="0"/>
              </a:rPr>
              <a:t>Example QT coding scale</a:t>
            </a:r>
            <a:endParaRPr lang="en-AU" sz="3600" spc="300" dirty="0">
              <a:solidFill>
                <a:schemeClr val="tx1">
                  <a:lumMod val="95000"/>
                  <a:lumOff val="5000"/>
                </a:schemeClr>
              </a:solidFill>
              <a:latin typeface="Calibri" panose="020F0502020204030204" pitchFamily="34" charset="0"/>
            </a:endParaRPr>
          </a:p>
        </p:txBody>
      </p:sp>
    </p:spTree>
    <p:extLst>
      <p:ext uri="{BB962C8B-B14F-4D97-AF65-F5344CB8AC3E}">
        <p14:creationId xmlns:p14="http://schemas.microsoft.com/office/powerpoint/2010/main" val="264091447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972170" y="1149198"/>
            <a:ext cx="2599200" cy="2599980"/>
            <a:chOff x="3243090" y="914400"/>
            <a:chExt cx="2599200" cy="2599980"/>
          </a:xfrm>
          <a:solidFill>
            <a:srgbClr val="FFC000"/>
          </a:solidFill>
          <a:effectLst/>
        </p:grpSpPr>
        <p:sp>
          <p:nvSpPr>
            <p:cNvPr id="6" name="Oval 5"/>
            <p:cNvSpPr/>
            <p:nvPr/>
          </p:nvSpPr>
          <p:spPr>
            <a:xfrm>
              <a:off x="3243090" y="914400"/>
              <a:ext cx="2599200" cy="2599980"/>
            </a:xfrm>
            <a:prstGeom prst="ellipse">
              <a:avLst/>
            </a:prstGeom>
            <a:solidFill>
              <a:srgbClr val="FFC000">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AU" dirty="0">
                <a:solidFill>
                  <a:prstClr val="white"/>
                </a:solidFill>
                <a:cs typeface="Segoe UI Light" panose="020B0502040204020203" pitchFamily="34" charset="0"/>
              </a:endParaRPr>
            </a:p>
          </p:txBody>
        </p:sp>
        <p:sp>
          <p:nvSpPr>
            <p:cNvPr id="7" name="TextBox 6"/>
            <p:cNvSpPr txBox="1"/>
            <p:nvPr/>
          </p:nvSpPr>
          <p:spPr>
            <a:xfrm>
              <a:off x="3428483" y="1560365"/>
              <a:ext cx="2228414" cy="1384995"/>
            </a:xfrm>
            <a:prstGeom prst="rect">
              <a:avLst/>
            </a:prstGeom>
            <a:noFill/>
          </p:spPr>
          <p:txBody>
            <a:bodyPr wrap="square" rtlCol="0">
              <a:spAutoFit/>
            </a:bodyPr>
            <a:lstStyle/>
            <a:p>
              <a:pPr algn="ctr" defTabSz="457200">
                <a:defRPr/>
              </a:pPr>
              <a:r>
                <a:rPr lang="en-AU" sz="2800" b="1" dirty="0" smtClean="0">
                  <a:solidFill>
                    <a:prstClr val="white"/>
                  </a:solidFill>
                  <a:cs typeface="Segoe UI Light" panose="020B0502040204020203" pitchFamily="34" charset="0"/>
                </a:rPr>
                <a:t>Quality Teaching model</a:t>
              </a:r>
              <a:endParaRPr lang="en-AU" sz="2000" dirty="0">
                <a:solidFill>
                  <a:prstClr val="white"/>
                </a:solidFill>
                <a:cs typeface="Segoe UI Light" panose="020B0502040204020203" pitchFamily="34" charset="0"/>
              </a:endParaRPr>
            </a:p>
          </p:txBody>
        </p:sp>
      </p:grpSp>
      <p:sp>
        <p:nvSpPr>
          <p:cNvPr id="14" name="Rectangle 13"/>
          <p:cNvSpPr/>
          <p:nvPr/>
        </p:nvSpPr>
        <p:spPr>
          <a:xfrm>
            <a:off x="6808304" y="0"/>
            <a:ext cx="5383696"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 name="Group 2"/>
          <p:cNvGrpSpPr/>
          <p:nvPr/>
        </p:nvGrpSpPr>
        <p:grpSpPr>
          <a:xfrm>
            <a:off x="872557" y="1948888"/>
            <a:ext cx="2913963" cy="2599980"/>
            <a:chOff x="332181" y="2915210"/>
            <a:chExt cx="2913963" cy="2599980"/>
          </a:xfrm>
        </p:grpSpPr>
        <p:sp>
          <p:nvSpPr>
            <p:cNvPr id="8" name="Oval 7"/>
            <p:cNvSpPr/>
            <p:nvPr/>
          </p:nvSpPr>
          <p:spPr>
            <a:xfrm>
              <a:off x="489563" y="2915210"/>
              <a:ext cx="2599200" cy="2599980"/>
            </a:xfrm>
            <a:prstGeom prst="ellipse">
              <a:avLst/>
            </a:prstGeom>
            <a:solidFill>
              <a:srgbClr val="404040">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r>
                <a:rPr lang="en-AU" dirty="0">
                  <a:solidFill>
                    <a:prstClr val="white"/>
                  </a:solidFill>
                  <a:cs typeface="Segoe UI Light" panose="020B0502040204020203" pitchFamily="34" charset="0"/>
                </a:rPr>
                <a:t>.</a:t>
              </a:r>
            </a:p>
          </p:txBody>
        </p:sp>
        <p:sp>
          <p:nvSpPr>
            <p:cNvPr id="9" name="TextBox 8"/>
            <p:cNvSpPr txBox="1"/>
            <p:nvPr/>
          </p:nvSpPr>
          <p:spPr>
            <a:xfrm>
              <a:off x="332181" y="3691980"/>
              <a:ext cx="2913963" cy="954107"/>
            </a:xfrm>
            <a:prstGeom prst="rect">
              <a:avLst/>
            </a:prstGeom>
            <a:noFill/>
          </p:spPr>
          <p:txBody>
            <a:bodyPr wrap="square" rtlCol="0">
              <a:spAutoFit/>
            </a:bodyPr>
            <a:lstStyle/>
            <a:p>
              <a:pPr algn="ctr" defTabSz="457200">
                <a:defRPr/>
              </a:pPr>
              <a:r>
                <a:rPr lang="en-AU" sz="2800" b="1" dirty="0" smtClean="0">
                  <a:solidFill>
                    <a:prstClr val="white"/>
                  </a:solidFill>
                  <a:cs typeface="Segoe UI Light" panose="020B0502040204020203" pitchFamily="34" charset="0"/>
                </a:rPr>
                <a:t>Instructional Rounds</a:t>
              </a:r>
              <a:endParaRPr lang="en-AU" sz="2000" dirty="0">
                <a:solidFill>
                  <a:prstClr val="white"/>
                </a:solidFill>
                <a:cs typeface="Segoe UI Light" panose="020B0502040204020203" pitchFamily="34" charset="0"/>
              </a:endParaRPr>
            </a:p>
          </p:txBody>
        </p:sp>
      </p:grpSp>
      <p:grpSp>
        <p:nvGrpSpPr>
          <p:cNvPr id="4" name="Group 3"/>
          <p:cNvGrpSpPr/>
          <p:nvPr/>
        </p:nvGrpSpPr>
        <p:grpSpPr>
          <a:xfrm>
            <a:off x="2609080" y="3317597"/>
            <a:ext cx="2913963" cy="2599980"/>
            <a:chOff x="5929564" y="2742028"/>
            <a:chExt cx="2913963" cy="2599980"/>
          </a:xfrm>
        </p:grpSpPr>
        <p:sp>
          <p:nvSpPr>
            <p:cNvPr id="10" name="Oval 9"/>
            <p:cNvSpPr/>
            <p:nvPr/>
          </p:nvSpPr>
          <p:spPr>
            <a:xfrm>
              <a:off x="6029125" y="2742028"/>
              <a:ext cx="2599200" cy="2599980"/>
            </a:xfrm>
            <a:prstGeom prst="ellipse">
              <a:avLst/>
            </a:prstGeom>
            <a:solidFill>
              <a:srgbClr val="857F7F">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AU" dirty="0">
                <a:solidFill>
                  <a:prstClr val="white"/>
                </a:solidFill>
                <a:cs typeface="Segoe UI Light" panose="020B0502040204020203" pitchFamily="34" charset="0"/>
              </a:endParaRPr>
            </a:p>
          </p:txBody>
        </p:sp>
        <p:sp>
          <p:nvSpPr>
            <p:cNvPr id="11" name="TextBox 10"/>
            <p:cNvSpPr txBox="1"/>
            <p:nvPr/>
          </p:nvSpPr>
          <p:spPr>
            <a:xfrm>
              <a:off x="5929564" y="3362146"/>
              <a:ext cx="2913963" cy="1384995"/>
            </a:xfrm>
            <a:prstGeom prst="rect">
              <a:avLst/>
            </a:prstGeom>
            <a:noFill/>
          </p:spPr>
          <p:txBody>
            <a:bodyPr wrap="square" rtlCol="0">
              <a:spAutoFit/>
            </a:bodyPr>
            <a:lstStyle/>
            <a:p>
              <a:pPr algn="ctr" defTabSz="457200">
                <a:defRPr/>
              </a:pPr>
              <a:r>
                <a:rPr lang="en-AU" sz="2800" b="1" dirty="0" smtClean="0">
                  <a:solidFill>
                    <a:prstClr val="white"/>
                  </a:solidFill>
                  <a:cs typeface="Segoe UI Light" panose="020B0502040204020203" pitchFamily="34" charset="0"/>
                </a:rPr>
                <a:t>Professional Learning Community</a:t>
              </a:r>
              <a:endParaRPr lang="en-AU" sz="2000" dirty="0">
                <a:solidFill>
                  <a:prstClr val="white"/>
                </a:solidFill>
                <a:cs typeface="Segoe UI Light" panose="020B0502040204020203" pitchFamily="34" charset="0"/>
              </a:endParaRPr>
            </a:p>
          </p:txBody>
        </p:sp>
      </p:grpSp>
      <p:sp>
        <p:nvSpPr>
          <p:cNvPr id="12" name="TextBox 11"/>
          <p:cNvSpPr txBox="1"/>
          <p:nvPr/>
        </p:nvSpPr>
        <p:spPr>
          <a:xfrm>
            <a:off x="7682148" y="4296736"/>
            <a:ext cx="3636008" cy="1143390"/>
          </a:xfrm>
          <a:prstGeom prst="rect">
            <a:avLst/>
          </a:prstGeom>
          <a:noFill/>
        </p:spPr>
        <p:txBody>
          <a:bodyPr wrap="square" rtlCol="0">
            <a:spAutoFit/>
          </a:bodyPr>
          <a:lstStyle/>
          <a:p>
            <a:pPr>
              <a:lnSpc>
                <a:spcPct val="85000"/>
              </a:lnSpc>
            </a:pPr>
            <a:r>
              <a:rPr lang="en-AU" sz="4000" dirty="0" smtClean="0">
                <a:solidFill>
                  <a:schemeClr val="bg1"/>
                </a:solidFill>
                <a:cs typeface="Segoe UI Light" panose="020B0502040204020203" pitchFamily="34" charset="0"/>
              </a:rPr>
              <a:t>Quality Teaching </a:t>
            </a:r>
            <a:r>
              <a:rPr lang="en-AU" sz="4000" dirty="0" smtClean="0">
                <a:solidFill>
                  <a:srgbClr val="EAB200"/>
                </a:solidFill>
                <a:cs typeface="Segoe UI Light" panose="020B0502040204020203" pitchFamily="34" charset="0"/>
              </a:rPr>
              <a:t>Rounds</a:t>
            </a:r>
            <a:endParaRPr lang="en-AU" sz="4000" dirty="0">
              <a:solidFill>
                <a:srgbClr val="EAB200"/>
              </a:solidFill>
              <a:cs typeface="Segoe UI Light" panose="020B0502040204020203" pitchFamily="34" charset="0"/>
            </a:endParaRPr>
          </a:p>
        </p:txBody>
      </p:sp>
    </p:spTree>
    <p:extLst>
      <p:ext uri="{BB962C8B-B14F-4D97-AF65-F5344CB8AC3E}">
        <p14:creationId xmlns:p14="http://schemas.microsoft.com/office/powerpoint/2010/main" val="285334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403131" y="1033386"/>
            <a:ext cx="7001758" cy="615553"/>
          </a:xfrm>
          <a:prstGeom prst="rect">
            <a:avLst/>
          </a:prstGeom>
          <a:noFill/>
        </p:spPr>
        <p:txBody>
          <a:bodyPr wrap="square" rtlCol="0">
            <a:spAutoFit/>
          </a:bodyPr>
          <a:lstStyle/>
          <a:p>
            <a:pPr>
              <a:lnSpc>
                <a:spcPct val="85000"/>
              </a:lnSpc>
            </a:pPr>
            <a:r>
              <a:rPr lang="en-AU" sz="4000" dirty="0">
                <a:solidFill>
                  <a:srgbClr val="FFC000"/>
                </a:solidFill>
              </a:rPr>
              <a:t>Quality </a:t>
            </a:r>
            <a:r>
              <a:rPr lang="en-AU" sz="4000" dirty="0" smtClean="0">
                <a:solidFill>
                  <a:srgbClr val="FFC000"/>
                </a:solidFill>
              </a:rPr>
              <a:t>Teaching</a:t>
            </a:r>
            <a:endParaRPr lang="en-AU" sz="4000" dirty="0">
              <a:solidFill>
                <a:srgbClr val="FFC000"/>
              </a:solidFill>
            </a:endParaRPr>
          </a:p>
        </p:txBody>
      </p:sp>
      <p:sp>
        <p:nvSpPr>
          <p:cNvPr id="7" name="TextBox 6"/>
          <p:cNvSpPr txBox="1"/>
          <p:nvPr/>
        </p:nvSpPr>
        <p:spPr>
          <a:xfrm>
            <a:off x="1403131" y="2200202"/>
            <a:ext cx="9143999" cy="3656386"/>
          </a:xfrm>
          <a:prstGeom prst="rect">
            <a:avLst/>
          </a:prstGeom>
          <a:noFill/>
        </p:spPr>
        <p:txBody>
          <a:bodyPr wrap="square" rtlCol="0">
            <a:spAutoFit/>
          </a:bodyPr>
          <a:lstStyle/>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A lens through which to comprehensively notice and assess what is happening in any lesson – both for the teacher and for the students</a:t>
            </a:r>
          </a:p>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A tool for the systematic and specific analysis </a:t>
            </a:r>
            <a:r>
              <a:rPr lang="en-AU" sz="2800" dirty="0" smtClean="0">
                <a:solidFill>
                  <a:schemeClr val="bg1"/>
                </a:solidFill>
              </a:rPr>
              <a:t>of </a:t>
            </a:r>
            <a:r>
              <a:rPr lang="en-AU" sz="2800" dirty="0">
                <a:solidFill>
                  <a:schemeClr val="bg1"/>
                </a:solidFill>
              </a:rPr>
              <a:t>lesson quality</a:t>
            </a:r>
          </a:p>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A focus on the lesson rather than </a:t>
            </a:r>
            <a:r>
              <a:rPr lang="en-AU" sz="2800" dirty="0" smtClean="0">
                <a:solidFill>
                  <a:schemeClr val="bg1"/>
                </a:solidFill>
              </a:rPr>
              <a:t>the teacher</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A framework from which to commence analytical </a:t>
            </a:r>
            <a:r>
              <a:rPr lang="en-AU" sz="2800" dirty="0" smtClean="0">
                <a:solidFill>
                  <a:schemeClr val="bg1"/>
                </a:solidFill>
              </a:rPr>
              <a:t>conversations</a:t>
            </a:r>
            <a:endParaRPr lang="en-AU" sz="2800" dirty="0">
              <a:solidFill>
                <a:schemeClr val="bg1"/>
              </a:solidFill>
            </a:endParaRPr>
          </a:p>
        </p:txBody>
      </p:sp>
    </p:spTree>
    <p:extLst>
      <p:ext uri="{BB962C8B-B14F-4D97-AF65-F5344CB8AC3E}">
        <p14:creationId xmlns:p14="http://schemas.microsoft.com/office/powerpoint/2010/main" val="4123775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pitchFamily="34" charset="0"/>
            </a:endParaRPr>
          </a:p>
        </p:txBody>
      </p:sp>
      <p:sp>
        <p:nvSpPr>
          <p:cNvPr id="5" name="TextBox 4"/>
          <p:cNvSpPr txBox="1"/>
          <p:nvPr/>
        </p:nvSpPr>
        <p:spPr>
          <a:xfrm>
            <a:off x="1403131" y="1033386"/>
            <a:ext cx="9002110" cy="615553"/>
          </a:xfrm>
          <a:prstGeom prst="rect">
            <a:avLst/>
          </a:prstGeom>
          <a:noFill/>
        </p:spPr>
        <p:txBody>
          <a:bodyPr wrap="square" rtlCol="0">
            <a:spAutoFit/>
          </a:bodyPr>
          <a:lstStyle/>
          <a:p>
            <a:pPr>
              <a:lnSpc>
                <a:spcPct val="85000"/>
              </a:lnSpc>
            </a:pPr>
            <a:r>
              <a:rPr lang="en-AU" sz="4000" dirty="0">
                <a:solidFill>
                  <a:srgbClr val="FFC000"/>
                </a:solidFill>
                <a:latin typeface="Calibri" panose="020F0502020204030204" pitchFamily="34" charset="0"/>
              </a:rPr>
              <a:t>Quality </a:t>
            </a:r>
            <a:r>
              <a:rPr lang="en-AU" sz="4000" dirty="0" smtClean="0">
                <a:solidFill>
                  <a:srgbClr val="FFC000"/>
                </a:solidFill>
                <a:latin typeface="Calibri" panose="020F0502020204030204" pitchFamily="34" charset="0"/>
              </a:rPr>
              <a:t>Teaching Rounds: </a:t>
            </a:r>
            <a:r>
              <a:rPr lang="en-AU" sz="4000" dirty="0" smtClean="0">
                <a:solidFill>
                  <a:schemeClr val="bg1"/>
                </a:solidFill>
                <a:latin typeface="Calibri" panose="020F0502020204030204" pitchFamily="34" charset="0"/>
              </a:rPr>
              <a:t>the process</a:t>
            </a:r>
            <a:endParaRPr lang="en-AU" sz="4000" dirty="0">
              <a:solidFill>
                <a:schemeClr val="bg1"/>
              </a:solidFill>
              <a:latin typeface="Calibri" panose="020F0502020204030204" pitchFamily="34" charset="0"/>
            </a:endParaRPr>
          </a:p>
        </p:txBody>
      </p:sp>
      <p:sp>
        <p:nvSpPr>
          <p:cNvPr id="7" name="TextBox 6"/>
          <p:cNvSpPr txBox="1"/>
          <p:nvPr/>
        </p:nvSpPr>
        <p:spPr>
          <a:xfrm>
            <a:off x="1403132" y="2200202"/>
            <a:ext cx="9526126" cy="3887218"/>
          </a:xfrm>
          <a:prstGeom prst="rect">
            <a:avLst/>
          </a:prstGeom>
          <a:noFill/>
        </p:spPr>
        <p:txBody>
          <a:bodyPr wrap="square" rtlCol="0">
            <a:spAutoFit/>
          </a:bodyPr>
          <a:lstStyle/>
          <a:p>
            <a:pPr defTabSz="544513">
              <a:lnSpc>
                <a:spcPct val="90000"/>
              </a:lnSpc>
              <a:spcAft>
                <a:spcPts val="1800"/>
              </a:spcAft>
            </a:pPr>
            <a:r>
              <a:rPr lang="en-AU" sz="2800" dirty="0">
                <a:solidFill>
                  <a:srgbClr val="FFC000"/>
                </a:solidFill>
                <a:latin typeface="Calibri" panose="020F0502020204030204" pitchFamily="34" charset="0"/>
              </a:rPr>
              <a:t>Reading discussion </a:t>
            </a:r>
            <a:r>
              <a:rPr lang="en-AU" sz="2800" dirty="0">
                <a:solidFill>
                  <a:schemeClr val="bg1"/>
                </a:solidFill>
                <a:latin typeface="Calibri" panose="020F0502020204030204" pitchFamily="34" charset="0"/>
              </a:rPr>
              <a:t>– to develop shared knowledge base and build sense of professional community</a:t>
            </a:r>
          </a:p>
          <a:p>
            <a:pPr defTabSz="544513">
              <a:lnSpc>
                <a:spcPct val="90000"/>
              </a:lnSpc>
              <a:spcAft>
                <a:spcPts val="1800"/>
              </a:spcAft>
            </a:pPr>
            <a:r>
              <a:rPr lang="en-AU" sz="2800" dirty="0">
                <a:solidFill>
                  <a:srgbClr val="FFC000"/>
                </a:solidFill>
                <a:latin typeface="Calibri" panose="020F0502020204030204" pitchFamily="34" charset="0"/>
              </a:rPr>
              <a:t>Observation</a:t>
            </a:r>
            <a:r>
              <a:rPr lang="en-AU" sz="2800" dirty="0">
                <a:solidFill>
                  <a:schemeClr val="bg1"/>
                </a:solidFill>
                <a:latin typeface="Calibri" panose="020F0502020204030204" pitchFamily="34" charset="0"/>
              </a:rPr>
              <a:t> – one PLC member teaches a lesson observed by the others </a:t>
            </a:r>
          </a:p>
          <a:p>
            <a:pPr defTabSz="544513">
              <a:lnSpc>
                <a:spcPct val="90000"/>
              </a:lnSpc>
              <a:spcAft>
                <a:spcPts val="1800"/>
              </a:spcAft>
            </a:pPr>
            <a:r>
              <a:rPr lang="en-AU" sz="2800" dirty="0">
                <a:solidFill>
                  <a:srgbClr val="FFC000"/>
                </a:solidFill>
                <a:latin typeface="Calibri" panose="020F0502020204030204" pitchFamily="34" charset="0"/>
              </a:rPr>
              <a:t>Individual coding </a:t>
            </a:r>
            <a:r>
              <a:rPr lang="en-AU" sz="2800" dirty="0">
                <a:solidFill>
                  <a:schemeClr val="bg1"/>
                </a:solidFill>
                <a:latin typeface="Calibri" panose="020F0502020204030204" pitchFamily="34" charset="0"/>
              </a:rPr>
              <a:t>– by all participants, including the teacher</a:t>
            </a:r>
          </a:p>
          <a:p>
            <a:pPr defTabSz="544513">
              <a:lnSpc>
                <a:spcPct val="90000"/>
              </a:lnSpc>
              <a:spcAft>
                <a:spcPts val="1800"/>
              </a:spcAft>
            </a:pPr>
            <a:r>
              <a:rPr lang="en-AU" sz="2800" dirty="0">
                <a:solidFill>
                  <a:srgbClr val="FFC000"/>
                </a:solidFill>
                <a:latin typeface="Calibri" panose="020F0502020204030204" pitchFamily="34" charset="0"/>
              </a:rPr>
              <a:t>Discussion</a:t>
            </a:r>
            <a:r>
              <a:rPr lang="en-AU" sz="2800" dirty="0">
                <a:solidFill>
                  <a:schemeClr val="bg1"/>
                </a:solidFill>
                <a:latin typeface="Calibri" panose="020F0502020204030204" pitchFamily="34" charset="0"/>
              </a:rPr>
              <a:t> – of the observed lesson, and of teaching in general, drawing on the language and concepts of the Quality Teaching model and working towards a shared view for each element </a:t>
            </a:r>
          </a:p>
        </p:txBody>
      </p:sp>
    </p:spTree>
    <p:extLst>
      <p:ext uri="{BB962C8B-B14F-4D97-AF65-F5344CB8AC3E}">
        <p14:creationId xmlns:p14="http://schemas.microsoft.com/office/powerpoint/2010/main" val="1098606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9460" name="Rectangle 10"/>
          <p:cNvSpPr>
            <a:spLocks noChangeArrowheads="1"/>
          </p:cNvSpPr>
          <p:nvPr/>
        </p:nvSpPr>
        <p:spPr bwMode="auto">
          <a:xfrm>
            <a:off x="1949450" y="1419225"/>
            <a:ext cx="8032750" cy="478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defTabSz="457200">
              <a:defRPr/>
            </a:pPr>
            <a:endParaRPr lang="en-AU" sz="2200" dirty="0">
              <a:solidFill>
                <a:prstClr val="black"/>
              </a:solidFill>
              <a:latin typeface="Arial Narrow" panose="020B0606020202030204" pitchFamily="34" charset="0"/>
            </a:endParaRPr>
          </a:p>
        </p:txBody>
      </p:sp>
      <p:sp>
        <p:nvSpPr>
          <p:cNvPr id="3" name="Rectangle 2"/>
          <p:cNvSpPr/>
          <p:nvPr/>
        </p:nvSpPr>
        <p:spPr>
          <a:xfrm>
            <a:off x="1403131" y="2200202"/>
            <a:ext cx="10070001" cy="3810274"/>
          </a:xfrm>
          <a:prstGeom prst="rect">
            <a:avLst/>
          </a:prstGeom>
        </p:spPr>
        <p:txBody>
          <a:bodyPr wrap="square">
            <a:spAutoFit/>
          </a:bodyPr>
          <a:lstStyle/>
          <a:p>
            <a:pPr marL="536575" indent="-536575" defTabSz="457200">
              <a:lnSpc>
                <a:spcPct val="90000"/>
              </a:lnSpc>
              <a:spcAft>
                <a:spcPts val="800"/>
              </a:spcAft>
              <a:buFont typeface="+mj-lt"/>
              <a:buAutoNum type="arabicPeriod"/>
              <a:defRPr/>
            </a:pPr>
            <a:r>
              <a:rPr lang="en-AU" sz="2800" dirty="0">
                <a:solidFill>
                  <a:prstClr val="white"/>
                </a:solidFill>
                <a:ea typeface="Segoe UI" panose="020B0502040204020203" pitchFamily="34" charset="0"/>
                <a:cs typeface="Segoe UI" panose="020B0502040204020203" pitchFamily="34" charset="0"/>
              </a:rPr>
              <a:t>At least three teachers in each PLC</a:t>
            </a:r>
          </a:p>
          <a:p>
            <a:pPr marL="536575" indent="-536575" defTabSz="457200">
              <a:lnSpc>
                <a:spcPct val="90000"/>
              </a:lnSpc>
              <a:spcAft>
                <a:spcPts val="800"/>
              </a:spcAft>
              <a:buFont typeface="+mj-lt"/>
              <a:buAutoNum type="arabicPeriod"/>
              <a:defRPr/>
            </a:pPr>
            <a:r>
              <a:rPr lang="en-AU" sz="2800" dirty="0">
                <a:solidFill>
                  <a:prstClr val="white"/>
                </a:solidFill>
                <a:ea typeface="Segoe UI" panose="020B0502040204020203" pitchFamily="34" charset="0"/>
                <a:cs typeface="Segoe UI" panose="020B0502040204020203" pitchFamily="34" charset="0"/>
              </a:rPr>
              <a:t>Full </a:t>
            </a:r>
            <a:r>
              <a:rPr lang="en-AU" sz="2800" dirty="0" smtClean="0">
                <a:solidFill>
                  <a:prstClr val="white"/>
                </a:solidFill>
                <a:ea typeface="Segoe UI" panose="020B0502040204020203" pitchFamily="34" charset="0"/>
                <a:cs typeface="Segoe UI" panose="020B0502040204020203" pitchFamily="34" charset="0"/>
              </a:rPr>
              <a:t>participation; all </a:t>
            </a:r>
            <a:r>
              <a:rPr lang="en-AU" sz="2800" dirty="0">
                <a:solidFill>
                  <a:prstClr val="white"/>
                </a:solidFill>
                <a:ea typeface="Segoe UI" panose="020B0502040204020203" pitchFamily="34" charset="0"/>
                <a:cs typeface="Segoe UI" panose="020B0502040204020203" pitchFamily="34" charset="0"/>
              </a:rPr>
              <a:t>members </a:t>
            </a:r>
            <a:r>
              <a:rPr lang="en-AU" sz="2800" dirty="0" smtClean="0">
                <a:solidFill>
                  <a:prstClr val="white"/>
                </a:solidFill>
                <a:ea typeface="Segoe UI" panose="020B0502040204020203" pitchFamily="34" charset="0"/>
                <a:cs typeface="Segoe UI" panose="020B0502040204020203" pitchFamily="34" charset="0"/>
              </a:rPr>
              <a:t>‘</a:t>
            </a:r>
            <a:r>
              <a:rPr lang="en-AU" sz="2800" dirty="0">
                <a:solidFill>
                  <a:prstClr val="white"/>
                </a:solidFill>
                <a:ea typeface="Segoe UI" panose="020B0502040204020203" pitchFamily="34" charset="0"/>
                <a:cs typeface="Segoe UI" panose="020B0502040204020203" pitchFamily="34" charset="0"/>
              </a:rPr>
              <a:t>host’ a round</a:t>
            </a:r>
          </a:p>
          <a:p>
            <a:pPr marL="536575" indent="-536575" defTabSz="457200">
              <a:lnSpc>
                <a:spcPct val="90000"/>
              </a:lnSpc>
              <a:spcAft>
                <a:spcPts val="800"/>
              </a:spcAft>
              <a:buFont typeface="+mj-lt"/>
              <a:buAutoNum type="arabicPeriod"/>
              <a:defRPr/>
            </a:pPr>
            <a:r>
              <a:rPr lang="en-AU" sz="2800" dirty="0">
                <a:solidFill>
                  <a:prstClr val="white"/>
                </a:solidFill>
                <a:ea typeface="Segoe UI" panose="020B0502040204020203" pitchFamily="34" charset="0"/>
                <a:cs typeface="Segoe UI" panose="020B0502040204020203" pitchFamily="34" charset="0"/>
              </a:rPr>
              <a:t>Focus on teaching ‘regular’ lessons</a:t>
            </a:r>
          </a:p>
          <a:p>
            <a:pPr marL="536575" indent="-536575" defTabSz="457200">
              <a:lnSpc>
                <a:spcPct val="90000"/>
              </a:lnSpc>
              <a:spcAft>
                <a:spcPts val="800"/>
              </a:spcAft>
              <a:buFont typeface="+mj-lt"/>
              <a:buAutoNum type="arabicPeriod"/>
              <a:defRPr/>
            </a:pPr>
            <a:r>
              <a:rPr lang="en-AU" sz="2800" dirty="0">
                <a:solidFill>
                  <a:prstClr val="white"/>
                </a:solidFill>
                <a:ea typeface="Segoe UI" panose="020B0502040204020203" pitchFamily="34" charset="0"/>
                <a:cs typeface="Segoe UI" panose="020B0502040204020203" pitchFamily="34" charset="0"/>
              </a:rPr>
              <a:t>Entire lesson to be observed </a:t>
            </a:r>
          </a:p>
          <a:p>
            <a:pPr marL="536575" indent="-536575" defTabSz="457200">
              <a:lnSpc>
                <a:spcPct val="90000"/>
              </a:lnSpc>
              <a:spcAft>
                <a:spcPts val="800"/>
              </a:spcAft>
              <a:buFont typeface="+mj-lt"/>
              <a:buAutoNum type="arabicPeriod"/>
              <a:defRPr/>
            </a:pPr>
            <a:r>
              <a:rPr lang="en-AU" sz="2800" dirty="0">
                <a:solidFill>
                  <a:prstClr val="white"/>
                </a:solidFill>
                <a:ea typeface="Segoe UI" panose="020B0502040204020203" pitchFamily="34" charset="0"/>
                <a:cs typeface="Segoe UI" panose="020B0502040204020203" pitchFamily="34" charset="0"/>
              </a:rPr>
              <a:t>Time for individual coding and analysis (30 mins)</a:t>
            </a:r>
          </a:p>
          <a:p>
            <a:pPr marL="536575" indent="-536575" defTabSz="457200">
              <a:lnSpc>
                <a:spcPct val="90000"/>
              </a:lnSpc>
              <a:spcAft>
                <a:spcPts val="800"/>
              </a:spcAft>
              <a:buFont typeface="+mj-lt"/>
              <a:buAutoNum type="arabicPeriod"/>
              <a:defRPr/>
            </a:pPr>
            <a:r>
              <a:rPr lang="en-AU" sz="2800" dirty="0">
                <a:solidFill>
                  <a:prstClr val="white"/>
                </a:solidFill>
                <a:ea typeface="Segoe UI" panose="020B0502040204020203" pitchFamily="34" charset="0"/>
                <a:cs typeface="Segoe UI" panose="020B0502040204020203" pitchFamily="34" charset="0"/>
              </a:rPr>
              <a:t>Discussion in which each member provides codes, evidence and justification in relation to QT Classroom Practice Guide (1–2 </a:t>
            </a:r>
            <a:r>
              <a:rPr lang="en-AU" sz="2800" dirty="0" smtClean="0">
                <a:solidFill>
                  <a:prstClr val="white"/>
                </a:solidFill>
                <a:ea typeface="Segoe UI" panose="020B0502040204020203" pitchFamily="34" charset="0"/>
                <a:cs typeface="Segoe UI" panose="020B0502040204020203" pitchFamily="34" charset="0"/>
              </a:rPr>
              <a:t>hrs)</a:t>
            </a:r>
            <a:endParaRPr lang="en-AU" sz="2800" dirty="0">
              <a:solidFill>
                <a:prstClr val="white"/>
              </a:solidFill>
              <a:ea typeface="Segoe UI" panose="020B0502040204020203" pitchFamily="34" charset="0"/>
              <a:cs typeface="Segoe UI" panose="020B0502040204020203" pitchFamily="34" charset="0"/>
            </a:endParaRPr>
          </a:p>
          <a:p>
            <a:pPr marL="536575" indent="-536575" defTabSz="457200">
              <a:lnSpc>
                <a:spcPct val="90000"/>
              </a:lnSpc>
              <a:spcAft>
                <a:spcPts val="800"/>
              </a:spcAft>
              <a:buFont typeface="+mj-lt"/>
              <a:buAutoNum type="arabicPeriod"/>
              <a:defRPr/>
            </a:pPr>
            <a:r>
              <a:rPr lang="en-AU" sz="2800" dirty="0">
                <a:solidFill>
                  <a:prstClr val="white"/>
                </a:solidFill>
                <a:ea typeface="Segoe UI" panose="020B0502040204020203" pitchFamily="34" charset="0"/>
                <a:cs typeface="Segoe UI" panose="020B0502040204020203" pitchFamily="34" charset="0"/>
              </a:rPr>
              <a:t>Commitment to </a:t>
            </a:r>
            <a:r>
              <a:rPr lang="en-AU" sz="2800" dirty="0" smtClean="0">
                <a:solidFill>
                  <a:prstClr val="white"/>
                </a:solidFill>
                <a:ea typeface="Segoe UI" panose="020B0502040204020203" pitchFamily="34" charset="0"/>
                <a:cs typeface="Segoe UI" panose="020B0502040204020203" pitchFamily="34" charset="0"/>
              </a:rPr>
              <a:t>confidentiality</a:t>
            </a:r>
            <a:endParaRPr lang="en-AU" sz="2800" dirty="0">
              <a:solidFill>
                <a:prstClr val="black"/>
              </a:solidFill>
              <a:ea typeface="Segoe UI" panose="020B0502040204020203" pitchFamily="34" charset="0"/>
              <a:cs typeface="Segoe UI" panose="020B0502040204020203" pitchFamily="34" charset="0"/>
            </a:endParaRPr>
          </a:p>
        </p:txBody>
      </p:sp>
      <p:sp>
        <p:nvSpPr>
          <p:cNvPr id="6" name="TextBox 5"/>
          <p:cNvSpPr txBox="1"/>
          <p:nvPr/>
        </p:nvSpPr>
        <p:spPr>
          <a:xfrm>
            <a:off x="1403131" y="1033386"/>
            <a:ext cx="9244280" cy="615553"/>
          </a:xfrm>
          <a:prstGeom prst="rect">
            <a:avLst/>
          </a:prstGeom>
          <a:noFill/>
        </p:spPr>
        <p:txBody>
          <a:bodyPr wrap="square" rtlCol="0">
            <a:spAutoFit/>
          </a:bodyPr>
          <a:lstStyle/>
          <a:p>
            <a:pPr>
              <a:lnSpc>
                <a:spcPct val="85000"/>
              </a:lnSpc>
            </a:pPr>
            <a:r>
              <a:rPr lang="en-AU" sz="4000" dirty="0">
                <a:solidFill>
                  <a:srgbClr val="FFC000"/>
                </a:solidFill>
                <a:latin typeface="Calibri" panose="020F0502020204030204" pitchFamily="34" charset="0"/>
              </a:rPr>
              <a:t>Quality </a:t>
            </a:r>
            <a:r>
              <a:rPr lang="en-AU" sz="4000" dirty="0" smtClean="0">
                <a:solidFill>
                  <a:srgbClr val="FFC000"/>
                </a:solidFill>
                <a:latin typeface="Calibri" panose="020F0502020204030204" pitchFamily="34" charset="0"/>
              </a:rPr>
              <a:t>Teaching Rounds: </a:t>
            </a:r>
            <a:r>
              <a:rPr lang="en-AU" sz="4000" dirty="0" smtClean="0">
                <a:solidFill>
                  <a:schemeClr val="bg1"/>
                </a:solidFill>
                <a:latin typeface="Calibri" panose="020F0502020204030204" pitchFamily="34" charset="0"/>
              </a:rPr>
              <a:t>essential features</a:t>
            </a:r>
            <a:endParaRPr lang="en-AU" sz="40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2576659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5735" y="2408148"/>
            <a:ext cx="3168869" cy="9463232"/>
          </a:xfrm>
          <a:prstGeom prst="rect">
            <a:avLst/>
          </a:prstGeom>
          <a:noFill/>
        </p:spPr>
        <p:txBody>
          <a:bodyPr wrap="square" rtlCol="0">
            <a:spAutoFit/>
          </a:bodyPr>
          <a:lstStyle/>
          <a:p>
            <a:pPr>
              <a:lnSpc>
                <a:spcPct val="50000"/>
              </a:lnSpc>
            </a:pPr>
            <a:r>
              <a:rPr lang="en-AU" sz="100000" b="1" spc="-300" dirty="0" smtClean="0">
                <a:solidFill>
                  <a:schemeClr val="bg1">
                    <a:lumMod val="95000"/>
                  </a:schemeClr>
                </a:solidFill>
                <a:latin typeface="Garamond" panose="02020404030301010803" pitchFamily="18" charset="0"/>
              </a:rPr>
              <a:t>“</a:t>
            </a:r>
            <a:endParaRPr lang="en-AU" sz="100000" b="1" spc="-300" dirty="0">
              <a:solidFill>
                <a:schemeClr val="bg1">
                  <a:lumMod val="95000"/>
                </a:schemeClr>
              </a:solidFill>
              <a:latin typeface="Garamond" panose="02020404030301010803" pitchFamily="18" charset="0"/>
            </a:endParaRPr>
          </a:p>
        </p:txBody>
      </p:sp>
      <p:sp>
        <p:nvSpPr>
          <p:cNvPr id="2" name="Rectangle 1"/>
          <p:cNvSpPr/>
          <p:nvPr/>
        </p:nvSpPr>
        <p:spPr>
          <a:xfrm>
            <a:off x="3797300" y="1049419"/>
            <a:ext cx="7391400" cy="3970318"/>
          </a:xfrm>
          <a:prstGeom prst="rect">
            <a:avLst/>
          </a:prstGeom>
        </p:spPr>
        <p:txBody>
          <a:bodyPr wrap="square">
            <a:spAutoFit/>
          </a:bodyPr>
          <a:lstStyle/>
          <a:p>
            <a:pPr>
              <a:lnSpc>
                <a:spcPct val="90000"/>
              </a:lnSpc>
            </a:pPr>
            <a:r>
              <a:rPr lang="en-AU" sz="2800" dirty="0">
                <a:solidFill>
                  <a:schemeClr val="tx1">
                    <a:lumMod val="75000"/>
                    <a:lumOff val="25000"/>
                  </a:schemeClr>
                </a:solidFill>
              </a:rPr>
              <a:t>It’s good to have a professional conversation. … </a:t>
            </a:r>
            <a:r>
              <a:rPr lang="en-AU" sz="2800" dirty="0" smtClean="0">
                <a:solidFill>
                  <a:schemeClr val="tx1">
                    <a:lumMod val="75000"/>
                    <a:lumOff val="25000"/>
                  </a:schemeClr>
                </a:solidFill>
              </a:rPr>
              <a:t>If </a:t>
            </a:r>
            <a:r>
              <a:rPr lang="en-AU" sz="2800" dirty="0">
                <a:solidFill>
                  <a:schemeClr val="tx1">
                    <a:lumMod val="75000"/>
                    <a:lumOff val="25000"/>
                  </a:schemeClr>
                </a:solidFill>
              </a:rPr>
              <a:t>you are talking to somebody else … in the school [you’re] usually not talking about your professional practice, you’re talking about that [kid] has done this, or we’ve got to get that marking done, or reports are due, or ‘</a:t>
            </a:r>
            <a:r>
              <a:rPr lang="en-AU" sz="2800" dirty="0" smtClean="0">
                <a:solidFill>
                  <a:schemeClr val="tx1">
                    <a:lumMod val="75000"/>
                    <a:lumOff val="25000"/>
                  </a:schemeClr>
                </a:solidFill>
              </a:rPr>
              <a:t>oh, </a:t>
            </a:r>
            <a:r>
              <a:rPr lang="en-AU" sz="2800" dirty="0">
                <a:solidFill>
                  <a:schemeClr val="tx1">
                    <a:lumMod val="75000"/>
                    <a:lumOff val="25000"/>
                  </a:schemeClr>
                </a:solidFill>
              </a:rPr>
              <a:t>your playground duty’. </a:t>
            </a:r>
            <a:r>
              <a:rPr lang="en-AU" sz="2800" spc="300" dirty="0">
                <a:solidFill>
                  <a:srgbClr val="FFC000"/>
                </a:solidFill>
              </a:rPr>
              <a:t>It’s all work related, not practice related</a:t>
            </a:r>
            <a:r>
              <a:rPr lang="en-AU" sz="2800" dirty="0">
                <a:solidFill>
                  <a:schemeClr val="tx1">
                    <a:lumMod val="75000"/>
                    <a:lumOff val="25000"/>
                  </a:schemeClr>
                </a:solidFill>
              </a:rPr>
              <a:t>. So it was good to have a professional practice related conversation, not just </a:t>
            </a:r>
            <a:r>
              <a:rPr lang="en-AU" sz="2800" dirty="0" smtClean="0">
                <a:solidFill>
                  <a:schemeClr val="tx1">
                    <a:lumMod val="75000"/>
                    <a:lumOff val="25000"/>
                  </a:schemeClr>
                </a:solidFill>
              </a:rPr>
              <a:t>work.</a:t>
            </a:r>
            <a:endParaRPr lang="en-AU" sz="2800" dirty="0">
              <a:solidFill>
                <a:schemeClr val="tx1">
                  <a:lumMod val="75000"/>
                  <a:lumOff val="25000"/>
                </a:schemeClr>
              </a:solidFill>
            </a:endParaRPr>
          </a:p>
        </p:txBody>
      </p:sp>
      <p:sp>
        <p:nvSpPr>
          <p:cNvPr id="3" name="TextBox 2"/>
          <p:cNvSpPr txBox="1"/>
          <p:nvPr/>
        </p:nvSpPr>
        <p:spPr>
          <a:xfrm>
            <a:off x="37973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Allana, secondary teacher of 4 to 6 years</a:t>
            </a:r>
          </a:p>
        </p:txBody>
      </p:sp>
    </p:spTree>
    <p:extLst>
      <p:ext uri="{BB962C8B-B14F-4D97-AF65-F5344CB8AC3E}">
        <p14:creationId xmlns:p14="http://schemas.microsoft.com/office/powerpoint/2010/main" val="1399972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5735" y="2408148"/>
            <a:ext cx="3168869" cy="9463232"/>
          </a:xfrm>
          <a:prstGeom prst="rect">
            <a:avLst/>
          </a:prstGeom>
          <a:noFill/>
        </p:spPr>
        <p:txBody>
          <a:bodyPr wrap="square" rtlCol="0">
            <a:spAutoFit/>
          </a:bodyPr>
          <a:lstStyle/>
          <a:p>
            <a:pPr>
              <a:lnSpc>
                <a:spcPct val="50000"/>
              </a:lnSpc>
            </a:pPr>
            <a:r>
              <a:rPr lang="en-AU" sz="100000" b="1" spc="-300" dirty="0" smtClean="0">
                <a:solidFill>
                  <a:schemeClr val="bg1">
                    <a:lumMod val="95000"/>
                  </a:schemeClr>
                </a:solidFill>
                <a:latin typeface="Garamond" panose="02020404030301010803" pitchFamily="18" charset="0"/>
              </a:rPr>
              <a:t>“</a:t>
            </a:r>
            <a:endParaRPr lang="en-AU" sz="100000" b="1" spc="-300" dirty="0">
              <a:solidFill>
                <a:schemeClr val="bg1">
                  <a:lumMod val="95000"/>
                </a:schemeClr>
              </a:solidFill>
              <a:latin typeface="Garamond" panose="02020404030301010803" pitchFamily="18" charset="0"/>
            </a:endParaRPr>
          </a:p>
        </p:txBody>
      </p:sp>
      <p:sp>
        <p:nvSpPr>
          <p:cNvPr id="2" name="Rectangle 1"/>
          <p:cNvSpPr/>
          <p:nvPr/>
        </p:nvSpPr>
        <p:spPr>
          <a:xfrm>
            <a:off x="3797300" y="1049419"/>
            <a:ext cx="7391400" cy="3582519"/>
          </a:xfrm>
          <a:prstGeom prst="rect">
            <a:avLst/>
          </a:prstGeom>
        </p:spPr>
        <p:txBody>
          <a:bodyPr wrap="square">
            <a:spAutoFit/>
          </a:bodyPr>
          <a:lstStyle/>
          <a:p>
            <a:pPr>
              <a:lnSpc>
                <a:spcPct val="90000"/>
              </a:lnSpc>
            </a:pPr>
            <a:r>
              <a:rPr lang="en-AU" sz="2800" dirty="0">
                <a:solidFill>
                  <a:schemeClr val="tx1">
                    <a:lumMod val="75000"/>
                    <a:lumOff val="25000"/>
                  </a:schemeClr>
                </a:solidFill>
              </a:rPr>
              <a:t>The process of having the professional reading, the observation and the coding immediately afterwards I think is a very good process and you get to think about the elements and then you actually discuss and see if your interpretation of the elements is the same as the other people in your group and that then </a:t>
            </a:r>
            <a:r>
              <a:rPr lang="en-AU" sz="2800" spc="300" dirty="0">
                <a:solidFill>
                  <a:srgbClr val="FFC000"/>
                </a:solidFill>
              </a:rPr>
              <a:t>enables you to reflect more on what </a:t>
            </a:r>
            <a:r>
              <a:rPr lang="en-AU" sz="2800" spc="300" dirty="0" smtClean="0">
                <a:solidFill>
                  <a:srgbClr val="FFC000"/>
                </a:solidFill>
              </a:rPr>
              <a:t>you’re </a:t>
            </a:r>
            <a:r>
              <a:rPr lang="en-AU" sz="2800" spc="300" dirty="0">
                <a:solidFill>
                  <a:srgbClr val="FFC000"/>
                </a:solidFill>
              </a:rPr>
              <a:t>doing in your classroom for every lesson</a:t>
            </a:r>
            <a:r>
              <a:rPr lang="en-AU" sz="2800" dirty="0">
                <a:solidFill>
                  <a:schemeClr val="tx1">
                    <a:lumMod val="75000"/>
                    <a:lumOff val="25000"/>
                  </a:schemeClr>
                </a:solidFill>
              </a:rPr>
              <a:t>, I think.</a:t>
            </a:r>
          </a:p>
        </p:txBody>
      </p:sp>
      <p:sp>
        <p:nvSpPr>
          <p:cNvPr id="3" name="TextBox 2"/>
          <p:cNvSpPr txBox="1"/>
          <p:nvPr/>
        </p:nvSpPr>
        <p:spPr>
          <a:xfrm>
            <a:off x="3797300" y="5695357"/>
            <a:ext cx="6743700" cy="397032"/>
          </a:xfrm>
          <a:prstGeom prst="rect">
            <a:avLst/>
          </a:prstGeom>
          <a:noFill/>
        </p:spPr>
        <p:txBody>
          <a:bodyPr wrap="square" rtlCol="0">
            <a:spAutoFit/>
          </a:bodyPr>
          <a:lstStyle/>
          <a:p>
            <a:pPr>
              <a:lnSpc>
                <a:spcPct val="90000"/>
              </a:lnSpc>
            </a:pPr>
            <a:r>
              <a:rPr lang="en-AU" altLang="en-US" sz="2200" dirty="0" smtClean="0">
                <a:solidFill>
                  <a:schemeClr val="tx1">
                    <a:lumMod val="75000"/>
                    <a:lumOff val="25000"/>
                  </a:schemeClr>
                </a:solidFill>
                <a:cs typeface="Segoe UI Light" panose="020B0502040204020203" pitchFamily="34" charset="0"/>
              </a:rPr>
              <a:t>– Michelle</a:t>
            </a:r>
            <a:r>
              <a:rPr lang="en-AU" altLang="en-US" sz="2200" dirty="0">
                <a:solidFill>
                  <a:schemeClr val="tx1">
                    <a:lumMod val="75000"/>
                    <a:lumOff val="25000"/>
                  </a:schemeClr>
                </a:solidFill>
                <a:cs typeface="Segoe UI Light" panose="020B0502040204020203" pitchFamily="34" charset="0"/>
              </a:rPr>
              <a:t>, secondary teacher </a:t>
            </a:r>
            <a:r>
              <a:rPr lang="en-AU" altLang="en-US" sz="2200" dirty="0" smtClean="0">
                <a:solidFill>
                  <a:schemeClr val="tx1">
                    <a:lumMod val="75000"/>
                    <a:lumOff val="25000"/>
                  </a:schemeClr>
                </a:solidFill>
                <a:cs typeface="Segoe UI Light" panose="020B0502040204020203" pitchFamily="34" charset="0"/>
              </a:rPr>
              <a:t>of </a:t>
            </a:r>
            <a:r>
              <a:rPr lang="en-AU" altLang="en-US" sz="2200" dirty="0">
                <a:solidFill>
                  <a:schemeClr val="tx1">
                    <a:lumMod val="75000"/>
                    <a:lumOff val="25000"/>
                  </a:schemeClr>
                </a:solidFill>
                <a:cs typeface="Segoe UI Light" panose="020B0502040204020203" pitchFamily="34" charset="0"/>
              </a:rPr>
              <a:t>more than 24 years</a:t>
            </a:r>
          </a:p>
        </p:txBody>
      </p:sp>
    </p:spTree>
    <p:extLst>
      <p:ext uri="{BB962C8B-B14F-4D97-AF65-F5344CB8AC3E}">
        <p14:creationId xmlns:p14="http://schemas.microsoft.com/office/powerpoint/2010/main" val="130023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21315" y="5075148"/>
            <a:ext cx="3168869" cy="9463232"/>
          </a:xfrm>
          <a:prstGeom prst="rect">
            <a:avLst/>
          </a:prstGeom>
          <a:noFill/>
        </p:spPr>
        <p:txBody>
          <a:bodyPr wrap="square" rtlCol="0">
            <a:spAutoFit/>
          </a:bodyPr>
          <a:lstStyle/>
          <a:p>
            <a:pPr>
              <a:lnSpc>
                <a:spcPct val="50000"/>
              </a:lnSpc>
            </a:pPr>
            <a:r>
              <a:rPr lang="en-AU" sz="100000" b="1" spc="-300" dirty="0" smtClean="0">
                <a:solidFill>
                  <a:schemeClr val="bg1">
                    <a:lumMod val="95000"/>
                  </a:schemeClr>
                </a:solidFill>
                <a:latin typeface="Garamond" panose="02020404030301010803" pitchFamily="18" charset="0"/>
              </a:rPr>
              <a:t>”</a:t>
            </a:r>
            <a:endParaRPr lang="en-AU" sz="100000" b="1" spc="-300" dirty="0">
              <a:solidFill>
                <a:schemeClr val="bg1">
                  <a:lumMod val="95000"/>
                </a:schemeClr>
              </a:solidFill>
              <a:latin typeface="Garamond" panose="02020404030301010803" pitchFamily="18" charset="0"/>
            </a:endParaRPr>
          </a:p>
        </p:txBody>
      </p:sp>
      <p:sp>
        <p:nvSpPr>
          <p:cNvPr id="2" name="Rectangle 1"/>
          <p:cNvSpPr/>
          <p:nvPr/>
        </p:nvSpPr>
        <p:spPr>
          <a:xfrm>
            <a:off x="1524000" y="1049419"/>
            <a:ext cx="8191500" cy="3194721"/>
          </a:xfrm>
          <a:prstGeom prst="rect">
            <a:avLst/>
          </a:prstGeom>
        </p:spPr>
        <p:txBody>
          <a:bodyPr wrap="square">
            <a:spAutoFit/>
          </a:bodyPr>
          <a:lstStyle/>
          <a:p>
            <a:pPr>
              <a:lnSpc>
                <a:spcPct val="90000"/>
              </a:lnSpc>
            </a:pPr>
            <a:r>
              <a:rPr lang="en-AU" sz="2800" dirty="0">
                <a:solidFill>
                  <a:schemeClr val="tx1">
                    <a:lumMod val="75000"/>
                    <a:lumOff val="25000"/>
                  </a:schemeClr>
                </a:solidFill>
              </a:rPr>
              <a:t>So I remember the conversation afterwards and, to be honest with you, I can’t even remember how the lesson was coded. But I remember the positive feeling of at the end of the day, driving home thinking, wow, I didn’t feel threatened. I didn’t feel that there was any negativity. I didn’t feel criticised. Yet, </a:t>
            </a:r>
            <a:r>
              <a:rPr lang="en-AU" sz="2800" spc="300" dirty="0">
                <a:solidFill>
                  <a:srgbClr val="FFC000"/>
                </a:solidFill>
              </a:rPr>
              <a:t>my lesson was critiqued but I didn’t feel criticised</a:t>
            </a:r>
            <a:r>
              <a:rPr lang="en-AU" sz="2800" dirty="0">
                <a:solidFill>
                  <a:schemeClr val="tx1">
                    <a:lumMod val="75000"/>
                    <a:lumOff val="25000"/>
                  </a:schemeClr>
                </a:solidFill>
              </a:rPr>
              <a:t>. It was all very positive. </a:t>
            </a:r>
          </a:p>
        </p:txBody>
      </p:sp>
      <p:sp>
        <p:nvSpPr>
          <p:cNvPr id="3" name="TextBox 2"/>
          <p:cNvSpPr txBox="1"/>
          <p:nvPr/>
        </p:nvSpPr>
        <p:spPr>
          <a:xfrm>
            <a:off x="15240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a:t>
            </a:r>
            <a:r>
              <a:rPr lang="en-AU" altLang="en-US" sz="2200" dirty="0" smtClean="0">
                <a:solidFill>
                  <a:schemeClr val="tx1">
                    <a:lumMod val="75000"/>
                    <a:lumOff val="25000"/>
                  </a:schemeClr>
                </a:solidFill>
                <a:cs typeface="Segoe UI Light" panose="020B0502040204020203" pitchFamily="34" charset="0"/>
              </a:rPr>
              <a:t>Michael, secondary teacher of 13 to 15 years</a:t>
            </a:r>
            <a:endParaRPr lang="en-AU" altLang="en-US" sz="2200" dirty="0">
              <a:solidFill>
                <a:schemeClr val="tx1">
                  <a:lumMod val="75000"/>
                  <a:lumOff val="25000"/>
                </a:schemeClr>
              </a:solidFill>
              <a:cs typeface="Segoe UI Light" panose="020B0502040204020203" pitchFamily="34" charset="0"/>
            </a:endParaRPr>
          </a:p>
        </p:txBody>
      </p:sp>
    </p:spTree>
    <p:extLst>
      <p:ext uri="{BB962C8B-B14F-4D97-AF65-F5344CB8AC3E}">
        <p14:creationId xmlns:p14="http://schemas.microsoft.com/office/powerpoint/2010/main" val="2404601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5029238" y="1545893"/>
            <a:ext cx="522801" cy="584775"/>
          </a:xfrm>
          <a:prstGeom prst="rect">
            <a:avLst/>
          </a:prstGeom>
          <a:noFill/>
        </p:spPr>
        <p:txBody>
          <a:bodyPr wrap="square" rtlCol="0">
            <a:spAutoFit/>
          </a:bodyPr>
          <a:lstStyle/>
          <a:p>
            <a:pPr algn="ctr"/>
            <a:r>
              <a:rPr lang="en-AU" sz="3200" dirty="0" smtClean="0">
                <a:solidFill>
                  <a:schemeClr val="bg1"/>
                </a:solidFill>
                <a:latin typeface="Tw Cen MT Condensed" panose="020B0606020104020203" pitchFamily="34" charset="0"/>
              </a:rPr>
              <a:t>QT</a:t>
            </a:r>
            <a:endParaRPr lang="en-AU" sz="3200" dirty="0">
              <a:solidFill>
                <a:schemeClr val="bg1"/>
              </a:solidFill>
              <a:latin typeface="Tw Cen MT Condensed" panose="020B0606020104020203" pitchFamily="34" charset="0"/>
            </a:endParaRPr>
          </a:p>
        </p:txBody>
      </p:sp>
      <p:sp>
        <p:nvSpPr>
          <p:cNvPr id="30" name="TextBox 29"/>
          <p:cNvSpPr txBox="1"/>
          <p:nvPr/>
        </p:nvSpPr>
        <p:spPr>
          <a:xfrm>
            <a:off x="6254402" y="3441951"/>
            <a:ext cx="650567" cy="584775"/>
          </a:xfrm>
          <a:prstGeom prst="rect">
            <a:avLst/>
          </a:prstGeom>
          <a:noFill/>
        </p:spPr>
        <p:txBody>
          <a:bodyPr wrap="square" rtlCol="0">
            <a:spAutoFit/>
          </a:bodyPr>
          <a:lstStyle/>
          <a:p>
            <a:pPr algn="ctr"/>
            <a:r>
              <a:rPr lang="en-AU" sz="3200" dirty="0" smtClean="0">
                <a:solidFill>
                  <a:schemeClr val="bg1"/>
                </a:solidFill>
                <a:latin typeface="Tw Cen MT Condensed" panose="020B0606020104020203" pitchFamily="34" charset="0"/>
              </a:rPr>
              <a:t>QTR</a:t>
            </a:r>
            <a:endParaRPr lang="en-AU" sz="3200" dirty="0">
              <a:solidFill>
                <a:schemeClr val="bg1"/>
              </a:solidFill>
              <a:latin typeface="Tw Cen MT Condensed" panose="020B0606020104020203" pitchFamily="34" charset="0"/>
            </a:endParaRPr>
          </a:p>
        </p:txBody>
      </p:sp>
      <p:sp>
        <p:nvSpPr>
          <p:cNvPr id="4" name="TextBox 3"/>
          <p:cNvSpPr txBox="1"/>
          <p:nvPr/>
        </p:nvSpPr>
        <p:spPr>
          <a:xfrm>
            <a:off x="2212588" y="678726"/>
            <a:ext cx="1786467" cy="369332"/>
          </a:xfrm>
          <a:prstGeom prst="rect">
            <a:avLst/>
          </a:prstGeom>
          <a:noFill/>
        </p:spPr>
        <p:txBody>
          <a:bodyPr wrap="square" rtlCol="0">
            <a:spAutoFit/>
          </a:bodyPr>
          <a:lstStyle/>
          <a:p>
            <a:r>
              <a:rPr lang="en-AU" dirty="0" smtClean="0">
                <a:solidFill>
                  <a:schemeClr val="bg1"/>
                </a:solidFill>
                <a:latin typeface="Tw Cen MT" panose="020B0602020104020603" pitchFamily="34" charset="0"/>
              </a:rPr>
              <a:t>Quality Teaching</a:t>
            </a:r>
            <a:endParaRPr lang="en-AU" dirty="0">
              <a:solidFill>
                <a:schemeClr val="bg1"/>
              </a:solidFill>
              <a:latin typeface="Tw Cen MT" panose="020B0602020104020603" pitchFamily="34" charset="0"/>
            </a:endParaRPr>
          </a:p>
        </p:txBody>
      </p:sp>
      <p:sp>
        <p:nvSpPr>
          <p:cNvPr id="10" name="Rectangle 9"/>
          <p:cNvSpPr/>
          <p:nvPr/>
        </p:nvSpPr>
        <p:spPr>
          <a:xfrm>
            <a:off x="0" y="0"/>
            <a:ext cx="4039200" cy="340315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Manual Operation 10"/>
          <p:cNvSpPr/>
          <p:nvPr/>
        </p:nvSpPr>
        <p:spPr>
          <a:xfrm rot="16200000">
            <a:off x="2544618" y="1492817"/>
            <a:ext cx="3403157" cy="417520"/>
          </a:xfrm>
          <a:prstGeom prst="flowChartManualOperation">
            <a:avLst/>
          </a:prstGeom>
          <a:solidFill>
            <a:srgbClr val="4545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3" name="TextBox 22"/>
          <p:cNvSpPr txBox="1"/>
          <p:nvPr/>
        </p:nvSpPr>
        <p:spPr>
          <a:xfrm>
            <a:off x="724017" y="477168"/>
            <a:ext cx="2846058" cy="2228302"/>
          </a:xfrm>
          <a:prstGeom prst="rect">
            <a:avLst/>
          </a:prstGeom>
          <a:noFill/>
        </p:spPr>
        <p:txBody>
          <a:bodyPr wrap="square" rtlCol="0">
            <a:spAutoFit/>
          </a:bodyPr>
          <a:lstStyle/>
          <a:p>
            <a:pPr>
              <a:lnSpc>
                <a:spcPct val="80000"/>
              </a:lnSpc>
            </a:pPr>
            <a:r>
              <a:rPr lang="en-AU" sz="2200" b="1" dirty="0" smtClean="0">
                <a:solidFill>
                  <a:schemeClr val="bg1"/>
                </a:solidFill>
                <a:latin typeface="Calibri" panose="020F0502020204030204" pitchFamily="34" charset="0"/>
              </a:rPr>
              <a:t>QUALITY TEACHING MODEL</a:t>
            </a:r>
          </a:p>
          <a:p>
            <a:pPr>
              <a:lnSpc>
                <a:spcPct val="85000"/>
              </a:lnSpc>
            </a:pPr>
            <a:endParaRPr lang="en-AU" sz="1600" dirty="0" smtClean="0">
              <a:solidFill>
                <a:schemeClr val="bg1"/>
              </a:solidFill>
              <a:latin typeface="Calibri" panose="020F0502020204030204" pitchFamily="34" charset="0"/>
            </a:endParaRPr>
          </a:p>
          <a:p>
            <a:pPr>
              <a:lnSpc>
                <a:spcPct val="85000"/>
              </a:lnSpc>
              <a:spcBef>
                <a:spcPts val="600"/>
              </a:spcBef>
            </a:pPr>
            <a:r>
              <a:rPr lang="en-AU" sz="2000" dirty="0" smtClean="0">
                <a:solidFill>
                  <a:schemeClr val="bg1"/>
                </a:solidFill>
                <a:latin typeface="Calibri" panose="020F0502020204030204" pitchFamily="34" charset="0"/>
              </a:rPr>
              <a:t>Comprehensive pedagogical model, knowledge base for teaching, shared language for teachers</a:t>
            </a:r>
          </a:p>
        </p:txBody>
      </p:sp>
    </p:spTree>
    <p:extLst>
      <p:ext uri="{BB962C8B-B14F-4D97-AF65-F5344CB8AC3E}">
        <p14:creationId xmlns:p14="http://schemas.microsoft.com/office/powerpoint/2010/main" val="4230279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21315" y="5075148"/>
            <a:ext cx="3168869" cy="9463232"/>
          </a:xfrm>
          <a:prstGeom prst="rect">
            <a:avLst/>
          </a:prstGeom>
          <a:noFill/>
        </p:spPr>
        <p:txBody>
          <a:bodyPr wrap="square" rtlCol="0">
            <a:spAutoFit/>
          </a:bodyPr>
          <a:lstStyle/>
          <a:p>
            <a:pPr>
              <a:lnSpc>
                <a:spcPct val="50000"/>
              </a:lnSpc>
            </a:pPr>
            <a:r>
              <a:rPr lang="en-AU" sz="100000" b="1" spc="-300" dirty="0" smtClean="0">
                <a:solidFill>
                  <a:schemeClr val="bg1">
                    <a:lumMod val="95000"/>
                  </a:schemeClr>
                </a:solidFill>
                <a:latin typeface="Garamond" panose="02020404030301010803" pitchFamily="18" charset="0"/>
              </a:rPr>
              <a:t>”</a:t>
            </a:r>
            <a:endParaRPr lang="en-AU" sz="100000" b="1" spc="-300" dirty="0">
              <a:solidFill>
                <a:schemeClr val="bg1">
                  <a:lumMod val="95000"/>
                </a:schemeClr>
              </a:solidFill>
              <a:latin typeface="Garamond" panose="02020404030301010803" pitchFamily="18" charset="0"/>
            </a:endParaRPr>
          </a:p>
        </p:txBody>
      </p:sp>
      <p:sp>
        <p:nvSpPr>
          <p:cNvPr id="2" name="Rectangle 1"/>
          <p:cNvSpPr/>
          <p:nvPr/>
        </p:nvSpPr>
        <p:spPr>
          <a:xfrm>
            <a:off x="1524000" y="1049419"/>
            <a:ext cx="8496300" cy="4358116"/>
          </a:xfrm>
          <a:prstGeom prst="rect">
            <a:avLst/>
          </a:prstGeom>
        </p:spPr>
        <p:txBody>
          <a:bodyPr wrap="square">
            <a:spAutoFit/>
          </a:bodyPr>
          <a:lstStyle/>
          <a:p>
            <a:pPr>
              <a:lnSpc>
                <a:spcPct val="90000"/>
              </a:lnSpc>
            </a:pPr>
            <a:r>
              <a:rPr lang="en-AU" sz="2800" dirty="0">
                <a:solidFill>
                  <a:schemeClr val="tx1">
                    <a:lumMod val="75000"/>
                    <a:lumOff val="25000"/>
                  </a:schemeClr>
                </a:solidFill>
              </a:rPr>
              <a:t>I know </a:t>
            </a:r>
            <a:r>
              <a:rPr lang="en-AU" sz="2800" spc="300" dirty="0">
                <a:solidFill>
                  <a:srgbClr val="FFC000"/>
                </a:solidFill>
              </a:rPr>
              <a:t>there’s no turning back, I’d never go back to the way I was teaching</a:t>
            </a:r>
            <a:r>
              <a:rPr lang="en-AU" sz="2800" dirty="0">
                <a:solidFill>
                  <a:schemeClr val="tx1">
                    <a:lumMod val="75000"/>
                    <a:lumOff val="25000"/>
                  </a:schemeClr>
                </a:solidFill>
              </a:rPr>
              <a:t>, even though I thought it was fine and getting good results and that. It wasn’t as exciting as teaching is now. Like now I guess I’ve been re-energised to teach in a different way…You know, it’s a big awakening too, just cruising along the way I was, which was getting through to them and doing the things you had to do and following the syllabus and all this kind of thing, but it wasn’t exciting. And </a:t>
            </a:r>
            <a:r>
              <a:rPr lang="en-AU" sz="2800" spc="300" dirty="0">
                <a:solidFill>
                  <a:srgbClr val="FFC000"/>
                </a:solidFill>
              </a:rPr>
              <a:t>now I’m excited </a:t>
            </a:r>
            <a:r>
              <a:rPr lang="en-AU" sz="2800" dirty="0">
                <a:solidFill>
                  <a:schemeClr val="tx1">
                    <a:lumMod val="75000"/>
                    <a:lumOff val="25000"/>
                  </a:schemeClr>
                </a:solidFill>
              </a:rPr>
              <a:t>about it. </a:t>
            </a:r>
            <a:r>
              <a:rPr lang="en-AU" sz="2800" spc="300" dirty="0">
                <a:solidFill>
                  <a:srgbClr val="FFC000"/>
                </a:solidFill>
              </a:rPr>
              <a:t>It’s not the humdrum, it’s great stuff all the time. </a:t>
            </a:r>
          </a:p>
        </p:txBody>
      </p:sp>
      <p:sp>
        <p:nvSpPr>
          <p:cNvPr id="3" name="TextBox 2"/>
          <p:cNvSpPr txBox="1"/>
          <p:nvPr/>
        </p:nvSpPr>
        <p:spPr>
          <a:xfrm>
            <a:off x="15240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a:t>
            </a:r>
            <a:r>
              <a:rPr lang="en-AU" altLang="en-US" sz="2200" dirty="0" smtClean="0">
                <a:solidFill>
                  <a:schemeClr val="tx1">
                    <a:lumMod val="75000"/>
                    <a:lumOff val="25000"/>
                  </a:schemeClr>
                </a:solidFill>
                <a:cs typeface="Segoe UI Light" panose="020B0502040204020203" pitchFamily="34" charset="0"/>
              </a:rPr>
              <a:t>Emma, primary teacher of 16 to 18 years</a:t>
            </a:r>
            <a:endParaRPr lang="en-AU" altLang="en-US" sz="2200" dirty="0">
              <a:solidFill>
                <a:schemeClr val="tx1">
                  <a:lumMod val="75000"/>
                  <a:lumOff val="25000"/>
                </a:schemeClr>
              </a:solidFill>
              <a:cs typeface="Segoe UI Light" panose="020B0502040204020203" pitchFamily="34" charset="0"/>
            </a:endParaRPr>
          </a:p>
        </p:txBody>
      </p:sp>
    </p:spTree>
    <p:extLst>
      <p:ext uri="{BB962C8B-B14F-4D97-AF65-F5344CB8AC3E}">
        <p14:creationId xmlns:p14="http://schemas.microsoft.com/office/powerpoint/2010/main" val="3453299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403130" y="1033386"/>
            <a:ext cx="9143999" cy="615553"/>
          </a:xfrm>
          <a:prstGeom prst="rect">
            <a:avLst/>
          </a:prstGeom>
          <a:noFill/>
        </p:spPr>
        <p:txBody>
          <a:bodyPr wrap="square" rtlCol="0">
            <a:spAutoFit/>
          </a:bodyPr>
          <a:lstStyle/>
          <a:p>
            <a:pPr>
              <a:lnSpc>
                <a:spcPct val="85000"/>
              </a:lnSpc>
            </a:pPr>
            <a:r>
              <a:rPr lang="en-AU" sz="4000" dirty="0" smtClean="0">
                <a:solidFill>
                  <a:schemeClr val="bg1"/>
                </a:solidFill>
              </a:rPr>
              <a:t>How is QTR </a:t>
            </a:r>
            <a:r>
              <a:rPr lang="en-AU" sz="4000" dirty="0" smtClean="0">
                <a:solidFill>
                  <a:srgbClr val="FFC000"/>
                </a:solidFill>
              </a:rPr>
              <a:t>different to other PD?</a:t>
            </a:r>
            <a:endParaRPr lang="en-AU" sz="4000" dirty="0">
              <a:solidFill>
                <a:srgbClr val="FFC000"/>
              </a:solidFill>
            </a:endParaRPr>
          </a:p>
        </p:txBody>
      </p:sp>
      <p:sp>
        <p:nvSpPr>
          <p:cNvPr id="7" name="TextBox 6"/>
          <p:cNvSpPr txBox="1"/>
          <p:nvPr/>
        </p:nvSpPr>
        <p:spPr>
          <a:xfrm>
            <a:off x="1403131" y="2200202"/>
            <a:ext cx="9598698" cy="3656386"/>
          </a:xfrm>
          <a:prstGeom prst="rect">
            <a:avLst/>
          </a:prstGeom>
          <a:noFill/>
        </p:spPr>
        <p:txBody>
          <a:bodyPr wrap="square" rtlCol="0">
            <a:spAutoFit/>
          </a:bodyPr>
          <a:lstStyle/>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Broader scope of inquiry, addressing the multi-dimensional nature of teaching through the QT </a:t>
            </a:r>
            <a:r>
              <a:rPr lang="en-AU" sz="2800" dirty="0" smtClean="0">
                <a:solidFill>
                  <a:schemeClr val="bg1"/>
                </a:solidFill>
              </a:rPr>
              <a:t>model</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Comparatively less sustained time commitment necessary to achieve substantial </a:t>
            </a:r>
            <a:r>
              <a:rPr lang="en-AU" sz="2800" dirty="0" smtClean="0">
                <a:solidFill>
                  <a:schemeClr val="bg1"/>
                </a:solidFill>
              </a:rPr>
              <a:t>learning</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Observation of whole lessons for deeper and more critical </a:t>
            </a:r>
            <a:r>
              <a:rPr lang="en-AU" sz="2800" dirty="0" smtClean="0">
                <a:solidFill>
                  <a:schemeClr val="bg1"/>
                </a:solidFill>
              </a:rPr>
              <a:t>analysis</a:t>
            </a:r>
            <a:endParaRPr lang="en-AU" sz="2800" dirty="0">
              <a:solidFill>
                <a:schemeClr val="bg1"/>
              </a:solidFill>
            </a:endParaRPr>
          </a:p>
          <a:p>
            <a:pPr marL="457200" indent="-457200" defTabSz="544513">
              <a:lnSpc>
                <a:spcPct val="90000"/>
              </a:lnSpc>
              <a:spcAft>
                <a:spcPts val="1200"/>
              </a:spcAft>
              <a:buFont typeface="Wingdings" panose="05000000000000000000" pitchFamily="2" charset="2"/>
              <a:buChar char="§"/>
            </a:pPr>
            <a:r>
              <a:rPr lang="en-AU" sz="2800" dirty="0">
                <a:solidFill>
                  <a:schemeClr val="bg1"/>
                </a:solidFill>
              </a:rPr>
              <a:t>All PLC members </a:t>
            </a:r>
            <a:r>
              <a:rPr lang="en-AU" sz="2800" dirty="0" smtClean="0">
                <a:solidFill>
                  <a:schemeClr val="bg1"/>
                </a:solidFill>
              </a:rPr>
              <a:t>code </a:t>
            </a:r>
            <a:r>
              <a:rPr lang="en-AU" sz="2800" dirty="0">
                <a:solidFill>
                  <a:schemeClr val="bg1"/>
                </a:solidFill>
              </a:rPr>
              <a:t>lessons, including the host teacher, as a precursor to </a:t>
            </a:r>
            <a:r>
              <a:rPr lang="en-AU" sz="2800" dirty="0" smtClean="0">
                <a:solidFill>
                  <a:schemeClr val="bg1"/>
                </a:solidFill>
              </a:rPr>
              <a:t>discussion</a:t>
            </a:r>
            <a:endParaRPr lang="en-AU" sz="2800" dirty="0">
              <a:solidFill>
                <a:schemeClr val="bg1"/>
              </a:solidFill>
            </a:endParaRPr>
          </a:p>
        </p:txBody>
      </p:sp>
    </p:spTree>
    <p:extLst>
      <p:ext uri="{BB962C8B-B14F-4D97-AF65-F5344CB8AC3E}">
        <p14:creationId xmlns:p14="http://schemas.microsoft.com/office/powerpoint/2010/main" val="601730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03130" y="1033386"/>
            <a:ext cx="9143999" cy="615553"/>
          </a:xfrm>
          <a:prstGeom prst="rect">
            <a:avLst/>
          </a:prstGeom>
          <a:noFill/>
        </p:spPr>
        <p:txBody>
          <a:bodyPr wrap="square" rtlCol="0">
            <a:spAutoFit/>
          </a:bodyPr>
          <a:lstStyle/>
          <a:p>
            <a:pPr>
              <a:lnSpc>
                <a:spcPct val="85000"/>
              </a:lnSpc>
            </a:pPr>
            <a:r>
              <a:rPr lang="en-AU" sz="4000" dirty="0">
                <a:solidFill>
                  <a:srgbClr val="FFC000"/>
                </a:solidFill>
              </a:rPr>
              <a:t>A randomised controlled trial</a:t>
            </a:r>
          </a:p>
        </p:txBody>
      </p:sp>
      <p:sp>
        <p:nvSpPr>
          <p:cNvPr id="7" name="TextBox 6"/>
          <p:cNvSpPr txBox="1"/>
          <p:nvPr/>
        </p:nvSpPr>
        <p:spPr>
          <a:xfrm>
            <a:off x="1403131" y="2200202"/>
            <a:ext cx="9598698" cy="3425553"/>
          </a:xfrm>
          <a:prstGeom prst="rect">
            <a:avLst/>
          </a:prstGeom>
          <a:noFill/>
        </p:spPr>
        <p:txBody>
          <a:bodyPr wrap="square" rtlCol="0">
            <a:spAutoFit/>
          </a:bodyPr>
          <a:lstStyle/>
          <a:p>
            <a:pPr marL="457200" indent="-457200" defTabSz="544513">
              <a:lnSpc>
                <a:spcPct val="90000"/>
              </a:lnSpc>
              <a:spcAft>
                <a:spcPts val="1800"/>
              </a:spcAft>
              <a:buFont typeface="Wingdings" panose="05000000000000000000" pitchFamily="2" charset="2"/>
              <a:buChar char="§"/>
            </a:pPr>
            <a:r>
              <a:rPr lang="en-AU" sz="2800" dirty="0">
                <a:solidFill>
                  <a:schemeClr val="tx1">
                    <a:lumMod val="75000"/>
                    <a:lumOff val="25000"/>
                  </a:schemeClr>
                </a:solidFill>
              </a:rPr>
              <a:t>Two lesson observations per teacher for 192 teachers in 24 schools before QT Rounds, at 6 months following the intervention, at 12 months as indication of sustainability (</a:t>
            </a:r>
            <a:r>
              <a:rPr lang="en-AU" sz="2800" dirty="0" smtClean="0">
                <a:solidFill>
                  <a:schemeClr val="tx1">
                    <a:lumMod val="75000"/>
                    <a:lumOff val="25000"/>
                  </a:schemeClr>
                </a:solidFill>
              </a:rPr>
              <a:t>1,073 </a:t>
            </a:r>
            <a:r>
              <a:rPr lang="en-AU" sz="2800" dirty="0">
                <a:solidFill>
                  <a:schemeClr val="tx1">
                    <a:lumMod val="75000"/>
                    <a:lumOff val="25000"/>
                  </a:schemeClr>
                </a:solidFill>
              </a:rPr>
              <a:t>lesson observations)</a:t>
            </a:r>
          </a:p>
          <a:p>
            <a:pPr marL="457200" indent="-457200" defTabSz="544513">
              <a:lnSpc>
                <a:spcPct val="90000"/>
              </a:lnSpc>
              <a:spcAft>
                <a:spcPts val="1800"/>
              </a:spcAft>
              <a:buFont typeface="Wingdings" panose="05000000000000000000" pitchFamily="2" charset="2"/>
              <a:buChar char="§"/>
            </a:pPr>
            <a:r>
              <a:rPr lang="en-AU" sz="2800" dirty="0">
                <a:solidFill>
                  <a:schemeClr val="tx1">
                    <a:lumMod val="75000"/>
                    <a:lumOff val="25000"/>
                  </a:schemeClr>
                </a:solidFill>
              </a:rPr>
              <a:t>Supplemented by survey, interview and case study data on how participation in QT Rounds impacts on teachers’ identities, teaching culture and teachers’ career commitments</a:t>
            </a:r>
          </a:p>
        </p:txBody>
      </p:sp>
    </p:spTree>
    <p:extLst>
      <p:ext uri="{BB962C8B-B14F-4D97-AF65-F5344CB8AC3E}">
        <p14:creationId xmlns:p14="http://schemas.microsoft.com/office/powerpoint/2010/main" val="4064275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p:cNvGrpSpPr>
            <a:grpSpLocks noChangeAspect="1"/>
          </p:cNvGrpSpPr>
          <p:nvPr/>
        </p:nvGrpSpPr>
        <p:grpSpPr>
          <a:xfrm>
            <a:off x="977900" y="381001"/>
            <a:ext cx="10236200" cy="6095999"/>
            <a:chOff x="0" y="-1"/>
            <a:chExt cx="9001758" cy="6008731"/>
          </a:xfrm>
        </p:grpSpPr>
        <p:sp>
          <p:nvSpPr>
            <p:cNvPr id="76" name="Rectangle 75"/>
            <p:cNvSpPr/>
            <p:nvPr/>
          </p:nvSpPr>
          <p:spPr>
            <a:xfrm>
              <a:off x="90560" y="5170961"/>
              <a:ext cx="905673" cy="837769"/>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 QTR-S</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cxnSp>
          <p:nvCxnSpPr>
            <p:cNvPr id="77" name="Straight Connector 76"/>
            <p:cNvCxnSpPr>
              <a:stCxn id="83" idx="1"/>
              <a:endCxn id="84" idx="0"/>
            </p:cNvCxnSpPr>
            <p:nvPr/>
          </p:nvCxnSpPr>
          <p:spPr>
            <a:xfrm flipH="1">
              <a:off x="1546748" y="450236"/>
              <a:ext cx="1660572" cy="712848"/>
            </a:xfrm>
            <a:prstGeom prst="line">
              <a:avLst/>
            </a:prstGeom>
            <a:noFill/>
            <a:ln w="9525" cap="flat" cmpd="sng" algn="ctr">
              <a:solidFill>
                <a:schemeClr val="tx1">
                  <a:lumMod val="50000"/>
                  <a:lumOff val="50000"/>
                </a:schemeClr>
              </a:solidFill>
              <a:prstDash val="solid"/>
            </a:ln>
            <a:effectLst/>
          </p:spPr>
        </p:cxnSp>
        <p:cxnSp>
          <p:nvCxnSpPr>
            <p:cNvPr id="78" name="Straight Connector 77"/>
            <p:cNvCxnSpPr>
              <a:stCxn id="83" idx="3"/>
              <a:endCxn id="129" idx="0"/>
            </p:cNvCxnSpPr>
            <p:nvPr/>
          </p:nvCxnSpPr>
          <p:spPr>
            <a:xfrm>
              <a:off x="5794894" y="450236"/>
              <a:ext cx="1665863" cy="715972"/>
            </a:xfrm>
            <a:prstGeom prst="line">
              <a:avLst/>
            </a:prstGeom>
            <a:noFill/>
            <a:ln w="9525" cap="flat" cmpd="sng" algn="ctr">
              <a:solidFill>
                <a:schemeClr val="tx1">
                  <a:lumMod val="50000"/>
                  <a:lumOff val="50000"/>
                </a:schemeClr>
              </a:solidFill>
              <a:prstDash val="solid"/>
            </a:ln>
            <a:effectLst/>
          </p:spPr>
        </p:cxnSp>
        <p:sp>
          <p:nvSpPr>
            <p:cNvPr id="79" name="Flowchart: Preparation 78"/>
            <p:cNvSpPr/>
            <p:nvPr/>
          </p:nvSpPr>
          <p:spPr>
            <a:xfrm>
              <a:off x="3213532" y="1121961"/>
              <a:ext cx="2587574" cy="847827"/>
            </a:xfrm>
            <a:prstGeom prst="flowChartPreparation">
              <a:avLst/>
            </a:prstGeom>
            <a:solidFill>
              <a:srgbClr val="FFC000"/>
            </a:solidFill>
            <a:ln w="19050" cap="flat" cmpd="sng" algn="ctr">
              <a:noFill/>
              <a:prstDash val="solid"/>
            </a:ln>
            <a:effectLst/>
          </p:spPr>
          <p:txBody>
            <a:bodyPr rtlCol="0" anchor="ctr"/>
            <a:lstStyle/>
            <a:p>
              <a:pPr algn="ctr" defTabSz="457200">
                <a:defRPr/>
              </a:pPr>
              <a:r>
                <a:rPr lang="en-AU" b="1" dirty="0">
                  <a:solidFill>
                    <a:prstClr val="white"/>
                  </a:solidFill>
                  <a:ea typeface="Calibri" panose="020F0502020204030204" pitchFamily="34" charset="0"/>
                  <a:cs typeface="Segoe UI Light" panose="020B0502040204020203" pitchFamily="34" charset="0"/>
                </a:rPr>
                <a:t>SECTOR</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80" name="Flowchart: Preparation 79"/>
            <p:cNvSpPr/>
            <p:nvPr/>
          </p:nvSpPr>
          <p:spPr>
            <a:xfrm>
              <a:off x="3205994" y="2265759"/>
              <a:ext cx="2587574" cy="793648"/>
            </a:xfrm>
            <a:prstGeom prst="flowChartPreparation">
              <a:avLst/>
            </a:prstGeom>
            <a:solidFill>
              <a:srgbClr val="FFC000"/>
            </a:solidFill>
            <a:ln w="19050" cap="flat" cmpd="sng" algn="ctr">
              <a:noFill/>
              <a:prstDash val="solid"/>
            </a:ln>
            <a:effectLst/>
          </p:spPr>
          <p:txBody>
            <a:bodyPr rtlCol="0" anchor="ctr"/>
            <a:lstStyle/>
            <a:p>
              <a:pPr algn="ctr" defTabSz="457200">
                <a:defRPr/>
              </a:pPr>
              <a:r>
                <a:rPr lang="en-AU" b="1" dirty="0">
                  <a:solidFill>
                    <a:prstClr val="white"/>
                  </a:solidFill>
                  <a:ea typeface="Times New Roman" panose="02020603050405020304" pitchFamily="18" charset="0"/>
                  <a:cs typeface="Segoe UI Light" panose="020B0502040204020203" pitchFamily="34" charset="0"/>
                </a:rPr>
                <a:t>LOCATION</a:t>
              </a:r>
            </a:p>
          </p:txBody>
        </p:sp>
        <p:sp>
          <p:nvSpPr>
            <p:cNvPr id="81" name="Flowchart: Preparation 80"/>
            <p:cNvSpPr/>
            <p:nvPr/>
          </p:nvSpPr>
          <p:spPr>
            <a:xfrm>
              <a:off x="3205994" y="3383555"/>
              <a:ext cx="2587574" cy="1085921"/>
            </a:xfrm>
            <a:prstGeom prst="flowChartPreparation">
              <a:avLst/>
            </a:prstGeom>
            <a:solidFill>
              <a:srgbClr val="FFC000"/>
            </a:solidFill>
            <a:ln w="19050" cap="flat" cmpd="sng" algn="ctr">
              <a:noFill/>
              <a:prstDash val="solid"/>
            </a:ln>
            <a:effectLst/>
          </p:spPr>
          <p:txBody>
            <a:bodyPr rtlCol="0" anchor="ctr"/>
            <a:lstStyle/>
            <a:p>
              <a:pPr algn="ctr" defTabSz="457200">
                <a:defRPr/>
              </a:pPr>
              <a:r>
                <a:rPr lang="en-AU" b="1" dirty="0">
                  <a:solidFill>
                    <a:prstClr val="white"/>
                  </a:solidFill>
                  <a:ea typeface="Times New Roman" panose="02020603050405020304" pitchFamily="18" charset="0"/>
                  <a:cs typeface="Segoe UI Light" panose="020B0502040204020203" pitchFamily="34" charset="0"/>
                </a:rPr>
                <a:t>SES</a:t>
              </a:r>
            </a:p>
          </p:txBody>
        </p:sp>
        <p:sp>
          <p:nvSpPr>
            <p:cNvPr id="82" name="Flowchart: Preparation 81"/>
            <p:cNvSpPr/>
            <p:nvPr/>
          </p:nvSpPr>
          <p:spPr>
            <a:xfrm>
              <a:off x="3212176" y="4782526"/>
              <a:ext cx="2587574" cy="1226204"/>
            </a:xfrm>
            <a:prstGeom prst="flowChartPreparation">
              <a:avLst/>
            </a:prstGeom>
            <a:solidFill>
              <a:srgbClr val="FFC000"/>
            </a:solidFill>
            <a:ln w="19050" cap="flat" cmpd="sng" algn="ctr">
              <a:noFill/>
              <a:prstDash val="solid"/>
            </a:ln>
            <a:effectLst/>
          </p:spPr>
          <p:txBody>
            <a:bodyPr rtlCol="0" anchor="ctr"/>
            <a:lstStyle/>
            <a:p>
              <a:pPr algn="ctr" defTabSz="457200">
                <a:lnSpc>
                  <a:spcPct val="85000"/>
                </a:lnSpc>
                <a:defRPr/>
              </a:pPr>
              <a:r>
                <a:rPr lang="en-AU" b="1" dirty="0">
                  <a:solidFill>
                    <a:prstClr val="white"/>
                  </a:solidFill>
                  <a:ea typeface="Calibri" panose="020F0502020204030204" pitchFamily="34" charset="0"/>
                  <a:cs typeface="Segoe UI Light" panose="020B0502040204020203" pitchFamily="34" charset="0"/>
                </a:rPr>
                <a:t>QTR-SET</a:t>
              </a:r>
            </a:p>
            <a:p>
              <a:pPr algn="ctr" defTabSz="457200">
                <a:lnSpc>
                  <a:spcPct val="85000"/>
                </a:lnSpc>
                <a:defRPr/>
              </a:pPr>
              <a:r>
                <a:rPr lang="en-AU" b="1" dirty="0">
                  <a:solidFill>
                    <a:prstClr val="white"/>
                  </a:solidFill>
                  <a:ea typeface="Calibri" panose="020F0502020204030204" pitchFamily="34" charset="0"/>
                  <a:cs typeface="Segoe UI Light" panose="020B0502040204020203" pitchFamily="34" charset="0"/>
                </a:rPr>
                <a:t>QTR-CHOICE</a:t>
              </a:r>
            </a:p>
            <a:p>
              <a:pPr algn="ctr" defTabSz="457200">
                <a:lnSpc>
                  <a:spcPct val="85000"/>
                </a:lnSpc>
                <a:defRPr/>
              </a:pPr>
              <a:r>
                <a:rPr lang="en-AU" b="1" dirty="0">
                  <a:solidFill>
                    <a:prstClr val="white"/>
                  </a:solidFill>
                  <a:ea typeface="Calibri" panose="020F0502020204030204" pitchFamily="34" charset="0"/>
                  <a:cs typeface="Segoe UI Light" panose="020B0502040204020203" pitchFamily="34" charset="0"/>
                </a:rPr>
                <a:t>CONTROL</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83" name="Flowchart: Process 82"/>
            <p:cNvSpPr/>
            <p:nvPr/>
          </p:nvSpPr>
          <p:spPr>
            <a:xfrm>
              <a:off x="3207320" y="-1"/>
              <a:ext cx="2587574" cy="900474"/>
            </a:xfrm>
            <a:prstGeom prst="flowChartProcess">
              <a:avLst/>
            </a:prstGeom>
            <a:solidFill>
              <a:schemeClr val="tx1">
                <a:lumMod val="50000"/>
                <a:lumOff val="50000"/>
              </a:schemeClr>
            </a:solidFill>
            <a:ln w="19050" cap="flat" cmpd="sng" algn="ctr">
              <a:noFill/>
              <a:prstDash val="solid"/>
            </a:ln>
            <a:effectLst/>
          </p:spPr>
          <p:txBody>
            <a:bodyPr rtlCol="0" anchor="ctr"/>
            <a:lstStyle/>
            <a:p>
              <a:pPr algn="ctr" defTabSz="457200">
                <a:lnSpc>
                  <a:spcPct val="85000"/>
                </a:lnSpc>
                <a:defRPr/>
              </a:pPr>
              <a:r>
                <a:rPr lang="en-AU" b="1" dirty="0">
                  <a:solidFill>
                    <a:prstClr val="white"/>
                  </a:solidFill>
                  <a:ea typeface="Calibri" panose="020F0502020204030204" pitchFamily="34" charset="0"/>
                  <a:cs typeface="Segoe UI Light" panose="020B0502040204020203" pitchFamily="34" charset="0"/>
                </a:rPr>
                <a:t>All schools that wanted to </a:t>
              </a:r>
              <a:r>
                <a:rPr lang="en-AU" b="1" dirty="0" smtClean="0">
                  <a:solidFill>
                    <a:prstClr val="white"/>
                  </a:solidFill>
                  <a:ea typeface="Calibri" panose="020F0502020204030204" pitchFamily="34" charset="0"/>
                  <a:cs typeface="Segoe UI Light" panose="020B0502040204020203" pitchFamily="34" charset="0"/>
                </a:rPr>
                <a:t>participate (</a:t>
              </a:r>
              <a:r>
                <a:rPr lang="en-AU" b="1" i="1" dirty="0" smtClean="0">
                  <a:solidFill>
                    <a:prstClr val="white"/>
                  </a:solidFill>
                  <a:ea typeface="Calibri" panose="020F0502020204030204" pitchFamily="34" charset="0"/>
                  <a:cs typeface="Segoe UI Light" panose="020B0502040204020203" pitchFamily="34" charset="0"/>
                </a:rPr>
                <a:t>n</a:t>
              </a:r>
              <a:r>
                <a:rPr lang="en-AU" b="1" dirty="0" smtClean="0">
                  <a:solidFill>
                    <a:prstClr val="white"/>
                  </a:solidFill>
                  <a:ea typeface="Calibri" panose="020F0502020204030204" pitchFamily="34" charset="0"/>
                  <a:cs typeface="Segoe UI Light" panose="020B0502040204020203" pitchFamily="34" charset="0"/>
                </a:rPr>
                <a:t> </a:t>
              </a:r>
              <a:r>
                <a:rPr lang="en-AU" b="1" dirty="0">
                  <a:solidFill>
                    <a:prstClr val="white"/>
                  </a:solidFill>
                  <a:ea typeface="Calibri" panose="020F0502020204030204" pitchFamily="34" charset="0"/>
                  <a:cs typeface="Segoe UI Light" panose="020B0502040204020203" pitchFamily="34" charset="0"/>
                </a:rPr>
                <a:t>= </a:t>
              </a:r>
              <a:r>
                <a:rPr lang="en-AU" b="1" dirty="0" smtClean="0">
                  <a:solidFill>
                    <a:prstClr val="white"/>
                  </a:solidFill>
                  <a:ea typeface="Calibri" panose="020F0502020204030204" pitchFamily="34" charset="0"/>
                  <a:cs typeface="Segoe UI Light" panose="020B0502040204020203" pitchFamily="34" charset="0"/>
                </a:rPr>
                <a:t>243)</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84" name="Flowchart: Process 83"/>
            <p:cNvSpPr/>
            <p:nvPr/>
          </p:nvSpPr>
          <p:spPr>
            <a:xfrm>
              <a:off x="1" y="1163084"/>
              <a:ext cx="3093494" cy="765583"/>
            </a:xfrm>
            <a:prstGeom prst="flowChartProcess">
              <a:avLst/>
            </a:prstGeom>
            <a:solidFill>
              <a:schemeClr val="tx1">
                <a:lumMod val="50000"/>
                <a:lumOff val="50000"/>
              </a:schemeClr>
            </a:solidFill>
            <a:ln w="19050" cap="flat" cmpd="sng" algn="ctr">
              <a:noFill/>
              <a:prstDash val="solid"/>
            </a:ln>
            <a:effectLst/>
          </p:spPr>
          <p:txBody>
            <a:bodyPr rtlCol="0" anchor="ctr"/>
            <a:lstStyle/>
            <a:p>
              <a:pPr algn="ctr" defTabSz="457200">
                <a:defRPr/>
              </a:pPr>
              <a:r>
                <a:rPr lang="en-AU" b="1" dirty="0">
                  <a:solidFill>
                    <a:prstClr val="white"/>
                  </a:solidFill>
                  <a:ea typeface="Calibri" panose="020F0502020204030204" pitchFamily="34" charset="0"/>
                  <a:cs typeface="Segoe UI Light" panose="020B0502040204020203" pitchFamily="34" charset="0"/>
                </a:rPr>
                <a:t>Primary schools</a:t>
              </a:r>
              <a:endParaRPr lang="en-AU" b="1" dirty="0">
                <a:solidFill>
                  <a:prstClr val="white"/>
                </a:solidFill>
                <a:ea typeface="Times New Roman" panose="02020603050405020304" pitchFamily="18" charset="0"/>
                <a:cs typeface="Segoe UI Light" panose="020B0502040204020203" pitchFamily="34" charset="0"/>
              </a:endParaRPr>
            </a:p>
          </p:txBody>
        </p:sp>
        <p:cxnSp>
          <p:nvCxnSpPr>
            <p:cNvPr id="85" name="Straight Connector 84"/>
            <p:cNvCxnSpPr>
              <a:stCxn id="84" idx="2"/>
              <a:endCxn id="106" idx="0"/>
            </p:cNvCxnSpPr>
            <p:nvPr/>
          </p:nvCxnSpPr>
          <p:spPr>
            <a:xfrm>
              <a:off x="1546748" y="1928667"/>
              <a:ext cx="942309" cy="465131"/>
            </a:xfrm>
            <a:prstGeom prst="line">
              <a:avLst/>
            </a:prstGeom>
            <a:noFill/>
            <a:ln w="9525" cap="flat" cmpd="sng" algn="ctr">
              <a:solidFill>
                <a:schemeClr val="tx1">
                  <a:lumMod val="50000"/>
                  <a:lumOff val="50000"/>
                </a:schemeClr>
              </a:solidFill>
              <a:prstDash val="solid"/>
            </a:ln>
            <a:effectLst/>
          </p:spPr>
        </p:cxnSp>
        <p:cxnSp>
          <p:nvCxnSpPr>
            <p:cNvPr id="86" name="Straight Connector 85"/>
            <p:cNvCxnSpPr>
              <a:stCxn id="84" idx="2"/>
              <a:endCxn id="105" idx="0"/>
            </p:cNvCxnSpPr>
            <p:nvPr/>
          </p:nvCxnSpPr>
          <p:spPr>
            <a:xfrm flipH="1">
              <a:off x="604959" y="1928667"/>
              <a:ext cx="941789" cy="463372"/>
            </a:xfrm>
            <a:prstGeom prst="line">
              <a:avLst/>
            </a:prstGeom>
            <a:noFill/>
            <a:ln w="9525" cap="flat" cmpd="sng" algn="ctr">
              <a:solidFill>
                <a:schemeClr val="tx1">
                  <a:lumMod val="50000"/>
                  <a:lumOff val="50000"/>
                </a:schemeClr>
              </a:solidFill>
              <a:prstDash val="solid"/>
            </a:ln>
            <a:effectLst/>
          </p:spPr>
        </p:cxnSp>
        <p:cxnSp>
          <p:nvCxnSpPr>
            <p:cNvPr id="87" name="Straight Connector 86"/>
            <p:cNvCxnSpPr>
              <a:stCxn id="88" idx="2"/>
              <a:endCxn id="89" idx="0"/>
            </p:cNvCxnSpPr>
            <p:nvPr/>
          </p:nvCxnSpPr>
          <p:spPr>
            <a:xfrm>
              <a:off x="359653" y="4323626"/>
              <a:ext cx="1187721" cy="850112"/>
            </a:xfrm>
            <a:prstGeom prst="line">
              <a:avLst/>
            </a:prstGeom>
            <a:noFill/>
            <a:ln w="9525" cap="flat" cmpd="sng" algn="ctr">
              <a:solidFill>
                <a:schemeClr val="tx1">
                  <a:lumMod val="50000"/>
                  <a:lumOff val="50000"/>
                </a:schemeClr>
              </a:solidFill>
              <a:prstDash val="solid"/>
            </a:ln>
            <a:effectLst/>
          </p:spPr>
        </p:cxnSp>
        <p:sp>
          <p:nvSpPr>
            <p:cNvPr id="88" name="Rectangle 87"/>
            <p:cNvSpPr/>
            <p:nvPr/>
          </p:nvSpPr>
          <p:spPr>
            <a:xfrm>
              <a:off x="0" y="3516248"/>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Low SES</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89" name="Rectangle 88"/>
            <p:cNvSpPr/>
            <p:nvPr/>
          </p:nvSpPr>
          <p:spPr>
            <a:xfrm>
              <a:off x="1094538" y="5173737"/>
              <a:ext cx="905673" cy="834993"/>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 QTR-C</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cxnSp>
          <p:nvCxnSpPr>
            <p:cNvPr id="90" name="Straight Connector 89"/>
            <p:cNvCxnSpPr>
              <a:stCxn id="105" idx="2"/>
              <a:endCxn id="88" idx="0"/>
            </p:cNvCxnSpPr>
            <p:nvPr/>
          </p:nvCxnSpPr>
          <p:spPr>
            <a:xfrm flipH="1">
              <a:off x="359653" y="2933128"/>
              <a:ext cx="245306" cy="583119"/>
            </a:xfrm>
            <a:prstGeom prst="line">
              <a:avLst/>
            </a:prstGeom>
            <a:noFill/>
            <a:ln w="9525" cap="flat" cmpd="sng" algn="ctr">
              <a:solidFill>
                <a:schemeClr val="tx1">
                  <a:lumMod val="50000"/>
                  <a:lumOff val="50000"/>
                </a:schemeClr>
              </a:solidFill>
              <a:prstDash val="solid"/>
            </a:ln>
            <a:effectLst/>
          </p:spPr>
        </p:cxnSp>
        <p:cxnSp>
          <p:nvCxnSpPr>
            <p:cNvPr id="91" name="Straight Connector 90"/>
            <p:cNvCxnSpPr>
              <a:stCxn id="105" idx="2"/>
              <a:endCxn id="125" idx="0"/>
            </p:cNvCxnSpPr>
            <p:nvPr/>
          </p:nvCxnSpPr>
          <p:spPr>
            <a:xfrm>
              <a:off x="604959" y="2933128"/>
              <a:ext cx="548290" cy="585814"/>
            </a:xfrm>
            <a:prstGeom prst="line">
              <a:avLst/>
            </a:prstGeom>
            <a:noFill/>
            <a:ln w="9525" cap="flat" cmpd="sng" algn="ctr">
              <a:solidFill>
                <a:schemeClr val="tx1">
                  <a:lumMod val="50000"/>
                  <a:lumOff val="50000"/>
                </a:schemeClr>
              </a:solidFill>
              <a:prstDash val="solid"/>
            </a:ln>
            <a:effectLst/>
          </p:spPr>
        </p:cxnSp>
        <p:cxnSp>
          <p:nvCxnSpPr>
            <p:cNvPr id="92" name="Straight Connector 91"/>
            <p:cNvCxnSpPr>
              <a:stCxn id="105" idx="2"/>
              <a:endCxn id="126" idx="0"/>
            </p:cNvCxnSpPr>
            <p:nvPr/>
          </p:nvCxnSpPr>
          <p:spPr>
            <a:xfrm>
              <a:off x="604959" y="2933128"/>
              <a:ext cx="1338430" cy="584337"/>
            </a:xfrm>
            <a:prstGeom prst="line">
              <a:avLst/>
            </a:prstGeom>
            <a:noFill/>
            <a:ln w="9525" cap="flat" cmpd="sng" algn="ctr">
              <a:solidFill>
                <a:schemeClr val="tx1">
                  <a:lumMod val="50000"/>
                  <a:lumOff val="50000"/>
                </a:schemeClr>
              </a:solidFill>
              <a:prstDash val="solid"/>
            </a:ln>
            <a:effectLst/>
          </p:spPr>
        </p:cxnSp>
        <p:cxnSp>
          <p:nvCxnSpPr>
            <p:cNvPr id="93" name="Straight Connector 92"/>
            <p:cNvCxnSpPr>
              <a:stCxn id="106" idx="2"/>
              <a:endCxn id="127" idx="0"/>
            </p:cNvCxnSpPr>
            <p:nvPr/>
          </p:nvCxnSpPr>
          <p:spPr>
            <a:xfrm>
              <a:off x="2489057" y="2933661"/>
              <a:ext cx="244786" cy="583804"/>
            </a:xfrm>
            <a:prstGeom prst="line">
              <a:avLst/>
            </a:prstGeom>
            <a:noFill/>
            <a:ln w="9525" cap="flat" cmpd="sng" algn="ctr">
              <a:solidFill>
                <a:schemeClr val="tx1">
                  <a:lumMod val="50000"/>
                  <a:lumOff val="50000"/>
                </a:schemeClr>
              </a:solidFill>
              <a:prstDash val="solid"/>
            </a:ln>
            <a:effectLst/>
          </p:spPr>
        </p:cxnSp>
        <p:cxnSp>
          <p:nvCxnSpPr>
            <p:cNvPr id="94" name="Straight Connector 93"/>
            <p:cNvCxnSpPr>
              <a:stCxn id="127" idx="2"/>
              <a:endCxn id="76" idx="0"/>
            </p:cNvCxnSpPr>
            <p:nvPr/>
          </p:nvCxnSpPr>
          <p:spPr>
            <a:xfrm flipH="1">
              <a:off x="543397" y="4324845"/>
              <a:ext cx="2190446" cy="846116"/>
            </a:xfrm>
            <a:prstGeom prst="line">
              <a:avLst/>
            </a:prstGeom>
            <a:noFill/>
            <a:ln w="9525" cap="flat" cmpd="sng" algn="ctr">
              <a:solidFill>
                <a:schemeClr val="tx1">
                  <a:lumMod val="50000"/>
                  <a:lumOff val="50000"/>
                </a:schemeClr>
              </a:solidFill>
              <a:prstDash val="solid"/>
            </a:ln>
            <a:effectLst/>
          </p:spPr>
        </p:cxnSp>
        <p:cxnSp>
          <p:nvCxnSpPr>
            <p:cNvPr id="95" name="Straight Connector 94"/>
            <p:cNvCxnSpPr>
              <a:stCxn id="127" idx="2"/>
              <a:endCxn id="89" idx="0"/>
            </p:cNvCxnSpPr>
            <p:nvPr/>
          </p:nvCxnSpPr>
          <p:spPr>
            <a:xfrm flipH="1">
              <a:off x="1547374" y="4324845"/>
              <a:ext cx="1186469" cy="848893"/>
            </a:xfrm>
            <a:prstGeom prst="line">
              <a:avLst/>
            </a:prstGeom>
            <a:noFill/>
            <a:ln w="9525" cap="flat" cmpd="sng" algn="ctr">
              <a:solidFill>
                <a:schemeClr val="tx1">
                  <a:lumMod val="50000"/>
                  <a:lumOff val="50000"/>
                </a:schemeClr>
              </a:solidFill>
              <a:prstDash val="solid"/>
            </a:ln>
            <a:effectLst/>
          </p:spPr>
        </p:cxnSp>
        <p:cxnSp>
          <p:nvCxnSpPr>
            <p:cNvPr id="96" name="Straight Connector 95"/>
            <p:cNvCxnSpPr>
              <a:stCxn id="127" idx="2"/>
              <a:endCxn id="128" idx="0"/>
            </p:cNvCxnSpPr>
            <p:nvPr/>
          </p:nvCxnSpPr>
          <p:spPr>
            <a:xfrm flipH="1">
              <a:off x="2546259" y="4324845"/>
              <a:ext cx="187584" cy="852516"/>
            </a:xfrm>
            <a:prstGeom prst="line">
              <a:avLst/>
            </a:prstGeom>
            <a:noFill/>
            <a:ln w="9525" cap="flat" cmpd="sng" algn="ctr">
              <a:solidFill>
                <a:schemeClr val="tx1">
                  <a:lumMod val="50000"/>
                  <a:lumOff val="50000"/>
                </a:schemeClr>
              </a:solidFill>
              <a:prstDash val="solid"/>
            </a:ln>
            <a:effectLst/>
          </p:spPr>
        </p:cxnSp>
        <p:cxnSp>
          <p:nvCxnSpPr>
            <p:cNvPr id="97" name="Straight Connector 96"/>
            <p:cNvCxnSpPr>
              <a:stCxn id="126" idx="2"/>
              <a:endCxn id="128" idx="0"/>
            </p:cNvCxnSpPr>
            <p:nvPr/>
          </p:nvCxnSpPr>
          <p:spPr>
            <a:xfrm>
              <a:off x="1943389" y="4324845"/>
              <a:ext cx="602869" cy="852516"/>
            </a:xfrm>
            <a:prstGeom prst="line">
              <a:avLst/>
            </a:prstGeom>
            <a:noFill/>
            <a:ln w="9525" cap="flat" cmpd="sng" algn="ctr">
              <a:solidFill>
                <a:schemeClr val="tx1">
                  <a:lumMod val="50000"/>
                  <a:lumOff val="50000"/>
                </a:schemeClr>
              </a:solidFill>
              <a:prstDash val="solid"/>
            </a:ln>
            <a:effectLst/>
          </p:spPr>
        </p:cxnSp>
        <p:cxnSp>
          <p:nvCxnSpPr>
            <p:cNvPr id="98" name="Straight Connector 97"/>
            <p:cNvCxnSpPr>
              <a:stCxn id="126" idx="2"/>
              <a:endCxn id="89" idx="0"/>
            </p:cNvCxnSpPr>
            <p:nvPr/>
          </p:nvCxnSpPr>
          <p:spPr>
            <a:xfrm flipH="1">
              <a:off x="1547374" y="4324845"/>
              <a:ext cx="396015" cy="848893"/>
            </a:xfrm>
            <a:prstGeom prst="line">
              <a:avLst/>
            </a:prstGeom>
            <a:noFill/>
            <a:ln w="9525" cap="flat" cmpd="sng" algn="ctr">
              <a:solidFill>
                <a:schemeClr val="tx1">
                  <a:lumMod val="50000"/>
                  <a:lumOff val="50000"/>
                </a:schemeClr>
              </a:solidFill>
              <a:prstDash val="solid"/>
            </a:ln>
            <a:effectLst/>
          </p:spPr>
        </p:cxnSp>
        <p:cxnSp>
          <p:nvCxnSpPr>
            <p:cNvPr id="99" name="Straight Connector 98"/>
            <p:cNvCxnSpPr>
              <a:stCxn id="126" idx="2"/>
              <a:endCxn id="76" idx="0"/>
            </p:cNvCxnSpPr>
            <p:nvPr/>
          </p:nvCxnSpPr>
          <p:spPr>
            <a:xfrm flipH="1">
              <a:off x="543397" y="4324845"/>
              <a:ext cx="1399993" cy="846116"/>
            </a:xfrm>
            <a:prstGeom prst="line">
              <a:avLst/>
            </a:prstGeom>
            <a:noFill/>
            <a:ln w="9525" cap="flat" cmpd="sng" algn="ctr">
              <a:solidFill>
                <a:schemeClr val="tx1">
                  <a:lumMod val="50000"/>
                  <a:lumOff val="50000"/>
                </a:schemeClr>
              </a:solidFill>
              <a:prstDash val="solid"/>
            </a:ln>
            <a:effectLst/>
          </p:spPr>
        </p:cxnSp>
        <p:cxnSp>
          <p:nvCxnSpPr>
            <p:cNvPr id="100" name="Straight Connector 99"/>
            <p:cNvCxnSpPr>
              <a:stCxn id="125" idx="2"/>
              <a:endCxn id="89" idx="0"/>
            </p:cNvCxnSpPr>
            <p:nvPr/>
          </p:nvCxnSpPr>
          <p:spPr>
            <a:xfrm>
              <a:off x="1153249" y="4326321"/>
              <a:ext cx="394125" cy="847417"/>
            </a:xfrm>
            <a:prstGeom prst="line">
              <a:avLst/>
            </a:prstGeom>
            <a:noFill/>
            <a:ln w="9525" cap="flat" cmpd="sng" algn="ctr">
              <a:solidFill>
                <a:schemeClr val="tx1">
                  <a:lumMod val="50000"/>
                  <a:lumOff val="50000"/>
                </a:schemeClr>
              </a:solidFill>
              <a:prstDash val="solid"/>
            </a:ln>
            <a:effectLst/>
          </p:spPr>
        </p:cxnSp>
        <p:cxnSp>
          <p:nvCxnSpPr>
            <p:cNvPr id="101" name="Straight Connector 100"/>
            <p:cNvCxnSpPr>
              <a:stCxn id="125" idx="2"/>
              <a:endCxn id="128" idx="0"/>
            </p:cNvCxnSpPr>
            <p:nvPr/>
          </p:nvCxnSpPr>
          <p:spPr>
            <a:xfrm>
              <a:off x="1153249" y="4326321"/>
              <a:ext cx="1393010" cy="851040"/>
            </a:xfrm>
            <a:prstGeom prst="line">
              <a:avLst/>
            </a:prstGeom>
            <a:noFill/>
            <a:ln w="9525" cap="flat" cmpd="sng" algn="ctr">
              <a:solidFill>
                <a:schemeClr val="tx1">
                  <a:lumMod val="50000"/>
                  <a:lumOff val="50000"/>
                </a:schemeClr>
              </a:solidFill>
              <a:prstDash val="solid"/>
            </a:ln>
            <a:effectLst/>
          </p:spPr>
        </p:cxnSp>
        <p:cxnSp>
          <p:nvCxnSpPr>
            <p:cNvPr id="102" name="Straight Connector 101"/>
            <p:cNvCxnSpPr>
              <a:stCxn id="125" idx="2"/>
              <a:endCxn id="76" idx="0"/>
            </p:cNvCxnSpPr>
            <p:nvPr/>
          </p:nvCxnSpPr>
          <p:spPr>
            <a:xfrm flipH="1">
              <a:off x="543397" y="4326321"/>
              <a:ext cx="609852" cy="844640"/>
            </a:xfrm>
            <a:prstGeom prst="line">
              <a:avLst/>
            </a:prstGeom>
            <a:noFill/>
            <a:ln w="9525" cap="flat" cmpd="sng" algn="ctr">
              <a:solidFill>
                <a:schemeClr val="tx1">
                  <a:lumMod val="50000"/>
                  <a:lumOff val="50000"/>
                </a:schemeClr>
              </a:solidFill>
              <a:prstDash val="solid"/>
            </a:ln>
            <a:effectLst/>
          </p:spPr>
        </p:cxnSp>
        <p:cxnSp>
          <p:nvCxnSpPr>
            <p:cNvPr id="103" name="Straight Connector 102"/>
            <p:cNvCxnSpPr>
              <a:stCxn id="88" idx="2"/>
              <a:endCxn id="76" idx="0"/>
            </p:cNvCxnSpPr>
            <p:nvPr/>
          </p:nvCxnSpPr>
          <p:spPr>
            <a:xfrm>
              <a:off x="359653" y="4323626"/>
              <a:ext cx="183744" cy="847335"/>
            </a:xfrm>
            <a:prstGeom prst="line">
              <a:avLst/>
            </a:prstGeom>
            <a:noFill/>
            <a:ln w="9525" cap="flat" cmpd="sng" algn="ctr">
              <a:solidFill>
                <a:schemeClr val="tx1">
                  <a:lumMod val="50000"/>
                  <a:lumOff val="50000"/>
                </a:schemeClr>
              </a:solidFill>
              <a:prstDash val="solid"/>
            </a:ln>
            <a:effectLst/>
          </p:spPr>
        </p:cxnSp>
        <p:cxnSp>
          <p:nvCxnSpPr>
            <p:cNvPr id="104" name="Straight Connector 103"/>
            <p:cNvCxnSpPr>
              <a:stCxn id="88" idx="2"/>
              <a:endCxn id="128" idx="0"/>
            </p:cNvCxnSpPr>
            <p:nvPr/>
          </p:nvCxnSpPr>
          <p:spPr>
            <a:xfrm>
              <a:off x="359653" y="4323626"/>
              <a:ext cx="2186606" cy="853735"/>
            </a:xfrm>
            <a:prstGeom prst="line">
              <a:avLst/>
            </a:prstGeom>
            <a:noFill/>
            <a:ln w="9525" cap="flat" cmpd="sng" algn="ctr">
              <a:solidFill>
                <a:schemeClr val="tx1">
                  <a:lumMod val="50000"/>
                  <a:lumOff val="50000"/>
                </a:schemeClr>
              </a:solidFill>
              <a:prstDash val="solid"/>
            </a:ln>
            <a:effectLst/>
          </p:spPr>
        </p:cxnSp>
        <p:sp>
          <p:nvSpPr>
            <p:cNvPr id="105" name="Flowchart: Process 104"/>
            <p:cNvSpPr/>
            <p:nvPr/>
          </p:nvSpPr>
          <p:spPr>
            <a:xfrm>
              <a:off x="0" y="2392039"/>
              <a:ext cx="1209917" cy="541089"/>
            </a:xfrm>
            <a:prstGeom prst="flowChartProcess">
              <a:avLst/>
            </a:prstGeom>
            <a:solidFill>
              <a:sysClr val="window" lastClr="FFFFFF">
                <a:alpha val="0"/>
              </a:sysClr>
            </a:solidFill>
            <a:ln w="19050" cap="flat" cmpd="sng" algn="ctr">
              <a:solidFill>
                <a:srgbClr val="FFC000"/>
              </a:solidFill>
              <a:prstDash val="solid"/>
            </a:ln>
            <a:effectLst/>
          </p:spPr>
          <p:txBody>
            <a:bodyPr rtlCol="0" anchor="ctr"/>
            <a:lstStyle/>
            <a:p>
              <a:pPr algn="ctr" defTabSz="457200">
                <a:defRPr/>
              </a:pPr>
              <a:r>
                <a:rPr lang="en-AU" sz="1600" dirty="0">
                  <a:solidFill>
                    <a:srgbClr val="000000"/>
                  </a:solidFill>
                  <a:ea typeface="Calibri" panose="020F0502020204030204" pitchFamily="34" charset="0"/>
                  <a:cs typeface="Segoe UI Light" panose="020B0502040204020203" pitchFamily="34" charset="0"/>
                </a:rPr>
                <a:t>Urban</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06" name="Flowchart: Process 105"/>
            <p:cNvSpPr/>
            <p:nvPr/>
          </p:nvSpPr>
          <p:spPr>
            <a:xfrm>
              <a:off x="1884619" y="2393798"/>
              <a:ext cx="1208876" cy="539863"/>
            </a:xfrm>
            <a:prstGeom prst="flowChartProcess">
              <a:avLst/>
            </a:prstGeom>
            <a:solidFill>
              <a:sysClr val="window" lastClr="FFFFFF">
                <a:alpha val="0"/>
              </a:sysClr>
            </a:solidFill>
            <a:ln w="19050" cap="flat" cmpd="sng" algn="ctr">
              <a:solidFill>
                <a:srgbClr val="FFC000"/>
              </a:solidFill>
              <a:prstDash val="solid"/>
            </a:ln>
            <a:effectLst/>
          </p:spPr>
          <p:txBody>
            <a:bodyPr rtlCol="0" anchor="ctr"/>
            <a:lstStyle/>
            <a:p>
              <a:pPr algn="ctr" defTabSz="457200">
                <a:defRPr/>
              </a:pPr>
              <a:r>
                <a:rPr lang="en-AU" sz="1600" dirty="0">
                  <a:solidFill>
                    <a:srgbClr val="000000"/>
                  </a:solidFill>
                  <a:ea typeface="Calibri" panose="020F0502020204030204" pitchFamily="34" charset="0"/>
                  <a:cs typeface="Segoe UI Light" panose="020B0502040204020203" pitchFamily="34" charset="0"/>
                </a:rPr>
                <a:t>Rural</a:t>
              </a:r>
              <a:endParaRPr lang="en-AU" sz="1600" dirty="0">
                <a:solidFill>
                  <a:prstClr val="black"/>
                </a:solidFill>
                <a:ea typeface="Times New Roman" panose="02020603050405020304" pitchFamily="18" charset="0"/>
                <a:cs typeface="Segoe UI Light" panose="020B0502040204020203" pitchFamily="34" charset="0"/>
              </a:endParaRPr>
            </a:p>
          </p:txBody>
        </p:sp>
        <p:cxnSp>
          <p:nvCxnSpPr>
            <p:cNvPr id="107" name="Straight Connector 106"/>
            <p:cNvCxnSpPr>
              <a:stCxn id="129" idx="2"/>
              <a:endCxn id="131" idx="0"/>
            </p:cNvCxnSpPr>
            <p:nvPr/>
          </p:nvCxnSpPr>
          <p:spPr>
            <a:xfrm>
              <a:off x="7460758" y="1931792"/>
              <a:ext cx="938826" cy="467200"/>
            </a:xfrm>
            <a:prstGeom prst="line">
              <a:avLst/>
            </a:prstGeom>
            <a:noFill/>
            <a:ln w="9525" cap="flat" cmpd="sng" algn="ctr">
              <a:solidFill>
                <a:schemeClr val="tx1">
                  <a:lumMod val="50000"/>
                  <a:lumOff val="50000"/>
                </a:schemeClr>
              </a:solidFill>
              <a:prstDash val="solid"/>
            </a:ln>
            <a:effectLst/>
          </p:spPr>
        </p:cxnSp>
        <p:cxnSp>
          <p:nvCxnSpPr>
            <p:cNvPr id="108" name="Straight Connector 107"/>
            <p:cNvCxnSpPr>
              <a:stCxn id="129" idx="2"/>
              <a:endCxn id="130" idx="0"/>
            </p:cNvCxnSpPr>
            <p:nvPr/>
          </p:nvCxnSpPr>
          <p:spPr>
            <a:xfrm flipH="1">
              <a:off x="6511007" y="1931792"/>
              <a:ext cx="949750" cy="462293"/>
            </a:xfrm>
            <a:prstGeom prst="line">
              <a:avLst/>
            </a:prstGeom>
            <a:noFill/>
            <a:ln w="9525" cap="flat" cmpd="sng" algn="ctr">
              <a:solidFill>
                <a:schemeClr val="tx1">
                  <a:lumMod val="50000"/>
                  <a:lumOff val="50000"/>
                </a:schemeClr>
              </a:solidFill>
              <a:prstDash val="solid"/>
            </a:ln>
            <a:effectLst/>
          </p:spPr>
        </p:cxnSp>
        <p:cxnSp>
          <p:nvCxnSpPr>
            <p:cNvPr id="109" name="Straight Connector 108"/>
            <p:cNvCxnSpPr>
              <a:stCxn id="135" idx="2"/>
              <a:endCxn id="137" idx="0"/>
            </p:cNvCxnSpPr>
            <p:nvPr/>
          </p:nvCxnSpPr>
          <p:spPr>
            <a:xfrm>
              <a:off x="6279409" y="4321600"/>
              <a:ext cx="1187220" cy="860186"/>
            </a:xfrm>
            <a:prstGeom prst="line">
              <a:avLst/>
            </a:prstGeom>
            <a:noFill/>
            <a:ln w="9525" cap="flat" cmpd="sng" algn="ctr">
              <a:solidFill>
                <a:schemeClr val="tx1">
                  <a:lumMod val="50000"/>
                  <a:lumOff val="50000"/>
                </a:schemeClr>
              </a:solidFill>
              <a:prstDash val="solid"/>
            </a:ln>
            <a:effectLst/>
          </p:spPr>
        </p:cxnSp>
        <p:cxnSp>
          <p:nvCxnSpPr>
            <p:cNvPr id="110" name="Straight Connector 109"/>
            <p:cNvCxnSpPr>
              <a:stCxn id="130" idx="2"/>
              <a:endCxn id="135" idx="0"/>
            </p:cNvCxnSpPr>
            <p:nvPr/>
          </p:nvCxnSpPr>
          <p:spPr>
            <a:xfrm flipH="1">
              <a:off x="6279410" y="2935174"/>
              <a:ext cx="231597" cy="579048"/>
            </a:xfrm>
            <a:prstGeom prst="line">
              <a:avLst/>
            </a:prstGeom>
            <a:noFill/>
            <a:ln w="9525" cap="flat" cmpd="sng" algn="ctr">
              <a:solidFill>
                <a:schemeClr val="tx1">
                  <a:lumMod val="50000"/>
                  <a:lumOff val="50000"/>
                </a:schemeClr>
              </a:solidFill>
              <a:prstDash val="solid"/>
            </a:ln>
            <a:effectLst/>
          </p:spPr>
        </p:cxnSp>
        <p:cxnSp>
          <p:nvCxnSpPr>
            <p:cNvPr id="111" name="Straight Connector 110"/>
            <p:cNvCxnSpPr>
              <a:stCxn id="130" idx="2"/>
              <a:endCxn id="132" idx="0"/>
            </p:cNvCxnSpPr>
            <p:nvPr/>
          </p:nvCxnSpPr>
          <p:spPr>
            <a:xfrm>
              <a:off x="6511007" y="2935174"/>
              <a:ext cx="557447" cy="579116"/>
            </a:xfrm>
            <a:prstGeom prst="line">
              <a:avLst/>
            </a:prstGeom>
            <a:noFill/>
            <a:ln w="9525" cap="flat" cmpd="sng" algn="ctr">
              <a:solidFill>
                <a:schemeClr val="tx1">
                  <a:lumMod val="50000"/>
                  <a:lumOff val="50000"/>
                </a:schemeClr>
              </a:solidFill>
              <a:prstDash val="solid"/>
            </a:ln>
            <a:effectLst/>
          </p:spPr>
        </p:cxnSp>
        <p:cxnSp>
          <p:nvCxnSpPr>
            <p:cNvPr id="112" name="Straight Connector 111"/>
            <p:cNvCxnSpPr>
              <a:stCxn id="130" idx="2"/>
              <a:endCxn id="133" idx="0"/>
            </p:cNvCxnSpPr>
            <p:nvPr/>
          </p:nvCxnSpPr>
          <p:spPr>
            <a:xfrm>
              <a:off x="6511007" y="2935174"/>
              <a:ext cx="1342753" cy="582144"/>
            </a:xfrm>
            <a:prstGeom prst="line">
              <a:avLst/>
            </a:prstGeom>
            <a:noFill/>
            <a:ln w="9525" cap="flat" cmpd="sng" algn="ctr">
              <a:solidFill>
                <a:schemeClr val="tx1">
                  <a:lumMod val="50000"/>
                  <a:lumOff val="50000"/>
                </a:schemeClr>
              </a:solidFill>
              <a:prstDash val="solid"/>
            </a:ln>
            <a:effectLst/>
          </p:spPr>
        </p:cxnSp>
        <p:cxnSp>
          <p:nvCxnSpPr>
            <p:cNvPr id="113" name="Straight Connector 112"/>
            <p:cNvCxnSpPr>
              <a:stCxn id="131" idx="2"/>
              <a:endCxn id="134" idx="0"/>
            </p:cNvCxnSpPr>
            <p:nvPr/>
          </p:nvCxnSpPr>
          <p:spPr>
            <a:xfrm>
              <a:off x="8399583" y="2938855"/>
              <a:ext cx="242522" cy="578409"/>
            </a:xfrm>
            <a:prstGeom prst="line">
              <a:avLst/>
            </a:prstGeom>
            <a:noFill/>
            <a:ln w="9525" cap="flat" cmpd="sng" algn="ctr">
              <a:solidFill>
                <a:schemeClr val="tx1">
                  <a:lumMod val="50000"/>
                  <a:lumOff val="50000"/>
                </a:schemeClr>
              </a:solidFill>
              <a:prstDash val="solid"/>
            </a:ln>
            <a:effectLst/>
          </p:spPr>
        </p:cxnSp>
        <p:cxnSp>
          <p:nvCxnSpPr>
            <p:cNvPr id="114" name="Straight Connector 113"/>
            <p:cNvCxnSpPr>
              <a:stCxn id="134" idx="2"/>
              <a:endCxn id="136" idx="0"/>
            </p:cNvCxnSpPr>
            <p:nvPr/>
          </p:nvCxnSpPr>
          <p:spPr>
            <a:xfrm flipH="1">
              <a:off x="6462653" y="4324642"/>
              <a:ext cx="2179453" cy="854367"/>
            </a:xfrm>
            <a:prstGeom prst="line">
              <a:avLst/>
            </a:prstGeom>
            <a:noFill/>
            <a:ln w="9525" cap="flat" cmpd="sng" algn="ctr">
              <a:solidFill>
                <a:schemeClr val="tx1">
                  <a:lumMod val="50000"/>
                  <a:lumOff val="50000"/>
                </a:schemeClr>
              </a:solidFill>
              <a:prstDash val="solid"/>
            </a:ln>
            <a:effectLst/>
          </p:spPr>
        </p:cxnSp>
        <p:cxnSp>
          <p:nvCxnSpPr>
            <p:cNvPr id="115" name="Straight Connector 114"/>
            <p:cNvCxnSpPr>
              <a:stCxn id="134" idx="2"/>
              <a:endCxn id="137" idx="0"/>
            </p:cNvCxnSpPr>
            <p:nvPr/>
          </p:nvCxnSpPr>
          <p:spPr>
            <a:xfrm flipH="1">
              <a:off x="7466629" y="4324642"/>
              <a:ext cx="1175476" cy="857144"/>
            </a:xfrm>
            <a:prstGeom prst="line">
              <a:avLst/>
            </a:prstGeom>
            <a:noFill/>
            <a:ln w="9525" cap="flat" cmpd="sng" algn="ctr">
              <a:solidFill>
                <a:schemeClr val="tx1">
                  <a:lumMod val="50000"/>
                  <a:lumOff val="50000"/>
                </a:schemeClr>
              </a:solidFill>
              <a:prstDash val="solid"/>
            </a:ln>
            <a:effectLst/>
          </p:spPr>
        </p:cxnSp>
        <p:cxnSp>
          <p:nvCxnSpPr>
            <p:cNvPr id="116" name="Straight Connector 115"/>
            <p:cNvCxnSpPr>
              <a:stCxn id="134" idx="2"/>
              <a:endCxn id="138" idx="0"/>
            </p:cNvCxnSpPr>
            <p:nvPr/>
          </p:nvCxnSpPr>
          <p:spPr>
            <a:xfrm flipH="1">
              <a:off x="8465515" y="4324642"/>
              <a:ext cx="176591" cy="860767"/>
            </a:xfrm>
            <a:prstGeom prst="line">
              <a:avLst/>
            </a:prstGeom>
            <a:noFill/>
            <a:ln w="9525" cap="flat" cmpd="sng" algn="ctr">
              <a:solidFill>
                <a:schemeClr val="tx1">
                  <a:lumMod val="50000"/>
                  <a:lumOff val="50000"/>
                </a:schemeClr>
              </a:solidFill>
              <a:prstDash val="solid"/>
            </a:ln>
            <a:effectLst/>
          </p:spPr>
        </p:cxnSp>
        <p:cxnSp>
          <p:nvCxnSpPr>
            <p:cNvPr id="117" name="Straight Connector 116"/>
            <p:cNvCxnSpPr>
              <a:stCxn id="133" idx="2"/>
              <a:endCxn id="138" idx="0"/>
            </p:cNvCxnSpPr>
            <p:nvPr/>
          </p:nvCxnSpPr>
          <p:spPr>
            <a:xfrm>
              <a:off x="7853760" y="4324696"/>
              <a:ext cx="611755" cy="860713"/>
            </a:xfrm>
            <a:prstGeom prst="line">
              <a:avLst/>
            </a:prstGeom>
            <a:noFill/>
            <a:ln w="9525" cap="flat" cmpd="sng" algn="ctr">
              <a:solidFill>
                <a:schemeClr val="tx1">
                  <a:lumMod val="50000"/>
                  <a:lumOff val="50000"/>
                </a:schemeClr>
              </a:solidFill>
              <a:prstDash val="solid"/>
            </a:ln>
            <a:effectLst/>
          </p:spPr>
        </p:cxnSp>
        <p:cxnSp>
          <p:nvCxnSpPr>
            <p:cNvPr id="118" name="Straight Connector 117"/>
            <p:cNvCxnSpPr>
              <a:stCxn id="133" idx="2"/>
              <a:endCxn id="137" idx="0"/>
            </p:cNvCxnSpPr>
            <p:nvPr/>
          </p:nvCxnSpPr>
          <p:spPr>
            <a:xfrm flipH="1">
              <a:off x="7466629" y="4324696"/>
              <a:ext cx="387131" cy="857090"/>
            </a:xfrm>
            <a:prstGeom prst="line">
              <a:avLst/>
            </a:prstGeom>
            <a:noFill/>
            <a:ln w="9525" cap="flat" cmpd="sng" algn="ctr">
              <a:solidFill>
                <a:schemeClr val="tx1">
                  <a:lumMod val="50000"/>
                  <a:lumOff val="50000"/>
                </a:schemeClr>
              </a:solidFill>
              <a:prstDash val="solid"/>
            </a:ln>
            <a:effectLst/>
          </p:spPr>
        </p:cxnSp>
        <p:cxnSp>
          <p:nvCxnSpPr>
            <p:cNvPr id="119" name="Straight Connector 118"/>
            <p:cNvCxnSpPr>
              <a:stCxn id="133" idx="2"/>
              <a:endCxn id="136" idx="0"/>
            </p:cNvCxnSpPr>
            <p:nvPr/>
          </p:nvCxnSpPr>
          <p:spPr>
            <a:xfrm flipH="1">
              <a:off x="6462653" y="4324696"/>
              <a:ext cx="1391107" cy="854313"/>
            </a:xfrm>
            <a:prstGeom prst="line">
              <a:avLst/>
            </a:prstGeom>
            <a:noFill/>
            <a:ln w="9525" cap="flat" cmpd="sng" algn="ctr">
              <a:solidFill>
                <a:schemeClr val="tx1">
                  <a:lumMod val="50000"/>
                  <a:lumOff val="50000"/>
                </a:schemeClr>
              </a:solidFill>
              <a:prstDash val="solid"/>
            </a:ln>
            <a:effectLst/>
          </p:spPr>
        </p:cxnSp>
        <p:cxnSp>
          <p:nvCxnSpPr>
            <p:cNvPr id="120" name="Straight Connector 119"/>
            <p:cNvCxnSpPr>
              <a:stCxn id="132" idx="2"/>
              <a:endCxn id="137" idx="0"/>
            </p:cNvCxnSpPr>
            <p:nvPr/>
          </p:nvCxnSpPr>
          <p:spPr>
            <a:xfrm>
              <a:off x="7068454" y="4321669"/>
              <a:ext cx="398175" cy="860117"/>
            </a:xfrm>
            <a:prstGeom prst="line">
              <a:avLst/>
            </a:prstGeom>
            <a:noFill/>
            <a:ln w="9525" cap="flat" cmpd="sng" algn="ctr">
              <a:solidFill>
                <a:schemeClr val="tx1">
                  <a:lumMod val="50000"/>
                  <a:lumOff val="50000"/>
                </a:schemeClr>
              </a:solidFill>
              <a:prstDash val="solid"/>
            </a:ln>
            <a:effectLst/>
          </p:spPr>
        </p:cxnSp>
        <p:cxnSp>
          <p:nvCxnSpPr>
            <p:cNvPr id="121" name="Straight Connector 120"/>
            <p:cNvCxnSpPr>
              <a:stCxn id="132" idx="2"/>
              <a:endCxn id="138" idx="0"/>
            </p:cNvCxnSpPr>
            <p:nvPr/>
          </p:nvCxnSpPr>
          <p:spPr>
            <a:xfrm>
              <a:off x="7068454" y="4321669"/>
              <a:ext cx="1397061" cy="863741"/>
            </a:xfrm>
            <a:prstGeom prst="line">
              <a:avLst/>
            </a:prstGeom>
            <a:noFill/>
            <a:ln w="9525" cap="flat" cmpd="sng" algn="ctr">
              <a:solidFill>
                <a:schemeClr val="tx1">
                  <a:lumMod val="50000"/>
                  <a:lumOff val="50000"/>
                </a:schemeClr>
              </a:solidFill>
              <a:prstDash val="solid"/>
            </a:ln>
            <a:effectLst/>
          </p:spPr>
        </p:cxnSp>
        <p:cxnSp>
          <p:nvCxnSpPr>
            <p:cNvPr id="122" name="Straight Connector 121"/>
            <p:cNvCxnSpPr>
              <a:stCxn id="132" idx="2"/>
              <a:endCxn id="136" idx="0"/>
            </p:cNvCxnSpPr>
            <p:nvPr/>
          </p:nvCxnSpPr>
          <p:spPr>
            <a:xfrm flipH="1">
              <a:off x="6462653" y="4321669"/>
              <a:ext cx="605801" cy="857340"/>
            </a:xfrm>
            <a:prstGeom prst="line">
              <a:avLst/>
            </a:prstGeom>
            <a:noFill/>
            <a:ln w="9525" cap="flat" cmpd="sng" algn="ctr">
              <a:solidFill>
                <a:schemeClr val="tx1">
                  <a:lumMod val="50000"/>
                  <a:lumOff val="50000"/>
                </a:schemeClr>
              </a:solidFill>
              <a:prstDash val="solid"/>
            </a:ln>
            <a:effectLst/>
          </p:spPr>
        </p:cxnSp>
        <p:cxnSp>
          <p:nvCxnSpPr>
            <p:cNvPr id="123" name="Straight Connector 122"/>
            <p:cNvCxnSpPr>
              <a:stCxn id="135" idx="2"/>
              <a:endCxn id="136" idx="0"/>
            </p:cNvCxnSpPr>
            <p:nvPr/>
          </p:nvCxnSpPr>
          <p:spPr>
            <a:xfrm>
              <a:off x="6279409" y="4321600"/>
              <a:ext cx="183243" cy="857409"/>
            </a:xfrm>
            <a:prstGeom prst="line">
              <a:avLst/>
            </a:prstGeom>
            <a:noFill/>
            <a:ln w="9525" cap="flat" cmpd="sng" algn="ctr">
              <a:solidFill>
                <a:schemeClr val="tx1">
                  <a:lumMod val="50000"/>
                  <a:lumOff val="50000"/>
                </a:schemeClr>
              </a:solidFill>
              <a:prstDash val="solid"/>
            </a:ln>
            <a:effectLst/>
          </p:spPr>
        </p:cxnSp>
        <p:cxnSp>
          <p:nvCxnSpPr>
            <p:cNvPr id="124" name="Straight Connector 123"/>
            <p:cNvCxnSpPr>
              <a:stCxn id="135" idx="2"/>
              <a:endCxn id="138" idx="0"/>
            </p:cNvCxnSpPr>
            <p:nvPr/>
          </p:nvCxnSpPr>
          <p:spPr>
            <a:xfrm>
              <a:off x="6279409" y="4321600"/>
              <a:ext cx="2186105" cy="863810"/>
            </a:xfrm>
            <a:prstGeom prst="line">
              <a:avLst/>
            </a:prstGeom>
            <a:noFill/>
            <a:ln w="9525" cap="flat" cmpd="sng" algn="ctr">
              <a:solidFill>
                <a:schemeClr val="tx1">
                  <a:lumMod val="50000"/>
                  <a:lumOff val="50000"/>
                </a:schemeClr>
              </a:solidFill>
              <a:prstDash val="solid"/>
            </a:ln>
            <a:effectLst/>
          </p:spPr>
        </p:cxnSp>
        <p:sp>
          <p:nvSpPr>
            <p:cNvPr id="125" name="Rectangle 124"/>
            <p:cNvSpPr/>
            <p:nvPr/>
          </p:nvSpPr>
          <p:spPr>
            <a:xfrm>
              <a:off x="793596" y="3518943"/>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Mid</a:t>
              </a:r>
              <a:endParaRPr lang="en-AU" sz="1600" dirty="0">
                <a:solidFill>
                  <a:prstClr val="black"/>
                </a:solidFill>
                <a:ea typeface="Times New Roman" panose="02020603050405020304" pitchFamily="18" charset="0"/>
                <a:cs typeface="Segoe UI Light" panose="020B0502040204020203" pitchFamily="34" charset="0"/>
              </a:endParaRPr>
            </a:p>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SES</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26" name="Rectangle 125"/>
            <p:cNvSpPr/>
            <p:nvPr/>
          </p:nvSpPr>
          <p:spPr>
            <a:xfrm>
              <a:off x="1583737" y="3517466"/>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High SES</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27" name="Rectangle 126"/>
            <p:cNvSpPr/>
            <p:nvPr/>
          </p:nvSpPr>
          <p:spPr>
            <a:xfrm>
              <a:off x="2374190" y="3517466"/>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All</a:t>
              </a:r>
              <a:endParaRPr lang="en-AU" sz="1600" dirty="0">
                <a:solidFill>
                  <a:prstClr val="black"/>
                </a:solidFill>
                <a:ea typeface="Times New Roman" panose="02020603050405020304" pitchFamily="18" charset="0"/>
                <a:cs typeface="Segoe UI Light" panose="020B0502040204020203" pitchFamily="34" charset="0"/>
              </a:endParaRPr>
            </a:p>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SES</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28" name="Rectangle 127"/>
            <p:cNvSpPr/>
            <p:nvPr/>
          </p:nvSpPr>
          <p:spPr>
            <a:xfrm>
              <a:off x="2093422" y="5177361"/>
              <a:ext cx="905673" cy="831369"/>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0170"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 Control</a:t>
              </a:r>
              <a:endParaRPr lang="en-AU" sz="1600" dirty="0">
                <a:solidFill>
                  <a:prstClr val="black"/>
                </a:solidFill>
                <a:ea typeface="Times New Roman" panose="02020603050405020304" pitchFamily="18" charset="0"/>
                <a:cs typeface="Segoe UI Light" panose="020B0502040204020203" pitchFamily="34" charset="0"/>
              </a:endParaRPr>
            </a:p>
            <a:p>
              <a:pPr indent="-9017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29" name="Flowchart: Process 128"/>
            <p:cNvSpPr/>
            <p:nvPr/>
          </p:nvSpPr>
          <p:spPr>
            <a:xfrm>
              <a:off x="5919757" y="1166208"/>
              <a:ext cx="3082000" cy="765583"/>
            </a:xfrm>
            <a:prstGeom prst="flowChartProcess">
              <a:avLst/>
            </a:prstGeom>
            <a:solidFill>
              <a:schemeClr val="tx1">
                <a:lumMod val="50000"/>
                <a:lumOff val="50000"/>
              </a:schemeClr>
            </a:solidFill>
            <a:ln w="19050" cap="flat" cmpd="sng" algn="ctr">
              <a:noFill/>
              <a:prstDash val="solid"/>
            </a:ln>
            <a:effectLst/>
          </p:spPr>
          <p:txBody>
            <a:bodyPr rtlCol="0" anchor="ctr"/>
            <a:lstStyle/>
            <a:p>
              <a:pPr algn="ctr" defTabSz="457200">
                <a:defRPr/>
              </a:pPr>
              <a:r>
                <a:rPr lang="en-AU" b="1" dirty="0">
                  <a:solidFill>
                    <a:prstClr val="white"/>
                  </a:solidFill>
                  <a:ea typeface="Calibri" panose="020F0502020204030204" pitchFamily="34" charset="0"/>
                  <a:cs typeface="Segoe UI Light" panose="020B0502040204020203" pitchFamily="34" charset="0"/>
                </a:rPr>
                <a:t>Secondary schools</a:t>
              </a:r>
              <a:endParaRPr lang="en-AU" b="1" dirty="0">
                <a:solidFill>
                  <a:prstClr val="white"/>
                </a:solidFill>
                <a:ea typeface="Times New Roman" panose="02020603050405020304" pitchFamily="18" charset="0"/>
                <a:cs typeface="Segoe UI Light" panose="020B0502040204020203" pitchFamily="34" charset="0"/>
              </a:endParaRPr>
            </a:p>
          </p:txBody>
        </p:sp>
        <p:sp>
          <p:nvSpPr>
            <p:cNvPr id="130" name="Flowchart: Process 129"/>
            <p:cNvSpPr/>
            <p:nvPr/>
          </p:nvSpPr>
          <p:spPr>
            <a:xfrm>
              <a:off x="5919757" y="2394085"/>
              <a:ext cx="1182500" cy="541089"/>
            </a:xfrm>
            <a:prstGeom prst="flowChartProcess">
              <a:avLst/>
            </a:prstGeom>
            <a:solidFill>
              <a:sysClr val="window" lastClr="FFFFFF">
                <a:alpha val="0"/>
              </a:sysClr>
            </a:solidFill>
            <a:ln w="19050" cap="flat" cmpd="sng" algn="ctr">
              <a:solidFill>
                <a:srgbClr val="FFC000"/>
              </a:solidFill>
              <a:prstDash val="solid"/>
            </a:ln>
            <a:effectLst/>
          </p:spPr>
          <p:txBody>
            <a:bodyPr rtlCol="0" anchor="ctr"/>
            <a:lstStyle/>
            <a:p>
              <a:pPr algn="ctr" defTabSz="457200">
                <a:defRPr/>
              </a:pPr>
              <a:r>
                <a:rPr lang="en-AU" sz="1600" dirty="0">
                  <a:solidFill>
                    <a:srgbClr val="000000"/>
                  </a:solidFill>
                  <a:ea typeface="Calibri" panose="020F0502020204030204" pitchFamily="34" charset="0"/>
                  <a:cs typeface="Segoe UI Light" panose="020B0502040204020203" pitchFamily="34" charset="0"/>
                </a:rPr>
                <a:t>Urban</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1" name="Flowchart: Process 130"/>
            <p:cNvSpPr/>
            <p:nvPr/>
          </p:nvSpPr>
          <p:spPr>
            <a:xfrm>
              <a:off x="7797409" y="2398992"/>
              <a:ext cx="1204349" cy="539863"/>
            </a:xfrm>
            <a:prstGeom prst="flowChartProcess">
              <a:avLst/>
            </a:prstGeom>
            <a:solidFill>
              <a:sysClr val="window" lastClr="FFFFFF">
                <a:alpha val="0"/>
              </a:sysClr>
            </a:solidFill>
            <a:ln w="19050" cap="flat" cmpd="sng" algn="ctr">
              <a:solidFill>
                <a:srgbClr val="FFC000"/>
              </a:solidFill>
              <a:prstDash val="solid"/>
            </a:ln>
            <a:effectLst/>
          </p:spPr>
          <p:txBody>
            <a:bodyPr rtlCol="0" anchor="ctr"/>
            <a:lstStyle/>
            <a:p>
              <a:pPr algn="ctr" defTabSz="457200">
                <a:defRPr/>
              </a:pPr>
              <a:r>
                <a:rPr lang="en-AU" sz="1600" dirty="0">
                  <a:solidFill>
                    <a:srgbClr val="000000"/>
                  </a:solidFill>
                  <a:ea typeface="Calibri" panose="020F0502020204030204" pitchFamily="34" charset="0"/>
                  <a:cs typeface="Segoe UI Light" panose="020B0502040204020203" pitchFamily="34" charset="0"/>
                </a:rPr>
                <a:t>Rural</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2" name="Rectangle 131"/>
            <p:cNvSpPr/>
            <p:nvPr/>
          </p:nvSpPr>
          <p:spPr>
            <a:xfrm>
              <a:off x="6708802" y="3514291"/>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 Mid</a:t>
              </a:r>
              <a:endParaRPr lang="en-AU" sz="1600" dirty="0">
                <a:solidFill>
                  <a:prstClr val="black"/>
                </a:solidFill>
                <a:ea typeface="Times New Roman" panose="02020603050405020304" pitchFamily="18" charset="0"/>
                <a:cs typeface="Segoe UI Light" panose="020B0502040204020203" pitchFamily="34" charset="0"/>
              </a:endParaRPr>
            </a:p>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SES</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3" name="Rectangle 132"/>
            <p:cNvSpPr/>
            <p:nvPr/>
          </p:nvSpPr>
          <p:spPr>
            <a:xfrm>
              <a:off x="7494107" y="3517318"/>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 High SES</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4" name="Rectangle 133"/>
            <p:cNvSpPr/>
            <p:nvPr/>
          </p:nvSpPr>
          <p:spPr>
            <a:xfrm>
              <a:off x="8282453" y="3517264"/>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 All</a:t>
              </a:r>
              <a:endParaRPr lang="en-AU" sz="1600" dirty="0">
                <a:solidFill>
                  <a:prstClr val="black"/>
                </a:solidFill>
                <a:ea typeface="Times New Roman" panose="02020603050405020304" pitchFamily="18" charset="0"/>
                <a:cs typeface="Segoe UI Light" panose="020B0502040204020203" pitchFamily="34" charset="0"/>
              </a:endParaRPr>
            </a:p>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SES</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5" name="Rectangle 134"/>
            <p:cNvSpPr/>
            <p:nvPr/>
          </p:nvSpPr>
          <p:spPr>
            <a:xfrm>
              <a:off x="5919757" y="3514222"/>
              <a:ext cx="719305" cy="807378"/>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Low SES</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6" name="Rectangle 135"/>
            <p:cNvSpPr/>
            <p:nvPr/>
          </p:nvSpPr>
          <p:spPr>
            <a:xfrm>
              <a:off x="6009816" y="5179009"/>
              <a:ext cx="905673" cy="829721"/>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 QTR-S</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7" name="Rectangle 136"/>
            <p:cNvSpPr/>
            <p:nvPr/>
          </p:nvSpPr>
          <p:spPr>
            <a:xfrm>
              <a:off x="7013793" y="5181786"/>
              <a:ext cx="905673" cy="826944"/>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 QTR-C</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sp>
          <p:nvSpPr>
            <p:cNvPr id="138" name="Rectangle 137"/>
            <p:cNvSpPr/>
            <p:nvPr/>
          </p:nvSpPr>
          <p:spPr>
            <a:xfrm>
              <a:off x="8012678" y="5185409"/>
              <a:ext cx="905673" cy="823321"/>
            </a:xfrm>
            <a:prstGeom prst="rect">
              <a:avLst/>
            </a:prstGeom>
            <a:noFill/>
            <a:ln w="19050" cap="flat" cmpd="sng" algn="ctr">
              <a:solidFill>
                <a:schemeClr val="tx1">
                  <a:lumMod val="65000"/>
                  <a:lumOff val="35000"/>
                </a:scheme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91440" algn="ctr" defTabSz="457200">
                <a:lnSpc>
                  <a:spcPct val="85000"/>
                </a:lnSpc>
                <a:defRPr/>
              </a:pPr>
              <a:r>
                <a:rPr lang="en-AU" sz="1600" dirty="0">
                  <a:solidFill>
                    <a:srgbClr val="000000"/>
                  </a:solidFill>
                  <a:ea typeface="Calibri" panose="020F0502020204030204" pitchFamily="34" charset="0"/>
                  <a:cs typeface="Segoe UI Light" panose="020B0502040204020203" pitchFamily="34" charset="0"/>
                </a:rPr>
                <a:t> Control</a:t>
              </a:r>
              <a:endParaRPr lang="en-AU" sz="1600" dirty="0">
                <a:solidFill>
                  <a:prstClr val="black"/>
                </a:solidFill>
                <a:ea typeface="Times New Roman" panose="02020603050405020304" pitchFamily="18" charset="0"/>
                <a:cs typeface="Segoe UI Light" panose="020B0502040204020203" pitchFamily="34" charset="0"/>
              </a:endParaRPr>
            </a:p>
            <a:p>
              <a:pPr indent="-91440" algn="ctr" defTabSz="457200">
                <a:lnSpc>
                  <a:spcPct val="85000"/>
                </a:lnSpc>
                <a:defRPr/>
              </a:pPr>
              <a:r>
                <a:rPr lang="en-AU" sz="1600" i="1" dirty="0">
                  <a:solidFill>
                    <a:srgbClr val="000000"/>
                  </a:solidFill>
                  <a:ea typeface="Calibri" panose="020F0502020204030204" pitchFamily="34" charset="0"/>
                  <a:cs typeface="Segoe UI Light" panose="020B0502040204020203" pitchFamily="34" charset="0"/>
                </a:rPr>
                <a:t>n</a:t>
              </a:r>
              <a:r>
                <a:rPr lang="en-AU" sz="1600" dirty="0">
                  <a:solidFill>
                    <a:srgbClr val="000000"/>
                  </a:solidFill>
                  <a:ea typeface="Calibri" panose="020F0502020204030204" pitchFamily="34" charset="0"/>
                  <a:cs typeface="Segoe UI Light" panose="020B0502040204020203" pitchFamily="34" charset="0"/>
                </a:rPr>
                <a:t> = 4</a:t>
              </a:r>
              <a:endParaRPr lang="en-AU" sz="1600" dirty="0">
                <a:solidFill>
                  <a:prstClr val="black"/>
                </a:solidFill>
                <a:ea typeface="Times New Roman" panose="02020603050405020304" pitchFamily="18" charset="0"/>
                <a:cs typeface="Segoe UI Light" panose="020B0502040204020203" pitchFamily="34" charset="0"/>
              </a:endParaRPr>
            </a:p>
          </p:txBody>
        </p:sp>
      </p:grpSp>
    </p:spTree>
    <p:extLst>
      <p:ext uri="{BB962C8B-B14F-4D97-AF65-F5344CB8AC3E}">
        <p14:creationId xmlns:p14="http://schemas.microsoft.com/office/powerpoint/2010/main" val="739629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808304" y="0"/>
            <a:ext cx="5383696"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5" name="Group 4"/>
          <p:cNvGrpSpPr/>
          <p:nvPr/>
        </p:nvGrpSpPr>
        <p:grpSpPr>
          <a:xfrm>
            <a:off x="3324437" y="762194"/>
            <a:ext cx="2599200" cy="2599980"/>
            <a:chOff x="3243090" y="914400"/>
            <a:chExt cx="2599200" cy="2599980"/>
          </a:xfrm>
          <a:solidFill>
            <a:srgbClr val="FFC000"/>
          </a:solidFill>
          <a:effectLst/>
        </p:grpSpPr>
        <p:sp>
          <p:nvSpPr>
            <p:cNvPr id="6" name="Oval 5"/>
            <p:cNvSpPr/>
            <p:nvPr/>
          </p:nvSpPr>
          <p:spPr>
            <a:xfrm>
              <a:off x="3243090" y="914400"/>
              <a:ext cx="2599200" cy="259998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AU" dirty="0">
                <a:solidFill>
                  <a:prstClr val="white"/>
                </a:solidFill>
                <a:cs typeface="Segoe UI Light" panose="020B0502040204020203" pitchFamily="34" charset="0"/>
              </a:endParaRPr>
            </a:p>
          </p:txBody>
        </p:sp>
        <p:sp>
          <p:nvSpPr>
            <p:cNvPr id="7" name="TextBox 6"/>
            <p:cNvSpPr txBox="1"/>
            <p:nvPr/>
          </p:nvSpPr>
          <p:spPr>
            <a:xfrm>
              <a:off x="3428483" y="1560365"/>
              <a:ext cx="2228414" cy="1048749"/>
            </a:xfrm>
            <a:prstGeom prst="rect">
              <a:avLst/>
            </a:prstGeom>
            <a:noFill/>
          </p:spPr>
          <p:txBody>
            <a:bodyPr wrap="square" rtlCol="0">
              <a:spAutoFit/>
            </a:bodyPr>
            <a:lstStyle/>
            <a:p>
              <a:pPr algn="ctr" defTabSz="457200">
                <a:defRPr/>
              </a:pPr>
              <a:r>
                <a:rPr lang="en-AU" sz="2800" b="1" dirty="0">
                  <a:solidFill>
                    <a:prstClr val="white"/>
                  </a:solidFill>
                  <a:cs typeface="Segoe UI Light" panose="020B0502040204020203" pitchFamily="34" charset="0"/>
                </a:rPr>
                <a:t>Control</a:t>
              </a:r>
            </a:p>
            <a:p>
              <a:pPr algn="ctr" defTabSz="457200">
                <a:lnSpc>
                  <a:spcPct val="85000"/>
                </a:lnSpc>
                <a:defRPr/>
              </a:pPr>
              <a:r>
                <a:rPr lang="en-AU" sz="2000" dirty="0">
                  <a:solidFill>
                    <a:prstClr val="white"/>
                  </a:solidFill>
                  <a:cs typeface="Segoe UI Light" panose="020B0502040204020203" pitchFamily="34" charset="0"/>
                </a:rPr>
                <a:t>No QT Rounds until study completion</a:t>
              </a:r>
            </a:p>
          </p:txBody>
        </p:sp>
      </p:grpSp>
      <p:grpSp>
        <p:nvGrpSpPr>
          <p:cNvPr id="3" name="Group 2"/>
          <p:cNvGrpSpPr/>
          <p:nvPr/>
        </p:nvGrpSpPr>
        <p:grpSpPr>
          <a:xfrm>
            <a:off x="530689" y="1836925"/>
            <a:ext cx="2913963" cy="2599980"/>
            <a:chOff x="332181" y="2915210"/>
            <a:chExt cx="2913963" cy="2599980"/>
          </a:xfrm>
        </p:grpSpPr>
        <p:sp>
          <p:nvSpPr>
            <p:cNvPr id="8" name="Oval 7"/>
            <p:cNvSpPr/>
            <p:nvPr/>
          </p:nvSpPr>
          <p:spPr>
            <a:xfrm>
              <a:off x="489563" y="2915210"/>
              <a:ext cx="2599200" cy="2599980"/>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r>
                <a:rPr lang="en-AU" dirty="0">
                  <a:solidFill>
                    <a:prstClr val="white"/>
                  </a:solidFill>
                  <a:cs typeface="Segoe UI Light" panose="020B0502040204020203" pitchFamily="34" charset="0"/>
                </a:rPr>
                <a:t>.</a:t>
              </a:r>
            </a:p>
          </p:txBody>
        </p:sp>
        <p:sp>
          <p:nvSpPr>
            <p:cNvPr id="9" name="TextBox 8"/>
            <p:cNvSpPr txBox="1"/>
            <p:nvPr/>
          </p:nvSpPr>
          <p:spPr>
            <a:xfrm>
              <a:off x="332181" y="3691980"/>
              <a:ext cx="2913963" cy="1046440"/>
            </a:xfrm>
            <a:prstGeom prst="rect">
              <a:avLst/>
            </a:prstGeom>
            <a:noFill/>
          </p:spPr>
          <p:txBody>
            <a:bodyPr wrap="square" rtlCol="0">
              <a:spAutoFit/>
            </a:bodyPr>
            <a:lstStyle/>
            <a:p>
              <a:pPr algn="ctr" defTabSz="457200">
                <a:defRPr/>
              </a:pPr>
              <a:r>
                <a:rPr lang="en-AU" sz="2800" b="1" dirty="0" smtClean="0">
                  <a:solidFill>
                    <a:prstClr val="white"/>
                  </a:solidFill>
                  <a:cs typeface="Segoe UI Light" panose="020B0502040204020203" pitchFamily="34" charset="0"/>
                </a:rPr>
                <a:t>QTR-Choice</a:t>
              </a:r>
              <a:endParaRPr lang="en-AU" sz="2800" b="1" dirty="0">
                <a:solidFill>
                  <a:prstClr val="white"/>
                </a:solidFill>
                <a:cs typeface="Segoe UI Light" panose="020B0502040204020203" pitchFamily="34" charset="0"/>
              </a:endParaRPr>
            </a:p>
            <a:p>
              <a:pPr algn="ctr" defTabSz="457200">
                <a:lnSpc>
                  <a:spcPct val="85000"/>
                </a:lnSpc>
                <a:defRPr/>
              </a:pPr>
              <a:r>
                <a:rPr lang="en-AU" sz="2000" dirty="0" smtClean="0">
                  <a:solidFill>
                    <a:prstClr val="white"/>
                  </a:solidFill>
                  <a:cs typeface="Segoe UI Light" panose="020B0502040204020203" pitchFamily="34" charset="0"/>
                </a:rPr>
                <a:t>1 set </a:t>
              </a:r>
              <a:r>
                <a:rPr lang="en-AU" sz="2000" dirty="0">
                  <a:solidFill>
                    <a:prstClr val="white"/>
                  </a:solidFill>
                  <a:cs typeface="Segoe UI Light" panose="020B0502040204020203" pitchFamily="34" charset="0"/>
                </a:rPr>
                <a:t>of QT Rounds  </a:t>
              </a:r>
            </a:p>
            <a:p>
              <a:pPr algn="ctr" defTabSz="457200">
                <a:lnSpc>
                  <a:spcPct val="85000"/>
                </a:lnSpc>
                <a:defRPr/>
              </a:pPr>
              <a:r>
                <a:rPr lang="en-AU" sz="2000" dirty="0">
                  <a:solidFill>
                    <a:prstClr val="white"/>
                  </a:solidFill>
                  <a:cs typeface="Segoe UI Light" panose="020B0502040204020203" pitchFamily="34" charset="0"/>
                </a:rPr>
                <a:t>Choice in PLC size</a:t>
              </a:r>
            </a:p>
          </p:txBody>
        </p:sp>
      </p:grpSp>
      <p:grpSp>
        <p:nvGrpSpPr>
          <p:cNvPr id="4" name="Group 3"/>
          <p:cNvGrpSpPr/>
          <p:nvPr/>
        </p:nvGrpSpPr>
        <p:grpSpPr>
          <a:xfrm>
            <a:off x="2798678" y="3612301"/>
            <a:ext cx="2913963" cy="2599980"/>
            <a:chOff x="5903961" y="2915210"/>
            <a:chExt cx="2913963" cy="2599980"/>
          </a:xfrm>
        </p:grpSpPr>
        <p:sp>
          <p:nvSpPr>
            <p:cNvPr id="10" name="Oval 9"/>
            <p:cNvSpPr/>
            <p:nvPr/>
          </p:nvSpPr>
          <p:spPr>
            <a:xfrm>
              <a:off x="6061343" y="2915210"/>
              <a:ext cx="2599200" cy="2599980"/>
            </a:xfrm>
            <a:prstGeom prst="ellipse">
              <a:avLst/>
            </a:prstGeom>
            <a:solidFill>
              <a:schemeClr val="bg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AU" dirty="0">
                <a:solidFill>
                  <a:prstClr val="white"/>
                </a:solidFill>
                <a:cs typeface="Segoe UI Light" panose="020B0502040204020203" pitchFamily="34" charset="0"/>
              </a:endParaRPr>
            </a:p>
          </p:txBody>
        </p:sp>
        <p:sp>
          <p:nvSpPr>
            <p:cNvPr id="11" name="TextBox 10"/>
            <p:cNvSpPr txBox="1"/>
            <p:nvPr/>
          </p:nvSpPr>
          <p:spPr>
            <a:xfrm>
              <a:off x="5903961" y="3691978"/>
              <a:ext cx="2913963" cy="1046440"/>
            </a:xfrm>
            <a:prstGeom prst="rect">
              <a:avLst/>
            </a:prstGeom>
            <a:noFill/>
          </p:spPr>
          <p:txBody>
            <a:bodyPr wrap="square" rtlCol="0">
              <a:spAutoFit/>
            </a:bodyPr>
            <a:lstStyle/>
            <a:p>
              <a:pPr algn="ctr" defTabSz="457200">
                <a:defRPr/>
              </a:pPr>
              <a:r>
                <a:rPr lang="en-AU" sz="2800" b="1" dirty="0" smtClean="0">
                  <a:solidFill>
                    <a:prstClr val="white"/>
                  </a:solidFill>
                  <a:cs typeface="Segoe UI Light" panose="020B0502040204020203" pitchFamily="34" charset="0"/>
                </a:rPr>
                <a:t>QTR-Set</a:t>
              </a:r>
              <a:endParaRPr lang="en-AU" sz="2800" b="1" dirty="0">
                <a:solidFill>
                  <a:prstClr val="white"/>
                </a:solidFill>
                <a:cs typeface="Segoe UI Light" panose="020B0502040204020203" pitchFamily="34" charset="0"/>
              </a:endParaRPr>
            </a:p>
            <a:p>
              <a:pPr algn="ctr" defTabSz="457200">
                <a:lnSpc>
                  <a:spcPct val="85000"/>
                </a:lnSpc>
                <a:defRPr/>
              </a:pPr>
              <a:r>
                <a:rPr lang="en-AU" sz="2000" dirty="0" smtClean="0">
                  <a:solidFill>
                    <a:prstClr val="white"/>
                  </a:solidFill>
                  <a:cs typeface="Segoe UI Light" panose="020B0502040204020203" pitchFamily="34" charset="0"/>
                </a:rPr>
                <a:t>2 sets </a:t>
              </a:r>
              <a:r>
                <a:rPr lang="en-AU" sz="2000" dirty="0">
                  <a:solidFill>
                    <a:prstClr val="white"/>
                  </a:solidFill>
                  <a:cs typeface="Segoe UI Light" panose="020B0502040204020203" pitchFamily="34" charset="0"/>
                </a:rPr>
                <a:t>of </a:t>
              </a:r>
              <a:r>
                <a:rPr lang="en-AU" sz="2000" dirty="0" smtClean="0">
                  <a:solidFill>
                    <a:prstClr val="white"/>
                  </a:solidFill>
                  <a:cs typeface="Segoe UI Light" panose="020B0502040204020203" pitchFamily="34" charset="0"/>
                </a:rPr>
                <a:t>QT </a:t>
              </a:r>
              <a:r>
                <a:rPr lang="en-AU" sz="2000" dirty="0">
                  <a:solidFill>
                    <a:prstClr val="white"/>
                  </a:solidFill>
                  <a:cs typeface="Segoe UI Light" panose="020B0502040204020203" pitchFamily="34" charset="0"/>
                </a:rPr>
                <a:t>Rounds </a:t>
              </a:r>
            </a:p>
            <a:p>
              <a:pPr algn="ctr" defTabSz="457200">
                <a:lnSpc>
                  <a:spcPct val="85000"/>
                </a:lnSpc>
                <a:defRPr/>
              </a:pPr>
              <a:r>
                <a:rPr lang="en-AU" sz="2000" dirty="0" smtClean="0">
                  <a:solidFill>
                    <a:prstClr val="white"/>
                  </a:solidFill>
                  <a:cs typeface="Segoe UI Light" panose="020B0502040204020203" pitchFamily="34" charset="0"/>
                </a:rPr>
                <a:t>4 teachers </a:t>
              </a:r>
              <a:r>
                <a:rPr lang="en-AU" sz="2000" dirty="0">
                  <a:solidFill>
                    <a:prstClr val="white"/>
                  </a:solidFill>
                  <a:cs typeface="Segoe UI Light" panose="020B0502040204020203" pitchFamily="34" charset="0"/>
                </a:rPr>
                <a:t>per PLC</a:t>
              </a:r>
            </a:p>
          </p:txBody>
        </p:sp>
      </p:grpSp>
      <p:sp>
        <p:nvSpPr>
          <p:cNvPr id="12" name="TextBox 11"/>
          <p:cNvSpPr txBox="1"/>
          <p:nvPr/>
        </p:nvSpPr>
        <p:spPr>
          <a:xfrm>
            <a:off x="7682148" y="4296736"/>
            <a:ext cx="3636008" cy="1138773"/>
          </a:xfrm>
          <a:prstGeom prst="rect">
            <a:avLst/>
          </a:prstGeom>
          <a:noFill/>
        </p:spPr>
        <p:txBody>
          <a:bodyPr wrap="square" rtlCol="0">
            <a:spAutoFit/>
          </a:bodyPr>
          <a:lstStyle/>
          <a:p>
            <a:pPr>
              <a:lnSpc>
                <a:spcPct val="85000"/>
              </a:lnSpc>
            </a:pPr>
            <a:r>
              <a:rPr lang="en-AU" sz="4000" dirty="0" smtClean="0">
                <a:solidFill>
                  <a:schemeClr val="bg1"/>
                </a:solidFill>
                <a:cs typeface="Segoe UI Light" panose="020B0502040204020203" pitchFamily="34" charset="0"/>
              </a:rPr>
              <a:t>Group </a:t>
            </a:r>
            <a:r>
              <a:rPr lang="en-AU" sz="4000" dirty="0" smtClean="0">
                <a:solidFill>
                  <a:srgbClr val="FFC000"/>
                </a:solidFill>
                <a:cs typeface="Segoe UI Light" panose="020B0502040204020203" pitchFamily="34" charset="0"/>
              </a:rPr>
              <a:t>randomisation</a:t>
            </a:r>
            <a:endParaRPr lang="en-AU" sz="4000" dirty="0">
              <a:solidFill>
                <a:srgbClr val="FFC000"/>
              </a:solidFill>
              <a:cs typeface="Segoe UI Light" panose="020B0502040204020203" pitchFamily="34" charset="0"/>
            </a:endParaRPr>
          </a:p>
        </p:txBody>
      </p:sp>
    </p:spTree>
    <p:extLst>
      <p:ext uri="{BB962C8B-B14F-4D97-AF65-F5344CB8AC3E}">
        <p14:creationId xmlns:p14="http://schemas.microsoft.com/office/powerpoint/2010/main" val="1893625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10" presetClass="entr" presetSubtype="0" fill="hold" nodeType="after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2500"/>
                            </p:stCondLst>
                            <p:childTnLst>
                              <p:par>
                                <p:cTn id="17" presetID="10" presetClass="entr" presetSubtype="0" fill="hold" nodeType="after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262742" y="1502758"/>
            <a:ext cx="6662058" cy="615553"/>
          </a:xfrm>
          <a:prstGeom prst="rect">
            <a:avLst/>
          </a:prstGeom>
          <a:noFill/>
        </p:spPr>
        <p:txBody>
          <a:bodyPr wrap="square" rtlCol="0">
            <a:spAutoFit/>
          </a:bodyPr>
          <a:lstStyle/>
          <a:p>
            <a:pPr marL="0" marR="0" lvl="0" indent="0" algn="l" defTabSz="914400" rtl="0" eaLnBrk="1" fontAlgn="auto" latinLnBrk="0" hangingPunct="1">
              <a:lnSpc>
                <a:spcPct val="85000"/>
              </a:lnSpc>
              <a:spcBef>
                <a:spcPts val="0"/>
              </a:spcBef>
              <a:spcAft>
                <a:spcPts val="0"/>
              </a:spcAft>
              <a:buClrTx/>
              <a:buSzTx/>
              <a:buFontTx/>
              <a:buNone/>
              <a:tabLst/>
              <a:defRPr/>
            </a:pPr>
            <a:r>
              <a:rPr kumimoji="0" lang="en-AU" sz="4000" b="0" i="0" u="none" strike="noStrike" kern="1200" cap="none" normalizeH="0" baseline="0" noProof="0" dirty="0">
                <a:ln>
                  <a:noFill/>
                </a:ln>
                <a:solidFill>
                  <a:srgbClr val="FFC000"/>
                </a:solidFill>
                <a:effectLst/>
                <a:uLnTx/>
                <a:uFillTx/>
                <a:ea typeface="+mn-ea"/>
                <a:cs typeface="+mn-cs"/>
              </a:rPr>
              <a:t>Representative</a:t>
            </a:r>
            <a:r>
              <a:rPr kumimoji="0" lang="en-AU" sz="4000" b="0" i="0" u="none" strike="noStrike" kern="1200" cap="none" normalizeH="0" baseline="0" noProof="0" dirty="0">
                <a:ln>
                  <a:noFill/>
                </a:ln>
                <a:solidFill>
                  <a:prstClr val="white"/>
                </a:solidFill>
                <a:effectLst/>
                <a:uLnTx/>
                <a:uFillTx/>
                <a:ea typeface="+mn-ea"/>
                <a:cs typeface="+mn-cs"/>
              </a:rPr>
              <a:t> teachers</a:t>
            </a:r>
          </a:p>
        </p:txBody>
      </p:sp>
      <p:sp>
        <p:nvSpPr>
          <p:cNvPr id="7" name="TextBox 6"/>
          <p:cNvSpPr txBox="1"/>
          <p:nvPr/>
        </p:nvSpPr>
        <p:spPr>
          <a:xfrm>
            <a:off x="1262742" y="2606285"/>
            <a:ext cx="6290997" cy="3034677"/>
          </a:xfrm>
          <a:prstGeom prst="rect">
            <a:avLst/>
          </a:prstGeom>
          <a:noFill/>
        </p:spPr>
        <p:txBody>
          <a:bodyPr wrap="square" rtlCol="0">
            <a:spAutoFit/>
          </a:bodyPr>
          <a:lstStyle/>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75% female</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9% from language backgrounds other than English</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Average age 38 years</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20% &lt; four </a:t>
            </a:r>
            <a:r>
              <a:rPr kumimoji="0" lang="en-AU" sz="2800" b="0" i="0" u="none" strike="noStrike" kern="1200" cap="none" spc="0" normalizeH="0" baseline="0" noProof="0" dirty="0" smtClean="0">
                <a:ln>
                  <a:noFill/>
                </a:ln>
                <a:solidFill>
                  <a:prstClr val="white"/>
                </a:solidFill>
                <a:effectLst/>
                <a:uLnTx/>
                <a:uFillTx/>
                <a:ea typeface="+mn-ea"/>
                <a:cs typeface="+mn-cs"/>
              </a:rPr>
              <a:t>years</a:t>
            </a:r>
            <a:r>
              <a:rPr kumimoji="0" lang="en-AU" sz="2800" b="0" i="0" u="none" strike="noStrike" kern="1200" cap="none" spc="0" normalizeH="0" noProof="0" dirty="0" smtClean="0">
                <a:ln>
                  <a:noFill/>
                </a:ln>
                <a:solidFill>
                  <a:prstClr val="white"/>
                </a:solidFill>
                <a:effectLst/>
                <a:uLnTx/>
                <a:uFillTx/>
                <a:ea typeface="+mn-ea"/>
                <a:cs typeface="+mn-cs"/>
              </a:rPr>
              <a:t> of</a:t>
            </a:r>
            <a:r>
              <a:rPr kumimoji="0" lang="en-AU" sz="2800" b="0" i="0" u="none" strike="noStrike" kern="1200" cap="none" spc="0" normalizeH="0" baseline="0" noProof="0" dirty="0" smtClean="0">
                <a:ln>
                  <a:noFill/>
                </a:ln>
                <a:solidFill>
                  <a:prstClr val="white"/>
                </a:solidFill>
                <a:effectLst/>
                <a:uLnTx/>
                <a:uFillTx/>
                <a:ea typeface="+mn-ea"/>
                <a:cs typeface="+mn-cs"/>
              </a:rPr>
              <a:t> </a:t>
            </a:r>
            <a:r>
              <a:rPr kumimoji="0" lang="en-AU" sz="2800" b="0" i="0" u="none" strike="noStrike" kern="1200" cap="none" spc="0" normalizeH="0" baseline="0" noProof="0" dirty="0">
                <a:ln>
                  <a:noFill/>
                </a:ln>
                <a:solidFill>
                  <a:prstClr val="white"/>
                </a:solidFill>
                <a:effectLst/>
                <a:uLnTx/>
                <a:uFillTx/>
                <a:ea typeface="+mn-ea"/>
                <a:cs typeface="+mn-cs"/>
              </a:rPr>
              <a:t>teaching experience</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25% &gt; 16 years </a:t>
            </a:r>
            <a:r>
              <a:rPr kumimoji="0" lang="en-AU" sz="2800" b="0" i="0" u="none" strike="noStrike" kern="1200" cap="none" spc="0" normalizeH="0" baseline="0" noProof="0" dirty="0" smtClean="0">
                <a:ln>
                  <a:noFill/>
                </a:ln>
                <a:solidFill>
                  <a:prstClr val="white"/>
                </a:solidFill>
                <a:effectLst/>
                <a:uLnTx/>
                <a:uFillTx/>
                <a:ea typeface="+mn-ea"/>
                <a:cs typeface="+mn-cs"/>
              </a:rPr>
              <a:t>of teaching </a:t>
            </a:r>
            <a:r>
              <a:rPr kumimoji="0" lang="en-AU" sz="2800" b="0" i="0" u="none" strike="noStrike" kern="1200" cap="none" spc="0" normalizeH="0" baseline="0" noProof="0" dirty="0">
                <a:ln>
                  <a:noFill/>
                </a:ln>
                <a:solidFill>
                  <a:prstClr val="white"/>
                </a:solidFill>
                <a:effectLst/>
                <a:uLnTx/>
                <a:uFillTx/>
                <a:ea typeface="+mn-ea"/>
                <a:cs typeface="+mn-cs"/>
              </a:rPr>
              <a:t>experience</a:t>
            </a:r>
          </a:p>
        </p:txBody>
      </p:sp>
    </p:spTree>
    <p:extLst>
      <p:ext uri="{BB962C8B-B14F-4D97-AF65-F5344CB8AC3E}">
        <p14:creationId xmlns:p14="http://schemas.microsoft.com/office/powerpoint/2010/main" val="77784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700"/>
                                        <p:tgtEl>
                                          <p:spTgt spid="7">
                                            <p:txEl>
                                              <p:pRg st="0" end="0"/>
                                            </p:txEl>
                                          </p:spTgt>
                                        </p:tgtEl>
                                      </p:cBhvr>
                                    </p:animEffect>
                                  </p:childTnLst>
                                </p:cTn>
                              </p:par>
                            </p:childTnLst>
                          </p:cTn>
                        </p:par>
                        <p:par>
                          <p:cTn id="12" fill="hold">
                            <p:stCondLst>
                              <p:cond delay="1700"/>
                            </p:stCondLst>
                            <p:childTnLst>
                              <p:par>
                                <p:cTn id="13" presetID="10" presetClass="entr" presetSubtype="0" fill="hold" grpId="0"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700"/>
                                        <p:tgtEl>
                                          <p:spTgt spid="7">
                                            <p:txEl>
                                              <p:pRg st="1" end="1"/>
                                            </p:txEl>
                                          </p:spTgt>
                                        </p:tgtEl>
                                      </p:cBhvr>
                                    </p:animEffect>
                                  </p:childTnLst>
                                </p:cTn>
                              </p:par>
                            </p:childTnLst>
                          </p:cTn>
                        </p:par>
                        <p:par>
                          <p:cTn id="16" fill="hold">
                            <p:stCondLst>
                              <p:cond delay="2400"/>
                            </p:stCondLst>
                            <p:childTnLst>
                              <p:par>
                                <p:cTn id="17" presetID="10" presetClass="entr" presetSubtype="0" fill="hold" grpId="0"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700"/>
                                        <p:tgtEl>
                                          <p:spTgt spid="7">
                                            <p:txEl>
                                              <p:pRg st="2" end="2"/>
                                            </p:txEl>
                                          </p:spTgt>
                                        </p:tgtEl>
                                      </p:cBhvr>
                                    </p:animEffect>
                                  </p:childTnLst>
                                </p:cTn>
                              </p:par>
                            </p:childTnLst>
                          </p:cTn>
                        </p:par>
                        <p:par>
                          <p:cTn id="20" fill="hold">
                            <p:stCondLst>
                              <p:cond delay="3100"/>
                            </p:stCondLst>
                            <p:childTnLst>
                              <p:par>
                                <p:cTn id="21" presetID="10" presetClass="entr" presetSubtype="0" fill="hold" grpId="0" nodeType="after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Effect transition="in" filter="fade">
                                      <p:cBhvr>
                                        <p:cTn id="23" dur="700"/>
                                        <p:tgtEl>
                                          <p:spTgt spid="7">
                                            <p:txEl>
                                              <p:pRg st="3" end="3"/>
                                            </p:txEl>
                                          </p:spTgt>
                                        </p:tgtEl>
                                      </p:cBhvr>
                                    </p:animEffect>
                                  </p:childTnLst>
                                </p:cTn>
                              </p:par>
                            </p:childTnLst>
                          </p:cTn>
                        </p:par>
                        <p:par>
                          <p:cTn id="24" fill="hold">
                            <p:stCondLst>
                              <p:cond delay="3800"/>
                            </p:stCondLst>
                            <p:childTnLst>
                              <p:par>
                                <p:cTn id="25" presetID="10" presetClass="entr" presetSubtype="0" fill="hold" grpId="0" nodeType="after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7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p:cNvSpPr txBox="1"/>
          <p:nvPr/>
        </p:nvSpPr>
        <p:spPr>
          <a:xfrm>
            <a:off x="1262742" y="2606285"/>
            <a:ext cx="6489780" cy="2880789"/>
          </a:xfrm>
          <a:prstGeom prst="rect">
            <a:avLst/>
          </a:prstGeom>
          <a:noFill/>
        </p:spPr>
        <p:txBody>
          <a:bodyPr wrap="square" rtlCol="0">
            <a:spAutoFit/>
          </a:bodyPr>
          <a:lstStyle/>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Primary and secondary, urban and rural</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Students with language backgrounds other than English – 2% to 92%</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Indigenous students – 0% to 62%</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en-AU" sz="2800" b="0" i="0" u="none" strike="noStrike" kern="1200" cap="none" spc="0" normalizeH="0" baseline="0" noProof="0" dirty="0">
                <a:ln>
                  <a:noFill/>
                </a:ln>
                <a:solidFill>
                  <a:prstClr val="white"/>
                </a:solidFill>
                <a:effectLst/>
                <a:uLnTx/>
                <a:uFillTx/>
                <a:ea typeface="+mn-ea"/>
                <a:cs typeface="+mn-cs"/>
              </a:rPr>
              <a:t>School index of relative socio-educational advantage – 766 to 1209</a:t>
            </a:r>
          </a:p>
        </p:txBody>
      </p:sp>
      <p:sp>
        <p:nvSpPr>
          <p:cNvPr id="5" name="TextBox 4"/>
          <p:cNvSpPr txBox="1"/>
          <p:nvPr/>
        </p:nvSpPr>
        <p:spPr>
          <a:xfrm>
            <a:off x="1262742" y="1502758"/>
            <a:ext cx="4690607" cy="615553"/>
          </a:xfrm>
          <a:prstGeom prst="rect">
            <a:avLst/>
          </a:prstGeom>
          <a:noFill/>
        </p:spPr>
        <p:txBody>
          <a:bodyPr wrap="square" rtlCol="0">
            <a:spAutoFit/>
          </a:bodyPr>
          <a:lstStyle/>
          <a:p>
            <a:pPr marL="0" marR="0" lvl="0" indent="0" algn="l" defTabSz="914400" rtl="0" eaLnBrk="1" fontAlgn="auto" latinLnBrk="0" hangingPunct="1">
              <a:lnSpc>
                <a:spcPct val="85000"/>
              </a:lnSpc>
              <a:spcBef>
                <a:spcPts val="0"/>
              </a:spcBef>
              <a:spcAft>
                <a:spcPts val="0"/>
              </a:spcAft>
              <a:buClrTx/>
              <a:buSzTx/>
              <a:buFontTx/>
              <a:buNone/>
              <a:tabLst/>
              <a:defRPr/>
            </a:pPr>
            <a:r>
              <a:rPr kumimoji="0" lang="en-AU" sz="4000" b="0" i="0" u="none" strike="noStrike" kern="1200" cap="none" normalizeH="0" baseline="0" noProof="0" dirty="0">
                <a:ln>
                  <a:noFill/>
                </a:ln>
                <a:solidFill>
                  <a:srgbClr val="FFC000"/>
                </a:solidFill>
                <a:effectLst/>
                <a:uLnTx/>
                <a:uFillTx/>
                <a:ea typeface="+mn-ea"/>
                <a:cs typeface="+mn-cs"/>
              </a:rPr>
              <a:t>Diverse</a:t>
            </a:r>
            <a:r>
              <a:rPr kumimoji="0" lang="en-AU" sz="4000" b="0" i="0" u="none" strike="noStrike" kern="1200" cap="none" normalizeH="0" baseline="0" noProof="0" dirty="0">
                <a:ln>
                  <a:noFill/>
                </a:ln>
                <a:solidFill>
                  <a:prstClr val="white"/>
                </a:solidFill>
                <a:effectLst/>
                <a:uLnTx/>
                <a:uFillTx/>
                <a:ea typeface="+mn-ea"/>
                <a:cs typeface="+mn-cs"/>
              </a:rPr>
              <a:t> schools</a:t>
            </a:r>
          </a:p>
        </p:txBody>
      </p:sp>
    </p:spTree>
    <p:extLst>
      <p:ext uri="{BB962C8B-B14F-4D97-AF65-F5344CB8AC3E}">
        <p14:creationId xmlns:p14="http://schemas.microsoft.com/office/powerpoint/2010/main" val="1647358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700"/>
                                        <p:tgtEl>
                                          <p:spTgt spid="7">
                                            <p:txEl>
                                              <p:pRg st="0" end="0"/>
                                            </p:txEl>
                                          </p:spTgt>
                                        </p:tgtEl>
                                      </p:cBhvr>
                                    </p:animEffect>
                                  </p:childTnLst>
                                </p:cTn>
                              </p:par>
                            </p:childTnLst>
                          </p:cTn>
                        </p:par>
                        <p:par>
                          <p:cTn id="12" fill="hold">
                            <p:stCondLst>
                              <p:cond delay="1700"/>
                            </p:stCondLst>
                            <p:childTnLst>
                              <p:par>
                                <p:cTn id="13" presetID="10" presetClass="entr" presetSubtype="0" fill="hold" grpId="0"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700"/>
                                        <p:tgtEl>
                                          <p:spTgt spid="7">
                                            <p:txEl>
                                              <p:pRg st="1" end="1"/>
                                            </p:txEl>
                                          </p:spTgt>
                                        </p:tgtEl>
                                      </p:cBhvr>
                                    </p:animEffect>
                                  </p:childTnLst>
                                </p:cTn>
                              </p:par>
                            </p:childTnLst>
                          </p:cTn>
                        </p:par>
                        <p:par>
                          <p:cTn id="16" fill="hold">
                            <p:stCondLst>
                              <p:cond delay="2400"/>
                            </p:stCondLst>
                            <p:childTnLst>
                              <p:par>
                                <p:cTn id="17" presetID="10" presetClass="entr" presetSubtype="0" fill="hold" grpId="0"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700"/>
                                        <p:tgtEl>
                                          <p:spTgt spid="7">
                                            <p:txEl>
                                              <p:pRg st="2" end="2"/>
                                            </p:txEl>
                                          </p:spTgt>
                                        </p:tgtEl>
                                      </p:cBhvr>
                                    </p:animEffect>
                                  </p:childTnLst>
                                </p:cTn>
                              </p:par>
                            </p:childTnLst>
                          </p:cTn>
                        </p:par>
                        <p:par>
                          <p:cTn id="20" fill="hold">
                            <p:stCondLst>
                              <p:cond delay="3100"/>
                            </p:stCondLst>
                            <p:childTnLst>
                              <p:par>
                                <p:cTn id="21" presetID="10" presetClass="entr" presetSubtype="0" fill="hold" grpId="0" nodeType="after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Effect transition="in" filter="fade">
                                      <p:cBhvr>
                                        <p:cTn id="23" dur="7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val="2090378938"/>
              </p:ext>
            </p:extLst>
          </p:nvPr>
        </p:nvGraphicFramePr>
        <p:xfrm>
          <a:off x="621885" y="1541929"/>
          <a:ext cx="10948230" cy="477738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3"/>
          <p:cNvSpPr txBox="1"/>
          <p:nvPr/>
        </p:nvSpPr>
        <p:spPr>
          <a:xfrm>
            <a:off x="6200769" y="2223206"/>
            <a:ext cx="1699532"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1"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0.4</a:t>
            </a:r>
          </a:p>
        </p:txBody>
      </p:sp>
      <p:sp>
        <p:nvSpPr>
          <p:cNvPr id="12" name="TextBox 4"/>
          <p:cNvSpPr txBox="1"/>
          <p:nvPr/>
        </p:nvSpPr>
        <p:spPr>
          <a:xfrm>
            <a:off x="6200769" y="3300375"/>
            <a:ext cx="181338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0.4</a:t>
            </a:r>
          </a:p>
        </p:txBody>
      </p:sp>
      <p:sp>
        <p:nvSpPr>
          <p:cNvPr id="13" name="TextBox 5"/>
          <p:cNvSpPr txBox="1"/>
          <p:nvPr/>
        </p:nvSpPr>
        <p:spPr>
          <a:xfrm>
            <a:off x="9778449" y="1956054"/>
            <a:ext cx="1588730"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a:t>
            </a:r>
            <a:r>
              <a:rPr kumimoji="0" lang="en-AU" sz="2600" b="0" i="1"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0.5</a:t>
            </a:r>
          </a:p>
        </p:txBody>
      </p:sp>
      <p:sp>
        <p:nvSpPr>
          <p:cNvPr id="14" name="TextBox 6"/>
          <p:cNvSpPr txBox="1"/>
          <p:nvPr/>
        </p:nvSpPr>
        <p:spPr>
          <a:xfrm>
            <a:off x="9740084" y="3300374"/>
            <a:ext cx="183003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0"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0.2</a:t>
            </a:r>
          </a:p>
        </p:txBody>
      </p:sp>
      <p:sp>
        <p:nvSpPr>
          <p:cNvPr id="15" name="TextBox 14"/>
          <p:cNvSpPr txBox="1"/>
          <p:nvPr/>
        </p:nvSpPr>
        <p:spPr>
          <a:xfrm>
            <a:off x="1053549" y="4134065"/>
            <a:ext cx="1880704" cy="1348061"/>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FFC000"/>
                </a:solidFill>
                <a:effectLst/>
                <a:uLnTx/>
                <a:uFillTx/>
                <a:cs typeface="Segoe UI Light" panose="020B0502040204020203" pitchFamily="34" charset="0"/>
              </a:rPr>
              <a:t>QTR Set </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rPr>
              <a:t>QTR Choice </a:t>
            </a: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prstClr val="black">
                    <a:lumMod val="50000"/>
                    <a:lumOff val="50000"/>
                  </a:prstClr>
                </a:solidFill>
                <a:effectLst/>
                <a:uLnTx/>
                <a:uFillTx/>
                <a:cs typeface="Segoe UI Light" panose="020B0502040204020203" pitchFamily="34" charset="0"/>
              </a:rPr>
              <a:t>Control</a:t>
            </a:r>
          </a:p>
        </p:txBody>
      </p:sp>
      <p:sp>
        <p:nvSpPr>
          <p:cNvPr id="24" name="TextBox 23"/>
          <p:cNvSpPr txBox="1"/>
          <p:nvPr/>
        </p:nvSpPr>
        <p:spPr>
          <a:xfrm>
            <a:off x="485400" y="576221"/>
            <a:ext cx="11221200" cy="563231"/>
          </a:xfrm>
          <a:prstGeom prst="rect">
            <a:avLst/>
          </a:prstGeom>
          <a:noFill/>
        </p:spPr>
        <p:txBody>
          <a:bodyPr wrap="square" rtlCol="0">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AU" sz="3600" b="0" i="0" u="none" strike="noStrike" kern="1200" cap="none" normalizeH="0" baseline="0" noProof="0" dirty="0">
                <a:ln>
                  <a:noFill/>
                </a:ln>
                <a:solidFill>
                  <a:schemeClr val="tx1">
                    <a:lumMod val="75000"/>
                    <a:lumOff val="25000"/>
                  </a:schemeClr>
                </a:solidFill>
                <a:effectLst/>
                <a:uLnTx/>
                <a:uFillTx/>
                <a:ea typeface="+mn-ea"/>
                <a:cs typeface="+mn-cs"/>
              </a:rPr>
              <a:t>Quality Teaching by group allocation</a:t>
            </a:r>
          </a:p>
        </p:txBody>
      </p:sp>
    </p:spTree>
    <p:extLst>
      <p:ext uri="{BB962C8B-B14F-4D97-AF65-F5344CB8AC3E}">
        <p14:creationId xmlns:p14="http://schemas.microsoft.com/office/powerpoint/2010/main" val="4079840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12" dur="500"/>
                                        <p:tgtEl>
                                          <p:spTgt spid="7">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fade">
                                      <p:cBhvr>
                                        <p:cTn id="22" dur="500"/>
                                        <p:tgtEl>
                                          <p:spTgt spid="7">
                                            <p:graphicEl>
                                              <a:chart seriesIdx="-4" categoryIdx="0"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fade">
                                      <p:cBhvr>
                                        <p:cTn id="27" dur="500"/>
                                        <p:tgtEl>
                                          <p:spTgt spid="7">
                                            <p:graphicEl>
                                              <a:chart seriesIdx="-4" categoryIdx="1"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fade">
                                      <p:cBhvr>
                                        <p:cTn id="40" dur="500"/>
                                        <p:tgtEl>
                                          <p:spTgt spid="7">
                                            <p:graphicEl>
                                              <a:chart seriesIdx="-4" categoryIdx="2" bldStep="category"/>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category"/>
        </p:bldSub>
      </p:bldGraphic>
      <p:bldP spid="11" grpId="0" uiExpand="1"/>
      <p:bldP spid="12" grpId="0" uiExpand="1"/>
      <p:bldP spid="13" grpId="0"/>
      <p:bldP spid="14" grpId="0"/>
      <p:bldP spid="15" grpId="0" uiExpand="1"/>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924312" y="1044702"/>
            <a:ext cx="3806167" cy="432426"/>
          </a:xfrm>
          <a:prstGeom prst="rect">
            <a:avLst/>
          </a:prstGeom>
          <a:noFill/>
        </p:spPr>
        <p:txBody>
          <a:bodyPr wrap="square" rtlCol="0">
            <a:spAutoFit/>
          </a:bodyPr>
          <a:lstStyle/>
          <a:p>
            <a:pPr marL="0" marR="0" lvl="0" indent="0" algn="l" defTabSz="914400" rtl="0" eaLnBrk="1" fontAlgn="auto" latinLnBrk="0" hangingPunct="1">
              <a:lnSpc>
                <a:spcPct val="85000"/>
              </a:lnSpc>
              <a:spcBef>
                <a:spcPts val="0"/>
              </a:spcBef>
              <a:spcAft>
                <a:spcPts val="0"/>
              </a:spcAft>
              <a:buClrTx/>
              <a:buSzTx/>
              <a:buFontTx/>
              <a:buNone/>
              <a:tabLst/>
              <a:defRPr/>
            </a:pPr>
            <a:r>
              <a:rPr kumimoji="0" lang="en-AU" sz="2600" b="0" i="0" u="none" strike="noStrike" kern="1200" cap="none" spc="300" normalizeH="0" baseline="0" noProof="0" dirty="0">
                <a:ln>
                  <a:noFill/>
                </a:ln>
                <a:solidFill>
                  <a:prstClr val="white">
                    <a:lumMod val="65000"/>
                  </a:prstClr>
                </a:solidFill>
                <a:effectLst/>
                <a:uLnTx/>
                <a:uFillTx/>
                <a:ea typeface="+mn-ea"/>
                <a:cs typeface="+mn-cs"/>
              </a:rPr>
              <a:t>per protocol</a:t>
            </a:r>
            <a:endParaRPr kumimoji="0" lang="en-AU" sz="2600" b="0" i="0" u="none" strike="noStrike" kern="1200" cap="none" spc="300" normalizeH="0" baseline="0" noProof="0" dirty="0">
              <a:ln>
                <a:noFill/>
              </a:ln>
              <a:solidFill>
                <a:prstClr val="black">
                  <a:lumMod val="95000"/>
                  <a:lumOff val="5000"/>
                </a:prstClr>
              </a:solidFill>
              <a:effectLst/>
              <a:uLnTx/>
              <a:uFillTx/>
              <a:ea typeface="+mn-ea"/>
              <a:cs typeface="+mn-cs"/>
            </a:endParaRPr>
          </a:p>
        </p:txBody>
      </p:sp>
      <p:graphicFrame>
        <p:nvGraphicFramePr>
          <p:cNvPr id="9" name="Chart 8"/>
          <p:cNvGraphicFramePr>
            <a:graphicFrameLocks/>
          </p:cNvGraphicFramePr>
          <p:nvPr>
            <p:extLst>
              <p:ext uri="{D42A27DB-BD31-4B8C-83A1-F6EECF244321}">
                <p14:modId xmlns:p14="http://schemas.microsoft.com/office/powerpoint/2010/main" val="1171452806"/>
              </p:ext>
            </p:extLst>
          </p:nvPr>
        </p:nvGraphicFramePr>
        <p:xfrm>
          <a:off x="621885" y="1540800"/>
          <a:ext cx="10948229" cy="4777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3"/>
          <p:cNvSpPr txBox="1"/>
          <p:nvPr/>
        </p:nvSpPr>
        <p:spPr>
          <a:xfrm>
            <a:off x="6200769" y="1694444"/>
            <a:ext cx="1699532"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1"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0.5</a:t>
            </a:r>
          </a:p>
        </p:txBody>
      </p:sp>
      <p:sp>
        <p:nvSpPr>
          <p:cNvPr id="13" name="TextBox 5"/>
          <p:cNvSpPr txBox="1"/>
          <p:nvPr/>
        </p:nvSpPr>
        <p:spPr>
          <a:xfrm>
            <a:off x="9778449" y="1694444"/>
            <a:ext cx="1588730"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0"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0.5</a:t>
            </a:r>
          </a:p>
        </p:txBody>
      </p:sp>
      <p:sp>
        <p:nvSpPr>
          <p:cNvPr id="14" name="TextBox 6"/>
          <p:cNvSpPr txBox="1"/>
          <p:nvPr/>
        </p:nvSpPr>
        <p:spPr>
          <a:xfrm>
            <a:off x="9740083" y="2662438"/>
            <a:ext cx="183003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a:t>
            </a:r>
            <a:r>
              <a:rPr kumimoji="0" lang="en-AU" sz="2600" b="0" i="1"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0.5</a:t>
            </a:r>
          </a:p>
        </p:txBody>
      </p:sp>
      <p:sp>
        <p:nvSpPr>
          <p:cNvPr id="15" name="TextBox 14"/>
          <p:cNvSpPr txBox="1"/>
          <p:nvPr/>
        </p:nvSpPr>
        <p:spPr>
          <a:xfrm>
            <a:off x="1093303" y="4133819"/>
            <a:ext cx="1831009" cy="1348061"/>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FFC000"/>
                </a:solidFill>
                <a:effectLst/>
                <a:uLnTx/>
                <a:uFillTx/>
                <a:cs typeface="Segoe UI Light" panose="020B0502040204020203" pitchFamily="34" charset="0"/>
              </a:rPr>
              <a:t>QTR Set </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rPr>
              <a:t>QTR Choice </a:t>
            </a: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prstClr val="black">
                    <a:lumMod val="50000"/>
                    <a:lumOff val="50000"/>
                  </a:prstClr>
                </a:solidFill>
                <a:effectLst/>
                <a:uLnTx/>
                <a:uFillTx/>
                <a:cs typeface="Segoe UI Light" panose="020B0502040204020203" pitchFamily="34" charset="0"/>
              </a:rPr>
              <a:t>Control</a:t>
            </a:r>
          </a:p>
        </p:txBody>
      </p:sp>
      <p:sp>
        <p:nvSpPr>
          <p:cNvPr id="10" name="TextBox 4"/>
          <p:cNvSpPr txBox="1"/>
          <p:nvPr/>
        </p:nvSpPr>
        <p:spPr>
          <a:xfrm>
            <a:off x="6200769" y="3300375"/>
            <a:ext cx="181338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0.4</a:t>
            </a:r>
          </a:p>
        </p:txBody>
      </p:sp>
      <p:sp>
        <p:nvSpPr>
          <p:cNvPr id="18" name="TextBox 17"/>
          <p:cNvSpPr txBox="1"/>
          <p:nvPr/>
        </p:nvSpPr>
        <p:spPr>
          <a:xfrm>
            <a:off x="485400" y="576221"/>
            <a:ext cx="11221200" cy="563231"/>
          </a:xfrm>
          <a:prstGeom prst="rect">
            <a:avLst/>
          </a:prstGeom>
          <a:noFill/>
        </p:spPr>
        <p:txBody>
          <a:bodyPr wrap="square" rtlCol="0">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AU" sz="3600" b="0" i="0" u="none" strike="noStrike" kern="1200" cap="none" normalizeH="0" baseline="0" noProof="0" dirty="0">
                <a:ln>
                  <a:noFill/>
                </a:ln>
                <a:solidFill>
                  <a:schemeClr val="tx1">
                    <a:lumMod val="75000"/>
                    <a:lumOff val="25000"/>
                  </a:schemeClr>
                </a:solidFill>
                <a:effectLst/>
                <a:uLnTx/>
                <a:uFillTx/>
                <a:cs typeface="Segoe UI Light" panose="020B0502040204020203" pitchFamily="34" charset="0"/>
              </a:rPr>
              <a:t>Quality Teaching by group allocation</a:t>
            </a:r>
            <a:endParaRPr kumimoji="0" lang="en-AU" sz="2600" b="0" i="0" u="none" strike="noStrike" kern="1200" cap="none" normalizeH="0" baseline="0" noProof="0" dirty="0">
              <a:ln>
                <a:noFill/>
              </a:ln>
              <a:solidFill>
                <a:schemeClr val="tx1">
                  <a:lumMod val="75000"/>
                  <a:lumOff val="25000"/>
                </a:schemeClr>
              </a:solidFill>
              <a:effectLst/>
              <a:uLnTx/>
              <a:uFillTx/>
              <a:cs typeface="Segoe UI Light" panose="020B0502040204020203" pitchFamily="34" charset="0"/>
            </a:endParaRPr>
          </a:p>
        </p:txBody>
      </p:sp>
    </p:spTree>
    <p:extLst>
      <p:ext uri="{BB962C8B-B14F-4D97-AF65-F5344CB8AC3E}">
        <p14:creationId xmlns:p14="http://schemas.microsoft.com/office/powerpoint/2010/main" val="112562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fade">
                                      <p:cBhvr>
                                        <p:cTn id="12" dur="500"/>
                                        <p:tgtEl>
                                          <p:spTgt spid="9">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graphicEl>
                                              <a:chart seriesIdx="-4" categoryIdx="0" bldStep="category"/>
                                            </p:graphicEl>
                                          </p:spTgt>
                                        </p:tgtEl>
                                        <p:attrNameLst>
                                          <p:attrName>style.visibility</p:attrName>
                                        </p:attrNameLst>
                                      </p:cBhvr>
                                      <p:to>
                                        <p:strVal val="visible"/>
                                      </p:to>
                                    </p:set>
                                    <p:animEffect transition="in" filter="fade">
                                      <p:cBhvr>
                                        <p:cTn id="22" dur="500"/>
                                        <p:tgtEl>
                                          <p:spTgt spid="9">
                                            <p:graphicEl>
                                              <a:chart seriesIdx="-4" categoryIdx="0"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graphicEl>
                                              <a:chart seriesIdx="-4" categoryIdx="1" bldStep="category"/>
                                            </p:graphicEl>
                                          </p:spTgt>
                                        </p:tgtEl>
                                        <p:attrNameLst>
                                          <p:attrName>style.visibility</p:attrName>
                                        </p:attrNameLst>
                                      </p:cBhvr>
                                      <p:to>
                                        <p:strVal val="visible"/>
                                      </p:to>
                                    </p:set>
                                    <p:animEffect transition="in" filter="fade">
                                      <p:cBhvr>
                                        <p:cTn id="27" dur="500"/>
                                        <p:tgtEl>
                                          <p:spTgt spid="9">
                                            <p:graphicEl>
                                              <a:chart seriesIdx="-4" categoryIdx="1"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graphicEl>
                                              <a:chart seriesIdx="-4" categoryIdx="2" bldStep="category"/>
                                            </p:graphicEl>
                                          </p:spTgt>
                                        </p:tgtEl>
                                        <p:attrNameLst>
                                          <p:attrName>style.visibility</p:attrName>
                                        </p:attrNameLst>
                                      </p:cBhvr>
                                      <p:to>
                                        <p:strVal val="visible"/>
                                      </p:to>
                                    </p:set>
                                    <p:animEffect transition="in" filter="fade">
                                      <p:cBhvr>
                                        <p:cTn id="40" dur="500"/>
                                        <p:tgtEl>
                                          <p:spTgt spid="9">
                                            <p:graphicEl>
                                              <a:chart seriesIdx="-4" categoryIdx="2" bldStep="category"/>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Graphic spid="9" grpId="0" uiExpand="1">
        <p:bldSub>
          <a:bldChart bld="category"/>
        </p:bldSub>
      </p:bldGraphic>
      <p:bldP spid="11" grpId="0"/>
      <p:bldP spid="13" grpId="0"/>
      <p:bldP spid="14" grpId="0"/>
      <p:bldP spid="15"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4821" y="576221"/>
            <a:ext cx="10542358" cy="563231"/>
          </a:xfrm>
          <a:prstGeom prst="rect">
            <a:avLst/>
          </a:prstGeom>
          <a:noFill/>
        </p:spPr>
        <p:txBody>
          <a:bodyPr wrap="square" rtlCol="0">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AU" sz="3600" b="0" i="0" u="none" strike="noStrike" kern="1200" cap="none" normalizeH="0" baseline="0" noProof="0" dirty="0">
                <a:ln>
                  <a:noFill/>
                </a:ln>
                <a:solidFill>
                  <a:schemeClr val="tx1">
                    <a:lumMod val="75000"/>
                    <a:lumOff val="25000"/>
                  </a:schemeClr>
                </a:solidFill>
                <a:effectLst/>
                <a:uLnTx/>
                <a:uFillTx/>
                <a:ea typeface="+mn-ea"/>
                <a:cs typeface="+mn-cs"/>
              </a:rPr>
              <a:t>Quality Teaching by years of experience </a:t>
            </a:r>
          </a:p>
        </p:txBody>
      </p:sp>
      <p:pic>
        <p:nvPicPr>
          <p:cNvPr id="5" name="Content Placeholder 3"/>
          <p:cNvPicPr>
            <a:picLocks/>
          </p:cNvPicPr>
          <p:nvPr/>
        </p:nvPicPr>
        <p:blipFill rotWithShape="1">
          <a:blip r:embed="rId2">
            <a:extLst>
              <a:ext uri="{28A0092B-C50C-407E-A947-70E740481C1C}">
                <a14:useLocalDpi xmlns:a14="http://schemas.microsoft.com/office/drawing/2010/main" val="0"/>
              </a:ext>
            </a:extLst>
          </a:blip>
          <a:srcRect l="1470" t="1114" r="1445" b="1453"/>
          <a:stretch/>
        </p:blipFill>
        <p:spPr bwMode="auto">
          <a:xfrm>
            <a:off x="2609850" y="1447180"/>
            <a:ext cx="6972300" cy="5004420"/>
          </a:xfrm>
          <a:prstGeom prst="rect">
            <a:avLst/>
          </a:prstGeom>
          <a:noFill/>
          <a:ln>
            <a:noFill/>
          </a:ln>
        </p:spPr>
      </p:pic>
    </p:spTree>
    <p:extLst>
      <p:ext uri="{BB962C8B-B14F-4D97-AF65-F5344CB8AC3E}">
        <p14:creationId xmlns:p14="http://schemas.microsoft.com/office/powerpoint/2010/main" val="332080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5029238" y="1545893"/>
            <a:ext cx="522801" cy="584775"/>
          </a:xfrm>
          <a:prstGeom prst="rect">
            <a:avLst/>
          </a:prstGeom>
          <a:noFill/>
        </p:spPr>
        <p:txBody>
          <a:bodyPr wrap="square" rtlCol="0">
            <a:spAutoFit/>
          </a:bodyPr>
          <a:lstStyle/>
          <a:p>
            <a:pPr algn="ctr"/>
            <a:r>
              <a:rPr lang="en-AU" sz="3200" dirty="0" smtClean="0">
                <a:solidFill>
                  <a:schemeClr val="bg1"/>
                </a:solidFill>
                <a:latin typeface="Tw Cen MT Condensed" panose="020B0606020104020203" pitchFamily="34" charset="0"/>
              </a:rPr>
              <a:t>QT</a:t>
            </a:r>
            <a:endParaRPr lang="en-AU" sz="3200" dirty="0">
              <a:solidFill>
                <a:schemeClr val="bg1"/>
              </a:solidFill>
              <a:latin typeface="Tw Cen MT Condensed" panose="020B0606020104020203" pitchFamily="34" charset="0"/>
            </a:endParaRPr>
          </a:p>
        </p:txBody>
      </p:sp>
      <p:sp>
        <p:nvSpPr>
          <p:cNvPr id="30" name="TextBox 29"/>
          <p:cNvSpPr txBox="1"/>
          <p:nvPr/>
        </p:nvSpPr>
        <p:spPr>
          <a:xfrm>
            <a:off x="6254402" y="3441951"/>
            <a:ext cx="650567" cy="584775"/>
          </a:xfrm>
          <a:prstGeom prst="rect">
            <a:avLst/>
          </a:prstGeom>
          <a:noFill/>
        </p:spPr>
        <p:txBody>
          <a:bodyPr wrap="square" rtlCol="0">
            <a:spAutoFit/>
          </a:bodyPr>
          <a:lstStyle/>
          <a:p>
            <a:pPr algn="ctr"/>
            <a:r>
              <a:rPr lang="en-AU" sz="3200" dirty="0" smtClean="0">
                <a:solidFill>
                  <a:schemeClr val="bg1"/>
                </a:solidFill>
                <a:latin typeface="Tw Cen MT Condensed" panose="020B0606020104020203" pitchFamily="34" charset="0"/>
              </a:rPr>
              <a:t>QTR</a:t>
            </a:r>
            <a:endParaRPr lang="en-AU" sz="3200" dirty="0">
              <a:solidFill>
                <a:schemeClr val="bg1"/>
              </a:solidFill>
              <a:latin typeface="Tw Cen MT Condensed" panose="020B0606020104020203" pitchFamily="34" charset="0"/>
            </a:endParaRPr>
          </a:p>
        </p:txBody>
      </p:sp>
      <p:sp>
        <p:nvSpPr>
          <p:cNvPr id="14" name="Rectangle 13"/>
          <p:cNvSpPr/>
          <p:nvPr/>
        </p:nvSpPr>
        <p:spPr>
          <a:xfrm>
            <a:off x="4035502" y="0"/>
            <a:ext cx="4145853" cy="340315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TextBox 3"/>
          <p:cNvSpPr txBox="1"/>
          <p:nvPr/>
        </p:nvSpPr>
        <p:spPr>
          <a:xfrm>
            <a:off x="2212588" y="678726"/>
            <a:ext cx="1786467" cy="369332"/>
          </a:xfrm>
          <a:prstGeom prst="rect">
            <a:avLst/>
          </a:prstGeom>
          <a:noFill/>
        </p:spPr>
        <p:txBody>
          <a:bodyPr wrap="square" rtlCol="0">
            <a:spAutoFit/>
          </a:bodyPr>
          <a:lstStyle/>
          <a:p>
            <a:r>
              <a:rPr lang="en-AU" dirty="0" smtClean="0">
                <a:solidFill>
                  <a:schemeClr val="bg1"/>
                </a:solidFill>
                <a:latin typeface="Tw Cen MT" panose="020B0602020104020603" pitchFamily="34" charset="0"/>
              </a:rPr>
              <a:t>Quality Teaching</a:t>
            </a:r>
            <a:endParaRPr lang="en-AU" dirty="0">
              <a:solidFill>
                <a:schemeClr val="bg1"/>
              </a:solidFill>
              <a:latin typeface="Tw Cen MT" panose="020B0602020104020603" pitchFamily="34" charset="0"/>
            </a:endParaRPr>
          </a:p>
        </p:txBody>
      </p:sp>
      <p:sp>
        <p:nvSpPr>
          <p:cNvPr id="10" name="Rectangle 9"/>
          <p:cNvSpPr/>
          <p:nvPr/>
        </p:nvSpPr>
        <p:spPr>
          <a:xfrm>
            <a:off x="0" y="0"/>
            <a:ext cx="4039200" cy="340315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Manual Operation 10"/>
          <p:cNvSpPr/>
          <p:nvPr/>
        </p:nvSpPr>
        <p:spPr>
          <a:xfrm rot="16200000">
            <a:off x="2544618" y="1492817"/>
            <a:ext cx="3403157" cy="417520"/>
          </a:xfrm>
          <a:prstGeom prst="flowChartManualOperation">
            <a:avLst/>
          </a:prstGeom>
          <a:solidFill>
            <a:srgbClr val="4545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5" name="Flowchart: Manual Operation 14"/>
          <p:cNvSpPr/>
          <p:nvPr/>
        </p:nvSpPr>
        <p:spPr>
          <a:xfrm>
            <a:off x="4035501" y="3403157"/>
            <a:ext cx="4145854" cy="417600"/>
          </a:xfrm>
          <a:prstGeom prst="flowChartManualOperation">
            <a:avLst/>
          </a:prstGeom>
          <a:solidFill>
            <a:srgbClr val="62626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2" name="TextBox 21"/>
          <p:cNvSpPr txBox="1"/>
          <p:nvPr/>
        </p:nvSpPr>
        <p:spPr>
          <a:xfrm>
            <a:off x="4820155" y="482794"/>
            <a:ext cx="2990345" cy="2151358"/>
          </a:xfrm>
          <a:prstGeom prst="rect">
            <a:avLst/>
          </a:prstGeom>
          <a:noFill/>
        </p:spPr>
        <p:txBody>
          <a:bodyPr wrap="square" rtlCol="0">
            <a:spAutoFit/>
          </a:bodyPr>
          <a:lstStyle/>
          <a:p>
            <a:pPr lvl="0">
              <a:lnSpc>
                <a:spcPct val="80000"/>
              </a:lnSpc>
            </a:pPr>
            <a:r>
              <a:rPr lang="en-AU" sz="2200" b="1" dirty="0" smtClean="0">
                <a:solidFill>
                  <a:prstClr val="white"/>
                </a:solidFill>
                <a:latin typeface="Calibri" panose="020F0502020204030204" pitchFamily="34" charset="0"/>
              </a:rPr>
              <a:t>QUALITY TEACHING </a:t>
            </a:r>
            <a:br>
              <a:rPr lang="en-AU" sz="2200" b="1" dirty="0" smtClean="0">
                <a:solidFill>
                  <a:prstClr val="white"/>
                </a:solidFill>
                <a:latin typeface="Calibri" panose="020F0502020204030204" pitchFamily="34" charset="0"/>
              </a:rPr>
            </a:br>
            <a:r>
              <a:rPr lang="en-AU" sz="2200" b="1" dirty="0" smtClean="0">
                <a:solidFill>
                  <a:prstClr val="white"/>
                </a:solidFill>
                <a:latin typeface="Calibri" panose="020F0502020204030204" pitchFamily="34" charset="0"/>
              </a:rPr>
              <a:t>ROUNDS</a:t>
            </a:r>
          </a:p>
          <a:p>
            <a:pPr lvl="0">
              <a:lnSpc>
                <a:spcPct val="85000"/>
              </a:lnSpc>
            </a:pPr>
            <a:endParaRPr lang="en-AU" sz="1600" dirty="0" smtClean="0">
              <a:solidFill>
                <a:prstClr val="white"/>
              </a:solidFill>
              <a:latin typeface="Calibri" panose="020F0502020204030204" pitchFamily="34" charset="0"/>
            </a:endParaRPr>
          </a:p>
          <a:p>
            <a:pPr lvl="0">
              <a:lnSpc>
                <a:spcPct val="85000"/>
              </a:lnSpc>
            </a:pPr>
            <a:r>
              <a:rPr lang="en-AU" sz="2000" dirty="0" smtClean="0">
                <a:solidFill>
                  <a:prstClr val="white"/>
                </a:solidFill>
                <a:latin typeface="Calibri" panose="020F0502020204030204" pitchFamily="34" charset="0"/>
              </a:rPr>
              <a:t>PD approach, collaborative analysis of lessons, builds confidence and relationships, enhances teaching culture</a:t>
            </a:r>
          </a:p>
        </p:txBody>
      </p:sp>
      <p:sp>
        <p:nvSpPr>
          <p:cNvPr id="23" name="TextBox 22"/>
          <p:cNvSpPr txBox="1"/>
          <p:nvPr/>
        </p:nvSpPr>
        <p:spPr>
          <a:xfrm>
            <a:off x="724017" y="477168"/>
            <a:ext cx="2846058" cy="2228302"/>
          </a:xfrm>
          <a:prstGeom prst="rect">
            <a:avLst/>
          </a:prstGeom>
          <a:noFill/>
        </p:spPr>
        <p:txBody>
          <a:bodyPr wrap="square" rtlCol="0">
            <a:spAutoFit/>
          </a:bodyPr>
          <a:lstStyle/>
          <a:p>
            <a:pPr>
              <a:lnSpc>
                <a:spcPct val="80000"/>
              </a:lnSpc>
            </a:pPr>
            <a:r>
              <a:rPr lang="en-AU" sz="2200" b="1" dirty="0" smtClean="0">
                <a:solidFill>
                  <a:schemeClr val="bg1"/>
                </a:solidFill>
                <a:latin typeface="Calibri" panose="020F0502020204030204" pitchFamily="34" charset="0"/>
              </a:rPr>
              <a:t>QUALITY TEACHING MODEL</a:t>
            </a:r>
          </a:p>
          <a:p>
            <a:pPr>
              <a:lnSpc>
                <a:spcPct val="85000"/>
              </a:lnSpc>
            </a:pPr>
            <a:endParaRPr lang="en-AU" sz="1600" dirty="0" smtClean="0">
              <a:solidFill>
                <a:schemeClr val="bg1"/>
              </a:solidFill>
              <a:latin typeface="Calibri" panose="020F0502020204030204" pitchFamily="34" charset="0"/>
            </a:endParaRPr>
          </a:p>
          <a:p>
            <a:pPr>
              <a:lnSpc>
                <a:spcPct val="85000"/>
              </a:lnSpc>
              <a:spcBef>
                <a:spcPts val="600"/>
              </a:spcBef>
            </a:pPr>
            <a:r>
              <a:rPr lang="en-AU" sz="2000" dirty="0" smtClean="0">
                <a:solidFill>
                  <a:schemeClr val="bg1"/>
                </a:solidFill>
                <a:latin typeface="Calibri" panose="020F0502020204030204" pitchFamily="34" charset="0"/>
              </a:rPr>
              <a:t>Comprehensive pedagogical model, knowledge base for teaching, shared language for teachers</a:t>
            </a:r>
          </a:p>
        </p:txBody>
      </p:sp>
    </p:spTree>
    <p:extLst>
      <p:ext uri="{BB962C8B-B14F-4D97-AF65-F5344CB8AC3E}">
        <p14:creationId xmlns:p14="http://schemas.microsoft.com/office/powerpoint/2010/main" val="479628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9460" name="Rectangle 10"/>
          <p:cNvSpPr>
            <a:spLocks noChangeArrowheads="1"/>
          </p:cNvSpPr>
          <p:nvPr/>
        </p:nvSpPr>
        <p:spPr bwMode="auto">
          <a:xfrm>
            <a:off x="1949450" y="1419225"/>
            <a:ext cx="8032750" cy="478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342900" marR="0" lvl="0" indent="-342900" algn="l" defTabSz="457200" rtl="0" eaLnBrk="0" fontAlgn="auto" latinLnBrk="0" hangingPunct="0">
              <a:lnSpc>
                <a:spcPct val="100000"/>
              </a:lnSpc>
              <a:spcBef>
                <a:spcPct val="20000"/>
              </a:spcBef>
              <a:spcAft>
                <a:spcPts val="0"/>
              </a:spcAft>
              <a:buClrTx/>
              <a:buSzTx/>
              <a:buFont typeface="Arial" pitchFamily="34" charset="0"/>
              <a:buChar char="•"/>
              <a:tabLst/>
              <a:defRPr/>
            </a:pPr>
            <a:endParaRPr kumimoji="0" lang="en-AU" sz="2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3" name="Rectangle 2"/>
          <p:cNvSpPr/>
          <p:nvPr/>
        </p:nvSpPr>
        <p:spPr>
          <a:xfrm>
            <a:off x="1403131" y="2103773"/>
            <a:ext cx="9629116" cy="3890296"/>
          </a:xfrm>
          <a:prstGeom prst="rect">
            <a:avLst/>
          </a:prstGeom>
        </p:spPr>
        <p:txBody>
          <a:bodyPr wrap="square">
            <a:spAutoFit/>
          </a:bodyPr>
          <a:lstStyle/>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School Organisational Health Questionnaire (Hart et al., </a:t>
            </a:r>
            <a:r>
              <a:rPr kumimoji="0" lang="en-AU" sz="2800" b="0" i="0" u="none" strike="noStrike" kern="1200" cap="none" spc="0" normalizeH="0" baseline="0" noProof="0" dirty="0" smtClean="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2000)</a:t>
            </a:r>
          </a:p>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dirty="0" smtClean="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Consisted </a:t>
            </a:r>
            <a:r>
              <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of 5 items on a 5 point scale where 1 = ‘Strongly disagree’ and 5 = ‘Strongly </a:t>
            </a:r>
            <a:r>
              <a:rPr kumimoji="0" lang="en-AU" sz="2800" b="0" i="0" u="none" strike="noStrike" kern="1200" cap="none" spc="0" normalizeH="0" baseline="0" noProof="0" dirty="0" smtClean="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agree’</a:t>
            </a:r>
          </a:p>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dirty="0" smtClean="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Includes </a:t>
            </a:r>
            <a:r>
              <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questions on issues such as:</a:t>
            </a: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Team spirit</a:t>
            </a: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Enthusiasm for work</a:t>
            </a: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Energy in the school</a:t>
            </a: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Pride within the school</a:t>
            </a:r>
          </a:p>
        </p:txBody>
      </p:sp>
      <p:sp>
        <p:nvSpPr>
          <p:cNvPr id="5" name="Rectangle 3"/>
          <p:cNvSpPr txBox="1">
            <a:spLocks noChangeArrowheads="1"/>
          </p:cNvSpPr>
          <p:nvPr/>
        </p:nvSpPr>
        <p:spPr bwMode="auto">
          <a:xfrm>
            <a:off x="1403131" y="1039488"/>
            <a:ext cx="9244281" cy="6845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342900" algn="l" defTabSz="914400" rtl="0" eaLnBrk="1" fontAlgn="auto" latinLnBrk="0" hangingPunct="1">
              <a:lnSpc>
                <a:spcPct val="85000"/>
              </a:lnSpc>
              <a:spcBef>
                <a:spcPct val="20000"/>
              </a:spcBef>
              <a:spcAft>
                <a:spcPct val="40000"/>
              </a:spcAft>
              <a:buClrTx/>
              <a:buSzTx/>
              <a:buFont typeface="Arial"/>
              <a:buNone/>
              <a:tabLst/>
              <a:defRPr/>
            </a:pPr>
            <a:r>
              <a:rPr kumimoji="0" lang="en-US" sz="4000" b="0" i="0" u="none" strike="noStrike" kern="1200" cap="none" spc="0" normalizeH="0" baseline="0" noProof="0" dirty="0" smtClean="0">
                <a:ln>
                  <a:noFill/>
                </a:ln>
                <a:solidFill>
                  <a:prstClr val="white"/>
                </a:solidFill>
                <a:effectLst/>
                <a:uLnTx/>
                <a:uFillTx/>
                <a:latin typeface="Calibri" panose="020F0502020204030204" pitchFamily="34" charset="0"/>
                <a:ea typeface="+mn-ea"/>
                <a:cs typeface="+mn-cs"/>
              </a:rPr>
              <a:t>Impact on </a:t>
            </a:r>
            <a:r>
              <a:rPr kumimoji="0" lang="en-US" sz="4000" b="0" i="0" u="none" strike="noStrike" kern="1200" cap="none" spc="0" normalizeH="0" baseline="0" noProof="0" dirty="0" smtClean="0">
                <a:ln>
                  <a:noFill/>
                </a:ln>
                <a:solidFill>
                  <a:srgbClr val="FFC000"/>
                </a:solidFill>
                <a:effectLst/>
                <a:uLnTx/>
                <a:uFillTx/>
                <a:latin typeface="Calibri" panose="020F0502020204030204" pitchFamily="34" charset="0"/>
                <a:ea typeface="+mn-ea"/>
                <a:cs typeface="+mn-cs"/>
              </a:rPr>
              <a:t>morale</a:t>
            </a:r>
            <a:endParaRPr kumimoji="0" lang="en-US" sz="40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51826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2766944594"/>
              </p:ext>
            </p:extLst>
          </p:nvPr>
        </p:nvGraphicFramePr>
        <p:xfrm>
          <a:off x="505514" y="1609725"/>
          <a:ext cx="11064601" cy="4951933"/>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3"/>
          <p:cNvSpPr txBox="1"/>
          <p:nvPr/>
        </p:nvSpPr>
        <p:spPr>
          <a:xfrm>
            <a:off x="5962230" y="1995254"/>
            <a:ext cx="1699532"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1"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0.4</a:t>
            </a:r>
          </a:p>
        </p:txBody>
      </p:sp>
      <p:sp>
        <p:nvSpPr>
          <p:cNvPr id="12" name="TextBox 4"/>
          <p:cNvSpPr txBox="1"/>
          <p:nvPr/>
        </p:nvSpPr>
        <p:spPr>
          <a:xfrm>
            <a:off x="5962230" y="3399764"/>
            <a:ext cx="181338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0.1</a:t>
            </a:r>
          </a:p>
        </p:txBody>
      </p:sp>
      <p:sp>
        <p:nvSpPr>
          <p:cNvPr id="13" name="TextBox 5"/>
          <p:cNvSpPr txBox="1"/>
          <p:nvPr/>
        </p:nvSpPr>
        <p:spPr>
          <a:xfrm>
            <a:off x="9778449" y="2587469"/>
            <a:ext cx="1588730"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a:t>
            </a:r>
            <a:r>
              <a:rPr kumimoji="0" lang="en-AU" sz="2600" b="0" i="1"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0.4</a:t>
            </a:r>
          </a:p>
        </p:txBody>
      </p:sp>
      <p:sp>
        <p:nvSpPr>
          <p:cNvPr id="14" name="TextBox 6"/>
          <p:cNvSpPr txBox="1"/>
          <p:nvPr/>
        </p:nvSpPr>
        <p:spPr>
          <a:xfrm>
            <a:off x="9740084" y="1570408"/>
            <a:ext cx="183003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0"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0.6</a:t>
            </a:r>
          </a:p>
        </p:txBody>
      </p:sp>
      <p:sp>
        <p:nvSpPr>
          <p:cNvPr id="15" name="TextBox 14"/>
          <p:cNvSpPr txBox="1"/>
          <p:nvPr/>
        </p:nvSpPr>
        <p:spPr>
          <a:xfrm>
            <a:off x="954156" y="2723682"/>
            <a:ext cx="1840948" cy="1034129"/>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prstClr val="black">
                    <a:lumMod val="50000"/>
                    <a:lumOff val="50000"/>
                  </a:prstClr>
                </a:solidFill>
                <a:effectLst/>
                <a:uLnTx/>
                <a:uFillTx/>
                <a:cs typeface="Segoe UI Light" panose="020B0502040204020203" pitchFamily="34" charset="0"/>
              </a:rPr>
              <a:t>Control</a:t>
            </a: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FFC000"/>
                </a:solidFill>
                <a:effectLst/>
                <a:uLnTx/>
                <a:uFillTx/>
                <a:cs typeface="Segoe UI Light" panose="020B0502040204020203" pitchFamily="34" charset="0"/>
              </a:rPr>
              <a:t>QTR Set </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rPr>
              <a:t>QTR Choice </a:t>
            </a:r>
          </a:p>
        </p:txBody>
      </p:sp>
      <p:sp>
        <p:nvSpPr>
          <p:cNvPr id="21" name="TextBox 20"/>
          <p:cNvSpPr txBox="1"/>
          <p:nvPr/>
        </p:nvSpPr>
        <p:spPr>
          <a:xfrm>
            <a:off x="824821" y="576221"/>
            <a:ext cx="10542358" cy="563231"/>
          </a:xfrm>
          <a:prstGeom prst="rect">
            <a:avLst/>
          </a:prstGeom>
          <a:noFill/>
        </p:spPr>
        <p:txBody>
          <a:bodyPr wrap="square" rtlCol="0">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AU" sz="3600" b="0" i="0" u="none" strike="noStrike" kern="1200" cap="none" normalizeH="0" baseline="0" noProof="0" dirty="0">
                <a:ln>
                  <a:noFill/>
                </a:ln>
                <a:solidFill>
                  <a:schemeClr val="tx1">
                    <a:lumMod val="75000"/>
                    <a:lumOff val="25000"/>
                  </a:schemeClr>
                </a:solidFill>
                <a:effectLst/>
                <a:uLnTx/>
                <a:uFillTx/>
                <a:ea typeface="+mn-ea"/>
                <a:cs typeface="+mn-cs"/>
              </a:rPr>
              <a:t>Teacher morale by group allocation</a:t>
            </a:r>
          </a:p>
        </p:txBody>
      </p:sp>
    </p:spTree>
    <p:extLst>
      <p:ext uri="{BB962C8B-B14F-4D97-AF65-F5344CB8AC3E}">
        <p14:creationId xmlns:p14="http://schemas.microsoft.com/office/powerpoint/2010/main" val="638504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fade">
                                      <p:cBhvr>
                                        <p:cTn id="12" dur="500"/>
                                        <p:tgtEl>
                                          <p:spTgt spid="10">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graphicEl>
                                              <a:chart seriesIdx="-4" categoryIdx="0" bldStep="category"/>
                                            </p:graphicEl>
                                          </p:spTgt>
                                        </p:tgtEl>
                                        <p:attrNameLst>
                                          <p:attrName>style.visibility</p:attrName>
                                        </p:attrNameLst>
                                      </p:cBhvr>
                                      <p:to>
                                        <p:strVal val="visible"/>
                                      </p:to>
                                    </p:set>
                                    <p:animEffect transition="in" filter="fade">
                                      <p:cBhvr>
                                        <p:cTn id="22" dur="500"/>
                                        <p:tgtEl>
                                          <p:spTgt spid="10">
                                            <p:graphicEl>
                                              <a:chart seriesIdx="-4" categoryIdx="0"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graphicEl>
                                              <a:chart seriesIdx="-4" categoryIdx="1" bldStep="category"/>
                                            </p:graphicEl>
                                          </p:spTgt>
                                        </p:tgtEl>
                                        <p:attrNameLst>
                                          <p:attrName>style.visibility</p:attrName>
                                        </p:attrNameLst>
                                      </p:cBhvr>
                                      <p:to>
                                        <p:strVal val="visible"/>
                                      </p:to>
                                    </p:set>
                                    <p:animEffect transition="in" filter="fade">
                                      <p:cBhvr>
                                        <p:cTn id="27" dur="500"/>
                                        <p:tgtEl>
                                          <p:spTgt spid="10">
                                            <p:graphicEl>
                                              <a:chart seriesIdx="-4" categoryIdx="1"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graphicEl>
                                              <a:chart seriesIdx="-4" categoryIdx="2" bldStep="category"/>
                                            </p:graphicEl>
                                          </p:spTgt>
                                        </p:tgtEl>
                                        <p:attrNameLst>
                                          <p:attrName>style.visibility</p:attrName>
                                        </p:attrNameLst>
                                      </p:cBhvr>
                                      <p:to>
                                        <p:strVal val="visible"/>
                                      </p:to>
                                    </p:set>
                                    <p:animEffect transition="in" filter="fade">
                                      <p:cBhvr>
                                        <p:cTn id="40" dur="500"/>
                                        <p:tgtEl>
                                          <p:spTgt spid="10">
                                            <p:graphicEl>
                                              <a:chart seriesIdx="-4" categoryIdx="2" bldStep="category"/>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Chart bld="category"/>
        </p:bldSub>
      </p:bldGraphic>
      <p:bldP spid="11" grpId="0"/>
      <p:bldP spid="12" grpId="0"/>
      <p:bldP spid="13" grpId="0"/>
      <p:bldP spid="14" grpId="0"/>
      <p:bldP spid="15" grpId="0"/>
      <p:bldP spid="21"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9460" name="Rectangle 10"/>
          <p:cNvSpPr>
            <a:spLocks noChangeArrowheads="1"/>
          </p:cNvSpPr>
          <p:nvPr/>
        </p:nvSpPr>
        <p:spPr bwMode="auto">
          <a:xfrm>
            <a:off x="1949450" y="1419225"/>
            <a:ext cx="8032750" cy="478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marL="342900" indent="-3429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342900" marR="0" lvl="0" indent="-342900" algn="l" defTabSz="457200" rtl="0" eaLnBrk="0" fontAlgn="auto" latinLnBrk="0" hangingPunct="0">
              <a:lnSpc>
                <a:spcPct val="100000"/>
              </a:lnSpc>
              <a:spcBef>
                <a:spcPct val="20000"/>
              </a:spcBef>
              <a:spcAft>
                <a:spcPts val="0"/>
              </a:spcAft>
              <a:buClrTx/>
              <a:buSzTx/>
              <a:buFont typeface="Arial" pitchFamily="34" charset="0"/>
              <a:buChar char="•"/>
              <a:tabLst/>
              <a:defRPr/>
            </a:pPr>
            <a:endParaRPr kumimoji="0" lang="en-AU" sz="2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3" name="Rectangle 2"/>
          <p:cNvSpPr/>
          <p:nvPr/>
        </p:nvSpPr>
        <p:spPr>
          <a:xfrm>
            <a:off x="1403131" y="2103773"/>
            <a:ext cx="9629116" cy="3890296"/>
          </a:xfrm>
          <a:prstGeom prst="rect">
            <a:avLst/>
          </a:prstGeom>
        </p:spPr>
        <p:txBody>
          <a:bodyPr wrap="square">
            <a:spAutoFit/>
          </a:bodyPr>
          <a:lstStyle/>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School Organisational Health Questionnaire (Hart et al., 2000)</a:t>
            </a:r>
          </a:p>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Consisted of 5 items on a 5 point scale where 1 = ‘Strongly disagree’ and 5 = ‘Strongly agree’</a:t>
            </a:r>
          </a:p>
          <a:p>
            <a:pPr marL="457200" marR="0" lvl="0" indent="-457200" algn="l" defTabSz="457200" rtl="0" eaLnBrk="1" fontAlgn="auto" latinLnBrk="0" hangingPunct="1">
              <a:lnSpc>
                <a:spcPct val="90000"/>
              </a:lnSpc>
              <a:spcBef>
                <a:spcPts val="0"/>
              </a:spcBef>
              <a:spcAft>
                <a:spcPts val="1200"/>
              </a:spcAft>
              <a:buClr>
                <a:prstClr val="white"/>
              </a:buClr>
              <a:buSzTx/>
              <a:buFont typeface="Wingdings" panose="05000000000000000000" pitchFamily="2" charset="2"/>
              <a:buChar char="§"/>
              <a:tabLst/>
              <a:defRPr/>
            </a:pPr>
            <a:r>
              <a:rPr kumimoji="0" lang="en-AU" sz="28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Includes questions on issues such as:</a:t>
            </a: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Receiving feedback on performance</a:t>
            </a: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Opportunities to discuss performance</a:t>
            </a: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Recognition of good work</a:t>
            </a:r>
          </a:p>
          <a:p>
            <a:pPr marL="800100" marR="0" lvl="1" indent="-342900" algn="l" defTabSz="457200" rtl="0" eaLnBrk="1" fontAlgn="auto" latinLnBrk="0" hangingPunct="1">
              <a:lnSpc>
                <a:spcPct val="100000"/>
              </a:lnSpc>
              <a:spcBef>
                <a:spcPts val="0"/>
              </a:spcBef>
              <a:spcAft>
                <a:spcPts val="800"/>
              </a:spcAft>
              <a:buClr>
                <a:prstClr val="white"/>
              </a:buClr>
              <a:buSzTx/>
              <a:buFont typeface="Calibri" panose="020F050202020403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ea typeface="Segoe UI" panose="020B0502040204020203" pitchFamily="34" charset="0"/>
                <a:cs typeface="Segoe UI" panose="020B0502040204020203" pitchFamily="34" charset="0"/>
              </a:rPr>
              <a:t>Receiving encouragement</a:t>
            </a:r>
          </a:p>
        </p:txBody>
      </p:sp>
      <p:sp>
        <p:nvSpPr>
          <p:cNvPr id="5" name="Rectangle 3"/>
          <p:cNvSpPr txBox="1">
            <a:spLocks noChangeArrowheads="1"/>
          </p:cNvSpPr>
          <p:nvPr/>
        </p:nvSpPr>
        <p:spPr bwMode="auto">
          <a:xfrm>
            <a:off x="1403131" y="1039488"/>
            <a:ext cx="9244281" cy="6845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342900" algn="l" defTabSz="914400" rtl="0" eaLnBrk="1" fontAlgn="auto" latinLnBrk="0" hangingPunct="1">
              <a:lnSpc>
                <a:spcPct val="85000"/>
              </a:lnSpc>
              <a:spcBef>
                <a:spcPct val="20000"/>
              </a:spcBef>
              <a:spcAft>
                <a:spcPct val="40000"/>
              </a:spcAft>
              <a:buClrTx/>
              <a:buSzTx/>
              <a:buFont typeface="Arial"/>
              <a:buNone/>
              <a:tabLst/>
              <a:defRPr/>
            </a:pPr>
            <a:r>
              <a:rPr kumimoji="0" lang="en-US" sz="4000" b="0" i="0" u="none" strike="noStrike" kern="1200" cap="none" spc="0" normalizeH="0" baseline="0" noProof="0" dirty="0" smtClean="0">
                <a:ln>
                  <a:noFill/>
                </a:ln>
                <a:solidFill>
                  <a:prstClr val="white"/>
                </a:solidFill>
                <a:effectLst/>
                <a:uLnTx/>
                <a:uFillTx/>
                <a:latin typeface="Calibri" panose="020F0502020204030204" pitchFamily="34" charset="0"/>
                <a:ea typeface="+mn-ea"/>
                <a:cs typeface="+mn-cs"/>
              </a:rPr>
              <a:t>Impact on </a:t>
            </a:r>
            <a:r>
              <a:rPr kumimoji="0" lang="en-US" sz="4000" b="0" i="0" u="none" strike="noStrike" kern="1200" cap="none" spc="0" normalizeH="0" baseline="0" noProof="0" dirty="0" smtClean="0">
                <a:ln>
                  <a:noFill/>
                </a:ln>
                <a:solidFill>
                  <a:srgbClr val="FFC000"/>
                </a:solidFill>
                <a:effectLst/>
                <a:uLnTx/>
                <a:uFillTx/>
                <a:latin typeface="Calibri" panose="020F0502020204030204" pitchFamily="34" charset="0"/>
                <a:ea typeface="+mn-ea"/>
                <a:cs typeface="+mn-cs"/>
              </a:rPr>
              <a:t>appraisal and recognition</a:t>
            </a:r>
            <a:endParaRPr kumimoji="0" lang="en-US" sz="40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1666101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1350749486"/>
              </p:ext>
            </p:extLst>
          </p:nvPr>
        </p:nvGraphicFramePr>
        <p:xfrm>
          <a:off x="364150" y="1609725"/>
          <a:ext cx="11205965" cy="4777200"/>
        </p:xfrm>
        <a:graphic>
          <a:graphicData uri="http://schemas.openxmlformats.org/drawingml/2006/chart">
            <c:chart xmlns:c="http://schemas.openxmlformats.org/drawingml/2006/chart" xmlns:r="http://schemas.openxmlformats.org/officeDocument/2006/relationships" r:id="rId2"/>
          </a:graphicData>
        </a:graphic>
      </p:graphicFrame>
      <p:sp>
        <p:nvSpPr>
          <p:cNvPr id="22" name="TextBox 21"/>
          <p:cNvSpPr txBox="1"/>
          <p:nvPr/>
        </p:nvSpPr>
        <p:spPr>
          <a:xfrm>
            <a:off x="914401" y="3808904"/>
            <a:ext cx="1860826" cy="720197"/>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FFC000"/>
                </a:solidFill>
                <a:effectLst/>
                <a:uLnTx/>
                <a:uFillTx/>
                <a:cs typeface="Segoe UI Light" panose="020B0502040204020203" pitchFamily="34" charset="0"/>
              </a:rPr>
              <a:t>QTR Set </a:t>
            </a:r>
            <a:endPar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endParaRPr>
          </a:p>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ED7D31"/>
                </a:solidFill>
                <a:effectLst/>
                <a:uLnTx/>
                <a:uFillTx/>
                <a:cs typeface="Segoe UI Light" panose="020B0502040204020203" pitchFamily="34" charset="0"/>
              </a:rPr>
              <a:t>QTR Choice </a:t>
            </a:r>
          </a:p>
        </p:txBody>
      </p:sp>
      <p:sp>
        <p:nvSpPr>
          <p:cNvPr id="23" name="TextBox 3"/>
          <p:cNvSpPr txBox="1"/>
          <p:nvPr/>
        </p:nvSpPr>
        <p:spPr>
          <a:xfrm>
            <a:off x="5833022" y="2152004"/>
            <a:ext cx="1699532"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1"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0.4</a:t>
            </a:r>
          </a:p>
        </p:txBody>
      </p:sp>
      <p:sp>
        <p:nvSpPr>
          <p:cNvPr id="24" name="TextBox 4"/>
          <p:cNvSpPr txBox="1"/>
          <p:nvPr/>
        </p:nvSpPr>
        <p:spPr>
          <a:xfrm>
            <a:off x="5833022" y="3645782"/>
            <a:ext cx="181338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0.3</a:t>
            </a:r>
          </a:p>
        </p:txBody>
      </p:sp>
      <p:sp>
        <p:nvSpPr>
          <p:cNvPr id="25" name="TextBox 5"/>
          <p:cNvSpPr txBox="1"/>
          <p:nvPr/>
        </p:nvSpPr>
        <p:spPr>
          <a:xfrm>
            <a:off x="9981385" y="1580864"/>
            <a:ext cx="1588730"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ED7D31"/>
                </a:solidFill>
                <a:effectLst/>
                <a:uLnTx/>
                <a:uFillTx/>
              </a:rPr>
              <a:t>d</a:t>
            </a:r>
            <a:r>
              <a:rPr kumimoji="0" lang="en-AU" sz="2600" b="0" i="1"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rPr>
              <a:t>= </a:t>
            </a:r>
            <a:r>
              <a:rPr kumimoji="0" lang="en-AU" sz="2600" b="0" i="0" u="none" strike="noStrike" kern="1200" cap="none" spc="0" normalizeH="0" baseline="0" noProof="0" dirty="0">
                <a:ln>
                  <a:noFill/>
                </a:ln>
                <a:solidFill>
                  <a:srgbClr val="ED7D31"/>
                </a:solidFill>
                <a:effectLst/>
                <a:uLnTx/>
                <a:uFillTx/>
                <a:cs typeface="Segoe UI Light" panose="020B0502040204020203" pitchFamily="34" charset="0"/>
              </a:rPr>
              <a:t>0.5</a:t>
            </a:r>
          </a:p>
        </p:txBody>
      </p:sp>
      <p:sp>
        <p:nvSpPr>
          <p:cNvPr id="26" name="TextBox 6"/>
          <p:cNvSpPr txBox="1"/>
          <p:nvPr/>
        </p:nvSpPr>
        <p:spPr>
          <a:xfrm>
            <a:off x="9981385" y="2051137"/>
            <a:ext cx="1830031" cy="523220"/>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800" b="0" i="1" u="none" strike="noStrike" kern="1200" cap="none" spc="0" normalizeH="0" baseline="0" noProof="0" dirty="0">
                <a:ln>
                  <a:noFill/>
                </a:ln>
                <a:solidFill>
                  <a:srgbClr val="FFC000"/>
                </a:solidFill>
                <a:effectLst/>
                <a:uLnTx/>
                <a:uFillTx/>
              </a:rPr>
              <a:t>d</a:t>
            </a:r>
            <a:r>
              <a:rPr kumimoji="0" lang="en-AU" sz="2600" b="0" i="1"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rPr>
              <a:t>= </a:t>
            </a:r>
            <a:r>
              <a:rPr kumimoji="0" lang="en-AU" sz="2600" b="0" i="0" u="none" strike="noStrike" kern="1200" cap="none" spc="0" normalizeH="0" baseline="0" noProof="0" dirty="0">
                <a:ln>
                  <a:noFill/>
                </a:ln>
                <a:solidFill>
                  <a:srgbClr val="FFC000"/>
                </a:solidFill>
                <a:effectLst/>
                <a:uLnTx/>
                <a:uFillTx/>
                <a:cs typeface="Segoe UI Light" panose="020B0502040204020203" pitchFamily="34" charset="0"/>
              </a:rPr>
              <a:t>0.4</a:t>
            </a:r>
          </a:p>
        </p:txBody>
      </p:sp>
      <p:sp>
        <p:nvSpPr>
          <p:cNvPr id="27" name="TextBox 26"/>
          <p:cNvSpPr txBox="1"/>
          <p:nvPr/>
        </p:nvSpPr>
        <p:spPr>
          <a:xfrm>
            <a:off x="934279" y="1744785"/>
            <a:ext cx="1840948" cy="437749"/>
          </a:xfrm>
          <a:prstGeom prst="rect">
            <a:avLst/>
          </a:prstGeom>
          <a:noFill/>
        </p:spPr>
        <p:txBody>
          <a:bodyPr wrap="square" rtlCol="0">
            <a:spAutoFit/>
          </a:bodyPr>
          <a:lstStyle/>
          <a:p>
            <a:pPr marL="0" marR="0" lvl="0" indent="0" algn="r" defTabSz="914400" rtl="0" eaLnBrk="1" fontAlgn="auto" latinLnBrk="0" hangingPunct="1">
              <a:lnSpc>
                <a:spcPct val="85000"/>
              </a:lnSpc>
              <a:spcBef>
                <a:spcPts val="0"/>
              </a:spcBef>
              <a:spcAft>
                <a:spcPts val="0"/>
              </a:spcAft>
              <a:buClrTx/>
              <a:buSzTx/>
              <a:buFontTx/>
              <a:buNone/>
              <a:tabLst/>
              <a:defRPr/>
            </a:pPr>
            <a:r>
              <a:rPr kumimoji="0" lang="en-AU" sz="2600" b="0" i="0" u="none" strike="noStrike" kern="1200" cap="none" spc="0" normalizeH="0" baseline="0" noProof="0" dirty="0">
                <a:ln>
                  <a:noFill/>
                </a:ln>
                <a:solidFill>
                  <a:prstClr val="black">
                    <a:lumMod val="50000"/>
                    <a:lumOff val="50000"/>
                  </a:prstClr>
                </a:solidFill>
                <a:effectLst/>
                <a:uLnTx/>
                <a:uFillTx/>
                <a:cs typeface="Segoe UI Light" panose="020B0502040204020203" pitchFamily="34" charset="0"/>
              </a:rPr>
              <a:t>Control</a:t>
            </a:r>
          </a:p>
        </p:txBody>
      </p:sp>
      <p:sp>
        <p:nvSpPr>
          <p:cNvPr id="160" name="TextBox 159"/>
          <p:cNvSpPr txBox="1"/>
          <p:nvPr/>
        </p:nvSpPr>
        <p:spPr>
          <a:xfrm>
            <a:off x="564811" y="576221"/>
            <a:ext cx="11062379" cy="563231"/>
          </a:xfrm>
          <a:prstGeom prst="rect">
            <a:avLst/>
          </a:prstGeom>
          <a:noFill/>
        </p:spPr>
        <p:txBody>
          <a:bodyPr wrap="square" rtlCol="0">
            <a:spAutoFit/>
          </a:bodyPr>
          <a:lstStyle/>
          <a:p>
            <a:pPr marL="0" marR="0" lvl="0" indent="0" algn="ctr" defTabSz="914400" rtl="0" eaLnBrk="1" fontAlgn="auto" latinLnBrk="0" hangingPunct="1">
              <a:lnSpc>
                <a:spcPct val="85000"/>
              </a:lnSpc>
              <a:spcBef>
                <a:spcPts val="0"/>
              </a:spcBef>
              <a:spcAft>
                <a:spcPts val="0"/>
              </a:spcAft>
              <a:buClrTx/>
              <a:buSzTx/>
              <a:buFontTx/>
              <a:buNone/>
              <a:tabLst/>
              <a:defRPr/>
            </a:pPr>
            <a:r>
              <a:rPr kumimoji="0" lang="en-AU" sz="3600" b="0" i="0" u="none" strike="noStrike" kern="1200" cap="none" normalizeH="0" baseline="0" noProof="0" dirty="0">
                <a:ln>
                  <a:noFill/>
                </a:ln>
                <a:solidFill>
                  <a:schemeClr val="tx1">
                    <a:lumMod val="75000"/>
                    <a:lumOff val="25000"/>
                  </a:schemeClr>
                </a:solidFill>
                <a:effectLst/>
                <a:uLnTx/>
                <a:uFillTx/>
                <a:ea typeface="+mn-ea"/>
                <a:cs typeface="+mn-cs"/>
              </a:rPr>
              <a:t>Appraisal and recognition by group allocation</a:t>
            </a:r>
          </a:p>
        </p:txBody>
      </p:sp>
    </p:spTree>
    <p:extLst>
      <p:ext uri="{BB962C8B-B14F-4D97-AF65-F5344CB8AC3E}">
        <p14:creationId xmlns:p14="http://schemas.microsoft.com/office/powerpoint/2010/main" val="107582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0"/>
                                        </p:tgtEl>
                                        <p:attrNameLst>
                                          <p:attrName>style.visibility</p:attrName>
                                        </p:attrNameLst>
                                      </p:cBhvr>
                                      <p:to>
                                        <p:strVal val="visible"/>
                                      </p:to>
                                    </p:set>
                                    <p:animEffect transition="in" filter="fade">
                                      <p:cBhvr>
                                        <p:cTn id="7" dur="500"/>
                                        <p:tgtEl>
                                          <p:spTgt spid="16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fade">
                                      <p:cBhvr>
                                        <p:cTn id="12" dur="500"/>
                                        <p:tgtEl>
                                          <p:spTgt spid="9">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graphicEl>
                                              <a:chart seriesIdx="-4" categoryIdx="0" bldStep="category"/>
                                            </p:graphicEl>
                                          </p:spTgt>
                                        </p:tgtEl>
                                        <p:attrNameLst>
                                          <p:attrName>style.visibility</p:attrName>
                                        </p:attrNameLst>
                                      </p:cBhvr>
                                      <p:to>
                                        <p:strVal val="visible"/>
                                      </p:to>
                                    </p:set>
                                    <p:animEffect transition="in" filter="fade">
                                      <p:cBhvr>
                                        <p:cTn id="25" dur="500"/>
                                        <p:tgtEl>
                                          <p:spTgt spid="9">
                                            <p:graphicEl>
                                              <a:chart seriesIdx="-4" categoryIdx="0" bldStep="category"/>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graphicEl>
                                              <a:chart seriesIdx="-4" categoryIdx="1" bldStep="category"/>
                                            </p:graphicEl>
                                          </p:spTgt>
                                        </p:tgtEl>
                                        <p:attrNameLst>
                                          <p:attrName>style.visibility</p:attrName>
                                        </p:attrNameLst>
                                      </p:cBhvr>
                                      <p:to>
                                        <p:strVal val="visible"/>
                                      </p:to>
                                    </p:set>
                                    <p:animEffect transition="in" filter="fade">
                                      <p:cBhvr>
                                        <p:cTn id="30" dur="500"/>
                                        <p:tgtEl>
                                          <p:spTgt spid="9">
                                            <p:graphicEl>
                                              <a:chart seriesIdx="-4" categoryIdx="1" bldStep="category"/>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9">
                                            <p:graphicEl>
                                              <a:chart seriesIdx="-4" categoryIdx="2" bldStep="category"/>
                                            </p:graphicEl>
                                          </p:spTgt>
                                        </p:tgtEl>
                                        <p:attrNameLst>
                                          <p:attrName>style.visibility</p:attrName>
                                        </p:attrNameLst>
                                      </p:cBhvr>
                                      <p:to>
                                        <p:strVal val="visible"/>
                                      </p:to>
                                    </p:set>
                                    <p:animEffect transition="in" filter="fade">
                                      <p:cBhvr>
                                        <p:cTn id="43" dur="500"/>
                                        <p:tgtEl>
                                          <p:spTgt spid="9">
                                            <p:graphicEl>
                                              <a:chart seriesIdx="-4" categoryIdx="2" bldStep="category"/>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Chart bld="category"/>
        </p:bldSub>
      </p:bldGraphic>
      <p:bldP spid="22" grpId="0"/>
      <p:bldP spid="23" grpId="0"/>
      <p:bldP spid="24" grpId="0"/>
      <p:bldP spid="25" grpId="0"/>
      <p:bldP spid="26" grpId="0"/>
      <p:bldP spid="27" grpId="0"/>
      <p:bldP spid="16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p:cNvSpPr txBox="1"/>
          <p:nvPr/>
        </p:nvSpPr>
        <p:spPr>
          <a:xfrm>
            <a:off x="1262741" y="1555080"/>
            <a:ext cx="6662058" cy="563231"/>
          </a:xfrm>
          <a:prstGeom prst="rect">
            <a:avLst/>
          </a:prstGeom>
          <a:noFill/>
        </p:spPr>
        <p:txBody>
          <a:bodyPr wrap="square" rtlCol="0">
            <a:spAutoFit/>
          </a:bodyPr>
          <a:lstStyle/>
          <a:p>
            <a:pPr marL="0" marR="0" lvl="0" indent="0" algn="l" defTabSz="914400" rtl="0" eaLnBrk="1" fontAlgn="auto" latinLnBrk="0" hangingPunct="1">
              <a:lnSpc>
                <a:spcPct val="85000"/>
              </a:lnSpc>
              <a:spcBef>
                <a:spcPts val="0"/>
              </a:spcBef>
              <a:spcAft>
                <a:spcPts val="0"/>
              </a:spcAft>
              <a:buClrTx/>
              <a:buSzTx/>
              <a:buFontTx/>
              <a:buNone/>
              <a:tabLst/>
              <a:defRPr/>
            </a:pPr>
            <a:r>
              <a:rPr kumimoji="0" lang="en-AU" sz="3600" b="0" i="0" u="none" strike="noStrike" kern="1200" cap="none" normalizeH="0" baseline="0" noProof="0" dirty="0">
                <a:ln>
                  <a:noFill/>
                </a:ln>
                <a:solidFill>
                  <a:srgbClr val="FFC000"/>
                </a:solidFill>
                <a:effectLst/>
                <a:uLnTx/>
                <a:uFillTx/>
                <a:ea typeface="+mn-ea"/>
                <a:cs typeface="+mn-cs"/>
              </a:rPr>
              <a:t>Underlying</a:t>
            </a:r>
            <a:r>
              <a:rPr kumimoji="0" lang="en-AU" sz="3600" b="0" i="0" u="none" strike="noStrike" kern="1200" cap="none" normalizeH="0" baseline="0" noProof="0" dirty="0">
                <a:ln>
                  <a:noFill/>
                </a:ln>
                <a:solidFill>
                  <a:prstClr val="white"/>
                </a:solidFill>
                <a:effectLst/>
                <a:uLnTx/>
                <a:uFillTx/>
                <a:ea typeface="+mn-ea"/>
                <a:cs typeface="+mn-cs"/>
              </a:rPr>
              <a:t> mechanisms</a:t>
            </a:r>
          </a:p>
        </p:txBody>
      </p:sp>
      <p:sp>
        <p:nvSpPr>
          <p:cNvPr id="10" name="TextBox 9"/>
          <p:cNvSpPr txBox="1"/>
          <p:nvPr/>
        </p:nvSpPr>
        <p:spPr>
          <a:xfrm>
            <a:off x="1262741" y="2606285"/>
            <a:ext cx="7576459" cy="2339102"/>
          </a:xfrm>
          <a:prstGeom prst="rect">
            <a:avLst/>
          </a:prstGeom>
          <a:noFill/>
        </p:spPr>
        <p:txBody>
          <a:bodyPr wrap="square" rtlCol="0">
            <a:spAutoFit/>
          </a:bodyPr>
          <a:lstStyle/>
          <a:p>
            <a:pPr marL="457200" marR="0" lvl="0" indent="-457200" algn="l" defTabSz="914400" rtl="0" eaLnBrk="1" fontAlgn="auto" latinLnBrk="0" hangingPunct="1">
              <a:lnSpc>
                <a:spcPct val="90000"/>
              </a:lnSpc>
              <a:spcBef>
                <a:spcPts val="0"/>
              </a:spcBef>
              <a:spcAft>
                <a:spcPts val="1200"/>
              </a:spcAft>
              <a:buClrTx/>
              <a:buSzTx/>
              <a:buFont typeface="+mj-lt"/>
              <a:buAutoNum type="arabicPeriod"/>
              <a:tabLst/>
              <a:defRPr/>
            </a:pPr>
            <a:r>
              <a:rPr kumimoji="0" lang="en-AU" sz="2800" b="0" i="0" u="none" strike="noStrike" kern="1200" cap="none" spc="0" normalizeH="0" baseline="0" noProof="0" dirty="0">
                <a:ln>
                  <a:noFill/>
                </a:ln>
                <a:solidFill>
                  <a:srgbClr val="FFC000"/>
                </a:solidFill>
                <a:effectLst/>
                <a:uLnTx/>
                <a:uFillTx/>
                <a:ea typeface="+mn-ea"/>
                <a:cs typeface="+mn-cs"/>
              </a:rPr>
              <a:t>Structures the knowledge base </a:t>
            </a:r>
            <a:r>
              <a:rPr kumimoji="0" lang="en-AU" sz="2800" b="0" i="0" u="none" strike="noStrike" kern="1200" cap="none" spc="0" normalizeH="0" baseline="0" noProof="0" dirty="0">
                <a:ln>
                  <a:noFill/>
                </a:ln>
                <a:solidFill>
                  <a:prstClr val="white"/>
                </a:solidFill>
                <a:effectLst/>
                <a:uLnTx/>
                <a:uFillTx/>
                <a:ea typeface="+mn-ea"/>
                <a:cs typeface="+mn-cs"/>
              </a:rPr>
              <a:t>for teaching</a:t>
            </a:r>
          </a:p>
          <a:p>
            <a:pPr marL="457200" marR="0" lvl="0" indent="-457200" algn="l" defTabSz="914400" rtl="0" eaLnBrk="1" fontAlgn="auto" latinLnBrk="0" hangingPunct="1">
              <a:lnSpc>
                <a:spcPct val="90000"/>
              </a:lnSpc>
              <a:spcBef>
                <a:spcPts val="0"/>
              </a:spcBef>
              <a:spcAft>
                <a:spcPts val="1200"/>
              </a:spcAft>
              <a:buClrTx/>
              <a:buSzTx/>
              <a:buFont typeface="+mj-lt"/>
              <a:buAutoNum type="arabicPeriod"/>
              <a:tabLst/>
              <a:defRPr/>
            </a:pPr>
            <a:r>
              <a:rPr kumimoji="0" lang="en-AU" sz="2800" b="0" i="0" u="none" strike="noStrike" kern="1200" cap="none" spc="0" normalizeH="0" baseline="0" noProof="0" dirty="0">
                <a:ln>
                  <a:noFill/>
                </a:ln>
                <a:solidFill>
                  <a:srgbClr val="FFC000"/>
                </a:solidFill>
                <a:effectLst/>
                <a:uLnTx/>
                <a:uFillTx/>
                <a:ea typeface="+mn-ea"/>
                <a:cs typeface="+mn-cs"/>
              </a:rPr>
              <a:t>Flattens</a:t>
            </a:r>
            <a:r>
              <a:rPr kumimoji="0" lang="en-AU" sz="2800" b="0" i="0" u="none" strike="noStrike" kern="1200" cap="none" spc="0" normalizeH="0" baseline="0" noProof="0" dirty="0">
                <a:ln>
                  <a:noFill/>
                </a:ln>
                <a:solidFill>
                  <a:prstClr val="black">
                    <a:lumMod val="95000"/>
                    <a:lumOff val="5000"/>
                  </a:prstClr>
                </a:solidFill>
                <a:effectLst/>
                <a:uLnTx/>
                <a:uFillTx/>
                <a:ea typeface="+mn-ea"/>
                <a:cs typeface="+mn-cs"/>
              </a:rPr>
              <a:t> </a:t>
            </a:r>
            <a:r>
              <a:rPr kumimoji="0" lang="en-AU" sz="2800" b="0" i="0" u="none" strike="noStrike" kern="1200" cap="none" spc="0" normalizeH="0" baseline="0" noProof="0" dirty="0">
                <a:ln>
                  <a:noFill/>
                </a:ln>
                <a:solidFill>
                  <a:srgbClr val="FFC000"/>
                </a:solidFill>
                <a:effectLst/>
                <a:uLnTx/>
                <a:uFillTx/>
                <a:ea typeface="+mn-ea"/>
                <a:cs typeface="+mn-cs"/>
              </a:rPr>
              <a:t>power hierarchies </a:t>
            </a:r>
            <a:r>
              <a:rPr kumimoji="0" lang="en-AU" sz="2800" b="0" i="0" u="none" strike="noStrike" kern="1200" cap="none" spc="0" normalizeH="0" baseline="0" noProof="0" dirty="0">
                <a:ln>
                  <a:noFill/>
                </a:ln>
                <a:solidFill>
                  <a:prstClr val="white"/>
                </a:solidFill>
                <a:effectLst/>
                <a:uLnTx/>
                <a:uFillTx/>
                <a:ea typeface="+mn-ea"/>
                <a:cs typeface="+mn-cs"/>
              </a:rPr>
              <a:t>to enhance collaboration</a:t>
            </a:r>
          </a:p>
          <a:p>
            <a:pPr marL="457200" marR="0" lvl="0" indent="-457200" algn="l" defTabSz="914400" rtl="0" eaLnBrk="1" fontAlgn="auto" latinLnBrk="0" hangingPunct="1">
              <a:lnSpc>
                <a:spcPct val="90000"/>
              </a:lnSpc>
              <a:spcBef>
                <a:spcPts val="0"/>
              </a:spcBef>
              <a:spcAft>
                <a:spcPts val="1200"/>
              </a:spcAft>
              <a:buClrTx/>
              <a:buSzTx/>
              <a:buFont typeface="+mj-lt"/>
              <a:buAutoNum type="arabicPeriod"/>
              <a:tabLst/>
              <a:defRPr/>
            </a:pPr>
            <a:r>
              <a:rPr kumimoji="0" lang="en-AU" sz="2800" b="0" i="0" u="none" strike="noStrike" kern="1200" cap="none" spc="0" normalizeH="0" baseline="0" noProof="0" dirty="0">
                <a:ln>
                  <a:noFill/>
                </a:ln>
                <a:solidFill>
                  <a:srgbClr val="FFC000"/>
                </a:solidFill>
                <a:effectLst/>
                <a:uLnTx/>
                <a:uFillTx/>
                <a:ea typeface="+mn-ea"/>
                <a:cs typeface="+mn-cs"/>
              </a:rPr>
              <a:t>Enhances relationships </a:t>
            </a:r>
            <a:r>
              <a:rPr kumimoji="0" lang="en-AU" sz="2800" b="0" i="0" u="none" strike="noStrike" kern="1200" cap="none" spc="0" normalizeH="0" baseline="0" noProof="0" dirty="0">
                <a:ln>
                  <a:noFill/>
                </a:ln>
                <a:solidFill>
                  <a:prstClr val="white"/>
                </a:solidFill>
                <a:effectLst/>
                <a:uLnTx/>
                <a:uFillTx/>
                <a:ea typeface="+mn-ea"/>
                <a:cs typeface="+mn-cs"/>
              </a:rPr>
              <a:t>to build a culture of learning among </a:t>
            </a:r>
            <a:r>
              <a:rPr kumimoji="0" lang="en-AU" sz="2800" b="0" i="0" u="none" strike="noStrike" kern="1200" cap="none" spc="0" normalizeH="0" baseline="0" noProof="0" dirty="0" smtClean="0">
                <a:ln>
                  <a:noFill/>
                </a:ln>
                <a:solidFill>
                  <a:prstClr val="white"/>
                </a:solidFill>
                <a:effectLst/>
                <a:uLnTx/>
                <a:uFillTx/>
                <a:ea typeface="+mn-ea"/>
                <a:cs typeface="+mn-cs"/>
              </a:rPr>
              <a:t>teachers</a:t>
            </a:r>
            <a:endParaRPr kumimoji="0" lang="en-AU" sz="2800" b="0" i="0" u="none" strike="noStrike" kern="1200" cap="none" spc="0" normalizeH="0" baseline="0" noProof="0" dirty="0">
              <a:ln>
                <a:noFill/>
              </a:ln>
              <a:solidFill>
                <a:prstClr val="white"/>
              </a:solidFill>
              <a:effectLst/>
              <a:uLnTx/>
              <a:uFillTx/>
              <a:ea typeface="+mn-ea"/>
              <a:cs typeface="+mn-cs"/>
            </a:endParaRPr>
          </a:p>
        </p:txBody>
      </p:sp>
    </p:spTree>
    <p:extLst>
      <p:ext uri="{BB962C8B-B14F-4D97-AF65-F5344CB8AC3E}">
        <p14:creationId xmlns:p14="http://schemas.microsoft.com/office/powerpoint/2010/main" val="2269672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700"/>
                                        <p:tgtEl>
                                          <p:spTgt spid="10">
                                            <p:txEl>
                                              <p:pRg st="0" end="0"/>
                                            </p:txEl>
                                          </p:spTgt>
                                        </p:tgtEl>
                                      </p:cBhvr>
                                    </p:animEffect>
                                  </p:childTnLst>
                                </p:cTn>
                              </p:par>
                            </p:childTnLst>
                          </p:cTn>
                        </p:par>
                        <p:par>
                          <p:cTn id="12" fill="hold">
                            <p:stCondLst>
                              <p:cond delay="1700"/>
                            </p:stCondLst>
                            <p:childTnLst>
                              <p:par>
                                <p:cTn id="13" presetID="10" presetClass="entr" presetSubtype="0" fill="hold" grpId="0" nodeType="afterEffect">
                                  <p:stCondLst>
                                    <p:cond delay="500"/>
                                  </p:stCondLst>
                                  <p:childTnLst>
                                    <p:set>
                                      <p:cBhvr>
                                        <p:cTn id="14" dur="1" fill="hold">
                                          <p:stCondLst>
                                            <p:cond delay="0"/>
                                          </p:stCondLst>
                                        </p:cTn>
                                        <p:tgtEl>
                                          <p:spTgt spid="10">
                                            <p:txEl>
                                              <p:pRg st="1" end="1"/>
                                            </p:txEl>
                                          </p:spTgt>
                                        </p:tgtEl>
                                        <p:attrNameLst>
                                          <p:attrName>style.visibility</p:attrName>
                                        </p:attrNameLst>
                                      </p:cBhvr>
                                      <p:to>
                                        <p:strVal val="visible"/>
                                      </p:to>
                                    </p:set>
                                    <p:animEffect transition="in" filter="fade">
                                      <p:cBhvr>
                                        <p:cTn id="15" dur="700"/>
                                        <p:tgtEl>
                                          <p:spTgt spid="10">
                                            <p:txEl>
                                              <p:pRg st="1" end="1"/>
                                            </p:txEl>
                                          </p:spTgt>
                                        </p:tgtEl>
                                      </p:cBhvr>
                                    </p:animEffect>
                                  </p:childTnLst>
                                </p:cTn>
                              </p:par>
                            </p:childTnLst>
                          </p:cTn>
                        </p:par>
                        <p:par>
                          <p:cTn id="16" fill="hold">
                            <p:stCondLst>
                              <p:cond delay="2900"/>
                            </p:stCondLst>
                            <p:childTnLst>
                              <p:par>
                                <p:cTn id="17" presetID="10" presetClass="entr" presetSubtype="0" fill="hold" grpId="0" nodeType="afterEffect">
                                  <p:stCondLst>
                                    <p:cond delay="500"/>
                                  </p:stCondLst>
                                  <p:childTnLst>
                                    <p:set>
                                      <p:cBhvr>
                                        <p:cTn id="18" dur="1" fill="hold">
                                          <p:stCondLst>
                                            <p:cond delay="0"/>
                                          </p:stCondLst>
                                        </p:cTn>
                                        <p:tgtEl>
                                          <p:spTgt spid="10">
                                            <p:txEl>
                                              <p:pRg st="2" end="2"/>
                                            </p:txEl>
                                          </p:spTgt>
                                        </p:tgtEl>
                                        <p:attrNameLst>
                                          <p:attrName>style.visibility</p:attrName>
                                        </p:attrNameLst>
                                      </p:cBhvr>
                                      <p:to>
                                        <p:strVal val="visible"/>
                                      </p:to>
                                    </p:set>
                                    <p:animEffect transition="in" filter="fade">
                                      <p:cBhvr>
                                        <p:cTn id="19" dur="7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5735" y="2408148"/>
            <a:ext cx="3168869" cy="9463232"/>
          </a:xfrm>
          <a:prstGeom prst="rect">
            <a:avLst/>
          </a:prstGeom>
          <a:noFill/>
        </p:spPr>
        <p:txBody>
          <a:bodyPr wrap="square" rtlCol="0">
            <a:spAutoFit/>
          </a:bodyPr>
          <a:lstStyle/>
          <a:p>
            <a:pPr>
              <a:lnSpc>
                <a:spcPct val="50000"/>
              </a:lnSpc>
            </a:pPr>
            <a:r>
              <a:rPr lang="en-AU" sz="100000" b="1" spc="-300" dirty="0" smtClean="0">
                <a:solidFill>
                  <a:schemeClr val="bg1">
                    <a:lumMod val="95000"/>
                  </a:schemeClr>
                </a:solidFill>
                <a:latin typeface="Garamond" panose="02020404030301010803" pitchFamily="18" charset="0"/>
              </a:rPr>
              <a:t>“</a:t>
            </a:r>
            <a:endParaRPr lang="en-AU" sz="100000" b="1" spc="-300" dirty="0">
              <a:solidFill>
                <a:schemeClr val="bg1">
                  <a:lumMod val="95000"/>
                </a:schemeClr>
              </a:solidFill>
              <a:latin typeface="Garamond" panose="02020404030301010803" pitchFamily="18" charset="0"/>
            </a:endParaRPr>
          </a:p>
        </p:txBody>
      </p:sp>
      <p:sp>
        <p:nvSpPr>
          <p:cNvPr id="2" name="Rectangle 1"/>
          <p:cNvSpPr/>
          <p:nvPr/>
        </p:nvSpPr>
        <p:spPr>
          <a:xfrm>
            <a:off x="3797300" y="1049419"/>
            <a:ext cx="7391400" cy="2806922"/>
          </a:xfrm>
          <a:prstGeom prst="rect">
            <a:avLst/>
          </a:prstGeom>
        </p:spPr>
        <p:txBody>
          <a:bodyPr wrap="square">
            <a:spAutoFit/>
          </a:bodyPr>
          <a:lstStyle/>
          <a:p>
            <a:pPr>
              <a:lnSpc>
                <a:spcPct val="90000"/>
              </a:lnSpc>
            </a:pPr>
            <a:r>
              <a:rPr lang="en-AU" sz="2800" dirty="0">
                <a:solidFill>
                  <a:schemeClr val="tx1">
                    <a:lumMod val="75000"/>
                    <a:lumOff val="25000"/>
                  </a:schemeClr>
                </a:solidFill>
              </a:rPr>
              <a:t>And </a:t>
            </a:r>
            <a:r>
              <a:rPr lang="en-AU" sz="2800" spc="300" dirty="0">
                <a:solidFill>
                  <a:srgbClr val="FFC000"/>
                </a:solidFill>
              </a:rPr>
              <a:t>it’s good to work with people that I don’t normally work with</a:t>
            </a:r>
            <a:r>
              <a:rPr lang="en-AU" sz="2800" dirty="0">
                <a:solidFill>
                  <a:schemeClr val="tx1">
                    <a:lumMod val="75000"/>
                    <a:lumOff val="25000"/>
                  </a:schemeClr>
                </a:solidFill>
              </a:rPr>
              <a:t>. …I’ve got to know one lady … I didn’t even realise she was a teacher here before… I thought she was just a parent that didn’t leave! … I’ve actually been involved in her lessons and got to know her through this, and her passion – it’s been good.</a:t>
            </a:r>
          </a:p>
        </p:txBody>
      </p:sp>
      <p:sp>
        <p:nvSpPr>
          <p:cNvPr id="3" name="TextBox 2"/>
          <p:cNvSpPr txBox="1"/>
          <p:nvPr/>
        </p:nvSpPr>
        <p:spPr>
          <a:xfrm>
            <a:off x="37973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Tessa, primary teacher of </a:t>
            </a:r>
            <a:r>
              <a:rPr lang="en-AU" altLang="en-US" sz="2200" dirty="0" smtClean="0">
                <a:solidFill>
                  <a:schemeClr val="tx1">
                    <a:lumMod val="75000"/>
                    <a:lumOff val="25000"/>
                  </a:schemeClr>
                </a:solidFill>
                <a:cs typeface="Segoe UI Light" panose="020B0502040204020203" pitchFamily="34" charset="0"/>
              </a:rPr>
              <a:t>10 to 12 years</a:t>
            </a:r>
            <a:endParaRPr lang="en-AU" altLang="en-US" sz="2200" dirty="0">
              <a:solidFill>
                <a:schemeClr val="tx1">
                  <a:lumMod val="75000"/>
                  <a:lumOff val="25000"/>
                </a:schemeClr>
              </a:solidFill>
              <a:cs typeface="Segoe UI Light" panose="020B0502040204020203" pitchFamily="34" charset="0"/>
            </a:endParaRPr>
          </a:p>
        </p:txBody>
      </p:sp>
    </p:spTree>
    <p:extLst>
      <p:ext uri="{BB962C8B-B14F-4D97-AF65-F5344CB8AC3E}">
        <p14:creationId xmlns:p14="http://schemas.microsoft.com/office/powerpoint/2010/main" val="2914856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5735" y="2408148"/>
            <a:ext cx="3168869" cy="9463232"/>
          </a:xfrm>
          <a:prstGeom prst="rect">
            <a:avLst/>
          </a:prstGeom>
          <a:noFill/>
        </p:spPr>
        <p:txBody>
          <a:bodyPr wrap="square" rtlCol="0">
            <a:spAutoFit/>
          </a:bodyPr>
          <a:lstStyle/>
          <a:p>
            <a:pPr>
              <a:lnSpc>
                <a:spcPct val="50000"/>
              </a:lnSpc>
            </a:pPr>
            <a:r>
              <a:rPr lang="en-AU" sz="100000" b="1" spc="-300" dirty="0" smtClean="0">
                <a:solidFill>
                  <a:schemeClr val="bg1">
                    <a:lumMod val="95000"/>
                  </a:schemeClr>
                </a:solidFill>
                <a:latin typeface="Garamond" panose="02020404030301010803" pitchFamily="18" charset="0"/>
              </a:rPr>
              <a:t>“</a:t>
            </a:r>
            <a:endParaRPr lang="en-AU" sz="100000" b="1" spc="-300" dirty="0">
              <a:solidFill>
                <a:schemeClr val="bg1">
                  <a:lumMod val="95000"/>
                </a:schemeClr>
              </a:solidFill>
              <a:latin typeface="Garamond" panose="02020404030301010803" pitchFamily="18" charset="0"/>
            </a:endParaRPr>
          </a:p>
        </p:txBody>
      </p:sp>
      <p:sp>
        <p:nvSpPr>
          <p:cNvPr id="2" name="Rectangle 1"/>
          <p:cNvSpPr/>
          <p:nvPr/>
        </p:nvSpPr>
        <p:spPr>
          <a:xfrm>
            <a:off x="3797300" y="1049419"/>
            <a:ext cx="7043420" cy="2419124"/>
          </a:xfrm>
          <a:prstGeom prst="rect">
            <a:avLst/>
          </a:prstGeom>
        </p:spPr>
        <p:txBody>
          <a:bodyPr wrap="square">
            <a:spAutoFit/>
          </a:bodyPr>
          <a:lstStyle/>
          <a:p>
            <a:pPr>
              <a:lnSpc>
                <a:spcPct val="90000"/>
              </a:lnSpc>
            </a:pPr>
            <a:r>
              <a:rPr lang="en-AU" sz="2800" dirty="0">
                <a:solidFill>
                  <a:schemeClr val="tx1">
                    <a:lumMod val="75000"/>
                    <a:lumOff val="25000"/>
                  </a:schemeClr>
                </a:solidFill>
              </a:rPr>
              <a:t>They did not like me, and I did not like them, and it was only on hearsay and reputation alone…. But when I was in the room with them and working with them, </a:t>
            </a:r>
            <a:r>
              <a:rPr lang="en-AU" sz="2800" spc="300" dirty="0">
                <a:solidFill>
                  <a:srgbClr val="FFC000"/>
                </a:solidFill>
              </a:rPr>
              <a:t>I respected them and I learned to trust them </a:t>
            </a:r>
            <a:r>
              <a:rPr lang="en-AU" sz="2800" dirty="0">
                <a:solidFill>
                  <a:schemeClr val="tx1">
                    <a:lumMod val="75000"/>
                    <a:lumOff val="25000"/>
                  </a:schemeClr>
                </a:solidFill>
              </a:rPr>
              <a:t>and I learned who they really were. </a:t>
            </a:r>
          </a:p>
        </p:txBody>
      </p:sp>
      <p:sp>
        <p:nvSpPr>
          <p:cNvPr id="3" name="TextBox 2"/>
          <p:cNvSpPr txBox="1"/>
          <p:nvPr/>
        </p:nvSpPr>
        <p:spPr>
          <a:xfrm>
            <a:off x="3797300" y="5695357"/>
            <a:ext cx="6743700" cy="397032"/>
          </a:xfrm>
          <a:prstGeom prst="rect">
            <a:avLst/>
          </a:prstGeom>
          <a:noFill/>
        </p:spPr>
        <p:txBody>
          <a:bodyPr wrap="square" rtlCol="0">
            <a:spAutoFit/>
          </a:bodyPr>
          <a:lstStyle/>
          <a:p>
            <a:pPr>
              <a:lnSpc>
                <a:spcPct val="90000"/>
              </a:lnSpc>
            </a:pPr>
            <a:r>
              <a:rPr lang="en-AU" altLang="en-US" sz="2200" dirty="0">
                <a:solidFill>
                  <a:schemeClr val="tx1">
                    <a:lumMod val="75000"/>
                    <a:lumOff val="25000"/>
                  </a:schemeClr>
                </a:solidFill>
                <a:cs typeface="Segoe UI Light" panose="020B0502040204020203" pitchFamily="34" charset="0"/>
              </a:rPr>
              <a:t>– Karen, secondary teacher of </a:t>
            </a:r>
            <a:r>
              <a:rPr lang="en-AU" altLang="en-US" sz="2200" dirty="0" smtClean="0">
                <a:solidFill>
                  <a:schemeClr val="tx1">
                    <a:lumMod val="75000"/>
                    <a:lumOff val="25000"/>
                  </a:schemeClr>
                </a:solidFill>
                <a:cs typeface="Segoe UI Light" panose="020B0502040204020203" pitchFamily="34" charset="0"/>
              </a:rPr>
              <a:t>19 to 21 </a:t>
            </a:r>
            <a:r>
              <a:rPr lang="en-AU" altLang="en-US" sz="2200" dirty="0">
                <a:solidFill>
                  <a:schemeClr val="tx1">
                    <a:lumMod val="75000"/>
                    <a:lumOff val="25000"/>
                  </a:schemeClr>
                </a:solidFill>
                <a:cs typeface="Segoe UI Light" panose="020B0502040204020203" pitchFamily="34" charset="0"/>
              </a:rPr>
              <a:t>years</a:t>
            </a:r>
          </a:p>
        </p:txBody>
      </p:sp>
    </p:spTree>
    <p:extLst>
      <p:ext uri="{BB962C8B-B14F-4D97-AF65-F5344CB8AC3E}">
        <p14:creationId xmlns:p14="http://schemas.microsoft.com/office/powerpoint/2010/main" val="1780767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AU" dirty="0">
              <a:solidFill>
                <a:prstClr val="white"/>
              </a:solidFill>
            </a:endParaRPr>
          </a:p>
        </p:txBody>
      </p:sp>
      <p:sp>
        <p:nvSpPr>
          <p:cNvPr id="5" name="TextBox 4"/>
          <p:cNvSpPr txBox="1"/>
          <p:nvPr/>
        </p:nvSpPr>
        <p:spPr>
          <a:xfrm>
            <a:off x="1403131" y="1033386"/>
            <a:ext cx="9002110" cy="615553"/>
          </a:xfrm>
          <a:prstGeom prst="rect">
            <a:avLst/>
          </a:prstGeom>
          <a:noFill/>
        </p:spPr>
        <p:txBody>
          <a:bodyPr wrap="square" rtlCol="0">
            <a:spAutoFit/>
          </a:bodyPr>
          <a:lstStyle/>
          <a:p>
            <a:pPr>
              <a:lnSpc>
                <a:spcPct val="85000"/>
              </a:lnSpc>
            </a:pPr>
            <a:r>
              <a:rPr lang="en-AU" sz="4000" dirty="0" smtClean="0">
                <a:solidFill>
                  <a:srgbClr val="EAB200"/>
                </a:solidFill>
              </a:rPr>
              <a:t>Quality Teaching Rounds</a:t>
            </a:r>
            <a:endParaRPr lang="en-AU" sz="4000" dirty="0">
              <a:solidFill>
                <a:srgbClr val="EAB200"/>
              </a:solidFill>
            </a:endParaRPr>
          </a:p>
        </p:txBody>
      </p:sp>
      <p:sp>
        <p:nvSpPr>
          <p:cNvPr id="7" name="TextBox 6"/>
          <p:cNvSpPr txBox="1"/>
          <p:nvPr/>
        </p:nvSpPr>
        <p:spPr>
          <a:xfrm>
            <a:off x="1403132" y="2200202"/>
            <a:ext cx="9002110" cy="3194721"/>
          </a:xfrm>
          <a:prstGeom prst="rect">
            <a:avLst/>
          </a:prstGeom>
          <a:noFill/>
        </p:spPr>
        <p:txBody>
          <a:bodyPr wrap="square" rtlCol="0">
            <a:spAutoFit/>
          </a:bodyPr>
          <a:lstStyle/>
          <a:p>
            <a:pPr defTabSz="544513">
              <a:lnSpc>
                <a:spcPct val="90000"/>
              </a:lnSpc>
              <a:spcAft>
                <a:spcPts val="1800"/>
              </a:spcAft>
            </a:pPr>
            <a:r>
              <a:rPr lang="en-AU" sz="2800" dirty="0" smtClean="0">
                <a:solidFill>
                  <a:prstClr val="white"/>
                </a:solidFill>
              </a:rPr>
              <a:t>QT Rounds </a:t>
            </a:r>
            <a:r>
              <a:rPr lang="en-AU" sz="2800" dirty="0">
                <a:solidFill>
                  <a:prstClr val="white"/>
                </a:solidFill>
              </a:rPr>
              <a:t>conceptualises “the problem” in teacher development as one of an inadequate knowledge base which contributes to feelings of insecurity, vulnerability, and a lack of confidence among teachers. Such feelings mitigate their growth and both their opportunity and their capacity to engage in collaborative critical analytical work. In effect, without greater guidance, we too often ask people in schools to do what they don’t know how to </a:t>
            </a:r>
            <a:r>
              <a:rPr lang="en-AU" sz="2800" dirty="0" smtClean="0">
                <a:solidFill>
                  <a:prstClr val="white"/>
                </a:solidFill>
              </a:rPr>
              <a:t>do. </a:t>
            </a:r>
            <a:endParaRPr lang="en-AU" sz="2800" dirty="0">
              <a:solidFill>
                <a:prstClr val="white"/>
              </a:solidFill>
            </a:endParaRPr>
          </a:p>
        </p:txBody>
      </p:sp>
    </p:spTree>
    <p:extLst>
      <p:ext uri="{BB962C8B-B14F-4D97-AF65-F5344CB8AC3E}">
        <p14:creationId xmlns:p14="http://schemas.microsoft.com/office/powerpoint/2010/main" val="2517846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p:cNvSpPr txBox="1"/>
          <p:nvPr/>
        </p:nvSpPr>
        <p:spPr>
          <a:xfrm>
            <a:off x="1262742" y="1553651"/>
            <a:ext cx="6662058" cy="563231"/>
          </a:xfrm>
          <a:prstGeom prst="rect">
            <a:avLst/>
          </a:prstGeom>
          <a:noFill/>
        </p:spPr>
        <p:txBody>
          <a:bodyPr wrap="square" rtlCol="0">
            <a:spAutoFit/>
          </a:bodyPr>
          <a:lstStyle/>
          <a:p>
            <a:pPr lvl="0">
              <a:lnSpc>
                <a:spcPct val="85000"/>
              </a:lnSpc>
              <a:defRPr/>
            </a:pPr>
            <a:r>
              <a:rPr lang="en-AU" sz="3600" dirty="0" smtClean="0">
                <a:solidFill>
                  <a:srgbClr val="FFC000"/>
                </a:solidFill>
              </a:rPr>
              <a:t>Outcomes</a:t>
            </a:r>
            <a:endParaRPr lang="en-AU" sz="3600" dirty="0">
              <a:solidFill>
                <a:srgbClr val="FFC000"/>
              </a:solidFill>
            </a:endParaRPr>
          </a:p>
        </p:txBody>
      </p:sp>
      <p:sp>
        <p:nvSpPr>
          <p:cNvPr id="10" name="TextBox 9"/>
          <p:cNvSpPr txBox="1"/>
          <p:nvPr/>
        </p:nvSpPr>
        <p:spPr>
          <a:xfrm>
            <a:off x="1262743" y="2606285"/>
            <a:ext cx="7448772" cy="3268587"/>
          </a:xfrm>
          <a:prstGeom prst="rect">
            <a:avLst/>
          </a:prstGeom>
          <a:noFill/>
        </p:spPr>
        <p:txBody>
          <a:bodyPr wrap="square" rtlCol="0">
            <a:spAutoFit/>
          </a:bodyPr>
          <a:lstStyle/>
          <a:p>
            <a:pPr lvl="0">
              <a:lnSpc>
                <a:spcPct val="90000"/>
              </a:lnSpc>
              <a:spcAft>
                <a:spcPts val="1200"/>
              </a:spcAft>
              <a:defRPr/>
            </a:pPr>
            <a:r>
              <a:rPr lang="en-AU" sz="2800" dirty="0">
                <a:solidFill>
                  <a:schemeClr val="bg1"/>
                </a:solidFill>
              </a:rPr>
              <a:t>Teachers reported</a:t>
            </a:r>
            <a:r>
              <a:rPr lang="en-AU" sz="2800" dirty="0" smtClean="0">
                <a:solidFill>
                  <a:schemeClr val="bg1"/>
                </a:solidFill>
              </a:rPr>
              <a:t>:</a:t>
            </a:r>
            <a:endParaRPr lang="en-AU" sz="2800" dirty="0">
              <a:solidFill>
                <a:schemeClr val="bg1"/>
              </a:solidFill>
            </a:endParaRPr>
          </a:p>
          <a:p>
            <a:pPr marL="457200" lvl="0" indent="-457200">
              <a:lnSpc>
                <a:spcPct val="90000"/>
              </a:lnSpc>
              <a:spcAft>
                <a:spcPts val="1200"/>
              </a:spcAft>
              <a:buFont typeface="Wingdings" panose="05000000000000000000" pitchFamily="2" charset="2"/>
              <a:buChar char="§"/>
              <a:defRPr/>
            </a:pPr>
            <a:r>
              <a:rPr lang="en-AU" sz="2800" dirty="0">
                <a:solidFill>
                  <a:schemeClr val="bg1"/>
                </a:solidFill>
              </a:rPr>
              <a:t>Increasing </a:t>
            </a:r>
            <a:r>
              <a:rPr lang="en-AU" sz="2800" dirty="0">
                <a:solidFill>
                  <a:srgbClr val="FFC000"/>
                </a:solidFill>
              </a:rPr>
              <a:t>confidence</a:t>
            </a:r>
            <a:r>
              <a:rPr lang="en-AU" sz="2800" dirty="0">
                <a:solidFill>
                  <a:schemeClr val="bg1"/>
                </a:solidFill>
              </a:rPr>
              <a:t> in their own and each other’s </a:t>
            </a:r>
            <a:r>
              <a:rPr lang="en-AU" sz="2800" dirty="0" smtClean="0">
                <a:solidFill>
                  <a:schemeClr val="bg1"/>
                </a:solidFill>
              </a:rPr>
              <a:t>capacities</a:t>
            </a:r>
            <a:endParaRPr lang="en-AU" sz="2800" dirty="0">
              <a:solidFill>
                <a:schemeClr val="bg1"/>
              </a:solidFill>
            </a:endParaRPr>
          </a:p>
          <a:p>
            <a:pPr marL="457200" lvl="0" indent="-457200">
              <a:lnSpc>
                <a:spcPct val="90000"/>
              </a:lnSpc>
              <a:spcAft>
                <a:spcPts val="1200"/>
              </a:spcAft>
              <a:buFont typeface="Wingdings" panose="05000000000000000000" pitchFamily="2" charset="2"/>
              <a:buChar char="§"/>
              <a:defRPr/>
            </a:pPr>
            <a:r>
              <a:rPr lang="en-AU" sz="2800" dirty="0">
                <a:solidFill>
                  <a:schemeClr val="bg1"/>
                </a:solidFill>
              </a:rPr>
              <a:t>Higher levels of </a:t>
            </a:r>
            <a:r>
              <a:rPr lang="en-AU" sz="2800" dirty="0">
                <a:solidFill>
                  <a:srgbClr val="FFC000"/>
                </a:solidFill>
              </a:rPr>
              <a:t>responsibility</a:t>
            </a:r>
            <a:r>
              <a:rPr lang="en-AU" sz="2800" dirty="0">
                <a:solidFill>
                  <a:schemeClr val="bg1"/>
                </a:solidFill>
              </a:rPr>
              <a:t> for student </a:t>
            </a:r>
            <a:r>
              <a:rPr lang="en-AU" sz="2800" dirty="0" smtClean="0">
                <a:solidFill>
                  <a:schemeClr val="bg1"/>
                </a:solidFill>
              </a:rPr>
              <a:t>learning</a:t>
            </a:r>
            <a:endParaRPr lang="en-AU" sz="2800" dirty="0">
              <a:solidFill>
                <a:schemeClr val="bg1"/>
              </a:solidFill>
            </a:endParaRPr>
          </a:p>
          <a:p>
            <a:pPr marL="457200" lvl="0" indent="-457200">
              <a:lnSpc>
                <a:spcPct val="90000"/>
              </a:lnSpc>
              <a:spcAft>
                <a:spcPts val="1200"/>
              </a:spcAft>
              <a:buFont typeface="Wingdings" panose="05000000000000000000" pitchFamily="2" charset="2"/>
              <a:buChar char="§"/>
              <a:defRPr/>
            </a:pPr>
            <a:r>
              <a:rPr lang="en-AU" sz="2800" dirty="0" smtClean="0">
                <a:solidFill>
                  <a:schemeClr val="bg1"/>
                </a:solidFill>
              </a:rPr>
              <a:t>Feeling </a:t>
            </a:r>
            <a:r>
              <a:rPr lang="en-AU" sz="2800" dirty="0">
                <a:solidFill>
                  <a:srgbClr val="FFC000"/>
                </a:solidFill>
              </a:rPr>
              <a:t>(re)energized </a:t>
            </a:r>
            <a:r>
              <a:rPr lang="en-AU" sz="2800" dirty="0">
                <a:solidFill>
                  <a:schemeClr val="bg1"/>
                </a:solidFill>
              </a:rPr>
              <a:t>to teach through their experience of QT Rounds</a:t>
            </a:r>
          </a:p>
        </p:txBody>
      </p:sp>
    </p:spTree>
    <p:extLst>
      <p:ext uri="{BB962C8B-B14F-4D97-AF65-F5344CB8AC3E}">
        <p14:creationId xmlns:p14="http://schemas.microsoft.com/office/powerpoint/2010/main" val="3029758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700"/>
                                        <p:tgtEl>
                                          <p:spTgt spid="10">
                                            <p:txEl>
                                              <p:pRg st="0" end="0"/>
                                            </p:txEl>
                                          </p:spTgt>
                                        </p:tgtEl>
                                      </p:cBhvr>
                                    </p:animEffect>
                                  </p:childTnLst>
                                </p:cTn>
                              </p:par>
                            </p:childTnLst>
                          </p:cTn>
                        </p:par>
                        <p:par>
                          <p:cTn id="12" fill="hold">
                            <p:stCondLst>
                              <p:cond delay="1700"/>
                            </p:stCondLst>
                            <p:childTnLst>
                              <p:par>
                                <p:cTn id="13" presetID="10" presetClass="entr" presetSubtype="0" fill="hold" grpId="0" nodeType="afterEffect">
                                  <p:stCondLst>
                                    <p:cond delay="500"/>
                                  </p:stCondLst>
                                  <p:childTnLst>
                                    <p:set>
                                      <p:cBhvr>
                                        <p:cTn id="14" dur="1" fill="hold">
                                          <p:stCondLst>
                                            <p:cond delay="0"/>
                                          </p:stCondLst>
                                        </p:cTn>
                                        <p:tgtEl>
                                          <p:spTgt spid="10">
                                            <p:txEl>
                                              <p:pRg st="1" end="1"/>
                                            </p:txEl>
                                          </p:spTgt>
                                        </p:tgtEl>
                                        <p:attrNameLst>
                                          <p:attrName>style.visibility</p:attrName>
                                        </p:attrNameLst>
                                      </p:cBhvr>
                                      <p:to>
                                        <p:strVal val="visible"/>
                                      </p:to>
                                    </p:set>
                                    <p:animEffect transition="in" filter="fade">
                                      <p:cBhvr>
                                        <p:cTn id="15" dur="700"/>
                                        <p:tgtEl>
                                          <p:spTgt spid="10">
                                            <p:txEl>
                                              <p:pRg st="1" end="1"/>
                                            </p:txEl>
                                          </p:spTgt>
                                        </p:tgtEl>
                                      </p:cBhvr>
                                    </p:animEffect>
                                  </p:childTnLst>
                                </p:cTn>
                              </p:par>
                            </p:childTnLst>
                          </p:cTn>
                        </p:par>
                        <p:par>
                          <p:cTn id="16" fill="hold">
                            <p:stCondLst>
                              <p:cond delay="2900"/>
                            </p:stCondLst>
                            <p:childTnLst>
                              <p:par>
                                <p:cTn id="17" presetID="10" presetClass="entr" presetSubtype="0" fill="hold" grpId="0" nodeType="afterEffect">
                                  <p:stCondLst>
                                    <p:cond delay="500"/>
                                  </p:stCondLst>
                                  <p:childTnLst>
                                    <p:set>
                                      <p:cBhvr>
                                        <p:cTn id="18" dur="1" fill="hold">
                                          <p:stCondLst>
                                            <p:cond delay="0"/>
                                          </p:stCondLst>
                                        </p:cTn>
                                        <p:tgtEl>
                                          <p:spTgt spid="10">
                                            <p:txEl>
                                              <p:pRg st="2" end="2"/>
                                            </p:txEl>
                                          </p:spTgt>
                                        </p:tgtEl>
                                        <p:attrNameLst>
                                          <p:attrName>style.visibility</p:attrName>
                                        </p:attrNameLst>
                                      </p:cBhvr>
                                      <p:to>
                                        <p:strVal val="visible"/>
                                      </p:to>
                                    </p:set>
                                    <p:animEffect transition="in" filter="fade">
                                      <p:cBhvr>
                                        <p:cTn id="19" dur="700"/>
                                        <p:tgtEl>
                                          <p:spTgt spid="10">
                                            <p:txEl>
                                              <p:pRg st="2" end="2"/>
                                            </p:txEl>
                                          </p:spTgt>
                                        </p:tgtEl>
                                      </p:cBhvr>
                                    </p:animEffect>
                                  </p:childTnLst>
                                </p:cTn>
                              </p:par>
                            </p:childTnLst>
                          </p:cTn>
                        </p:par>
                        <p:par>
                          <p:cTn id="20" fill="hold">
                            <p:stCondLst>
                              <p:cond delay="4100"/>
                            </p:stCondLst>
                            <p:childTnLst>
                              <p:par>
                                <p:cTn id="21" presetID="10" presetClass="entr" presetSubtype="0" fill="hold" grpId="0" nodeType="afterEffect">
                                  <p:stCondLst>
                                    <p:cond delay="500"/>
                                  </p:stCondLst>
                                  <p:childTnLst>
                                    <p:set>
                                      <p:cBhvr>
                                        <p:cTn id="22" dur="1" fill="hold">
                                          <p:stCondLst>
                                            <p:cond delay="0"/>
                                          </p:stCondLst>
                                        </p:cTn>
                                        <p:tgtEl>
                                          <p:spTgt spid="10">
                                            <p:txEl>
                                              <p:pRg st="3" end="3"/>
                                            </p:txEl>
                                          </p:spTgt>
                                        </p:tgtEl>
                                        <p:attrNameLst>
                                          <p:attrName>style.visibility</p:attrName>
                                        </p:attrNameLst>
                                      </p:cBhvr>
                                      <p:to>
                                        <p:strVal val="visible"/>
                                      </p:to>
                                    </p:set>
                                    <p:animEffect transition="in" filter="fade">
                                      <p:cBhvr>
                                        <p:cTn id="23" dur="7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62629"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3285140" y="1033386"/>
            <a:ext cx="7569419" cy="620170"/>
          </a:xfrm>
          <a:prstGeom prst="rect">
            <a:avLst/>
          </a:prstGeom>
          <a:noFill/>
        </p:spPr>
        <p:txBody>
          <a:bodyPr wrap="square" rtlCol="0">
            <a:spAutoFit/>
          </a:bodyPr>
          <a:lstStyle/>
          <a:p>
            <a:pPr>
              <a:lnSpc>
                <a:spcPct val="85000"/>
              </a:lnSpc>
            </a:pPr>
            <a:r>
              <a:rPr lang="en-AU" sz="4000" dirty="0">
                <a:solidFill>
                  <a:srgbClr val="FFC000"/>
                </a:solidFill>
                <a:latin typeface="Calibri" panose="020F0502020204030204" pitchFamily="34" charset="0"/>
              </a:rPr>
              <a:t>Initial Teacher </a:t>
            </a:r>
            <a:r>
              <a:rPr lang="en-AU" sz="4000" dirty="0" smtClean="0">
                <a:solidFill>
                  <a:srgbClr val="FFC000"/>
                </a:solidFill>
                <a:latin typeface="Calibri" panose="020F0502020204030204" pitchFamily="34" charset="0"/>
              </a:rPr>
              <a:t>Education</a:t>
            </a:r>
            <a:endParaRPr lang="en-AU" sz="4000" dirty="0">
              <a:solidFill>
                <a:srgbClr val="FFC000"/>
              </a:solidFill>
              <a:latin typeface="Calibri" panose="020F0502020204030204" pitchFamily="34" charset="0"/>
            </a:endParaRPr>
          </a:p>
        </p:txBody>
      </p:sp>
      <p:sp>
        <p:nvSpPr>
          <p:cNvPr id="7" name="TextBox 6"/>
          <p:cNvSpPr txBox="1"/>
          <p:nvPr/>
        </p:nvSpPr>
        <p:spPr>
          <a:xfrm>
            <a:off x="3285141" y="2200202"/>
            <a:ext cx="7569418" cy="3425553"/>
          </a:xfrm>
          <a:prstGeom prst="rect">
            <a:avLst/>
          </a:prstGeom>
          <a:noFill/>
        </p:spPr>
        <p:txBody>
          <a:bodyPr wrap="square" rtlCol="0">
            <a:spAutoFit/>
          </a:bodyPr>
          <a:lstStyle/>
          <a:p>
            <a:pPr defTabSz="544513">
              <a:lnSpc>
                <a:spcPct val="90000"/>
              </a:lnSpc>
              <a:spcAft>
                <a:spcPts val="1800"/>
              </a:spcAft>
            </a:pPr>
            <a:r>
              <a:rPr lang="en-AU" sz="2800" dirty="0">
                <a:solidFill>
                  <a:schemeClr val="bg1"/>
                </a:solidFill>
                <a:latin typeface="Calibri" panose="020F0502020204030204" pitchFamily="34" charset="0"/>
              </a:rPr>
              <a:t>The QT model provides concepts and language with which  to envisage, discuss and plan for good teaching. It provides a “structure,” for organising teachers’ knowledge and guiding their learning.</a:t>
            </a:r>
          </a:p>
          <a:p>
            <a:pPr defTabSz="544513">
              <a:lnSpc>
                <a:spcPct val="90000"/>
              </a:lnSpc>
              <a:spcAft>
                <a:spcPts val="1800"/>
              </a:spcAft>
            </a:pPr>
            <a:r>
              <a:rPr lang="en-AU" sz="2800" dirty="0">
                <a:solidFill>
                  <a:schemeClr val="bg1"/>
                </a:solidFill>
                <a:latin typeface="Calibri" panose="020F0502020204030204" pitchFamily="34" charset="0"/>
              </a:rPr>
              <a:t>QT Rounds position beginning teachers as knowledge holders, as contributing members of a group, and as individuals from whom other teachers can learn.</a:t>
            </a:r>
          </a:p>
        </p:txBody>
      </p:sp>
    </p:spTree>
    <p:extLst>
      <p:ext uri="{BB962C8B-B14F-4D97-AF65-F5344CB8AC3E}">
        <p14:creationId xmlns:p14="http://schemas.microsoft.com/office/powerpoint/2010/main" val="595670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4044660" y="3403154"/>
            <a:ext cx="4136695" cy="345484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p:cNvSpPr txBox="1"/>
          <p:nvPr/>
        </p:nvSpPr>
        <p:spPr>
          <a:xfrm>
            <a:off x="4820155" y="4073058"/>
            <a:ext cx="3162702" cy="2412968"/>
          </a:xfrm>
          <a:prstGeom prst="rect">
            <a:avLst/>
          </a:prstGeom>
          <a:noFill/>
        </p:spPr>
        <p:txBody>
          <a:bodyPr wrap="square" rtlCol="0">
            <a:spAutoFit/>
          </a:bodyPr>
          <a:lstStyle/>
          <a:p>
            <a:pPr>
              <a:lnSpc>
                <a:spcPct val="80000"/>
              </a:lnSpc>
            </a:pPr>
            <a:r>
              <a:rPr lang="en-AU" sz="2200" b="1" dirty="0" smtClean="0">
                <a:solidFill>
                  <a:schemeClr val="bg1"/>
                </a:solidFill>
                <a:latin typeface="Calibri" panose="020F0502020204030204" pitchFamily="34" charset="0"/>
              </a:rPr>
              <a:t>RANDOMISED </a:t>
            </a:r>
            <a:br>
              <a:rPr lang="en-AU" sz="2200" b="1" dirty="0" smtClean="0">
                <a:solidFill>
                  <a:schemeClr val="bg1"/>
                </a:solidFill>
                <a:latin typeface="Calibri" panose="020F0502020204030204" pitchFamily="34" charset="0"/>
              </a:rPr>
            </a:br>
            <a:r>
              <a:rPr lang="en-AU" sz="2200" b="1" dirty="0" smtClean="0">
                <a:solidFill>
                  <a:schemeClr val="bg1"/>
                </a:solidFill>
                <a:latin typeface="Calibri" panose="020F0502020204030204" pitchFamily="34" charset="0"/>
              </a:rPr>
              <a:t>CONTROLLED TRIAL</a:t>
            </a:r>
          </a:p>
          <a:p>
            <a:pPr>
              <a:lnSpc>
                <a:spcPct val="85000"/>
              </a:lnSpc>
            </a:pPr>
            <a:endParaRPr lang="en-AU" sz="1600" dirty="0" smtClean="0">
              <a:solidFill>
                <a:schemeClr val="bg1"/>
              </a:solidFill>
              <a:latin typeface="Calibri" panose="020F0502020204030204" pitchFamily="34" charset="0"/>
            </a:endParaRPr>
          </a:p>
          <a:p>
            <a:pPr>
              <a:lnSpc>
                <a:spcPct val="85000"/>
              </a:lnSpc>
            </a:pPr>
            <a:r>
              <a:rPr lang="en-AU" sz="2000" dirty="0">
                <a:solidFill>
                  <a:schemeClr val="bg1"/>
                </a:solidFill>
                <a:latin typeface="Calibri" panose="020F0502020204030204" pitchFamily="34" charset="0"/>
              </a:rPr>
              <a:t>192 teachers, 24 schools, </a:t>
            </a:r>
            <a:r>
              <a:rPr lang="en-AU" sz="2000" dirty="0" smtClean="0">
                <a:solidFill>
                  <a:schemeClr val="bg1"/>
                </a:solidFill>
                <a:latin typeface="Calibri" panose="020F0502020204030204" pitchFamily="34" charset="0"/>
              </a:rPr>
              <a:t>1,073 </a:t>
            </a:r>
            <a:r>
              <a:rPr lang="en-AU" sz="2000" dirty="0">
                <a:solidFill>
                  <a:schemeClr val="bg1"/>
                </a:solidFill>
                <a:latin typeface="Calibri" panose="020F0502020204030204" pitchFamily="34" charset="0"/>
              </a:rPr>
              <a:t>observations, and 164 </a:t>
            </a:r>
            <a:r>
              <a:rPr lang="en-AU" sz="2000" dirty="0" smtClean="0">
                <a:solidFill>
                  <a:schemeClr val="bg1"/>
                </a:solidFill>
                <a:latin typeface="Calibri" panose="020F0502020204030204" pitchFamily="34" charset="0"/>
              </a:rPr>
              <a:t>interviews</a:t>
            </a:r>
          </a:p>
          <a:p>
            <a:pPr>
              <a:lnSpc>
                <a:spcPct val="85000"/>
              </a:lnSpc>
            </a:pPr>
            <a:endParaRPr lang="en-AU" sz="2000" dirty="0">
              <a:solidFill>
                <a:schemeClr val="bg1"/>
              </a:solidFill>
              <a:latin typeface="Calibri" panose="020F0502020204030204" pitchFamily="34" charset="0"/>
            </a:endParaRPr>
          </a:p>
          <a:p>
            <a:pPr>
              <a:lnSpc>
                <a:spcPct val="85000"/>
              </a:lnSpc>
            </a:pPr>
            <a:r>
              <a:rPr lang="en-AU" sz="2000" dirty="0">
                <a:solidFill>
                  <a:schemeClr val="bg1"/>
                </a:solidFill>
                <a:latin typeface="Calibri" panose="020F0502020204030204" pitchFamily="34" charset="0"/>
              </a:rPr>
              <a:t>Impact on teaching and morale, at all career stages</a:t>
            </a:r>
          </a:p>
        </p:txBody>
      </p:sp>
      <p:sp>
        <p:nvSpPr>
          <p:cNvPr id="29" name="TextBox 28"/>
          <p:cNvSpPr txBox="1"/>
          <p:nvPr/>
        </p:nvSpPr>
        <p:spPr>
          <a:xfrm>
            <a:off x="5029238" y="1545893"/>
            <a:ext cx="522801" cy="584775"/>
          </a:xfrm>
          <a:prstGeom prst="rect">
            <a:avLst/>
          </a:prstGeom>
          <a:noFill/>
        </p:spPr>
        <p:txBody>
          <a:bodyPr wrap="square" rtlCol="0">
            <a:spAutoFit/>
          </a:bodyPr>
          <a:lstStyle/>
          <a:p>
            <a:pPr algn="ctr"/>
            <a:r>
              <a:rPr lang="en-AU" sz="3200" dirty="0" smtClean="0">
                <a:solidFill>
                  <a:schemeClr val="bg1"/>
                </a:solidFill>
                <a:latin typeface="Tw Cen MT Condensed" panose="020B0606020104020203" pitchFamily="34" charset="0"/>
              </a:rPr>
              <a:t>QT</a:t>
            </a:r>
            <a:endParaRPr lang="en-AU" sz="3200" dirty="0">
              <a:solidFill>
                <a:schemeClr val="bg1"/>
              </a:solidFill>
              <a:latin typeface="Tw Cen MT Condensed" panose="020B0606020104020203" pitchFamily="34" charset="0"/>
            </a:endParaRPr>
          </a:p>
        </p:txBody>
      </p:sp>
      <p:sp>
        <p:nvSpPr>
          <p:cNvPr id="25" name="Flowchart: Manual Operation 24"/>
          <p:cNvSpPr/>
          <p:nvPr/>
        </p:nvSpPr>
        <p:spPr>
          <a:xfrm rot="16200000">
            <a:off x="6661946" y="4922567"/>
            <a:ext cx="3454843" cy="416022"/>
          </a:xfrm>
          <a:prstGeom prst="flowChartManualOperation">
            <a:avLst/>
          </a:prstGeom>
          <a:solidFill>
            <a:srgbClr val="868686"/>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4" name="Rectangle 13"/>
          <p:cNvSpPr/>
          <p:nvPr/>
        </p:nvSpPr>
        <p:spPr>
          <a:xfrm>
            <a:off x="4044660" y="-5"/>
            <a:ext cx="4145853" cy="340315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TextBox 3"/>
          <p:cNvSpPr txBox="1"/>
          <p:nvPr/>
        </p:nvSpPr>
        <p:spPr>
          <a:xfrm>
            <a:off x="2212588" y="678726"/>
            <a:ext cx="1786467" cy="369332"/>
          </a:xfrm>
          <a:prstGeom prst="rect">
            <a:avLst/>
          </a:prstGeom>
          <a:noFill/>
        </p:spPr>
        <p:txBody>
          <a:bodyPr wrap="square" rtlCol="0">
            <a:spAutoFit/>
          </a:bodyPr>
          <a:lstStyle/>
          <a:p>
            <a:r>
              <a:rPr lang="en-AU" dirty="0" smtClean="0">
                <a:solidFill>
                  <a:schemeClr val="bg1"/>
                </a:solidFill>
                <a:latin typeface="Tw Cen MT" panose="020B0602020104020603" pitchFamily="34" charset="0"/>
              </a:rPr>
              <a:t>Quality Teaching</a:t>
            </a:r>
            <a:endParaRPr lang="en-AU" dirty="0">
              <a:solidFill>
                <a:schemeClr val="bg1"/>
              </a:solidFill>
              <a:latin typeface="Tw Cen MT" panose="020B0602020104020603" pitchFamily="34" charset="0"/>
            </a:endParaRPr>
          </a:p>
        </p:txBody>
      </p:sp>
      <p:sp>
        <p:nvSpPr>
          <p:cNvPr id="10" name="Rectangle 9"/>
          <p:cNvSpPr/>
          <p:nvPr/>
        </p:nvSpPr>
        <p:spPr>
          <a:xfrm>
            <a:off x="0" y="0"/>
            <a:ext cx="4039200" cy="340315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Manual Operation 10"/>
          <p:cNvSpPr/>
          <p:nvPr/>
        </p:nvSpPr>
        <p:spPr>
          <a:xfrm rot="16200000">
            <a:off x="2544618" y="1492817"/>
            <a:ext cx="3403157" cy="417520"/>
          </a:xfrm>
          <a:prstGeom prst="flowChartManualOperation">
            <a:avLst/>
          </a:prstGeom>
          <a:solidFill>
            <a:srgbClr val="4545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5" name="Flowchart: Manual Operation 14"/>
          <p:cNvSpPr/>
          <p:nvPr/>
        </p:nvSpPr>
        <p:spPr>
          <a:xfrm>
            <a:off x="4035501" y="3403157"/>
            <a:ext cx="4145854" cy="417600"/>
          </a:xfrm>
          <a:prstGeom prst="flowChartManualOperation">
            <a:avLst/>
          </a:prstGeom>
          <a:solidFill>
            <a:srgbClr val="62626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2" name="TextBox 21"/>
          <p:cNvSpPr txBox="1"/>
          <p:nvPr/>
        </p:nvSpPr>
        <p:spPr>
          <a:xfrm>
            <a:off x="4820155" y="482794"/>
            <a:ext cx="2990345" cy="2151358"/>
          </a:xfrm>
          <a:prstGeom prst="rect">
            <a:avLst/>
          </a:prstGeom>
          <a:noFill/>
        </p:spPr>
        <p:txBody>
          <a:bodyPr wrap="square" rtlCol="0">
            <a:spAutoFit/>
          </a:bodyPr>
          <a:lstStyle/>
          <a:p>
            <a:pPr lvl="0">
              <a:lnSpc>
                <a:spcPct val="80000"/>
              </a:lnSpc>
            </a:pPr>
            <a:r>
              <a:rPr lang="en-AU" sz="2200" b="1" dirty="0" smtClean="0">
                <a:solidFill>
                  <a:prstClr val="white"/>
                </a:solidFill>
                <a:latin typeface="Calibri" panose="020F0502020204030204" pitchFamily="34" charset="0"/>
              </a:rPr>
              <a:t>QUALITY TEACHING </a:t>
            </a:r>
            <a:br>
              <a:rPr lang="en-AU" sz="2200" b="1" dirty="0" smtClean="0">
                <a:solidFill>
                  <a:prstClr val="white"/>
                </a:solidFill>
                <a:latin typeface="Calibri" panose="020F0502020204030204" pitchFamily="34" charset="0"/>
              </a:rPr>
            </a:br>
            <a:r>
              <a:rPr lang="en-AU" sz="2200" b="1" dirty="0" smtClean="0">
                <a:solidFill>
                  <a:prstClr val="white"/>
                </a:solidFill>
                <a:latin typeface="Calibri" panose="020F0502020204030204" pitchFamily="34" charset="0"/>
              </a:rPr>
              <a:t>ROUNDS</a:t>
            </a:r>
          </a:p>
          <a:p>
            <a:pPr lvl="0">
              <a:lnSpc>
                <a:spcPct val="85000"/>
              </a:lnSpc>
            </a:pPr>
            <a:endParaRPr lang="en-AU" sz="1600" dirty="0" smtClean="0">
              <a:solidFill>
                <a:prstClr val="white"/>
              </a:solidFill>
              <a:latin typeface="Calibri" panose="020F0502020204030204" pitchFamily="34" charset="0"/>
            </a:endParaRPr>
          </a:p>
          <a:p>
            <a:pPr lvl="0">
              <a:lnSpc>
                <a:spcPct val="85000"/>
              </a:lnSpc>
            </a:pPr>
            <a:r>
              <a:rPr lang="en-AU" sz="2000" dirty="0">
                <a:solidFill>
                  <a:prstClr val="white"/>
                </a:solidFill>
                <a:latin typeface="Calibri" panose="020F0502020204030204" pitchFamily="34" charset="0"/>
              </a:rPr>
              <a:t>PD approach, collaborative analysis of lessons, builds confidence and relationships, enhances teaching culture</a:t>
            </a:r>
          </a:p>
        </p:txBody>
      </p:sp>
      <p:sp>
        <p:nvSpPr>
          <p:cNvPr id="23" name="TextBox 22"/>
          <p:cNvSpPr txBox="1"/>
          <p:nvPr/>
        </p:nvSpPr>
        <p:spPr>
          <a:xfrm>
            <a:off x="724017" y="477168"/>
            <a:ext cx="2846058" cy="2228302"/>
          </a:xfrm>
          <a:prstGeom prst="rect">
            <a:avLst/>
          </a:prstGeom>
          <a:noFill/>
        </p:spPr>
        <p:txBody>
          <a:bodyPr wrap="square" rtlCol="0">
            <a:spAutoFit/>
          </a:bodyPr>
          <a:lstStyle/>
          <a:p>
            <a:pPr>
              <a:lnSpc>
                <a:spcPct val="80000"/>
              </a:lnSpc>
            </a:pPr>
            <a:r>
              <a:rPr lang="en-AU" sz="2200" b="1" dirty="0" smtClean="0">
                <a:solidFill>
                  <a:schemeClr val="bg1"/>
                </a:solidFill>
                <a:latin typeface="Calibri" panose="020F0502020204030204" pitchFamily="34" charset="0"/>
              </a:rPr>
              <a:t>QUALITY TEACHING MODEL</a:t>
            </a:r>
          </a:p>
          <a:p>
            <a:pPr>
              <a:lnSpc>
                <a:spcPct val="85000"/>
              </a:lnSpc>
            </a:pPr>
            <a:endParaRPr lang="en-AU" sz="1600" dirty="0" smtClean="0">
              <a:solidFill>
                <a:schemeClr val="bg1"/>
              </a:solidFill>
              <a:latin typeface="Calibri" panose="020F0502020204030204" pitchFamily="34" charset="0"/>
            </a:endParaRPr>
          </a:p>
          <a:p>
            <a:pPr>
              <a:lnSpc>
                <a:spcPct val="85000"/>
              </a:lnSpc>
              <a:spcBef>
                <a:spcPts val="600"/>
              </a:spcBef>
            </a:pPr>
            <a:r>
              <a:rPr lang="en-AU" sz="2000" dirty="0" smtClean="0">
                <a:solidFill>
                  <a:schemeClr val="bg1"/>
                </a:solidFill>
                <a:latin typeface="Calibri" panose="020F0502020204030204" pitchFamily="34" charset="0"/>
              </a:rPr>
              <a:t>Comprehensive pedagogical model, knowledge base for teaching, shared language for teachers</a:t>
            </a:r>
          </a:p>
        </p:txBody>
      </p:sp>
    </p:spTree>
    <p:extLst>
      <p:ext uri="{BB962C8B-B14F-4D97-AF65-F5344CB8AC3E}">
        <p14:creationId xmlns:p14="http://schemas.microsoft.com/office/powerpoint/2010/main" val="1083510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62629"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3285140" y="1033386"/>
            <a:ext cx="7569419" cy="620170"/>
          </a:xfrm>
          <a:prstGeom prst="rect">
            <a:avLst/>
          </a:prstGeom>
          <a:noFill/>
        </p:spPr>
        <p:txBody>
          <a:bodyPr wrap="square" rtlCol="0">
            <a:spAutoFit/>
          </a:bodyPr>
          <a:lstStyle/>
          <a:p>
            <a:pPr>
              <a:lnSpc>
                <a:spcPct val="85000"/>
              </a:lnSpc>
            </a:pPr>
            <a:r>
              <a:rPr lang="en-AU" sz="4000" dirty="0">
                <a:solidFill>
                  <a:srgbClr val="FFC000"/>
                </a:solidFill>
                <a:latin typeface="Calibri" panose="020F0502020204030204" pitchFamily="34" charset="0"/>
              </a:rPr>
              <a:t>Transitioning to the workforce</a:t>
            </a:r>
          </a:p>
        </p:txBody>
      </p:sp>
      <p:sp>
        <p:nvSpPr>
          <p:cNvPr id="7" name="TextBox 6"/>
          <p:cNvSpPr txBox="1"/>
          <p:nvPr/>
        </p:nvSpPr>
        <p:spPr>
          <a:xfrm>
            <a:off x="3285141" y="2200202"/>
            <a:ext cx="7569418" cy="1643527"/>
          </a:xfrm>
          <a:prstGeom prst="rect">
            <a:avLst/>
          </a:prstGeom>
          <a:noFill/>
        </p:spPr>
        <p:txBody>
          <a:bodyPr wrap="square" rtlCol="0">
            <a:spAutoFit/>
          </a:bodyPr>
          <a:lstStyle/>
          <a:p>
            <a:pPr defTabSz="544513">
              <a:lnSpc>
                <a:spcPct val="90000"/>
              </a:lnSpc>
              <a:spcAft>
                <a:spcPts val="1800"/>
              </a:spcAft>
            </a:pPr>
            <a:r>
              <a:rPr lang="en-AU" sz="2800" dirty="0">
                <a:solidFill>
                  <a:schemeClr val="bg1"/>
                </a:solidFill>
                <a:latin typeface="Calibri" panose="020F0502020204030204" pitchFamily="34" charset="0"/>
              </a:rPr>
              <a:t>QT Rounds helped beginning teachers </a:t>
            </a:r>
            <a:r>
              <a:rPr lang="en-AU" sz="2800" dirty="0" smtClean="0">
                <a:solidFill>
                  <a:schemeClr val="bg1"/>
                </a:solidFill>
                <a:latin typeface="Calibri" panose="020F0502020204030204" pitchFamily="34" charset="0"/>
              </a:rPr>
              <a:t>to transition </a:t>
            </a:r>
            <a:r>
              <a:rPr lang="en-AU" sz="2800" dirty="0">
                <a:solidFill>
                  <a:schemeClr val="bg1"/>
                </a:solidFill>
                <a:latin typeface="Calibri" panose="020F0502020204030204" pitchFamily="34" charset="0"/>
              </a:rPr>
              <a:t>from seeing themselves as new teachers to becoming colleagues in a profession in which everyone is still learning.</a:t>
            </a:r>
          </a:p>
        </p:txBody>
      </p:sp>
    </p:spTree>
    <p:extLst>
      <p:ext uri="{BB962C8B-B14F-4D97-AF65-F5344CB8AC3E}">
        <p14:creationId xmlns:p14="http://schemas.microsoft.com/office/powerpoint/2010/main" val="2528413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62629"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3285140" y="1033386"/>
            <a:ext cx="7963885" cy="615553"/>
          </a:xfrm>
          <a:prstGeom prst="rect">
            <a:avLst/>
          </a:prstGeom>
          <a:noFill/>
        </p:spPr>
        <p:txBody>
          <a:bodyPr wrap="square" rtlCol="0">
            <a:spAutoFit/>
          </a:bodyPr>
          <a:lstStyle/>
          <a:p>
            <a:pPr>
              <a:lnSpc>
                <a:spcPct val="85000"/>
              </a:lnSpc>
            </a:pPr>
            <a:r>
              <a:rPr lang="en-AU" sz="4000" dirty="0">
                <a:solidFill>
                  <a:srgbClr val="FFC000"/>
                </a:solidFill>
                <a:latin typeface="Calibri" panose="020F0502020204030204" pitchFamily="34" charset="0"/>
              </a:rPr>
              <a:t>Continuing Professional Development</a:t>
            </a:r>
          </a:p>
        </p:txBody>
      </p:sp>
      <p:sp>
        <p:nvSpPr>
          <p:cNvPr id="7" name="TextBox 6"/>
          <p:cNvSpPr txBox="1"/>
          <p:nvPr/>
        </p:nvSpPr>
        <p:spPr>
          <a:xfrm>
            <a:off x="3285141" y="2200202"/>
            <a:ext cx="7569418" cy="3037755"/>
          </a:xfrm>
          <a:prstGeom prst="rect">
            <a:avLst/>
          </a:prstGeom>
          <a:noFill/>
        </p:spPr>
        <p:txBody>
          <a:bodyPr wrap="square" rtlCol="0">
            <a:spAutoFit/>
          </a:bodyPr>
          <a:lstStyle/>
          <a:p>
            <a:pPr defTabSz="544513">
              <a:lnSpc>
                <a:spcPct val="90000"/>
              </a:lnSpc>
              <a:spcAft>
                <a:spcPts val="1800"/>
              </a:spcAft>
            </a:pPr>
            <a:r>
              <a:rPr lang="en-AU" sz="2800" dirty="0">
                <a:solidFill>
                  <a:schemeClr val="bg1"/>
                </a:solidFill>
                <a:latin typeface="Calibri" panose="020F0502020204030204" pitchFamily="34" charset="0"/>
              </a:rPr>
              <a:t>The problem of uptake among experienced teachers may lie less in ageist assumptions about their resistance to change, than in the nature of the CPD on offer. </a:t>
            </a:r>
          </a:p>
          <a:p>
            <a:pPr defTabSz="544513">
              <a:lnSpc>
                <a:spcPct val="90000"/>
              </a:lnSpc>
              <a:spcAft>
                <a:spcPts val="1800"/>
              </a:spcAft>
            </a:pPr>
            <a:r>
              <a:rPr lang="en-AU" sz="2800" dirty="0">
                <a:solidFill>
                  <a:schemeClr val="bg1"/>
                </a:solidFill>
                <a:latin typeface="Calibri" panose="020F0502020204030204" pitchFamily="34" charset="0"/>
              </a:rPr>
              <a:t>When CPD is perceived as relevant and meaningful, experienced teachers will eagerly engage.</a:t>
            </a:r>
          </a:p>
        </p:txBody>
      </p:sp>
    </p:spTree>
    <p:extLst>
      <p:ext uri="{BB962C8B-B14F-4D97-AF65-F5344CB8AC3E}">
        <p14:creationId xmlns:p14="http://schemas.microsoft.com/office/powerpoint/2010/main" val="2850232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 y="0"/>
            <a:ext cx="1219200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4283241" y="2357966"/>
            <a:ext cx="6550064" cy="615553"/>
          </a:xfrm>
          <a:prstGeom prst="rect">
            <a:avLst/>
          </a:prstGeom>
          <a:noFill/>
        </p:spPr>
        <p:txBody>
          <a:bodyPr wrap="square" rtlCol="0">
            <a:spAutoFit/>
          </a:bodyPr>
          <a:lstStyle/>
          <a:p>
            <a:pPr>
              <a:lnSpc>
                <a:spcPct val="85000"/>
              </a:lnSpc>
            </a:pPr>
            <a:r>
              <a:rPr lang="en-AU" sz="4000" dirty="0" smtClean="0">
                <a:solidFill>
                  <a:schemeClr val="bg1"/>
                </a:solidFill>
              </a:rPr>
              <a:t>A </a:t>
            </a:r>
            <a:r>
              <a:rPr lang="en-AU" sz="4000" dirty="0" smtClean="0">
                <a:solidFill>
                  <a:srgbClr val="FFC000"/>
                </a:solidFill>
              </a:rPr>
              <a:t>more appropriate </a:t>
            </a:r>
            <a:r>
              <a:rPr lang="en-AU" sz="4000" dirty="0" smtClean="0">
                <a:solidFill>
                  <a:schemeClr val="bg1"/>
                </a:solidFill>
              </a:rPr>
              <a:t>solution?</a:t>
            </a:r>
            <a:endParaRPr lang="en-AU" sz="4000" dirty="0">
              <a:solidFill>
                <a:schemeClr val="bg1"/>
              </a:solidFill>
            </a:endParaRPr>
          </a:p>
        </p:txBody>
      </p:sp>
      <p:sp>
        <p:nvSpPr>
          <p:cNvPr id="7" name="TextBox 6"/>
          <p:cNvSpPr txBox="1"/>
          <p:nvPr/>
        </p:nvSpPr>
        <p:spPr>
          <a:xfrm>
            <a:off x="4283241" y="3496739"/>
            <a:ext cx="6771446" cy="2419124"/>
          </a:xfrm>
          <a:prstGeom prst="rect">
            <a:avLst/>
          </a:prstGeom>
          <a:noFill/>
        </p:spPr>
        <p:txBody>
          <a:bodyPr wrap="square" rtlCol="0">
            <a:spAutoFit/>
          </a:bodyPr>
          <a:lstStyle/>
          <a:p>
            <a:pPr defTabSz="544513">
              <a:lnSpc>
                <a:spcPct val="90000"/>
              </a:lnSpc>
              <a:spcAft>
                <a:spcPts val="1200"/>
              </a:spcAft>
            </a:pPr>
            <a:r>
              <a:rPr lang="en-AU" sz="2800" dirty="0">
                <a:solidFill>
                  <a:schemeClr val="bg1"/>
                </a:solidFill>
              </a:rPr>
              <a:t>Improving teaching in order to improve pupils’ learning depends, in large part, on teachers’ confidence in themselves and each other and not only on public confidence (or lack thereof) in teachers, borne of greater accountability. </a:t>
            </a:r>
          </a:p>
        </p:txBody>
      </p:sp>
    </p:spTree>
    <p:extLst>
      <p:ext uri="{BB962C8B-B14F-4D97-AF65-F5344CB8AC3E}">
        <p14:creationId xmlns:p14="http://schemas.microsoft.com/office/powerpoint/2010/main" val="3418656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p:cNvGraphicFramePr>
          <p:nvPr>
            <p:extLst>
              <p:ext uri="{D42A27DB-BD31-4B8C-83A1-F6EECF244321}">
                <p14:modId xmlns:p14="http://schemas.microsoft.com/office/powerpoint/2010/main" val="421464346"/>
              </p:ext>
            </p:extLst>
          </p:nvPr>
        </p:nvGraphicFramePr>
        <p:xfrm>
          <a:off x="2171564" y="2961359"/>
          <a:ext cx="7848872"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Group 1"/>
          <p:cNvGrpSpPr/>
          <p:nvPr/>
        </p:nvGrpSpPr>
        <p:grpSpPr>
          <a:xfrm>
            <a:off x="6968408" y="4457700"/>
            <a:ext cx="965556" cy="1323439"/>
            <a:chOff x="10131523" y="2874895"/>
            <a:chExt cx="965556" cy="1323439"/>
          </a:xfrm>
        </p:grpSpPr>
        <p:sp>
          <p:nvSpPr>
            <p:cNvPr id="9" name="Rectangle 8"/>
            <p:cNvSpPr/>
            <p:nvPr/>
          </p:nvSpPr>
          <p:spPr>
            <a:xfrm>
              <a:off x="10131523" y="2961359"/>
              <a:ext cx="965556" cy="965555"/>
            </a:xfrm>
            <a:prstGeom prst="rect">
              <a:avLst/>
            </a:prstGeom>
            <a:solidFill>
              <a:schemeClr val="bg2">
                <a:lumMod val="90000"/>
              </a:schemeClr>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p>
          </p:txBody>
        </p:sp>
        <p:sp>
          <p:nvSpPr>
            <p:cNvPr id="8" name="TextBox 7"/>
            <p:cNvSpPr txBox="1"/>
            <p:nvPr/>
          </p:nvSpPr>
          <p:spPr>
            <a:xfrm>
              <a:off x="10131523" y="2874895"/>
              <a:ext cx="762000" cy="1323439"/>
            </a:xfrm>
            <a:prstGeom prst="rect">
              <a:avLst/>
            </a:prstGeom>
            <a:noFill/>
          </p:spPr>
          <p:txBody>
            <a:bodyPr wrap="square" rtlCol="0" anchor="ctr">
              <a:spAutoFit/>
            </a:bodyPr>
            <a:lstStyle/>
            <a:p>
              <a:r>
                <a:rPr lang="en-AU" sz="8000" b="1" dirty="0">
                  <a:ln w="28575">
                    <a:solidFill>
                      <a:schemeClr val="bg1"/>
                    </a:solidFill>
                    <a:prstDash val="solid"/>
                  </a:ln>
                  <a:solidFill>
                    <a:schemeClr val="tx1">
                      <a:lumMod val="50000"/>
                      <a:lumOff val="50000"/>
                    </a:schemeClr>
                  </a:solidFill>
                  <a:sym typeface="Wingdings" panose="05000000000000000000" pitchFamily="2" charset="2"/>
                </a:rPr>
                <a:t></a:t>
              </a:r>
              <a:endParaRPr lang="en-AU" sz="8000" dirty="0">
                <a:ln w="28575">
                  <a:solidFill>
                    <a:schemeClr val="bg1"/>
                  </a:solidFill>
                  <a:prstDash val="solid"/>
                </a:ln>
                <a:solidFill>
                  <a:schemeClr val="tx1">
                    <a:lumMod val="50000"/>
                    <a:lumOff val="50000"/>
                  </a:schemeClr>
                </a:solidFill>
              </a:endParaRPr>
            </a:p>
          </p:txBody>
        </p:sp>
      </p:grpSp>
      <p:sp>
        <p:nvSpPr>
          <p:cNvPr id="5" name="TextBox 4"/>
          <p:cNvSpPr txBox="1"/>
          <p:nvPr/>
        </p:nvSpPr>
        <p:spPr>
          <a:xfrm>
            <a:off x="1856921" y="1502758"/>
            <a:ext cx="8478158" cy="615553"/>
          </a:xfrm>
          <a:prstGeom prst="rect">
            <a:avLst/>
          </a:prstGeom>
          <a:noFill/>
        </p:spPr>
        <p:txBody>
          <a:bodyPr wrap="square" rtlCol="0">
            <a:spAutoFit/>
          </a:bodyPr>
          <a:lstStyle/>
          <a:p>
            <a:pPr lvl="0" algn="ctr">
              <a:lnSpc>
                <a:spcPct val="85000"/>
              </a:lnSpc>
              <a:defRPr/>
            </a:pPr>
            <a:r>
              <a:rPr lang="en-AU" sz="4000" dirty="0">
                <a:solidFill>
                  <a:schemeClr val="tx1">
                    <a:lumMod val="95000"/>
                    <a:lumOff val="5000"/>
                  </a:schemeClr>
                </a:solidFill>
              </a:rPr>
              <a:t>Complex field of professional learning</a:t>
            </a:r>
          </a:p>
        </p:txBody>
      </p:sp>
    </p:spTree>
    <p:extLst>
      <p:ext uri="{BB962C8B-B14F-4D97-AF65-F5344CB8AC3E}">
        <p14:creationId xmlns:p14="http://schemas.microsoft.com/office/powerpoint/2010/main" val="3797185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27600" y="0"/>
            <a:ext cx="72644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Picture 5"/>
          <p:cNvPicPr>
            <a:picLocks noChangeAspect="1"/>
          </p:cNvPicPr>
          <p:nvPr/>
        </p:nvPicPr>
        <p:blipFill rotWithShape="1">
          <a:blip r:embed="rId3">
            <a:duotone>
              <a:schemeClr val="accent4">
                <a:shade val="45000"/>
                <a:satMod val="135000"/>
              </a:schemeClr>
              <a:prstClr val="white"/>
            </a:duotone>
          </a:blip>
          <a:srcRect l="23302" r="24228"/>
          <a:stretch/>
        </p:blipFill>
        <p:spPr>
          <a:xfrm>
            <a:off x="5718175" y="710299"/>
            <a:ext cx="5777916" cy="5413828"/>
          </a:xfrm>
          <a:prstGeom prst="rect">
            <a:avLst/>
          </a:prstGeom>
        </p:spPr>
      </p:pic>
      <p:sp>
        <p:nvSpPr>
          <p:cNvPr id="7" name="TextBox 6"/>
          <p:cNvSpPr txBox="1"/>
          <p:nvPr/>
        </p:nvSpPr>
        <p:spPr>
          <a:xfrm>
            <a:off x="774743" y="4937598"/>
            <a:ext cx="3592872" cy="1034129"/>
          </a:xfrm>
          <a:prstGeom prst="rect">
            <a:avLst/>
          </a:prstGeom>
          <a:noFill/>
        </p:spPr>
        <p:txBody>
          <a:bodyPr wrap="square" rtlCol="0">
            <a:spAutoFit/>
          </a:bodyPr>
          <a:lstStyle/>
          <a:p>
            <a:pPr lvl="0" algn="r">
              <a:lnSpc>
                <a:spcPct val="85000"/>
              </a:lnSpc>
              <a:defRPr/>
            </a:pPr>
            <a:endParaRPr lang="en-AU" sz="3600" dirty="0" smtClean="0">
              <a:solidFill>
                <a:schemeClr val="tx1">
                  <a:lumMod val="75000"/>
                  <a:lumOff val="25000"/>
                </a:schemeClr>
              </a:solidFill>
            </a:endParaRPr>
          </a:p>
          <a:p>
            <a:pPr lvl="0" algn="r">
              <a:lnSpc>
                <a:spcPct val="85000"/>
              </a:lnSpc>
              <a:defRPr/>
            </a:pPr>
            <a:r>
              <a:rPr lang="en-AU" sz="3600" dirty="0" smtClean="0">
                <a:solidFill>
                  <a:schemeClr val="tx1">
                    <a:lumMod val="75000"/>
                    <a:lumOff val="25000"/>
                  </a:schemeClr>
                </a:solidFill>
              </a:rPr>
              <a:t>Impact </a:t>
            </a:r>
            <a:r>
              <a:rPr lang="en-AU" sz="3600" dirty="0">
                <a:solidFill>
                  <a:schemeClr val="tx1">
                    <a:lumMod val="75000"/>
                    <a:lumOff val="25000"/>
                  </a:schemeClr>
                </a:solidFill>
              </a:rPr>
              <a:t>of QTR </a:t>
            </a:r>
          </a:p>
        </p:txBody>
      </p:sp>
    </p:spTree>
    <p:extLst>
      <p:ext uri="{BB962C8B-B14F-4D97-AF65-F5344CB8AC3E}">
        <p14:creationId xmlns:p14="http://schemas.microsoft.com/office/powerpoint/2010/main" val="2653827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2"/>
          <a:srcRect l="20160" t="12922" r="8915" b="764"/>
          <a:stretch/>
        </p:blipFill>
        <p:spPr>
          <a:xfrm>
            <a:off x="-14513" y="-1"/>
            <a:ext cx="10029370" cy="6865258"/>
          </a:xfrm>
          <a:prstGeom prst="rect">
            <a:avLst/>
          </a:prstGeom>
        </p:spPr>
      </p:pic>
      <p:sp>
        <p:nvSpPr>
          <p:cNvPr id="4" name="Rectangle 3"/>
          <p:cNvSpPr/>
          <p:nvPr/>
        </p:nvSpPr>
        <p:spPr>
          <a:xfrm>
            <a:off x="-14513" y="0"/>
            <a:ext cx="10014857" cy="6865257"/>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5" name="TextBox 4"/>
          <p:cNvSpPr txBox="1"/>
          <p:nvPr/>
        </p:nvSpPr>
        <p:spPr>
          <a:xfrm>
            <a:off x="1109586" y="3207079"/>
            <a:ext cx="6404428" cy="3114699"/>
          </a:xfrm>
          <a:prstGeom prst="rect">
            <a:avLst/>
          </a:prstGeom>
          <a:noFill/>
        </p:spPr>
        <p:txBody>
          <a:bodyPr wrap="square" rtlCol="0">
            <a:spAutoFit/>
          </a:bodyPr>
          <a:lstStyle/>
          <a:p>
            <a:pPr>
              <a:lnSpc>
                <a:spcPct val="85000"/>
              </a:lnSpc>
              <a:spcAft>
                <a:spcPts val="2400"/>
              </a:spcAft>
            </a:pPr>
            <a:r>
              <a:rPr lang="en-AU" dirty="0" smtClean="0">
                <a:solidFill>
                  <a:schemeClr val="accent4"/>
                </a:solidFill>
              </a:rPr>
              <a:t>Laureate Professor Jennifer Gore </a:t>
            </a:r>
            <a:br>
              <a:rPr lang="en-AU" dirty="0" smtClean="0">
                <a:solidFill>
                  <a:schemeClr val="accent4"/>
                </a:solidFill>
              </a:rPr>
            </a:br>
            <a:r>
              <a:rPr lang="en-AU" dirty="0" smtClean="0">
                <a:solidFill>
                  <a:schemeClr val="bg1"/>
                </a:solidFill>
              </a:rPr>
              <a:t>Director, Teachers and Teaching Research Centre</a:t>
            </a:r>
            <a:r>
              <a:rPr lang="en-AU" dirty="0" smtClean="0">
                <a:solidFill>
                  <a:schemeClr val="accent4"/>
                </a:solidFill>
              </a:rPr>
              <a:t/>
            </a:r>
            <a:br>
              <a:rPr lang="en-AU" dirty="0" smtClean="0">
                <a:solidFill>
                  <a:schemeClr val="accent4"/>
                </a:solidFill>
              </a:rPr>
            </a:br>
            <a:r>
              <a:rPr lang="en-AU" dirty="0" smtClean="0">
                <a:solidFill>
                  <a:schemeClr val="bg1"/>
                </a:solidFill>
              </a:rPr>
              <a:t>Editor-in-Chief, </a:t>
            </a:r>
            <a:r>
              <a:rPr lang="en-AU" i="1" dirty="0" smtClean="0">
                <a:solidFill>
                  <a:schemeClr val="bg1"/>
                </a:solidFill>
              </a:rPr>
              <a:t>Teaching and Teacher Education </a:t>
            </a:r>
            <a:r>
              <a:rPr lang="en-AU" dirty="0" smtClean="0">
                <a:solidFill>
                  <a:schemeClr val="bg1"/>
                </a:solidFill>
              </a:rPr>
              <a:t>(Elsevier)</a:t>
            </a:r>
            <a:r>
              <a:rPr lang="en-AU" dirty="0">
                <a:solidFill>
                  <a:schemeClr val="accent4"/>
                </a:solidFill>
              </a:rPr>
              <a:t/>
            </a:r>
            <a:br>
              <a:rPr lang="en-AU" dirty="0">
                <a:solidFill>
                  <a:schemeClr val="accent4"/>
                </a:solidFill>
              </a:rPr>
            </a:br>
            <a:endParaRPr lang="en-AU" dirty="0" smtClean="0">
              <a:solidFill>
                <a:schemeClr val="accent4"/>
              </a:solidFill>
            </a:endParaRPr>
          </a:p>
          <a:p>
            <a:pPr>
              <a:lnSpc>
                <a:spcPct val="85000"/>
              </a:lnSpc>
              <a:spcAft>
                <a:spcPts val="2400"/>
              </a:spcAft>
            </a:pPr>
            <a:r>
              <a:rPr lang="en-AU" dirty="0" smtClean="0">
                <a:solidFill>
                  <a:schemeClr val="bg1"/>
                </a:solidFill>
              </a:rPr>
              <a:t>School of Education, Faculty of Education and Arts</a:t>
            </a:r>
            <a:br>
              <a:rPr lang="en-AU" dirty="0" smtClean="0">
                <a:solidFill>
                  <a:schemeClr val="bg1"/>
                </a:solidFill>
              </a:rPr>
            </a:br>
            <a:r>
              <a:rPr lang="en-AU" dirty="0" smtClean="0">
                <a:solidFill>
                  <a:schemeClr val="bg1"/>
                </a:solidFill>
              </a:rPr>
              <a:t>The University of Newcastle, Australia</a:t>
            </a:r>
            <a:br>
              <a:rPr lang="en-AU" dirty="0" smtClean="0">
                <a:solidFill>
                  <a:schemeClr val="bg1"/>
                </a:solidFill>
              </a:rPr>
            </a:br>
            <a:r>
              <a:rPr lang="en-AU" dirty="0" smtClean="0">
                <a:solidFill>
                  <a:schemeClr val="bg1"/>
                </a:solidFill>
              </a:rPr>
              <a:t>www.newcastle.edu.au/profile/jenny-gore</a:t>
            </a:r>
            <a:br>
              <a:rPr lang="en-AU" dirty="0" smtClean="0">
                <a:solidFill>
                  <a:schemeClr val="bg1"/>
                </a:solidFill>
              </a:rPr>
            </a:br>
            <a:r>
              <a:rPr lang="en-AU" dirty="0" smtClean="0">
                <a:solidFill>
                  <a:schemeClr val="bg1"/>
                </a:solidFill>
              </a:rPr>
              <a:t>jenny.gore@newcastle.edu.au</a:t>
            </a:r>
          </a:p>
          <a:p>
            <a:pPr lvl="0">
              <a:lnSpc>
                <a:spcPct val="85000"/>
              </a:lnSpc>
              <a:spcAft>
                <a:spcPts val="2400"/>
              </a:spcAft>
            </a:pPr>
            <a:r>
              <a:rPr lang="en-AU" dirty="0" smtClean="0">
                <a:solidFill>
                  <a:schemeClr val="bg1"/>
                </a:solidFill>
              </a:rPr>
              <a:t>Connect </a:t>
            </a:r>
            <a:r>
              <a:rPr lang="en-AU" dirty="0">
                <a:solidFill>
                  <a:schemeClr val="bg1"/>
                </a:solidFill>
              </a:rPr>
              <a:t>with us on Twitter!</a:t>
            </a:r>
            <a:r>
              <a:rPr lang="en-AU" sz="2200" dirty="0">
                <a:solidFill>
                  <a:prstClr val="white"/>
                </a:solidFill>
                <a:latin typeface="Segoe UI Light" panose="020B0502040204020203" pitchFamily="34" charset="0"/>
                <a:cs typeface="Segoe UI Light" panose="020B0502040204020203" pitchFamily="34" charset="0"/>
              </a:rPr>
              <a:t> </a:t>
            </a:r>
            <a:r>
              <a:rPr lang="en-AU" dirty="0">
                <a:solidFill>
                  <a:schemeClr val="accent4"/>
                </a:solidFill>
              </a:rPr>
              <a:t>@UON_TTRC</a:t>
            </a:r>
            <a:br>
              <a:rPr lang="en-AU" dirty="0">
                <a:solidFill>
                  <a:schemeClr val="accent4"/>
                </a:solidFill>
              </a:rPr>
            </a:br>
            <a:r>
              <a:rPr lang="en-AU" dirty="0">
                <a:solidFill>
                  <a:schemeClr val="bg1"/>
                </a:solidFill>
              </a:rPr>
              <a:t>Email us at </a:t>
            </a:r>
            <a:r>
              <a:rPr lang="en-AU" dirty="0" smtClean="0">
                <a:solidFill>
                  <a:srgbClr val="EAB200"/>
                </a:solidFill>
              </a:rPr>
              <a:t>QTR</a:t>
            </a:r>
            <a:r>
              <a:rPr lang="en-AU" dirty="0" smtClean="0">
                <a:solidFill>
                  <a:schemeClr val="accent4"/>
                </a:solidFill>
              </a:rPr>
              <a:t>@newcastle.edu.au</a:t>
            </a:r>
          </a:p>
        </p:txBody>
      </p:sp>
      <p:pic>
        <p:nvPicPr>
          <p:cNvPr id="7" name="Picture 5" descr="Report Cover28-10-14-V4-0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8757" t="-124" b="85145"/>
          <a:stretch/>
        </p:blipFill>
        <p:spPr bwMode="auto">
          <a:xfrm>
            <a:off x="10266303" y="191911"/>
            <a:ext cx="1699652"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16263" y="5830526"/>
            <a:ext cx="1399731" cy="491252"/>
          </a:xfrm>
          <a:prstGeom prst="rect">
            <a:avLst/>
          </a:prstGeom>
        </p:spPr>
      </p:pic>
    </p:spTree>
    <p:extLst>
      <p:ext uri="{BB962C8B-B14F-4D97-AF65-F5344CB8AC3E}">
        <p14:creationId xmlns:p14="http://schemas.microsoft.com/office/powerpoint/2010/main" val="2647043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8181356" y="3403155"/>
            <a:ext cx="4032000" cy="34548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9" name="TextBox 28"/>
          <p:cNvSpPr txBox="1"/>
          <p:nvPr/>
        </p:nvSpPr>
        <p:spPr>
          <a:xfrm>
            <a:off x="5029238" y="1545893"/>
            <a:ext cx="522801" cy="584775"/>
          </a:xfrm>
          <a:prstGeom prst="rect">
            <a:avLst/>
          </a:prstGeom>
          <a:noFill/>
        </p:spPr>
        <p:txBody>
          <a:bodyPr wrap="square" rtlCol="0">
            <a:spAutoFit/>
          </a:bodyPr>
          <a:lstStyle/>
          <a:p>
            <a:pPr algn="ctr"/>
            <a:r>
              <a:rPr lang="en-AU" sz="3200" dirty="0" smtClean="0">
                <a:solidFill>
                  <a:schemeClr val="bg1"/>
                </a:solidFill>
                <a:latin typeface="Tw Cen MT Condensed" panose="020B0606020104020203" pitchFamily="34" charset="0"/>
              </a:rPr>
              <a:t>QT</a:t>
            </a:r>
            <a:endParaRPr lang="en-AU" sz="3200" dirty="0">
              <a:solidFill>
                <a:schemeClr val="bg1"/>
              </a:solidFill>
              <a:latin typeface="Tw Cen MT Condensed" panose="020B0606020104020203" pitchFamily="34" charset="0"/>
            </a:endParaRPr>
          </a:p>
        </p:txBody>
      </p:sp>
      <p:sp>
        <p:nvSpPr>
          <p:cNvPr id="30" name="TextBox 29"/>
          <p:cNvSpPr txBox="1"/>
          <p:nvPr/>
        </p:nvSpPr>
        <p:spPr>
          <a:xfrm>
            <a:off x="6254402" y="3441951"/>
            <a:ext cx="650567" cy="584775"/>
          </a:xfrm>
          <a:prstGeom prst="rect">
            <a:avLst/>
          </a:prstGeom>
          <a:noFill/>
        </p:spPr>
        <p:txBody>
          <a:bodyPr wrap="square" rtlCol="0">
            <a:spAutoFit/>
          </a:bodyPr>
          <a:lstStyle/>
          <a:p>
            <a:pPr algn="ctr"/>
            <a:r>
              <a:rPr lang="en-AU" sz="3200" dirty="0" smtClean="0">
                <a:solidFill>
                  <a:schemeClr val="bg1"/>
                </a:solidFill>
                <a:latin typeface="Tw Cen MT Condensed" panose="020B0606020104020203" pitchFamily="34" charset="0"/>
              </a:rPr>
              <a:t>QTR</a:t>
            </a:r>
            <a:endParaRPr lang="en-AU" sz="3200" dirty="0">
              <a:solidFill>
                <a:schemeClr val="bg1"/>
              </a:solidFill>
              <a:latin typeface="Tw Cen MT Condensed" panose="020B0606020104020203" pitchFamily="34" charset="0"/>
            </a:endParaRPr>
          </a:p>
        </p:txBody>
      </p:sp>
      <p:sp>
        <p:nvSpPr>
          <p:cNvPr id="24" name="Rectangle 23"/>
          <p:cNvSpPr/>
          <p:nvPr/>
        </p:nvSpPr>
        <p:spPr>
          <a:xfrm>
            <a:off x="4044660" y="3403154"/>
            <a:ext cx="4136695" cy="345484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5" name="Flowchart: Manual Operation 24"/>
          <p:cNvSpPr/>
          <p:nvPr/>
        </p:nvSpPr>
        <p:spPr>
          <a:xfrm rot="16200000">
            <a:off x="6661946" y="4922567"/>
            <a:ext cx="3454843" cy="416022"/>
          </a:xfrm>
          <a:prstGeom prst="flowChartManualOperation">
            <a:avLst/>
          </a:prstGeom>
          <a:solidFill>
            <a:srgbClr val="868686"/>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4" name="Rectangle 13"/>
          <p:cNvSpPr/>
          <p:nvPr/>
        </p:nvSpPr>
        <p:spPr>
          <a:xfrm>
            <a:off x="4035502" y="0"/>
            <a:ext cx="4145853" cy="340315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TextBox 3"/>
          <p:cNvSpPr txBox="1"/>
          <p:nvPr/>
        </p:nvSpPr>
        <p:spPr>
          <a:xfrm>
            <a:off x="2212588" y="678726"/>
            <a:ext cx="1786467" cy="369332"/>
          </a:xfrm>
          <a:prstGeom prst="rect">
            <a:avLst/>
          </a:prstGeom>
          <a:noFill/>
        </p:spPr>
        <p:txBody>
          <a:bodyPr wrap="square" rtlCol="0">
            <a:spAutoFit/>
          </a:bodyPr>
          <a:lstStyle/>
          <a:p>
            <a:r>
              <a:rPr lang="en-AU" dirty="0" smtClean="0">
                <a:solidFill>
                  <a:schemeClr val="bg1"/>
                </a:solidFill>
                <a:latin typeface="Tw Cen MT" panose="020B0602020104020603" pitchFamily="34" charset="0"/>
              </a:rPr>
              <a:t>Quality Teaching</a:t>
            </a:r>
            <a:endParaRPr lang="en-AU" dirty="0">
              <a:solidFill>
                <a:schemeClr val="bg1"/>
              </a:solidFill>
              <a:latin typeface="Tw Cen MT" panose="020B0602020104020603" pitchFamily="34" charset="0"/>
            </a:endParaRPr>
          </a:p>
        </p:txBody>
      </p:sp>
      <p:sp>
        <p:nvSpPr>
          <p:cNvPr id="10" name="Rectangle 9"/>
          <p:cNvSpPr/>
          <p:nvPr/>
        </p:nvSpPr>
        <p:spPr>
          <a:xfrm>
            <a:off x="0" y="0"/>
            <a:ext cx="4039200" cy="340315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1" name="Flowchart: Manual Operation 10"/>
          <p:cNvSpPr/>
          <p:nvPr/>
        </p:nvSpPr>
        <p:spPr>
          <a:xfrm rot="16200000">
            <a:off x="2544618" y="1492817"/>
            <a:ext cx="3403157" cy="417520"/>
          </a:xfrm>
          <a:prstGeom prst="flowChartManualOperation">
            <a:avLst/>
          </a:prstGeom>
          <a:solidFill>
            <a:srgbClr val="4545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5" name="Flowchart: Manual Operation 14"/>
          <p:cNvSpPr/>
          <p:nvPr/>
        </p:nvSpPr>
        <p:spPr>
          <a:xfrm>
            <a:off x="4035501" y="3403157"/>
            <a:ext cx="4145854" cy="417600"/>
          </a:xfrm>
          <a:prstGeom prst="flowChartManualOperation">
            <a:avLst/>
          </a:prstGeom>
          <a:solidFill>
            <a:srgbClr val="62626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2" name="TextBox 21"/>
          <p:cNvSpPr txBox="1"/>
          <p:nvPr/>
        </p:nvSpPr>
        <p:spPr>
          <a:xfrm>
            <a:off x="4820155" y="482794"/>
            <a:ext cx="2990345" cy="2151358"/>
          </a:xfrm>
          <a:prstGeom prst="rect">
            <a:avLst/>
          </a:prstGeom>
          <a:noFill/>
        </p:spPr>
        <p:txBody>
          <a:bodyPr wrap="square" rtlCol="0">
            <a:spAutoFit/>
          </a:bodyPr>
          <a:lstStyle/>
          <a:p>
            <a:pPr lvl="0">
              <a:lnSpc>
                <a:spcPct val="80000"/>
              </a:lnSpc>
            </a:pPr>
            <a:r>
              <a:rPr lang="en-AU" sz="2200" b="1" dirty="0" smtClean="0">
                <a:solidFill>
                  <a:prstClr val="white"/>
                </a:solidFill>
                <a:latin typeface="Calibri" panose="020F0502020204030204" pitchFamily="34" charset="0"/>
              </a:rPr>
              <a:t>QUALITY TEACHING </a:t>
            </a:r>
            <a:br>
              <a:rPr lang="en-AU" sz="2200" b="1" dirty="0" smtClean="0">
                <a:solidFill>
                  <a:prstClr val="white"/>
                </a:solidFill>
                <a:latin typeface="Calibri" panose="020F0502020204030204" pitchFamily="34" charset="0"/>
              </a:rPr>
            </a:br>
            <a:r>
              <a:rPr lang="en-AU" sz="2200" b="1" dirty="0" smtClean="0">
                <a:solidFill>
                  <a:prstClr val="white"/>
                </a:solidFill>
                <a:latin typeface="Calibri" panose="020F0502020204030204" pitchFamily="34" charset="0"/>
              </a:rPr>
              <a:t>ROUNDS</a:t>
            </a:r>
          </a:p>
          <a:p>
            <a:pPr lvl="0">
              <a:lnSpc>
                <a:spcPct val="85000"/>
              </a:lnSpc>
            </a:pPr>
            <a:endParaRPr lang="en-AU" sz="1600" dirty="0" smtClean="0">
              <a:solidFill>
                <a:prstClr val="white"/>
              </a:solidFill>
              <a:latin typeface="Calibri" panose="020F0502020204030204" pitchFamily="34" charset="0"/>
            </a:endParaRPr>
          </a:p>
          <a:p>
            <a:pPr lvl="0">
              <a:lnSpc>
                <a:spcPct val="85000"/>
              </a:lnSpc>
            </a:pPr>
            <a:r>
              <a:rPr lang="en-AU" sz="2000" dirty="0">
                <a:solidFill>
                  <a:prstClr val="white"/>
                </a:solidFill>
                <a:latin typeface="Calibri" panose="020F0502020204030204" pitchFamily="34" charset="0"/>
              </a:rPr>
              <a:t>PD approach, collaborative analysis of lessons, builds confidence and relationships, enhances teaching culture</a:t>
            </a:r>
          </a:p>
        </p:txBody>
      </p:sp>
      <p:sp>
        <p:nvSpPr>
          <p:cNvPr id="23" name="TextBox 22"/>
          <p:cNvSpPr txBox="1"/>
          <p:nvPr/>
        </p:nvSpPr>
        <p:spPr>
          <a:xfrm>
            <a:off x="724017" y="477168"/>
            <a:ext cx="2846058" cy="2228302"/>
          </a:xfrm>
          <a:prstGeom prst="rect">
            <a:avLst/>
          </a:prstGeom>
          <a:noFill/>
        </p:spPr>
        <p:txBody>
          <a:bodyPr wrap="square" rtlCol="0">
            <a:spAutoFit/>
          </a:bodyPr>
          <a:lstStyle/>
          <a:p>
            <a:pPr>
              <a:lnSpc>
                <a:spcPct val="80000"/>
              </a:lnSpc>
            </a:pPr>
            <a:r>
              <a:rPr lang="en-AU" sz="2200" b="1" dirty="0" smtClean="0">
                <a:solidFill>
                  <a:schemeClr val="bg1"/>
                </a:solidFill>
                <a:latin typeface="Calibri" panose="020F0502020204030204" pitchFamily="34" charset="0"/>
              </a:rPr>
              <a:t>QUALITY TEACHING MODEL</a:t>
            </a:r>
            <a:endParaRPr lang="en-AU" sz="2200" dirty="0" smtClean="0">
              <a:solidFill>
                <a:schemeClr val="bg1"/>
              </a:solidFill>
              <a:latin typeface="Calibri" panose="020F0502020204030204" pitchFamily="34" charset="0"/>
            </a:endParaRPr>
          </a:p>
          <a:p>
            <a:pPr>
              <a:lnSpc>
                <a:spcPct val="85000"/>
              </a:lnSpc>
            </a:pPr>
            <a:endParaRPr lang="en-AU" sz="1600" dirty="0">
              <a:solidFill>
                <a:schemeClr val="bg1"/>
              </a:solidFill>
              <a:latin typeface="Calibri" panose="020F0502020204030204" pitchFamily="34" charset="0"/>
            </a:endParaRPr>
          </a:p>
          <a:p>
            <a:pPr>
              <a:lnSpc>
                <a:spcPct val="85000"/>
              </a:lnSpc>
              <a:spcBef>
                <a:spcPts val="600"/>
              </a:spcBef>
            </a:pPr>
            <a:r>
              <a:rPr lang="en-AU" sz="2000" dirty="0">
                <a:solidFill>
                  <a:schemeClr val="bg1"/>
                </a:solidFill>
                <a:latin typeface="Calibri" panose="020F0502020204030204" pitchFamily="34" charset="0"/>
              </a:rPr>
              <a:t>Comprehensive pedagogical model, knowledge base for teaching, shared language for teachers</a:t>
            </a:r>
          </a:p>
        </p:txBody>
      </p:sp>
      <p:sp>
        <p:nvSpPr>
          <p:cNvPr id="19" name="TextBox 18"/>
          <p:cNvSpPr txBox="1"/>
          <p:nvPr/>
        </p:nvSpPr>
        <p:spPr>
          <a:xfrm>
            <a:off x="4820155" y="4073058"/>
            <a:ext cx="3162702" cy="2412968"/>
          </a:xfrm>
          <a:prstGeom prst="rect">
            <a:avLst/>
          </a:prstGeom>
          <a:noFill/>
        </p:spPr>
        <p:txBody>
          <a:bodyPr wrap="square" rtlCol="0">
            <a:spAutoFit/>
          </a:bodyPr>
          <a:lstStyle/>
          <a:p>
            <a:pPr>
              <a:lnSpc>
                <a:spcPct val="80000"/>
              </a:lnSpc>
            </a:pPr>
            <a:r>
              <a:rPr lang="en-AU" sz="2200" b="1" dirty="0" smtClean="0">
                <a:solidFill>
                  <a:schemeClr val="bg1"/>
                </a:solidFill>
                <a:latin typeface="Calibri" panose="020F0502020204030204" pitchFamily="34" charset="0"/>
              </a:rPr>
              <a:t>RANDOMISED </a:t>
            </a:r>
            <a:br>
              <a:rPr lang="en-AU" sz="2200" b="1" dirty="0" smtClean="0">
                <a:solidFill>
                  <a:schemeClr val="bg1"/>
                </a:solidFill>
                <a:latin typeface="Calibri" panose="020F0502020204030204" pitchFamily="34" charset="0"/>
              </a:rPr>
            </a:br>
            <a:r>
              <a:rPr lang="en-AU" sz="2200" b="1" dirty="0" smtClean="0">
                <a:solidFill>
                  <a:schemeClr val="bg1"/>
                </a:solidFill>
                <a:latin typeface="Calibri" panose="020F0502020204030204" pitchFamily="34" charset="0"/>
              </a:rPr>
              <a:t>CONTROLLED TRIAL</a:t>
            </a:r>
          </a:p>
          <a:p>
            <a:pPr>
              <a:lnSpc>
                <a:spcPct val="85000"/>
              </a:lnSpc>
            </a:pPr>
            <a:endParaRPr lang="en-AU" sz="1600" dirty="0" smtClean="0">
              <a:solidFill>
                <a:schemeClr val="bg1"/>
              </a:solidFill>
              <a:latin typeface="Calibri" panose="020F0502020204030204" pitchFamily="34" charset="0"/>
            </a:endParaRPr>
          </a:p>
          <a:p>
            <a:pPr>
              <a:lnSpc>
                <a:spcPct val="85000"/>
              </a:lnSpc>
            </a:pPr>
            <a:r>
              <a:rPr lang="en-AU" sz="2000" dirty="0">
                <a:solidFill>
                  <a:schemeClr val="bg1"/>
                </a:solidFill>
                <a:latin typeface="Calibri" panose="020F0502020204030204" pitchFamily="34" charset="0"/>
              </a:rPr>
              <a:t>192 teachers, 24 schools, </a:t>
            </a:r>
            <a:r>
              <a:rPr lang="en-AU" sz="2000" dirty="0" smtClean="0">
                <a:solidFill>
                  <a:schemeClr val="bg1"/>
                </a:solidFill>
                <a:latin typeface="Calibri" panose="020F0502020204030204" pitchFamily="34" charset="0"/>
              </a:rPr>
              <a:t>1,073 </a:t>
            </a:r>
            <a:r>
              <a:rPr lang="en-AU" sz="2000" dirty="0">
                <a:solidFill>
                  <a:schemeClr val="bg1"/>
                </a:solidFill>
                <a:latin typeface="Calibri" panose="020F0502020204030204" pitchFamily="34" charset="0"/>
              </a:rPr>
              <a:t>observations, and 164 </a:t>
            </a:r>
            <a:r>
              <a:rPr lang="en-AU" sz="2000" dirty="0" smtClean="0">
                <a:solidFill>
                  <a:schemeClr val="bg1"/>
                </a:solidFill>
                <a:latin typeface="Calibri" panose="020F0502020204030204" pitchFamily="34" charset="0"/>
              </a:rPr>
              <a:t>interviews</a:t>
            </a:r>
          </a:p>
          <a:p>
            <a:pPr>
              <a:lnSpc>
                <a:spcPct val="85000"/>
              </a:lnSpc>
            </a:pPr>
            <a:endParaRPr lang="en-AU" sz="2000" dirty="0">
              <a:solidFill>
                <a:schemeClr val="bg1"/>
              </a:solidFill>
              <a:latin typeface="Calibri" panose="020F0502020204030204" pitchFamily="34" charset="0"/>
            </a:endParaRPr>
          </a:p>
          <a:p>
            <a:pPr>
              <a:lnSpc>
                <a:spcPct val="85000"/>
              </a:lnSpc>
            </a:pPr>
            <a:r>
              <a:rPr lang="en-AU" sz="2000" dirty="0" smtClean="0">
                <a:solidFill>
                  <a:schemeClr val="bg1"/>
                </a:solidFill>
                <a:latin typeface="Calibri" panose="020F0502020204030204" pitchFamily="34" charset="0"/>
              </a:rPr>
              <a:t>Impact </a:t>
            </a:r>
            <a:r>
              <a:rPr lang="en-AU" sz="2000" dirty="0">
                <a:solidFill>
                  <a:schemeClr val="bg1"/>
                </a:solidFill>
                <a:latin typeface="Calibri" panose="020F0502020204030204" pitchFamily="34" charset="0"/>
              </a:rPr>
              <a:t>on </a:t>
            </a:r>
            <a:r>
              <a:rPr lang="en-AU" sz="2000" dirty="0" smtClean="0">
                <a:solidFill>
                  <a:schemeClr val="bg1"/>
                </a:solidFill>
                <a:latin typeface="Calibri" panose="020F0502020204030204" pitchFamily="34" charset="0"/>
              </a:rPr>
              <a:t>teaching and morale, at all career stages</a:t>
            </a:r>
            <a:endParaRPr lang="en-AU" sz="2000" dirty="0">
              <a:solidFill>
                <a:schemeClr val="bg1"/>
              </a:solidFill>
              <a:latin typeface="Calibri" panose="020F0502020204030204" pitchFamily="34" charset="0"/>
            </a:endParaRPr>
          </a:p>
        </p:txBody>
      </p:sp>
      <p:sp>
        <p:nvSpPr>
          <p:cNvPr id="17" name="TextBox 16"/>
          <p:cNvSpPr txBox="1"/>
          <p:nvPr/>
        </p:nvSpPr>
        <p:spPr>
          <a:xfrm>
            <a:off x="9295236" y="4073058"/>
            <a:ext cx="2492637" cy="2197525"/>
          </a:xfrm>
          <a:prstGeom prst="rect">
            <a:avLst/>
          </a:prstGeom>
          <a:noFill/>
        </p:spPr>
        <p:txBody>
          <a:bodyPr wrap="square" rtlCol="0">
            <a:spAutoFit/>
          </a:bodyPr>
          <a:lstStyle/>
          <a:p>
            <a:pPr>
              <a:lnSpc>
                <a:spcPct val="80000"/>
              </a:lnSpc>
            </a:pPr>
            <a:r>
              <a:rPr lang="en-AU" sz="2200" b="1" dirty="0" smtClean="0">
                <a:solidFill>
                  <a:schemeClr val="bg1"/>
                </a:solidFill>
                <a:latin typeface="Calibri" panose="020F0502020204030204" pitchFamily="34" charset="0"/>
              </a:rPr>
              <a:t>NEXT </a:t>
            </a:r>
            <a:br>
              <a:rPr lang="en-AU" sz="2200" b="1" dirty="0" smtClean="0">
                <a:solidFill>
                  <a:schemeClr val="bg1"/>
                </a:solidFill>
                <a:latin typeface="Calibri" panose="020F0502020204030204" pitchFamily="34" charset="0"/>
              </a:rPr>
            </a:br>
            <a:r>
              <a:rPr lang="en-AU" sz="2200" b="1" dirty="0" smtClean="0">
                <a:solidFill>
                  <a:schemeClr val="bg1"/>
                </a:solidFill>
                <a:latin typeface="Calibri" panose="020F0502020204030204" pitchFamily="34" charset="0"/>
              </a:rPr>
              <a:t>QUESTIONS</a:t>
            </a:r>
          </a:p>
          <a:p>
            <a:pPr>
              <a:lnSpc>
                <a:spcPct val="85000"/>
              </a:lnSpc>
            </a:pPr>
            <a:endParaRPr lang="en-AU" sz="1600" dirty="0">
              <a:solidFill>
                <a:schemeClr val="bg1"/>
              </a:solidFill>
              <a:latin typeface="Calibri" panose="020F0502020204030204" pitchFamily="34" charset="0"/>
            </a:endParaRPr>
          </a:p>
          <a:p>
            <a:pPr>
              <a:lnSpc>
                <a:spcPct val="85000"/>
              </a:lnSpc>
            </a:pPr>
            <a:r>
              <a:rPr lang="en-AU" sz="2000" dirty="0">
                <a:solidFill>
                  <a:schemeClr val="bg1"/>
                </a:solidFill>
                <a:latin typeface="Calibri" panose="020F0502020204030204" pitchFamily="34" charset="0"/>
              </a:rPr>
              <a:t>Impact on </a:t>
            </a:r>
            <a:r>
              <a:rPr lang="en-AU" sz="2000" dirty="0" smtClean="0">
                <a:solidFill>
                  <a:schemeClr val="bg1"/>
                </a:solidFill>
                <a:latin typeface="Calibri" panose="020F0502020204030204" pitchFamily="34" charset="0"/>
              </a:rPr>
              <a:t>student outcomes</a:t>
            </a:r>
            <a:endParaRPr lang="en-AU" sz="2000" dirty="0">
              <a:solidFill>
                <a:schemeClr val="bg1"/>
              </a:solidFill>
              <a:latin typeface="Calibri" panose="020F0502020204030204" pitchFamily="34" charset="0"/>
            </a:endParaRPr>
          </a:p>
          <a:p>
            <a:pPr>
              <a:lnSpc>
                <a:spcPct val="85000"/>
              </a:lnSpc>
              <a:spcBef>
                <a:spcPts val="1200"/>
              </a:spcBef>
            </a:pPr>
            <a:r>
              <a:rPr lang="en-AU" sz="2000" dirty="0" smtClean="0">
                <a:solidFill>
                  <a:schemeClr val="bg1"/>
                </a:solidFill>
                <a:latin typeface="Calibri" panose="020F0502020204030204" pitchFamily="34" charset="0"/>
              </a:rPr>
              <a:t>Sustainability</a:t>
            </a:r>
          </a:p>
          <a:p>
            <a:pPr>
              <a:lnSpc>
                <a:spcPct val="85000"/>
              </a:lnSpc>
              <a:spcBef>
                <a:spcPts val="1200"/>
              </a:spcBef>
            </a:pPr>
            <a:r>
              <a:rPr lang="en-AU" sz="2000" dirty="0" smtClean="0">
                <a:solidFill>
                  <a:schemeClr val="bg1"/>
                </a:solidFill>
                <a:latin typeface="Calibri" panose="020F0502020204030204" pitchFamily="34" charset="0"/>
              </a:rPr>
              <a:t>Translatability</a:t>
            </a:r>
            <a:endParaRPr lang="en-AU" sz="20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2803830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0029371"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TextBox 4"/>
          <p:cNvSpPr txBox="1"/>
          <p:nvPr/>
        </p:nvSpPr>
        <p:spPr>
          <a:xfrm>
            <a:off x="1262742" y="1502758"/>
            <a:ext cx="8478158" cy="615553"/>
          </a:xfrm>
          <a:prstGeom prst="rect">
            <a:avLst/>
          </a:prstGeom>
          <a:noFill/>
        </p:spPr>
        <p:txBody>
          <a:bodyPr wrap="square" rtlCol="0">
            <a:spAutoFit/>
          </a:bodyPr>
          <a:lstStyle/>
          <a:p>
            <a:pPr lvl="0">
              <a:lnSpc>
                <a:spcPct val="85000"/>
              </a:lnSpc>
              <a:defRPr/>
            </a:pPr>
            <a:r>
              <a:rPr lang="en-AU" sz="4000" dirty="0">
                <a:solidFill>
                  <a:schemeClr val="bg1"/>
                </a:solidFill>
              </a:rPr>
              <a:t>Improving teaching: </a:t>
            </a:r>
            <a:r>
              <a:rPr lang="en-AU" sz="4000" dirty="0" smtClean="0">
                <a:solidFill>
                  <a:srgbClr val="FFC000"/>
                </a:solidFill>
              </a:rPr>
              <a:t>global </a:t>
            </a:r>
            <a:r>
              <a:rPr lang="en-AU" sz="4000" dirty="0">
                <a:solidFill>
                  <a:srgbClr val="FFC000"/>
                </a:solidFill>
              </a:rPr>
              <a:t>solutions</a:t>
            </a:r>
          </a:p>
        </p:txBody>
      </p:sp>
      <p:sp>
        <p:nvSpPr>
          <p:cNvPr id="7" name="TextBox 6"/>
          <p:cNvSpPr txBox="1"/>
          <p:nvPr/>
        </p:nvSpPr>
        <p:spPr>
          <a:xfrm>
            <a:off x="1262742" y="2606285"/>
            <a:ext cx="8478158" cy="3034677"/>
          </a:xfrm>
          <a:prstGeom prst="rect">
            <a:avLst/>
          </a:prstGeom>
          <a:noFill/>
        </p:spPr>
        <p:txBody>
          <a:bodyPr wrap="square" rtlCol="0">
            <a:spAutoFit/>
          </a:bodyPr>
          <a:lstStyle/>
          <a:p>
            <a:pPr marL="457200" lvl="0" indent="-457200">
              <a:lnSpc>
                <a:spcPct val="90000"/>
              </a:lnSpc>
              <a:spcAft>
                <a:spcPts val="1200"/>
              </a:spcAft>
              <a:buFont typeface="Wingdings" panose="05000000000000000000" pitchFamily="2" charset="2"/>
              <a:buChar char="§"/>
              <a:defRPr/>
            </a:pPr>
            <a:r>
              <a:rPr lang="en-AU" sz="2800" dirty="0">
                <a:solidFill>
                  <a:prstClr val="white"/>
                </a:solidFill>
              </a:rPr>
              <a:t>Recruiting ‘better’ quality teachers </a:t>
            </a:r>
          </a:p>
          <a:p>
            <a:pPr marL="457200" lvl="0" indent="-457200">
              <a:lnSpc>
                <a:spcPct val="90000"/>
              </a:lnSpc>
              <a:spcAft>
                <a:spcPts val="1200"/>
              </a:spcAft>
              <a:buFont typeface="Wingdings" panose="05000000000000000000" pitchFamily="2" charset="2"/>
              <a:buChar char="§"/>
              <a:defRPr/>
            </a:pPr>
            <a:r>
              <a:rPr lang="en-AU" sz="2800" dirty="0">
                <a:solidFill>
                  <a:prstClr val="white"/>
                </a:solidFill>
              </a:rPr>
              <a:t>Measuring/evaluating the quality of teaching</a:t>
            </a:r>
          </a:p>
          <a:p>
            <a:pPr marL="457200" lvl="0" indent="-457200">
              <a:lnSpc>
                <a:spcPct val="90000"/>
              </a:lnSpc>
              <a:spcAft>
                <a:spcPts val="1200"/>
              </a:spcAft>
              <a:buFont typeface="Wingdings" panose="05000000000000000000" pitchFamily="2" charset="2"/>
              <a:buChar char="§"/>
              <a:defRPr/>
            </a:pPr>
            <a:r>
              <a:rPr lang="en-AU" sz="2800" dirty="0" smtClean="0">
                <a:solidFill>
                  <a:prstClr val="white"/>
                </a:solidFill>
              </a:rPr>
              <a:t>Enhancing professional learning</a:t>
            </a:r>
            <a:endParaRPr lang="en-AU" sz="2800" dirty="0">
              <a:solidFill>
                <a:prstClr val="white"/>
              </a:solidFill>
            </a:endParaRPr>
          </a:p>
          <a:p>
            <a:pPr marL="914400" lvl="1" indent="-457200">
              <a:lnSpc>
                <a:spcPct val="90000"/>
              </a:lnSpc>
              <a:spcAft>
                <a:spcPts val="1200"/>
              </a:spcAft>
              <a:buFont typeface="Calibri" panose="020F0502020204030204" pitchFamily="34" charset="0"/>
              <a:buChar char="–"/>
              <a:defRPr/>
            </a:pPr>
            <a:r>
              <a:rPr lang="en-AU" sz="2800" dirty="0">
                <a:solidFill>
                  <a:prstClr val="white"/>
                </a:solidFill>
              </a:rPr>
              <a:t>To teach well, teachers need to know what constitutes quality</a:t>
            </a:r>
          </a:p>
          <a:p>
            <a:pPr marL="914400" lvl="1" indent="-457200">
              <a:lnSpc>
                <a:spcPct val="90000"/>
              </a:lnSpc>
              <a:spcAft>
                <a:spcPts val="1200"/>
              </a:spcAft>
              <a:buFont typeface="Calibri" panose="020F0502020204030204" pitchFamily="34" charset="0"/>
              <a:buChar char="–"/>
              <a:defRPr/>
            </a:pPr>
            <a:r>
              <a:rPr lang="en-AU" sz="2800" dirty="0">
                <a:solidFill>
                  <a:prstClr val="white"/>
                </a:solidFill>
              </a:rPr>
              <a:t>PD processes are not enough</a:t>
            </a:r>
          </a:p>
        </p:txBody>
      </p:sp>
    </p:spTree>
    <p:extLst>
      <p:ext uri="{BB962C8B-B14F-4D97-AF65-F5344CB8AC3E}">
        <p14:creationId xmlns:p14="http://schemas.microsoft.com/office/powerpoint/2010/main" val="1038040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10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1000"/>
                                        <p:tgtEl>
                                          <p:spTgt spid="7">
                                            <p:txEl>
                                              <p:pRg st="1" end="1"/>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1000"/>
                                        <p:tgtEl>
                                          <p:spTgt spid="7">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1000"/>
                                        <p:tgtEl>
                                          <p:spTgt spid="7">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fade">
                                      <p:cBhvr>
                                        <p:cTn id="25" dur="1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56921" y="1502758"/>
            <a:ext cx="8478158" cy="615553"/>
          </a:xfrm>
          <a:prstGeom prst="rect">
            <a:avLst/>
          </a:prstGeom>
          <a:noFill/>
        </p:spPr>
        <p:txBody>
          <a:bodyPr wrap="square" rtlCol="0">
            <a:spAutoFit/>
          </a:bodyPr>
          <a:lstStyle/>
          <a:p>
            <a:pPr lvl="0" algn="ctr">
              <a:lnSpc>
                <a:spcPct val="85000"/>
              </a:lnSpc>
              <a:defRPr/>
            </a:pPr>
            <a:r>
              <a:rPr lang="en-AU" sz="4000" dirty="0">
                <a:solidFill>
                  <a:schemeClr val="tx1">
                    <a:lumMod val="95000"/>
                    <a:lumOff val="5000"/>
                  </a:schemeClr>
                </a:solidFill>
              </a:rPr>
              <a:t>Complex field of professional learning</a:t>
            </a:r>
          </a:p>
        </p:txBody>
      </p:sp>
      <p:graphicFrame>
        <p:nvGraphicFramePr>
          <p:cNvPr id="6" name="Content Placeholder 3"/>
          <p:cNvGraphicFramePr>
            <a:graphicFrameLocks/>
          </p:cNvGraphicFramePr>
          <p:nvPr>
            <p:extLst>
              <p:ext uri="{D42A27DB-BD31-4B8C-83A1-F6EECF244321}">
                <p14:modId xmlns:p14="http://schemas.microsoft.com/office/powerpoint/2010/main" val="1605470794"/>
              </p:ext>
            </p:extLst>
          </p:nvPr>
        </p:nvGraphicFramePr>
        <p:xfrm>
          <a:off x="2171564" y="2961359"/>
          <a:ext cx="7848872"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Action Button: Help 6">
            <a:hlinkClick r:id="" action="ppaction://noaction" highlightClick="1"/>
          </p:cNvPr>
          <p:cNvSpPr>
            <a:spLocks noChangeArrowheads="1"/>
          </p:cNvSpPr>
          <p:nvPr/>
        </p:nvSpPr>
        <p:spPr bwMode="auto">
          <a:xfrm>
            <a:off x="6968408" y="4546600"/>
            <a:ext cx="965556" cy="965555"/>
          </a:xfrm>
          <a:prstGeom prst="actionButtonHelp">
            <a:avLst/>
          </a:prstGeom>
          <a:solidFill>
            <a:schemeClr val="bg2">
              <a:lumMod val="90000"/>
            </a:schemeClr>
          </a:solidFill>
          <a:ln w="28575">
            <a:solidFill>
              <a:schemeClr val="bg1"/>
            </a:solidFill>
            <a:headEnd/>
            <a:tailEnd/>
          </a:ln>
        </p:spPr>
        <p:style>
          <a:lnRef idx="2">
            <a:schemeClr val="accent2">
              <a:shade val="50000"/>
            </a:schemeClr>
          </a:lnRef>
          <a:fillRef idx="1">
            <a:schemeClr val="accent2"/>
          </a:fillRef>
          <a:effectRef idx="0">
            <a:schemeClr val="accent2"/>
          </a:effectRef>
          <a:fontRef idx="minor">
            <a:schemeClr val="lt1"/>
          </a:fontRef>
        </p:style>
        <p:txBody>
          <a:bodyPr/>
          <a:lstStyle>
            <a:lvl1pPr>
              <a:spcBef>
                <a:spcPct val="20000"/>
              </a:spcBef>
              <a:buChar char="•"/>
              <a:defRPr sz="3200">
                <a:solidFill>
                  <a:schemeClr val="tx1"/>
                </a:solidFill>
                <a:latin typeface="Arial" pitchFamily="34" charset="0"/>
                <a:ea typeface="ＭＳ Ｐゴシック" pitchFamily="34" charset="-128"/>
              </a:defRPr>
            </a:lvl1pPr>
            <a:lvl2pPr marL="742950" indent="-285750">
              <a:spcBef>
                <a:spcPct val="20000"/>
              </a:spcBef>
              <a:buChar char="–"/>
              <a:defRPr sz="2800">
                <a:solidFill>
                  <a:schemeClr val="tx1"/>
                </a:solidFill>
                <a:latin typeface="Arial" pitchFamily="34" charset="0"/>
                <a:ea typeface="ＭＳ Ｐゴシック" pitchFamily="34" charset="-128"/>
              </a:defRPr>
            </a:lvl2pPr>
            <a:lvl3pPr marL="1143000" indent="-228600">
              <a:spcBef>
                <a:spcPct val="20000"/>
              </a:spcBef>
              <a:buChar char="•"/>
              <a:defRPr sz="2400">
                <a:solidFill>
                  <a:schemeClr val="tx1"/>
                </a:solidFill>
                <a:latin typeface="Arial" pitchFamily="34" charset="0"/>
                <a:ea typeface="ＭＳ Ｐゴシック" pitchFamily="34" charset="-128"/>
              </a:defRPr>
            </a:lvl3pPr>
            <a:lvl4pPr marL="1600200" indent="-228600">
              <a:spcBef>
                <a:spcPct val="20000"/>
              </a:spcBef>
              <a:buChar char="–"/>
              <a:defRPr sz="2000">
                <a:solidFill>
                  <a:schemeClr val="tx1"/>
                </a:solidFill>
                <a:latin typeface="Arial" pitchFamily="34" charset="0"/>
                <a:ea typeface="ＭＳ Ｐゴシック" pitchFamily="34" charset="-128"/>
              </a:defRPr>
            </a:lvl4pPr>
            <a:lvl5pPr marL="2057400" indent="-228600">
              <a:spcBef>
                <a:spcPct val="20000"/>
              </a:spcBef>
              <a:buChar char="»"/>
              <a:defRPr sz="2000">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a:spcBef>
                <a:spcPct val="0"/>
              </a:spcBef>
              <a:buFontTx/>
              <a:buNone/>
              <a:defRPr/>
            </a:pPr>
            <a:endParaRPr lang="en-AU" altLang="en-US" sz="2400" b="1" cap="all" dirty="0">
              <a:ln w="9000" cmpd="sng">
                <a:solidFill>
                  <a:schemeClr val="accent4">
                    <a:shade val="50000"/>
                    <a:satMod val="120000"/>
                  </a:schemeClr>
                </a:solidFill>
                <a:prstDash val="solid"/>
              </a:ln>
              <a:solidFill>
                <a:srgbClr val="EAB200"/>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32973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6" grpId="0">
        <p:bldAsOne/>
      </p:bldGraphic>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51200" y="0"/>
            <a:ext cx="89408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Rectangle 1"/>
          <p:cNvSpPr/>
          <p:nvPr/>
        </p:nvSpPr>
        <p:spPr>
          <a:xfrm>
            <a:off x="4445000" y="1049419"/>
            <a:ext cx="6743700" cy="4053417"/>
          </a:xfrm>
          <a:prstGeom prst="rect">
            <a:avLst/>
          </a:prstGeom>
        </p:spPr>
        <p:txBody>
          <a:bodyPr wrap="square">
            <a:spAutoFit/>
          </a:bodyPr>
          <a:lstStyle/>
          <a:p>
            <a:pPr>
              <a:lnSpc>
                <a:spcPct val="90000"/>
              </a:lnSpc>
            </a:pPr>
            <a:r>
              <a:rPr lang="en-AU" sz="2600" dirty="0">
                <a:solidFill>
                  <a:schemeClr val="bg1"/>
                </a:solidFill>
              </a:rPr>
              <a:t>We have worked, collectively and separately, in dozens of school districts where there was no common point of view on instruction, where ten educators from the same district could watch a fifteen-minute classroom video and have ten different opinions about its quality, ranging the full gamut from high praise to excoriation. Gaining an explicit and widely held view of what constitutes good teaching and learning in your setting is a first step toward any systematic efforts to scaling up quality.</a:t>
            </a:r>
          </a:p>
        </p:txBody>
      </p:sp>
      <p:sp>
        <p:nvSpPr>
          <p:cNvPr id="3" name="TextBox 2"/>
          <p:cNvSpPr txBox="1"/>
          <p:nvPr/>
        </p:nvSpPr>
        <p:spPr>
          <a:xfrm>
            <a:off x="4445000" y="5695357"/>
            <a:ext cx="3009899" cy="397032"/>
          </a:xfrm>
          <a:prstGeom prst="rect">
            <a:avLst/>
          </a:prstGeom>
          <a:noFill/>
        </p:spPr>
        <p:txBody>
          <a:bodyPr wrap="square" rtlCol="0">
            <a:spAutoFit/>
          </a:bodyPr>
          <a:lstStyle/>
          <a:p>
            <a:pPr>
              <a:lnSpc>
                <a:spcPct val="90000"/>
              </a:lnSpc>
            </a:pPr>
            <a:r>
              <a:rPr lang="en-US" altLang="en-US" sz="2200" dirty="0" smtClean="0">
                <a:solidFill>
                  <a:srgbClr val="FFC000"/>
                </a:solidFill>
                <a:cs typeface="Segoe UI Light" panose="020B0502040204020203" pitchFamily="34" charset="0"/>
              </a:rPr>
              <a:t>City </a:t>
            </a:r>
            <a:r>
              <a:rPr lang="en-US" altLang="en-US" sz="2200" dirty="0">
                <a:solidFill>
                  <a:srgbClr val="FFC000"/>
                </a:solidFill>
                <a:cs typeface="Segoe UI Light" panose="020B0502040204020203" pitchFamily="34" charset="0"/>
              </a:rPr>
              <a:t>et al</a:t>
            </a:r>
            <a:r>
              <a:rPr lang="en-US" altLang="en-US" sz="2200" dirty="0" smtClean="0">
                <a:solidFill>
                  <a:srgbClr val="FFC000"/>
                </a:solidFill>
                <a:cs typeface="Segoe UI Light" panose="020B0502040204020203" pitchFamily="34" charset="0"/>
              </a:rPr>
              <a:t>. (2009</a:t>
            </a:r>
            <a:r>
              <a:rPr lang="en-US" altLang="en-US" sz="2200" dirty="0">
                <a:solidFill>
                  <a:srgbClr val="FFC000"/>
                </a:solidFill>
                <a:cs typeface="Segoe UI Light" panose="020B0502040204020203" pitchFamily="34" charset="0"/>
              </a:rPr>
              <a:t>, p. </a:t>
            </a:r>
            <a:r>
              <a:rPr lang="en-US" altLang="en-US" sz="2200" dirty="0" smtClean="0">
                <a:solidFill>
                  <a:srgbClr val="FFC000"/>
                </a:solidFill>
                <a:cs typeface="Segoe UI Light" panose="020B0502040204020203" pitchFamily="34" charset="0"/>
              </a:rPr>
              <a:t>173)</a:t>
            </a:r>
            <a:endParaRPr lang="en-AU" sz="2200" dirty="0">
              <a:solidFill>
                <a:srgbClr val="FFC000"/>
              </a:solidFill>
              <a:cs typeface="Segoe UI Light" panose="020B0502040204020203" pitchFamily="34" charset="0"/>
            </a:endParaRPr>
          </a:p>
        </p:txBody>
      </p:sp>
    </p:spTree>
    <p:extLst>
      <p:ext uri="{BB962C8B-B14F-4D97-AF65-F5344CB8AC3E}">
        <p14:creationId xmlns:p14="http://schemas.microsoft.com/office/powerpoint/2010/main" val="3529296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51200" y="0"/>
            <a:ext cx="89408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Rectangle 1"/>
          <p:cNvSpPr/>
          <p:nvPr/>
        </p:nvSpPr>
        <p:spPr>
          <a:xfrm>
            <a:off x="4445000" y="1049419"/>
            <a:ext cx="6743700" cy="2973122"/>
          </a:xfrm>
          <a:prstGeom prst="rect">
            <a:avLst/>
          </a:prstGeom>
        </p:spPr>
        <p:txBody>
          <a:bodyPr wrap="square">
            <a:spAutoFit/>
          </a:bodyPr>
          <a:lstStyle/>
          <a:p>
            <a:pPr>
              <a:lnSpc>
                <a:spcPct val="90000"/>
              </a:lnSpc>
            </a:pPr>
            <a:r>
              <a:rPr lang="en-AU" sz="2600" dirty="0">
                <a:solidFill>
                  <a:schemeClr val="bg1"/>
                </a:solidFill>
              </a:rPr>
              <a:t>Politely refraining from critique and challenge, teachers have no forum for debating and improving their understandings. To the extent that teaching remains a smorgasbord of alternatives … there is no basis for comparing or choosing from among alternatives, no basis for real and helpful debate. This lack impedes the capacity to grow. </a:t>
            </a:r>
          </a:p>
        </p:txBody>
      </p:sp>
      <p:sp>
        <p:nvSpPr>
          <p:cNvPr id="3" name="TextBox 2"/>
          <p:cNvSpPr txBox="1"/>
          <p:nvPr/>
        </p:nvSpPr>
        <p:spPr>
          <a:xfrm>
            <a:off x="4445000" y="5695357"/>
            <a:ext cx="3009899" cy="397032"/>
          </a:xfrm>
          <a:prstGeom prst="rect">
            <a:avLst/>
          </a:prstGeom>
          <a:noFill/>
        </p:spPr>
        <p:txBody>
          <a:bodyPr wrap="square" rtlCol="0">
            <a:spAutoFit/>
          </a:bodyPr>
          <a:lstStyle/>
          <a:p>
            <a:pPr>
              <a:lnSpc>
                <a:spcPct val="90000"/>
              </a:lnSpc>
            </a:pPr>
            <a:r>
              <a:rPr lang="en-US" altLang="en-US" sz="2200" dirty="0" smtClean="0">
                <a:solidFill>
                  <a:srgbClr val="FFC000"/>
                </a:solidFill>
                <a:cs typeface="Segoe UI Light" panose="020B0502040204020203" pitchFamily="34" charset="0"/>
              </a:rPr>
              <a:t>Ball (1994)</a:t>
            </a:r>
            <a:endParaRPr lang="en-AU" sz="2200" dirty="0">
              <a:solidFill>
                <a:srgbClr val="FFC000"/>
              </a:solidFill>
              <a:cs typeface="Segoe UI Light" panose="020B0502040204020203" pitchFamily="34" charset="0"/>
            </a:endParaRPr>
          </a:p>
        </p:txBody>
      </p:sp>
    </p:spTree>
    <p:extLst>
      <p:ext uri="{BB962C8B-B14F-4D97-AF65-F5344CB8AC3E}">
        <p14:creationId xmlns:p14="http://schemas.microsoft.com/office/powerpoint/2010/main" val="931759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47880</TotalTime>
  <Words>2386</Words>
  <Application>Microsoft Office PowerPoint</Application>
  <PresentationFormat>Sgrin Lydan</PresentationFormat>
  <Paragraphs>333</Paragraphs>
  <Slides>45</Slides>
  <Notes>20</Notes>
  <HiddenSlides>0</HiddenSlides>
  <MMClips>0</MMClips>
  <ScaleCrop>false</ScaleCrop>
  <HeadingPairs>
    <vt:vector size="6" baseType="variant">
      <vt:variant>
        <vt:lpstr>Ffontiau a Ddefnyddiwyd</vt:lpstr>
      </vt:variant>
      <vt:variant>
        <vt:i4>13</vt:i4>
      </vt:variant>
      <vt:variant>
        <vt:lpstr>Thema</vt:lpstr>
      </vt:variant>
      <vt:variant>
        <vt:i4>1</vt:i4>
      </vt:variant>
      <vt:variant>
        <vt:lpstr>Teitlau Sleidiau</vt:lpstr>
      </vt:variant>
      <vt:variant>
        <vt:i4>45</vt:i4>
      </vt:variant>
    </vt:vector>
  </HeadingPairs>
  <TitlesOfParts>
    <vt:vector size="59" baseType="lpstr">
      <vt:lpstr>ＭＳ Ｐゴシック</vt:lpstr>
      <vt:lpstr>Arial</vt:lpstr>
      <vt:lpstr>Arial Narrow</vt:lpstr>
      <vt:lpstr>Calibri</vt:lpstr>
      <vt:lpstr>Calibri Light</vt:lpstr>
      <vt:lpstr>Garamond</vt:lpstr>
      <vt:lpstr>Segoe UI</vt:lpstr>
      <vt:lpstr>Segoe UI Light</vt:lpstr>
      <vt:lpstr>Times New Roman</vt:lpstr>
      <vt:lpstr>Tw Cen MT</vt:lpstr>
      <vt:lpstr>Tw Cen MT Condensed</vt:lpstr>
      <vt:lpstr>Verdana</vt:lpstr>
      <vt:lpstr>Wingdings</vt:lpstr>
      <vt:lpstr>Office Theme</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lpstr>Cyflwyniad PowerPoint</vt:lpstr>
    </vt:vector>
  </TitlesOfParts>
  <Company>The University of Newcastle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 H Le</dc:creator>
  <cp:lastModifiedBy>Mathew Rees</cp:lastModifiedBy>
  <cp:revision>364</cp:revision>
  <dcterms:created xsi:type="dcterms:W3CDTF">2016-11-22T01:22:27Z</dcterms:created>
  <dcterms:modified xsi:type="dcterms:W3CDTF">2018-05-22T09:16:49Z</dcterms:modified>
</cp:coreProperties>
</file>