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19"/>
  </p:notesMasterIdLst>
  <p:sldIdLst>
    <p:sldId id="273" r:id="rId7"/>
    <p:sldId id="292" r:id="rId8"/>
    <p:sldId id="293" r:id="rId9"/>
    <p:sldId id="294" r:id="rId10"/>
    <p:sldId id="272" r:id="rId11"/>
    <p:sldId id="271" r:id="rId12"/>
    <p:sldId id="279" r:id="rId13"/>
    <p:sldId id="269" r:id="rId14"/>
    <p:sldId id="270" r:id="rId15"/>
    <p:sldId id="291" r:id="rId16"/>
    <p:sldId id="296" r:id="rId17"/>
    <p:sldId id="295" r:id="rId18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695CFA-2B01-44EB-AD7F-AB0D099F840C}">
          <p14:sldIdLst>
            <p14:sldId id="273"/>
            <p14:sldId id="292"/>
            <p14:sldId id="293"/>
            <p14:sldId id="294"/>
            <p14:sldId id="272"/>
            <p14:sldId id="271"/>
            <p14:sldId id="279"/>
            <p14:sldId id="269"/>
            <p14:sldId id="270"/>
            <p14:sldId id="291"/>
            <p14:sldId id="296"/>
            <p14:sldId id="295"/>
          </p14:sldIdLst>
        </p14:section>
        <p14:section name="Untitled Section" id="{FD64F583-A2B9-4A46-BDDB-F47B5E7FA73A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A5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1" autoAdjust="0"/>
    <p:restoredTop sz="68902" autoAdjust="0"/>
  </p:normalViewPr>
  <p:slideViewPr>
    <p:cSldViewPr snapToGrid="0">
      <p:cViewPr varScale="1">
        <p:scale>
          <a:sx n="36" d="100"/>
          <a:sy n="36" d="100"/>
        </p:scale>
        <p:origin x="1219" y="38"/>
      </p:cViewPr>
      <p:guideLst/>
    </p:cSldViewPr>
  </p:slideViewPr>
  <p:outlineViewPr>
    <p:cViewPr>
      <p:scale>
        <a:sx n="33" d="100"/>
        <a:sy n="33" d="100"/>
      </p:scale>
      <p:origin x="0" y="-33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30" d="100"/>
          <a:sy n="130" d="100"/>
        </p:scale>
        <p:origin x="1032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AEBEF6-782D-4B96-9EDA-ED2849F775C1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28238C7-5922-430E-A99B-37CF7A2A09B5}">
      <dgm:prSet phldrT="[Text]" custT="1"/>
      <dgm:spPr/>
      <dgm:t>
        <a:bodyPr/>
        <a:lstStyle/>
        <a:p>
          <a:r>
            <a:rPr lang="en-GB" sz="1000" dirty="0">
              <a:latin typeface="Arial" panose="020B0604020202020204" pitchFamily="34" charset="0"/>
              <a:cs typeface="Arial" panose="020B0604020202020204" pitchFamily="34" charset="0"/>
            </a:rPr>
            <a:t>WCfOL - the national voice for ESDGC and OL</a:t>
          </a:r>
        </a:p>
      </dgm:t>
    </dgm:pt>
    <dgm:pt modelId="{5EBF2D8C-75F4-4B8E-BB26-55EC345354DE}" type="parTrans" cxnId="{BE64F952-2AE0-49B5-97D6-7022AA617327}">
      <dgm:prSet/>
      <dgm:spPr/>
      <dgm:t>
        <a:bodyPr/>
        <a:lstStyle/>
        <a:p>
          <a:endParaRPr lang="en-GB"/>
        </a:p>
      </dgm:t>
    </dgm:pt>
    <dgm:pt modelId="{42C62D3F-11F2-44CC-9788-3DD223549026}" type="sibTrans" cxnId="{BE64F952-2AE0-49B5-97D6-7022AA617327}">
      <dgm:prSet/>
      <dgm:spPr/>
      <dgm:t>
        <a:bodyPr/>
        <a:lstStyle/>
        <a:p>
          <a:endParaRPr lang="en-GB"/>
        </a:p>
      </dgm:t>
    </dgm:pt>
    <dgm:pt modelId="{2744E1BA-6F63-4952-AD06-E65FB5C5D3E1}">
      <dgm:prSet phldrT="[Text]" custT="1"/>
      <dgm:spPr/>
      <dgm:t>
        <a:bodyPr/>
        <a:lstStyle/>
        <a:p>
          <a:r>
            <a:rPr lang="en-GB" sz="1000" dirty="0">
              <a:latin typeface="Arial" panose="020B0604020202020204" pitchFamily="34" charset="0"/>
              <a:cs typeface="Arial" panose="020B0604020202020204" pitchFamily="34" charset="0"/>
            </a:rPr>
            <a:t>OLW - local place based networks</a:t>
          </a:r>
        </a:p>
      </dgm:t>
    </dgm:pt>
    <dgm:pt modelId="{AFCF514B-7FCC-47D2-BC46-D54940E259DA}" type="parTrans" cxnId="{7A1F26C6-8F12-4DC9-8ED8-140610390126}">
      <dgm:prSet/>
      <dgm:spPr/>
      <dgm:t>
        <a:bodyPr/>
        <a:lstStyle/>
        <a:p>
          <a:endParaRPr lang="en-GB"/>
        </a:p>
      </dgm:t>
    </dgm:pt>
    <dgm:pt modelId="{12106222-38B6-40DA-9FEF-FA66AC870505}" type="sibTrans" cxnId="{7A1F26C6-8F12-4DC9-8ED8-140610390126}">
      <dgm:prSet/>
      <dgm:spPr/>
      <dgm:t>
        <a:bodyPr/>
        <a:lstStyle/>
        <a:p>
          <a:endParaRPr lang="en-GB"/>
        </a:p>
      </dgm:t>
    </dgm:pt>
    <dgm:pt modelId="{5D4398D2-95AB-4D48-846F-DED4E36BD320}">
      <dgm:prSet phldrT="[Text]" custT="1"/>
      <dgm:spPr/>
      <dgm:t>
        <a:bodyPr/>
        <a:lstStyle/>
        <a:p>
          <a:r>
            <a:rPr lang="en-GB" sz="1000">
              <a:latin typeface="Arial" panose="020B0604020202020204" pitchFamily="34" charset="0"/>
              <a:cs typeface="Arial" panose="020B0604020202020204" pitchFamily="34" charset="0"/>
            </a:rPr>
            <a:t>OLTN - quality assurance for the sector</a:t>
          </a:r>
        </a:p>
      </dgm:t>
    </dgm:pt>
    <dgm:pt modelId="{EDDFE636-6914-4CF4-80E1-384229720922}" type="parTrans" cxnId="{44838B46-AAC4-4F6A-849A-A04F8D9687FF}">
      <dgm:prSet/>
      <dgm:spPr/>
      <dgm:t>
        <a:bodyPr/>
        <a:lstStyle/>
        <a:p>
          <a:endParaRPr lang="en-GB"/>
        </a:p>
      </dgm:t>
    </dgm:pt>
    <dgm:pt modelId="{7930CA03-D0B0-45DF-8202-D5332E6F0304}" type="sibTrans" cxnId="{44838B46-AAC4-4F6A-849A-A04F8D9687FF}">
      <dgm:prSet/>
      <dgm:spPr/>
      <dgm:t>
        <a:bodyPr/>
        <a:lstStyle/>
        <a:p>
          <a:endParaRPr lang="en-GB"/>
        </a:p>
      </dgm:t>
    </dgm:pt>
    <dgm:pt modelId="{AE01281D-9908-4A59-998E-CC153DCC22B2}" type="pres">
      <dgm:prSet presAssocID="{C8AEBEF6-782D-4B96-9EDA-ED2849F775C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E1F8BE56-8708-4337-954A-497F96EB3890}" type="pres">
      <dgm:prSet presAssocID="{028238C7-5922-430E-A99B-37CF7A2A09B5}" presName="Accent1" presStyleCnt="0"/>
      <dgm:spPr/>
    </dgm:pt>
    <dgm:pt modelId="{EE84D311-C76D-4EF1-9C4D-ECCEFBB2E4C9}" type="pres">
      <dgm:prSet presAssocID="{028238C7-5922-430E-A99B-37CF7A2A09B5}" presName="Accent" presStyleLbl="node1" presStyleIdx="0" presStyleCnt="3" custScaleX="117293" custScaleY="110726" custLinFactNeighborX="-2488" custLinFactNeighborY="-18442"/>
      <dgm:spPr/>
    </dgm:pt>
    <dgm:pt modelId="{D6CB7DE9-F579-46DD-95E5-114B841DB8D8}" type="pres">
      <dgm:prSet presAssocID="{028238C7-5922-430E-A99B-37CF7A2A09B5}" presName="Parent1" presStyleLbl="revTx" presStyleIdx="0" presStyleCnt="3" custLinFactNeighborX="-3229" custLinFactNeighborY="-60287">
        <dgm:presLayoutVars>
          <dgm:chMax val="1"/>
          <dgm:chPref val="1"/>
          <dgm:bulletEnabled val="1"/>
        </dgm:presLayoutVars>
      </dgm:prSet>
      <dgm:spPr/>
    </dgm:pt>
    <dgm:pt modelId="{16A74DB6-23B8-49D5-B349-A8C038FD5AFC}" type="pres">
      <dgm:prSet presAssocID="{2744E1BA-6F63-4952-AD06-E65FB5C5D3E1}" presName="Accent2" presStyleCnt="0"/>
      <dgm:spPr/>
    </dgm:pt>
    <dgm:pt modelId="{F96E39BE-FA79-424B-9FCE-E652D52B3610}" type="pres">
      <dgm:prSet presAssocID="{2744E1BA-6F63-4952-AD06-E65FB5C5D3E1}" presName="Accent" presStyleLbl="node1" presStyleIdx="1" presStyleCnt="3" custScaleX="108311" custScaleY="109229"/>
      <dgm:spPr/>
    </dgm:pt>
    <dgm:pt modelId="{73DCB746-A921-405C-AF08-0EE1FACB83BB}" type="pres">
      <dgm:prSet presAssocID="{2744E1BA-6F63-4952-AD06-E65FB5C5D3E1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784242B1-E2FD-4FBA-969B-53B352CE8EE3}" type="pres">
      <dgm:prSet presAssocID="{5D4398D2-95AB-4D48-846F-DED4E36BD320}" presName="Accent3" presStyleCnt="0"/>
      <dgm:spPr/>
    </dgm:pt>
    <dgm:pt modelId="{55F536B1-5F18-4674-ABFC-8F4CA4125264}" type="pres">
      <dgm:prSet presAssocID="{5D4398D2-95AB-4D48-846F-DED4E36BD320}" presName="Accent" presStyleLbl="node1" presStyleIdx="2" presStyleCnt="3" custScaleX="112606" custScaleY="93492" custLinFactNeighborX="-2088" custLinFactNeighborY="13221"/>
      <dgm:spPr/>
    </dgm:pt>
    <dgm:pt modelId="{FDD04D3C-4482-45C7-BC2B-260A213FFD0A}" type="pres">
      <dgm:prSet presAssocID="{5D4398D2-95AB-4D48-846F-DED4E36BD320}" presName="Parent3" presStyleLbl="revTx" presStyleIdx="2" presStyleCnt="3" custLinFactNeighborY="38755">
        <dgm:presLayoutVars>
          <dgm:chMax val="1"/>
          <dgm:chPref val="1"/>
          <dgm:bulletEnabled val="1"/>
        </dgm:presLayoutVars>
      </dgm:prSet>
      <dgm:spPr/>
    </dgm:pt>
  </dgm:ptLst>
  <dgm:cxnLst>
    <dgm:cxn modelId="{BB19FA2C-450F-4FE6-AA02-447B7DF4F4FD}" type="presOf" srcId="{2744E1BA-6F63-4952-AD06-E65FB5C5D3E1}" destId="{73DCB746-A921-405C-AF08-0EE1FACB83BB}" srcOrd="0" destOrd="0" presId="urn:microsoft.com/office/officeart/2009/layout/CircleArrowProcess"/>
    <dgm:cxn modelId="{8CE92931-D05A-42D7-B523-56BE0FF364FE}" type="presOf" srcId="{C8AEBEF6-782D-4B96-9EDA-ED2849F775C1}" destId="{AE01281D-9908-4A59-998E-CC153DCC22B2}" srcOrd="0" destOrd="0" presId="urn:microsoft.com/office/officeart/2009/layout/CircleArrowProcess"/>
    <dgm:cxn modelId="{44838B46-AAC4-4F6A-849A-A04F8D9687FF}" srcId="{C8AEBEF6-782D-4B96-9EDA-ED2849F775C1}" destId="{5D4398D2-95AB-4D48-846F-DED4E36BD320}" srcOrd="2" destOrd="0" parTransId="{EDDFE636-6914-4CF4-80E1-384229720922}" sibTransId="{7930CA03-D0B0-45DF-8202-D5332E6F0304}"/>
    <dgm:cxn modelId="{BE64F952-2AE0-49B5-97D6-7022AA617327}" srcId="{C8AEBEF6-782D-4B96-9EDA-ED2849F775C1}" destId="{028238C7-5922-430E-A99B-37CF7A2A09B5}" srcOrd="0" destOrd="0" parTransId="{5EBF2D8C-75F4-4B8E-BB26-55EC345354DE}" sibTransId="{42C62D3F-11F2-44CC-9788-3DD223549026}"/>
    <dgm:cxn modelId="{7A1F26C6-8F12-4DC9-8ED8-140610390126}" srcId="{C8AEBEF6-782D-4B96-9EDA-ED2849F775C1}" destId="{2744E1BA-6F63-4952-AD06-E65FB5C5D3E1}" srcOrd="1" destOrd="0" parTransId="{AFCF514B-7FCC-47D2-BC46-D54940E259DA}" sibTransId="{12106222-38B6-40DA-9FEF-FA66AC870505}"/>
    <dgm:cxn modelId="{FC0098DE-BE11-4D3F-905F-604306A6C228}" type="presOf" srcId="{5D4398D2-95AB-4D48-846F-DED4E36BD320}" destId="{FDD04D3C-4482-45C7-BC2B-260A213FFD0A}" srcOrd="0" destOrd="0" presId="urn:microsoft.com/office/officeart/2009/layout/CircleArrowProcess"/>
    <dgm:cxn modelId="{DE5468E5-0F10-4043-B850-BC38C447931A}" type="presOf" srcId="{028238C7-5922-430E-A99B-37CF7A2A09B5}" destId="{D6CB7DE9-F579-46DD-95E5-114B841DB8D8}" srcOrd="0" destOrd="0" presId="urn:microsoft.com/office/officeart/2009/layout/CircleArrowProcess"/>
    <dgm:cxn modelId="{151492D9-2343-425B-8982-C8A83D9E7EA7}" type="presParOf" srcId="{AE01281D-9908-4A59-998E-CC153DCC22B2}" destId="{E1F8BE56-8708-4337-954A-497F96EB3890}" srcOrd="0" destOrd="0" presId="urn:microsoft.com/office/officeart/2009/layout/CircleArrowProcess"/>
    <dgm:cxn modelId="{26F8C6FE-91E2-441F-B551-088F517297FB}" type="presParOf" srcId="{E1F8BE56-8708-4337-954A-497F96EB3890}" destId="{EE84D311-C76D-4EF1-9C4D-ECCEFBB2E4C9}" srcOrd="0" destOrd="0" presId="urn:microsoft.com/office/officeart/2009/layout/CircleArrowProcess"/>
    <dgm:cxn modelId="{86C6846D-7012-4DAD-B311-88651AEE5FDE}" type="presParOf" srcId="{AE01281D-9908-4A59-998E-CC153DCC22B2}" destId="{D6CB7DE9-F579-46DD-95E5-114B841DB8D8}" srcOrd="1" destOrd="0" presId="urn:microsoft.com/office/officeart/2009/layout/CircleArrowProcess"/>
    <dgm:cxn modelId="{FF4AC43D-B0D5-4C1A-9D7E-902B0A133158}" type="presParOf" srcId="{AE01281D-9908-4A59-998E-CC153DCC22B2}" destId="{16A74DB6-23B8-49D5-B349-A8C038FD5AFC}" srcOrd="2" destOrd="0" presId="urn:microsoft.com/office/officeart/2009/layout/CircleArrowProcess"/>
    <dgm:cxn modelId="{A55DF7D1-FBA3-4783-AE25-87FC71D53918}" type="presParOf" srcId="{16A74DB6-23B8-49D5-B349-A8C038FD5AFC}" destId="{F96E39BE-FA79-424B-9FCE-E652D52B3610}" srcOrd="0" destOrd="0" presId="urn:microsoft.com/office/officeart/2009/layout/CircleArrowProcess"/>
    <dgm:cxn modelId="{CB37172B-5DD3-4DA9-8597-2C8571182380}" type="presParOf" srcId="{AE01281D-9908-4A59-998E-CC153DCC22B2}" destId="{73DCB746-A921-405C-AF08-0EE1FACB83BB}" srcOrd="3" destOrd="0" presId="urn:microsoft.com/office/officeart/2009/layout/CircleArrowProcess"/>
    <dgm:cxn modelId="{12A68555-9272-45A5-81CE-644083C5E679}" type="presParOf" srcId="{AE01281D-9908-4A59-998E-CC153DCC22B2}" destId="{784242B1-E2FD-4FBA-969B-53B352CE8EE3}" srcOrd="4" destOrd="0" presId="urn:microsoft.com/office/officeart/2009/layout/CircleArrowProcess"/>
    <dgm:cxn modelId="{0B25490D-2A67-4CAF-80AD-EC1E74BB6F9A}" type="presParOf" srcId="{784242B1-E2FD-4FBA-969B-53B352CE8EE3}" destId="{55F536B1-5F18-4674-ABFC-8F4CA4125264}" srcOrd="0" destOrd="0" presId="urn:microsoft.com/office/officeart/2009/layout/CircleArrowProcess"/>
    <dgm:cxn modelId="{3BF97262-BE45-413B-BDC2-2517191A7829}" type="presParOf" srcId="{AE01281D-9908-4A59-998E-CC153DCC22B2}" destId="{FDD04D3C-4482-45C7-BC2B-260A213FFD0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84D311-C76D-4EF1-9C4D-ECCEFBB2E4C9}">
      <dsp:nvSpPr>
        <dsp:cNvPr id="0" name=""/>
        <dsp:cNvSpPr/>
      </dsp:nvSpPr>
      <dsp:spPr>
        <a:xfrm>
          <a:off x="623000" y="54194"/>
          <a:ext cx="1645653" cy="1553752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CB7DE9-F579-46DD-95E5-114B841DB8D8}">
      <dsp:nvSpPr>
        <dsp:cNvPr id="0" name=""/>
        <dsp:cNvSpPr/>
      </dsp:nvSpPr>
      <dsp:spPr>
        <a:xfrm>
          <a:off x="1064161" y="659895"/>
          <a:ext cx="779635" cy="389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Arial" panose="020B0604020202020204" pitchFamily="34" charset="0"/>
              <a:cs typeface="Arial" panose="020B0604020202020204" pitchFamily="34" charset="0"/>
            </a:rPr>
            <a:t>WCfOL - the national voice for ESDGC and OL</a:t>
          </a:r>
        </a:p>
      </dsp:txBody>
      <dsp:txXfrm>
        <a:off x="1064161" y="659895"/>
        <a:ext cx="779635" cy="389724"/>
      </dsp:txXfrm>
    </dsp:sp>
    <dsp:sp modelId="{F96E39BE-FA79-424B-9FCE-E652D52B3610}">
      <dsp:nvSpPr>
        <dsp:cNvPr id="0" name=""/>
        <dsp:cNvSpPr/>
      </dsp:nvSpPr>
      <dsp:spPr>
        <a:xfrm>
          <a:off x="331232" y="1129749"/>
          <a:ext cx="1519633" cy="153274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DCB746-A921-405C-AF08-0EE1FACB83BB}">
      <dsp:nvSpPr>
        <dsp:cNvPr id="0" name=""/>
        <dsp:cNvSpPr/>
      </dsp:nvSpPr>
      <dsp:spPr>
        <a:xfrm>
          <a:off x="701231" y="1705778"/>
          <a:ext cx="779635" cy="389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Arial" panose="020B0604020202020204" pitchFamily="34" charset="0"/>
              <a:cs typeface="Arial" panose="020B0604020202020204" pitchFamily="34" charset="0"/>
            </a:rPr>
            <a:t>OLW - local place based networks</a:t>
          </a:r>
        </a:p>
      </dsp:txBody>
      <dsp:txXfrm>
        <a:off x="701231" y="1705778"/>
        <a:ext cx="779635" cy="389724"/>
      </dsp:txXfrm>
    </dsp:sp>
    <dsp:sp modelId="{55F536B1-5F18-4674-ABFC-8F4CA4125264}">
      <dsp:nvSpPr>
        <dsp:cNvPr id="0" name=""/>
        <dsp:cNvSpPr/>
      </dsp:nvSpPr>
      <dsp:spPr>
        <a:xfrm>
          <a:off x="777933" y="2295924"/>
          <a:ext cx="1357373" cy="1127421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D04D3C-4482-45C7-BC2B-260A213FFD0A}">
      <dsp:nvSpPr>
        <dsp:cNvPr id="0" name=""/>
        <dsp:cNvSpPr/>
      </dsp:nvSpPr>
      <dsp:spPr>
        <a:xfrm>
          <a:off x="1091180" y="2668912"/>
          <a:ext cx="779635" cy="389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>
              <a:latin typeface="Arial" panose="020B0604020202020204" pitchFamily="34" charset="0"/>
              <a:cs typeface="Arial" panose="020B0604020202020204" pitchFamily="34" charset="0"/>
            </a:rPr>
            <a:t>OLTN - quality assurance for the sector</a:t>
          </a:r>
        </a:p>
      </dsp:txBody>
      <dsp:txXfrm>
        <a:off x="1091180" y="2668912"/>
        <a:ext cx="779635" cy="389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9938" cy="498056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8" y="0"/>
            <a:ext cx="2889938" cy="498056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B435F0E6-AC5D-4E26-8358-3D56013EF103}" type="datetimeFigureOut">
              <a:rPr lang="en-GB" smtClean="0"/>
              <a:t>21/10/2018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5" tIns="45533" rIns="91065" bIns="4553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4"/>
          </a:xfrm>
          <a:prstGeom prst="rect">
            <a:avLst/>
          </a:prstGeom>
        </p:spPr>
        <p:txBody>
          <a:bodyPr vert="horz" lIns="91065" tIns="45533" rIns="91065" bIns="45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889938" cy="498055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8" y="9428584"/>
            <a:ext cx="2889938" cy="498055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AA83DDEC-5940-4676-957C-C087F04EA5B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0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19125" y="109538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06553" y="3711540"/>
            <a:ext cx="5335270" cy="3908614"/>
          </a:xfrm>
        </p:spPr>
        <p:txBody>
          <a:bodyPr/>
          <a:lstStyle/>
          <a:p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417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03300" y="255588"/>
            <a:ext cx="3922713" cy="2206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6188" y="2588255"/>
            <a:ext cx="6000106" cy="721623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864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4631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3506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0570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4892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1805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84250" y="258763"/>
            <a:ext cx="2700338" cy="15192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09" y="2101061"/>
            <a:ext cx="5335270" cy="7098847"/>
          </a:xfrm>
        </p:spPr>
        <p:txBody>
          <a:bodyPr/>
          <a:lstStyle/>
          <a:p>
            <a:endParaRPr lang="en-GB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21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8138" y="382588"/>
            <a:ext cx="2301875" cy="12954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95751" y="1902144"/>
            <a:ext cx="6276268" cy="7745327"/>
          </a:xfrm>
        </p:spPr>
        <p:txBody>
          <a:bodyPr/>
          <a:lstStyle/>
          <a:p>
            <a:endParaRPr lang="en-GB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9627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66910" y="4777195"/>
            <a:ext cx="5426400" cy="3908614"/>
          </a:xfrm>
        </p:spPr>
        <p:txBody>
          <a:bodyPr/>
          <a:lstStyle/>
          <a:p>
            <a:endParaRPr lang="en-GB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0747" indent="-170747">
              <a:buFont typeface="Arial" panose="020B0604020202020204" pitchFamily="34" charset="0"/>
              <a:buChar char="•"/>
            </a:pPr>
            <a:endParaRPr lang="en-GB" sz="800" b="1" dirty="0"/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0441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3430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9837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59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95B698E4-0AB5-410A-A0CD-38C73D25D732}" type="datetime3">
              <a:rPr lang="en-US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934297-E040-40B9-8B9E-1F9726BDDFE6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36359631-7D1F-459B-928E-43544B05E48E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4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1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C166BB2-EF58-472A-B562-AE6313B280A8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7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7E9EFE7B-2BB4-4E22-8F09-F199B7FE1F90}" type="datetime3">
              <a:rPr lang="en-US" smtClean="0"/>
              <a:pPr/>
              <a:t>21 October 2018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0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6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89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A6D568E-1C59-4CAF-A029-FD62F99FD889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3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4AC1BCF0-B662-4372-B5A6-2FF7226A59F1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A8E4-17AA-4AC4-89B9-B29C821773F6}" type="datetime3">
              <a:rPr lang="en-US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1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986C46A-F843-447A-8F94-C253222F6B0E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FA7E4C7-43F1-4ECF-A514-1D14603EEA9D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6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E02EA0E-FF6F-4CE6-9D55-67502EE03C71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3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B8DC4F9-3CF5-46C8-A80A-DE5B03B3E759}" type="datetime3">
              <a:rPr lang="en-US" smtClean="0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1" y="581026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3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41B6A8E4-17AA-4AC4-89B9-B29C821773F6}" type="datetime3">
              <a:rPr lang="en-US">
                <a:solidFill>
                  <a:srgbClr val="3C3C41"/>
                </a:solidFill>
              </a:rPr>
              <a:pPr/>
              <a:t>21 October 2018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1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9309101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431801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8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hyperlink" Target="http://www.outdoorlearningwales.org/home" TargetMode="External"/><Relationship Id="rId7" Type="http://schemas.openxmlformats.org/officeDocument/2006/relationships/diagramData" Target="../diagrams/data1.xml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microsoft.com/office/2007/relationships/diagramDrawing" Target="../diagrams/drawing1.xml"/><Relationship Id="rId5" Type="http://schemas.openxmlformats.org/officeDocument/2006/relationships/image" Target="../media/image29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28.png"/><Relationship Id="rId9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emf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10" Type="http://schemas.openxmlformats.org/officeDocument/2006/relationships/image" Target="../media/image18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146827"/>
            <a:ext cx="7772400" cy="2262113"/>
          </a:xfrm>
        </p:spPr>
        <p:txBody>
          <a:bodyPr/>
          <a:lstStyle/>
          <a:p>
            <a:br>
              <a:rPr lang="en-GB" dirty="0"/>
            </a:br>
            <a:br>
              <a:rPr lang="en-GB" sz="4000" dirty="0"/>
            </a:br>
            <a:r>
              <a:rPr lang="en-GB" sz="4000" dirty="0">
                <a:solidFill>
                  <a:srgbClr val="0091A5"/>
                </a:solidFill>
              </a:rPr>
              <a:t>Successful Futures through Outdoor Learning </a:t>
            </a:r>
            <a:br>
              <a:rPr lang="en-GB" sz="4000" dirty="0">
                <a:solidFill>
                  <a:srgbClr val="0091A5"/>
                </a:solidFill>
              </a:rPr>
            </a:br>
            <a:br>
              <a:rPr lang="en-GB" sz="4000" dirty="0">
                <a:solidFill>
                  <a:srgbClr val="0091A5"/>
                </a:solidFill>
              </a:rPr>
            </a:br>
            <a:r>
              <a:rPr lang="en-GB" sz="4000" dirty="0">
                <a:solidFill>
                  <a:srgbClr val="2D962D"/>
                </a:solidFill>
              </a:rPr>
              <a:t>Natural Resources Wales </a:t>
            </a:r>
            <a:r>
              <a:rPr lang="en-GB" sz="4000" dirty="0">
                <a:solidFill>
                  <a:srgbClr val="0091A5"/>
                </a:solidFill>
              </a:rPr>
              <a:t> </a:t>
            </a:r>
            <a:br>
              <a:rPr lang="en-GB" dirty="0">
                <a:solidFill>
                  <a:srgbClr val="0091A5"/>
                </a:solidFill>
              </a:rPr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559F682-3F34-42CE-8DB9-E91017011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01" y="450740"/>
            <a:ext cx="4682134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732384"/>
            <a:ext cx="8775700" cy="967829"/>
          </a:xfrm>
        </p:spPr>
        <p:txBody>
          <a:bodyPr/>
          <a:lstStyle/>
          <a:p>
            <a:pPr algn="ctr"/>
            <a:r>
              <a:rPr lang="en-GB" sz="3600" dirty="0">
                <a:solidFill>
                  <a:srgbClr val="0091A5"/>
                </a:solidFill>
              </a:rPr>
              <a:t>Learning Networks and Partnerships</a:t>
            </a:r>
            <a:br>
              <a:rPr lang="en-GB" dirty="0"/>
            </a:b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1898538" y="5133898"/>
            <a:ext cx="64803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91A5"/>
                </a:solidFill>
              </a:rPr>
              <a:t> </a:t>
            </a:r>
          </a:p>
        </p:txBody>
      </p:sp>
      <p:pic>
        <p:nvPicPr>
          <p:cNvPr id="16" name="Picture 1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4793" y="2037086"/>
            <a:ext cx="3219372" cy="27838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3107" y="5720052"/>
            <a:ext cx="611372" cy="6113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34649" y="5634787"/>
            <a:ext cx="757128" cy="760435"/>
          </a:xfrm>
          <a:prstGeom prst="rect">
            <a:avLst/>
          </a:prstGeom>
        </p:spPr>
      </p:pic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1772583420"/>
              </p:ext>
            </p:extLst>
          </p:nvPr>
        </p:nvGraphicFramePr>
        <p:xfrm>
          <a:off x="387835" y="1947458"/>
          <a:ext cx="2634794" cy="3576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Rectangle 3"/>
          <p:cNvSpPr/>
          <p:nvPr/>
        </p:nvSpPr>
        <p:spPr>
          <a:xfrm>
            <a:off x="3252474" y="1822796"/>
            <a:ext cx="5686425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Outdoor Learning Sector in Wales is supported by three main networks working together to provide high quality outdoor learning:</a:t>
            </a:r>
          </a:p>
          <a:p>
            <a:endParaRPr lang="en-GB" sz="16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Outdoor Learning Wales (OLW)</a:t>
            </a:r>
          </a:p>
          <a:p>
            <a:endParaRPr lang="en-GB" sz="1600" b="1" dirty="0">
              <a:solidFill>
                <a:schemeClr val="accent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Wales Council for Outdoor Learning (WCfOL)</a:t>
            </a:r>
          </a:p>
          <a:p>
            <a:r>
              <a:rPr lang="en-GB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6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Outdoor Learning Training Network (OLTN)</a:t>
            </a:r>
          </a:p>
          <a:p>
            <a:pPr marL="220980"/>
            <a:endParaRPr lang="en-GB" sz="1600" dirty="0">
              <a:solidFill>
                <a:schemeClr val="tx2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20980"/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Together they:</a:t>
            </a:r>
          </a:p>
          <a:p>
            <a:pPr marL="342900" indent="-342900">
              <a:buFont typeface="Wingdings" panose="05000000000000000000" pitchFamily="2" charset="2"/>
              <a:buChar char=""/>
            </a:pP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provide national and local networking opportunities</a:t>
            </a:r>
          </a:p>
          <a:p>
            <a:pPr marL="342900" indent="-342900">
              <a:buFont typeface="Wingdings" panose="05000000000000000000" pitchFamily="2" charset="2"/>
              <a:buChar char=""/>
            </a:pP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provide a voice for the sector</a:t>
            </a:r>
          </a:p>
          <a:p>
            <a:pPr marL="342900" indent="-342900">
              <a:buFont typeface="Wingdings" panose="05000000000000000000" pitchFamily="2" charset="2"/>
              <a:buChar char=""/>
            </a:pP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support quality assurance and raise standards across relevant qualifications and training opportunities</a:t>
            </a:r>
          </a:p>
          <a:p>
            <a:pPr marL="342900" indent="-342900">
              <a:buFont typeface="Wingdings" panose="05000000000000000000" pitchFamily="2" charset="2"/>
              <a:buChar char=""/>
            </a:pP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ensure the delivery of high quality outdoor learning across Wales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33EB156-702F-432F-9442-FDEE27AA6A44}"/>
              </a:ext>
            </a:extLst>
          </p:cNvPr>
          <p:cNvCxnSpPr/>
          <p:nvPr/>
        </p:nvCxnSpPr>
        <p:spPr>
          <a:xfrm flipV="1">
            <a:off x="0" y="1733295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2E519D58-2AAE-4B72-B952-4E00AF9F4C3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7517" y="5720052"/>
            <a:ext cx="3177087" cy="90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25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6060" y="1857892"/>
            <a:ext cx="779380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err="1">
                <a:solidFill>
                  <a:srgbClr val="2D962D"/>
                </a:solidFill>
              </a:rPr>
              <a:t>Os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oes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gennych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unrhyw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broblem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neu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gwestiwn</a:t>
            </a:r>
            <a:r>
              <a:rPr lang="en-GB" sz="2800" dirty="0">
                <a:solidFill>
                  <a:srgbClr val="2D962D"/>
                </a:solidFill>
              </a:rPr>
              <a:t> </a:t>
            </a:r>
            <a:r>
              <a:rPr lang="en-GB" sz="2800" dirty="0" err="1">
                <a:solidFill>
                  <a:srgbClr val="2D962D"/>
                </a:solidFill>
              </a:rPr>
              <a:t>cysylltwch</a:t>
            </a:r>
            <a:r>
              <a:rPr lang="en-GB" sz="2800" dirty="0">
                <a:solidFill>
                  <a:srgbClr val="2D962D"/>
                </a:solidFill>
              </a:rPr>
              <a:t>:</a:t>
            </a:r>
          </a:p>
          <a:p>
            <a:r>
              <a:rPr lang="en-GB" sz="2800" dirty="0">
                <a:solidFill>
                  <a:srgbClr val="0091A5"/>
                </a:solidFill>
              </a:rPr>
              <a:t>Any problems or queries please get in touch:</a:t>
            </a:r>
          </a:p>
          <a:p>
            <a:endParaRPr lang="en-GB" sz="2000" dirty="0"/>
          </a:p>
          <a:p>
            <a:r>
              <a:rPr lang="en-GB" sz="2800" dirty="0" err="1">
                <a:solidFill>
                  <a:srgbClr val="2D962D"/>
                </a:solidFill>
              </a:rPr>
              <a:t>addysg@cyfoethnaturiol.cymru</a:t>
            </a:r>
            <a:endParaRPr lang="en-GB" sz="2800" dirty="0">
              <a:solidFill>
                <a:srgbClr val="2D962D"/>
              </a:solidFill>
            </a:endParaRPr>
          </a:p>
          <a:p>
            <a:r>
              <a:rPr lang="en-GB" sz="2800" dirty="0"/>
              <a:t> </a:t>
            </a:r>
          </a:p>
          <a:p>
            <a:r>
              <a:rPr lang="en-GB" sz="2800" dirty="0">
                <a:solidFill>
                  <a:srgbClr val="0091A5"/>
                </a:solidFill>
              </a:rPr>
              <a:t>education@naturalresourceswales.gov.uk</a:t>
            </a:r>
            <a:endParaRPr lang="en-GB" sz="2800" dirty="0">
              <a:solidFill>
                <a:srgbClr val="0091A5"/>
              </a:solidFill>
              <a:latin typeface="Arial" panose="020B0604020202020204" pitchFamily="34" charset="0"/>
            </a:endParaRPr>
          </a:p>
          <a:p>
            <a:endParaRPr lang="en-GB" sz="2000" dirty="0"/>
          </a:p>
          <a:p>
            <a:r>
              <a:rPr lang="en-GB" sz="2800" b="1" dirty="0"/>
              <a:t>0300 065 3000 </a:t>
            </a:r>
            <a:endParaRPr lang="en-GB" sz="2800" dirty="0"/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2422712" y="819945"/>
            <a:ext cx="59194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altLang="en-US" sz="3600" b="1" dirty="0" err="1">
                <a:solidFill>
                  <a:srgbClr val="2D962D"/>
                </a:solidFill>
              </a:rPr>
              <a:t>Cysylltwch</a:t>
            </a:r>
            <a:r>
              <a:rPr lang="en-GB" altLang="en-US" sz="3600" b="1" dirty="0">
                <a:solidFill>
                  <a:srgbClr val="2D962D"/>
                </a:solidFill>
              </a:rPr>
              <a:t> </a:t>
            </a:r>
            <a:r>
              <a:rPr lang="en-GB" altLang="en-US" sz="3600" b="1" dirty="0"/>
              <a:t>/</a:t>
            </a:r>
            <a:r>
              <a:rPr lang="en-GB" altLang="en-US" sz="3600" b="1" dirty="0">
                <a:solidFill>
                  <a:srgbClr val="2D962D"/>
                </a:solidFill>
              </a:rPr>
              <a:t> </a:t>
            </a:r>
            <a:r>
              <a:rPr lang="en-GB" altLang="en-US" sz="3600" b="1" dirty="0">
                <a:solidFill>
                  <a:srgbClr val="0091A5"/>
                </a:solidFill>
              </a:rPr>
              <a:t>Get in touch  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161" y="3949780"/>
            <a:ext cx="2696077" cy="26762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1020" y="5043245"/>
            <a:ext cx="2017951" cy="14997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49CB0B-A542-458E-B2F4-24E839838F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517" y="5720052"/>
            <a:ext cx="3177087" cy="905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00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1BA7C7-191E-4A2E-B954-95E2F6590D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63" y="144379"/>
            <a:ext cx="11562348" cy="65933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BD6980-5877-410F-9D12-B053E7D871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264" y="120316"/>
            <a:ext cx="9252284" cy="661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03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A1C00-1D35-4323-9E12-A2C4EC6C9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BE05E08-AF98-44D6-8513-750462F2A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4" y="361403"/>
            <a:ext cx="9633356" cy="6405157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51C68B-E101-4F69-BD2B-7998E4F89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241009"/>
            <a:ext cx="11328398" cy="65255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EF996A-3A7E-46FF-A73E-B86D64CD5DA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241009"/>
            <a:ext cx="11328398" cy="652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1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C0A0D-C30E-42D3-A97F-A348E3CF7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757639"/>
          </a:xfrm>
        </p:spPr>
        <p:txBody>
          <a:bodyPr/>
          <a:lstStyle/>
          <a:p>
            <a:r>
              <a:rPr lang="en-GB" dirty="0"/>
              <a:t>Acorn Antics 2018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D2AF1F-9273-4379-AD48-5FABE0D1CE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294" y="798328"/>
            <a:ext cx="4193923" cy="2876132"/>
          </a:xfrm>
          <a:ln w="19050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23ADC9-E49C-43F1-8E98-C729945E33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892" y="3483694"/>
            <a:ext cx="4531307" cy="301283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98F95A-096B-4EFC-84E2-C1EE5D26AD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5838" y="3529978"/>
            <a:ext cx="4175127" cy="311103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45D524-8622-402A-9485-268F559FE34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1348259"/>
            <a:ext cx="3101601" cy="232620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83371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431261-4CE5-4B20-8F54-4AFB1268F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28" y="0"/>
            <a:ext cx="2456137" cy="327279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C51E9B-1C12-4ED0-812F-F3CA61686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3775" y="0"/>
            <a:ext cx="3156919" cy="321804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1409AE-B1AE-4D7E-A8DD-40BF5FD355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7501" y="3550285"/>
            <a:ext cx="2691045" cy="3268980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6DAAA0-6FD4-4B8E-882B-50AC2CDC66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25274" y="0"/>
            <a:ext cx="3270725" cy="3442239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FCA106-04ED-4A36-AF0F-925E522EC8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0005" y="2330489"/>
            <a:ext cx="3402235" cy="285428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31AE92-5ED5-418A-85A4-DC0C0A4D2E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6120" y="0"/>
            <a:ext cx="2216339" cy="451184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62DEFCA-EE63-41B8-B7D9-E6098623A3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75003" y="3964979"/>
            <a:ext cx="4218772" cy="285428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923EB1-E49A-42D0-85DD-113A1C8432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951" y="4764179"/>
            <a:ext cx="3507172" cy="205508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1973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92369" y="798155"/>
            <a:ext cx="89027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>
                <a:solidFill>
                  <a:srgbClr val="0091A5"/>
                </a:solidFill>
              </a:rPr>
              <a:t>Successful Futures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92369" y="1764522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2D442FBC-C36F-4F39-9DFB-A23EEFC52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1669" y="2399022"/>
            <a:ext cx="4045419" cy="3640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1E99C8-D81B-4A6D-B4FF-3012D467288F}"/>
              </a:ext>
            </a:extLst>
          </p:cNvPr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 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1692BC-A614-4099-9974-D825EFBA3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912" y="1896375"/>
            <a:ext cx="7566063" cy="482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531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69" y="1875179"/>
            <a:ext cx="6123744" cy="518527"/>
          </a:xfrm>
        </p:spPr>
        <p:txBody>
          <a:bodyPr/>
          <a:lstStyle/>
          <a:p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The Damage of Disconnection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050" y="2591603"/>
            <a:ext cx="4225835" cy="392492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69" y="2585729"/>
            <a:ext cx="3512807" cy="392492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4720" y="5291793"/>
            <a:ext cx="3184786" cy="121886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0640" y="2585729"/>
            <a:ext cx="3104923" cy="2540862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368262" y="573366"/>
            <a:ext cx="89027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91A5"/>
                </a:solidFill>
              </a:rPr>
              <a:t>A </a:t>
            </a:r>
            <a:r>
              <a:rPr lang="en-GB" sz="2800" b="1" i="1" dirty="0">
                <a:solidFill>
                  <a:schemeClr val="accent2">
                    <a:lumMod val="75000"/>
                  </a:schemeClr>
                </a:solidFill>
              </a:rPr>
              <a:t>Connection to Nature</a:t>
            </a:r>
            <a:r>
              <a:rPr lang="en-GB" sz="2800" b="1" i="1" dirty="0">
                <a:solidFill>
                  <a:srgbClr val="0091A5"/>
                </a:solidFill>
              </a:rPr>
              <a:t> </a:t>
            </a:r>
            <a:r>
              <a:rPr lang="en-GB" sz="2800" b="1" dirty="0">
                <a:solidFill>
                  <a:srgbClr val="0091A5"/>
                </a:solidFill>
              </a:rPr>
              <a:t>provides multiple life long  benefits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92369" y="1764522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E297B04-7BD9-407B-B91C-6D995A13CC9E}"/>
              </a:ext>
            </a:extLst>
          </p:cNvPr>
          <p:cNvSpPr txBox="1"/>
          <p:nvPr/>
        </p:nvSpPr>
        <p:spPr>
          <a:xfrm>
            <a:off x="2490537" y="4632158"/>
            <a:ext cx="1395663" cy="65963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03757B-8732-4823-ACF2-E325A0413134}"/>
              </a:ext>
            </a:extLst>
          </p:cNvPr>
          <p:cNvSpPr txBox="1"/>
          <p:nvPr/>
        </p:nvSpPr>
        <p:spPr>
          <a:xfrm>
            <a:off x="697833" y="4548191"/>
            <a:ext cx="1395663" cy="81203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C7B1A5-92BE-4705-8D25-2DEC6B15EA21}"/>
              </a:ext>
            </a:extLst>
          </p:cNvPr>
          <p:cNvSpPr txBox="1"/>
          <p:nvPr/>
        </p:nvSpPr>
        <p:spPr>
          <a:xfrm>
            <a:off x="4264583" y="5739064"/>
            <a:ext cx="403670" cy="34891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9690F2-9C3C-44D5-9923-BA834C77D556}"/>
              </a:ext>
            </a:extLst>
          </p:cNvPr>
          <p:cNvSpPr txBox="1"/>
          <p:nvPr/>
        </p:nvSpPr>
        <p:spPr>
          <a:xfrm>
            <a:off x="5163987" y="4754396"/>
            <a:ext cx="567455" cy="3721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ACBC69-F093-4FFA-84A6-03DD38D355FE}"/>
              </a:ext>
            </a:extLst>
          </p:cNvPr>
          <p:cNvSpPr txBox="1"/>
          <p:nvPr/>
        </p:nvSpPr>
        <p:spPr>
          <a:xfrm>
            <a:off x="10078453" y="5218662"/>
            <a:ext cx="1002631" cy="52040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7396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8262" y="573366"/>
            <a:ext cx="89027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91A5"/>
                </a:solidFill>
              </a:rPr>
              <a:t>Fostering a </a:t>
            </a:r>
            <a:r>
              <a:rPr lang="en-GB" sz="2800" b="1" i="1" dirty="0">
                <a:solidFill>
                  <a:srgbClr val="227122"/>
                </a:solidFill>
              </a:rPr>
              <a:t>Connection</a:t>
            </a:r>
            <a:r>
              <a:rPr lang="en-GB" sz="2800" b="1" i="1" dirty="0">
                <a:solidFill>
                  <a:schemeClr val="accent2">
                    <a:lumMod val="75000"/>
                  </a:schemeClr>
                </a:solidFill>
              </a:rPr>
              <a:t> to Nature</a:t>
            </a:r>
            <a:r>
              <a:rPr lang="en-GB" sz="2800" b="1" i="1" dirty="0">
                <a:solidFill>
                  <a:srgbClr val="0091A5"/>
                </a:solidFill>
              </a:rPr>
              <a:t> </a:t>
            </a:r>
            <a:r>
              <a:rPr lang="en-GB" sz="2800" b="1" dirty="0">
                <a:solidFill>
                  <a:srgbClr val="0091A5"/>
                </a:solidFill>
              </a:rPr>
              <a:t>provides multiple  long benefits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92369" y="1764522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34F3CE08-1943-4605-9965-E8EC079472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3443" y="1889824"/>
            <a:ext cx="6778487" cy="48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70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94077" y="1778581"/>
            <a:ext cx="281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Steps 3 &amp; 4</a:t>
            </a:r>
          </a:p>
        </p:txBody>
      </p:sp>
      <p:sp>
        <p:nvSpPr>
          <p:cNvPr id="6" name="Rectangle 5"/>
          <p:cNvSpPr/>
          <p:nvPr/>
        </p:nvSpPr>
        <p:spPr>
          <a:xfrm>
            <a:off x="431801" y="661730"/>
            <a:ext cx="89027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91A5"/>
                </a:solidFill>
              </a:rPr>
              <a:t>Fostering a </a:t>
            </a:r>
            <a:r>
              <a:rPr lang="en-GB" sz="2800" b="1" i="1" dirty="0">
                <a:solidFill>
                  <a:schemeClr val="accent2">
                    <a:lumMod val="75000"/>
                  </a:schemeClr>
                </a:solidFill>
              </a:rPr>
              <a:t>Connection to Nature</a:t>
            </a:r>
            <a:r>
              <a:rPr lang="en-GB" sz="2800" b="1" i="1" dirty="0">
                <a:solidFill>
                  <a:srgbClr val="0091A5"/>
                </a:solidFill>
              </a:rPr>
              <a:t> </a:t>
            </a:r>
            <a:r>
              <a:rPr lang="en-GB" sz="2800" b="1" dirty="0">
                <a:solidFill>
                  <a:srgbClr val="0091A5"/>
                </a:solidFill>
              </a:rPr>
              <a:t>provides multiple life long benefits</a:t>
            </a: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92369" y="1764522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row: Right 7"/>
          <p:cNvSpPr/>
          <p:nvPr/>
        </p:nvSpPr>
        <p:spPr>
          <a:xfrm rot="21202577">
            <a:off x="4262537" y="4583705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Physical and Mental Wellbeing benefits – Healthy and Confident individuals </a:t>
            </a:r>
          </a:p>
        </p:txBody>
      </p:sp>
      <p:sp>
        <p:nvSpPr>
          <p:cNvPr id="9" name="Arrow: Right 8"/>
          <p:cNvSpPr/>
          <p:nvPr/>
        </p:nvSpPr>
        <p:spPr>
          <a:xfrm rot="21202577">
            <a:off x="4502448" y="5305213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Positive Behaviour Change</a:t>
            </a:r>
          </a:p>
        </p:txBody>
      </p:sp>
      <p:sp>
        <p:nvSpPr>
          <p:cNvPr id="10" name="Arrow: Right 9"/>
          <p:cNvSpPr/>
          <p:nvPr/>
        </p:nvSpPr>
        <p:spPr>
          <a:xfrm rot="21202577">
            <a:off x="4742359" y="5887426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Skills and Knowledge for Employment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71688" y="2308691"/>
            <a:ext cx="22967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91A5"/>
                </a:solidFill>
              </a:rPr>
              <a:t>Children are </a:t>
            </a:r>
            <a:r>
              <a:rPr lang="en-GB" sz="2000" b="1" dirty="0">
                <a:solidFill>
                  <a:schemeClr val="accent2">
                    <a:lumMod val="75000"/>
                  </a:schemeClr>
                </a:solidFill>
              </a:rPr>
              <a:t>2.7 times more active </a:t>
            </a:r>
            <a:r>
              <a:rPr lang="en-GB" sz="2000" b="1" dirty="0">
                <a:solidFill>
                  <a:srgbClr val="0091A5"/>
                </a:solidFill>
              </a:rPr>
              <a:t>during a day learning in the woods than in an average school day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059168" y="2070968"/>
            <a:ext cx="4738755" cy="21236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What you can do…influence, advise and provide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91A5"/>
                </a:solidFill>
              </a:rPr>
              <a:t>Provide direct learning opportunities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91A5"/>
                </a:solidFill>
              </a:rPr>
              <a:t>Deliver outdoor learning projects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91A5"/>
                </a:solidFill>
              </a:rPr>
              <a:t>Influence and advise on existing initiatives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91A5"/>
                </a:solidFill>
              </a:rPr>
              <a:t>Provide outdoor training and skills for providers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A5486A3-924B-4FC6-A819-72AA636AA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149" y="2526100"/>
            <a:ext cx="3844037" cy="419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8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0D2BB8-568B-4DDA-94B5-2D357E95F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369" y="2429553"/>
            <a:ext cx="4446575" cy="43664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1004" y="1818709"/>
            <a:ext cx="2813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chemeClr val="accent2">
                    <a:lumMod val="75000"/>
                  </a:schemeClr>
                </a:solidFill>
              </a:rPr>
              <a:t>Steps 5 &amp; 6</a:t>
            </a:r>
          </a:p>
        </p:txBody>
      </p:sp>
      <p:sp>
        <p:nvSpPr>
          <p:cNvPr id="8" name="Rectangle 7"/>
          <p:cNvSpPr/>
          <p:nvPr/>
        </p:nvSpPr>
        <p:spPr>
          <a:xfrm>
            <a:off x="431801" y="661730"/>
            <a:ext cx="89027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0091A5"/>
                </a:solidFill>
              </a:rPr>
              <a:t>Fostering a </a:t>
            </a:r>
            <a:r>
              <a:rPr lang="en-GB" sz="2800" b="1" i="1" dirty="0">
                <a:solidFill>
                  <a:schemeClr val="accent2">
                    <a:lumMod val="75000"/>
                  </a:schemeClr>
                </a:solidFill>
              </a:rPr>
              <a:t>Connection to Nature</a:t>
            </a:r>
            <a:r>
              <a:rPr lang="en-GB" sz="2800" b="1" i="1" dirty="0">
                <a:solidFill>
                  <a:srgbClr val="0091A5"/>
                </a:solidFill>
              </a:rPr>
              <a:t> </a:t>
            </a:r>
            <a:r>
              <a:rPr lang="en-GB" sz="2800" b="1" dirty="0">
                <a:solidFill>
                  <a:srgbClr val="0091A5"/>
                </a:solidFill>
              </a:rPr>
              <a:t>provides multiple  lifelong benefits</a:t>
            </a: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92369" y="1764522"/>
            <a:ext cx="11141613" cy="28119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763816" y="1991274"/>
            <a:ext cx="4975067" cy="23698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b="1" dirty="0">
                <a:solidFill>
                  <a:schemeClr val="accent2">
                    <a:lumMod val="75000"/>
                  </a:schemeClr>
                </a:solidFill>
              </a:rPr>
              <a:t>What you can do…provide, influence and advise.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91A5"/>
                </a:solidFill>
              </a:rPr>
              <a:t>Provide or signpost to volunteering, placement </a:t>
            </a:r>
            <a:r>
              <a:rPr lang="en-GB" sz="1600" dirty="0">
                <a:solidFill>
                  <a:srgbClr val="0091A5"/>
                </a:solidFill>
              </a:rPr>
              <a:t>opportunities in the </a:t>
            </a:r>
            <a:r>
              <a:rPr lang="en-GB" sz="1600" b="1" dirty="0">
                <a:solidFill>
                  <a:srgbClr val="0091A5"/>
                </a:solidFill>
              </a:rPr>
              <a:t>outdoors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91A5"/>
                </a:solidFill>
              </a:rPr>
              <a:t>Influence the preservation and addition of green infrastructure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91A5"/>
                </a:solidFill>
              </a:rPr>
              <a:t>Advise partners on the multiple benefits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rgbClr val="0091A5"/>
                </a:solidFill>
              </a:rPr>
              <a:t>Influence education and training establishments</a:t>
            </a:r>
          </a:p>
        </p:txBody>
      </p:sp>
      <p:sp>
        <p:nvSpPr>
          <p:cNvPr id="10" name="Arrow: Right 9"/>
          <p:cNvSpPr/>
          <p:nvPr/>
        </p:nvSpPr>
        <p:spPr>
          <a:xfrm rot="21202577">
            <a:off x="5398823" y="4661335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Physical and Mental Wellbeing benefits – Healthy and Confident individuals </a:t>
            </a:r>
          </a:p>
        </p:txBody>
      </p:sp>
      <p:sp>
        <p:nvSpPr>
          <p:cNvPr id="11" name="Arrow: Right 10"/>
          <p:cNvSpPr/>
          <p:nvPr/>
        </p:nvSpPr>
        <p:spPr>
          <a:xfrm rot="21202577">
            <a:off x="5433657" y="5382544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rgbClr val="33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Positive Behaviour Change</a:t>
            </a:r>
          </a:p>
        </p:txBody>
      </p:sp>
      <p:sp>
        <p:nvSpPr>
          <p:cNvPr id="12" name="Arrow: Right 11"/>
          <p:cNvSpPr/>
          <p:nvPr/>
        </p:nvSpPr>
        <p:spPr>
          <a:xfrm rot="21202577">
            <a:off x="5583438" y="6026103"/>
            <a:ext cx="6590915" cy="687354"/>
          </a:xfrm>
          <a:prstGeom prst="rightArrow">
            <a:avLst>
              <a:gd name="adj1" fmla="val 50000"/>
              <a:gd name="adj2" fmla="val 46875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Skills and Knowledge for Employment</a:t>
            </a:r>
          </a:p>
        </p:txBody>
      </p:sp>
    </p:spTree>
    <p:extLst>
      <p:ext uri="{BB962C8B-B14F-4D97-AF65-F5344CB8AC3E}">
        <p14:creationId xmlns:p14="http://schemas.microsoft.com/office/powerpoint/2010/main" val="285947553"/>
      </p:ext>
    </p:extLst>
  </p:cSld>
  <p:clrMapOvr>
    <a:masterClrMapping/>
  </p:clrMapOvr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Careers Powerpoint new.potx" id="{4D2FCC45-9375-40F3-83DD-BBDBAAE1DA9F}" vid="{EE16A186-36FB-458B-B077-B406BF8831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SharedContentType xmlns="Microsoft.SharePoint.Taxonomy.ContentTypeSync" SourceId="78499d3b-94a8-4059-8763-489d4400b14a" ContentTypeId="0x01010067EB80C5FE939D4A9B3D8BA62129B7F501" PreviousValue="fals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NRW Word Document" ma:contentTypeID="0x01010067EB80C5FE939D4A9B3D8BA62129B7F5010014A5607AC1446141B3671BDE43C9F883" ma:contentTypeVersion="64" ma:contentTypeDescription="" ma:contentTypeScope="" ma:versionID="8705675e3469e3c1e24e758259add333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fad5621eca9005155c0768d2b344999b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ACCE-1639873593-131</_dlc_DocId>
    <_dlc_DocIdUrl xmlns="9be56660-2c31-41ef-bc00-23e72f632f2a">
      <Url>https://cyfoethnaturiolcymru.sharepoint.com/teams/are/esd/att/_layouts/15/DocIdRedir.aspx?ID=ACCE-1639873593-131</Url>
      <Description>ACCE-1639873593-131</Description>
    </_dlc_DocIdUrl>
  </documentManagement>
</p:properties>
</file>

<file path=customXml/itemProps1.xml><?xml version="1.0" encoding="utf-8"?>
<ds:datastoreItem xmlns:ds="http://schemas.openxmlformats.org/officeDocument/2006/customXml" ds:itemID="{3008F30A-2B79-4066-A4C4-985B6AD99F2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84A1F5-ABFF-456D-87B6-04A10DD6551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2E9DA4B6-0F47-4D1D-B9BC-3EE932B088A1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A34E4AE7-1A49-4ABA-BF83-CA9876A4EE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2543D987-7CEC-4F1B-ACD5-8422B7B04AF4}">
  <ds:schemaRefs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purl.org/dc/elements/1.1/"/>
    <ds:schemaRef ds:uri="9be56660-2c31-41ef-bc00-23e72f632f2a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5327</TotalTime>
  <Words>340</Words>
  <Application>Microsoft Office PowerPoint</Application>
  <PresentationFormat>Widescreen</PresentationFormat>
  <Paragraphs>69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NRW PPT 2010 Final</vt:lpstr>
      <vt:lpstr>  Successful Futures through Outdoor Learning   Natural Resources Wales    </vt:lpstr>
      <vt:lpstr>PowerPoint Presentation</vt:lpstr>
      <vt:lpstr>Acorn Antics 2018</vt:lpstr>
      <vt:lpstr>PowerPoint Presentation</vt:lpstr>
      <vt:lpstr>PowerPoint Presentation</vt:lpstr>
      <vt:lpstr>The Damage of Disconnection </vt:lpstr>
      <vt:lpstr>PowerPoint Presentation</vt:lpstr>
      <vt:lpstr>PowerPoint Presentation</vt:lpstr>
      <vt:lpstr>PowerPoint Presentation</vt:lpstr>
      <vt:lpstr>Learning Networks and Partnerships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Resources Wales</dc:title>
  <dc:subject/>
  <dc:creator>Jones, Sarah</dc:creator>
  <cp:lastModifiedBy>Williams, Sue (Education)</cp:lastModifiedBy>
  <cp:revision>219</cp:revision>
  <cp:lastPrinted>2018-10-19T16:30:23Z</cp:lastPrinted>
  <dcterms:created xsi:type="dcterms:W3CDTF">2015-08-24T09:25:21Z</dcterms:created>
  <dcterms:modified xsi:type="dcterms:W3CDTF">2018-10-21T16:30:21Z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0x01010067EB80C5FE939D4A9B3D8BA62129B7F5010014A5607AC1446141B3671BDE43C9F883</vt:lpwstr>
  </property>
  <property fmtid="{D5CDD505-2E9C-101B-9397-08002B2CF9AE}" pid="3" name="_dlc_DocIdItemGuid">
    <vt:lpwstr>163aae9f-bbaf-4013-91da-b63d0887e79f</vt:lpwstr>
  </property>
  <property fmtid="{D5CDD505-2E9C-101B-9397-08002B2CF9AE}" pid="4" name="Submitter">
    <vt:lpwstr/>
  </property>
  <property fmtid="{D5CDD505-2E9C-101B-9397-08002B2CF9AE}" pid="5" name="URL">
    <vt:lpwstr/>
  </property>
  <property fmtid="{D5CDD505-2E9C-101B-9397-08002B2CF9AE}" pid="6" name="From1">
    <vt:lpwstr/>
  </property>
  <property fmtid="{D5CDD505-2E9C-101B-9397-08002B2CF9AE}" pid="7" name="BCC">
    <vt:lpwstr/>
  </property>
  <property fmtid="{D5CDD505-2E9C-101B-9397-08002B2CF9AE}" pid="8" name="CC">
    <vt:lpwstr/>
  </property>
  <property fmtid="{D5CDD505-2E9C-101B-9397-08002B2CF9AE}" pid="9" name="To">
    <vt:lpwstr/>
  </property>
</Properties>
</file>