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notesSlides/notesSlide7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notesSlides/notesSlide8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notesSlides/notesSlide9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notesSlides/notesSlide10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notesSlides/notesSlide11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notesSlides/notesSlide12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notesSlides/notesSlide13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465" r:id="rId2"/>
    <p:sldId id="491" r:id="rId3"/>
    <p:sldId id="513" r:id="rId4"/>
    <p:sldId id="518" r:id="rId5"/>
    <p:sldId id="507" r:id="rId6"/>
    <p:sldId id="514" r:id="rId7"/>
    <p:sldId id="508" r:id="rId8"/>
    <p:sldId id="517" r:id="rId9"/>
    <p:sldId id="519" r:id="rId10"/>
    <p:sldId id="520" r:id="rId11"/>
    <p:sldId id="522" r:id="rId12"/>
    <p:sldId id="523" r:id="rId13"/>
    <p:sldId id="527" r:id="rId14"/>
    <p:sldId id="484" r:id="rId15"/>
    <p:sldId id="261" r:id="rId16"/>
    <p:sldId id="302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</p:sldIdLst>
  <p:sldSz cx="12192000" cy="6858000"/>
  <p:notesSz cx="6858000" cy="9144000"/>
  <p:defaultTextStyle>
    <a:defPPr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11CF47F-165F-4E81-990F-4D61DF71E9AA}">
          <p14:sldIdLst/>
        </p14:section>
        <p14:section name="Default Section" id="{D390BE02-5CA9-47C1-8758-D11F11D916F7}">
          <p14:sldIdLst>
            <p14:sldId id="465"/>
            <p14:sldId id="491"/>
            <p14:sldId id="513"/>
            <p14:sldId id="518"/>
            <p14:sldId id="507"/>
            <p14:sldId id="514"/>
            <p14:sldId id="508"/>
            <p14:sldId id="517"/>
            <p14:sldId id="519"/>
            <p14:sldId id="520"/>
            <p14:sldId id="522"/>
            <p14:sldId id="523"/>
            <p14:sldId id="527"/>
          </p14:sldIdLst>
        </p14:section>
        <p14:section name="Default Section" id="{FB21B4D5-A123-4F19-914B-59FFC29193A0}">
          <p14:sldIdLst>
            <p14:sldId id="484"/>
            <p14:sldId id="261"/>
            <p14:sldId id="302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632603416322548E-2"/>
          <c:y val="0"/>
          <c:w val="0.96767018135377936"/>
          <c:h val="0.90294913905470753"/>
        </c:manualLayout>
      </c:layout>
      <c:lineChart>
        <c:grouping val="standard"/>
        <c:varyColors val="0"/>
        <c:ser>
          <c:idx val="0"/>
          <c:order val="0"/>
          <c:tx>
            <c:strRef>
              <c:f>NQT!$A$2</c:f>
              <c:strCache>
                <c:ptCount val="1"/>
                <c:pt idx="0">
                  <c:v>Number of NQTs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5"/>
              <c:layout>
                <c:manualLayout>
                  <c:x val="-4.3940792595113728E-2"/>
                  <c:y val="-0.1553241918190940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B83-4DA5-BDA7-0AA4181F3A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NQT!$B$1:$K$1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NQT!$B$2:$K$2</c:f>
              <c:numCache>
                <c:formatCode>#,##0</c:formatCode>
                <c:ptCount val="10"/>
                <c:pt idx="0">
                  <c:v>1228</c:v>
                </c:pt>
                <c:pt idx="1">
                  <c:v>1149</c:v>
                </c:pt>
                <c:pt idx="2">
                  <c:v>1207</c:v>
                </c:pt>
                <c:pt idx="3">
                  <c:v>1165</c:v>
                </c:pt>
                <c:pt idx="4">
                  <c:v>1160</c:v>
                </c:pt>
                <c:pt idx="5">
                  <c:v>1186</c:v>
                </c:pt>
                <c:pt idx="6">
                  <c:v>1475</c:v>
                </c:pt>
                <c:pt idx="7">
                  <c:v>1366</c:v>
                </c:pt>
                <c:pt idx="8">
                  <c:v>1258</c:v>
                </c:pt>
                <c:pt idx="9">
                  <c:v>1155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83-4DA5-BDA7-0AA4181F3A0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7063856"/>
        <c:axId val="1267056784"/>
      </c:lineChart>
      <c:catAx>
        <c:axId val="1267063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7056784"/>
        <c:crosses val="autoZero"/>
        <c:auto val="1"/>
        <c:lblAlgn val="ctr"/>
        <c:lblOffset val="100"/>
        <c:noMultiLvlLbl val="0"/>
      </c:catAx>
      <c:valAx>
        <c:axId val="1267056784"/>
        <c:scaling>
          <c:orientation val="minMax"/>
          <c:max val="1600"/>
          <c:min val="1000"/>
        </c:scaling>
        <c:delete val="1"/>
        <c:axPos val="l"/>
        <c:numFmt formatCode="#,##0" sourceLinked="1"/>
        <c:majorTickMark val="out"/>
        <c:minorTickMark val="none"/>
        <c:tickLblPos val="nextTo"/>
        <c:crossAx val="126706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0462024278215208E-2"/>
          <c:y val="0"/>
          <c:w val="0.90912130905511812"/>
          <c:h val="0.9491466159186885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'Retention 5 Yr Trend'!$B$48</c:f>
              <c:strCache>
                <c:ptCount val="1"/>
                <c:pt idx="0">
                  <c:v>Still registered</c:v>
                </c:pt>
              </c:strCache>
            </c:strRef>
          </c:tx>
          <c:spPr>
            <a:solidFill>
              <a:srgbClr val="095153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95153"/>
              </a:solidFill>
              <a:ln w="1270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466-4969-82D5-5B34E5CA2B1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Trend'!$A$49:$A$56</c:f>
              <c:strCache>
                <c:ptCount val="8"/>
                <c:pt idx="0">
                  <c:v>TEA (10 year change)</c:v>
                </c:pt>
                <c:pt idx="1">
                  <c:v>TEA (5 year change)</c:v>
                </c:pt>
                <c:pt idx="2">
                  <c:v>SLSW (5 year change)</c:v>
                </c:pt>
                <c:pt idx="3">
                  <c:v>FE (5 year change)</c:v>
                </c:pt>
                <c:pt idx="4">
                  <c:v>FELSW (5 year change)</c:v>
                </c:pt>
                <c:pt idx="5">
                  <c:v>WBL (5 year change)</c:v>
                </c:pt>
                <c:pt idx="6">
                  <c:v>YW (5 year change)</c:v>
                </c:pt>
                <c:pt idx="7">
                  <c:v>YSW (5 year change)</c:v>
                </c:pt>
              </c:strCache>
            </c:strRef>
          </c:cat>
          <c:val>
            <c:numRef>
              <c:f>'Retention 5 Yr Trend'!$B$49:$B$56</c:f>
              <c:numCache>
                <c:formatCode>0.0%</c:formatCode>
                <c:ptCount val="8"/>
                <c:pt idx="0">
                  <c:v>0.57699999999999996</c:v>
                </c:pt>
                <c:pt idx="1">
                  <c:v>0.75900000000000001</c:v>
                </c:pt>
                <c:pt idx="2">
                  <c:v>0.502</c:v>
                </c:pt>
                <c:pt idx="3">
                  <c:v>0.60799999999999998</c:v>
                </c:pt>
                <c:pt idx="4">
                  <c:v>0.44400000000000001</c:v>
                </c:pt>
                <c:pt idx="5">
                  <c:v>0.46600000000000003</c:v>
                </c:pt>
                <c:pt idx="6">
                  <c:v>0.61499999999999999</c:v>
                </c:pt>
                <c:pt idx="7">
                  <c:v>0.48299999999999998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5E-4557-905E-AC620B59A7D7}"/>
            </c:ext>
          </c:extLst>
        </c:ser>
        <c:ser>
          <c:idx val="1"/>
          <c:order val="1"/>
          <c:tx>
            <c:strRef>
              <c:f>'Retention 5 Yr Trend'!$C$48</c:f>
              <c:strCache>
                <c:ptCount val="1"/>
                <c:pt idx="0">
                  <c:v>Not registered</c:v>
                </c:pt>
              </c:strCache>
            </c:strRef>
          </c:tx>
          <c:spPr>
            <a:solidFill>
              <a:srgbClr val="11A6A8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11A6A8"/>
              </a:solidFill>
              <a:ln w="1270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466-4969-82D5-5B34E5CA2B1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Trend'!$A$49:$A$56</c:f>
              <c:strCache>
                <c:ptCount val="8"/>
                <c:pt idx="0">
                  <c:v>TEA (10 year change)</c:v>
                </c:pt>
                <c:pt idx="1">
                  <c:v>TEA (5 year change)</c:v>
                </c:pt>
                <c:pt idx="2">
                  <c:v>SLSW (5 year change)</c:v>
                </c:pt>
                <c:pt idx="3">
                  <c:v>FE (5 year change)</c:v>
                </c:pt>
                <c:pt idx="4">
                  <c:v>FELSW (5 year change)</c:v>
                </c:pt>
                <c:pt idx="5">
                  <c:v>WBL (5 year change)</c:v>
                </c:pt>
                <c:pt idx="6">
                  <c:v>YW (5 year change)</c:v>
                </c:pt>
                <c:pt idx="7">
                  <c:v>YSW (5 year change)</c:v>
                </c:pt>
              </c:strCache>
            </c:strRef>
          </c:cat>
          <c:val>
            <c:numRef>
              <c:f>'Retention 5 Yr Trend'!$C$49:$C$56</c:f>
              <c:numCache>
                <c:formatCode>0.0%</c:formatCode>
                <c:ptCount val="8"/>
                <c:pt idx="0">
                  <c:v>0.39600000000000002</c:v>
                </c:pt>
                <c:pt idx="1">
                  <c:v>0.22</c:v>
                </c:pt>
                <c:pt idx="2">
                  <c:v>0.39700000000000002</c:v>
                </c:pt>
                <c:pt idx="3">
                  <c:v>0.33900000000000002</c:v>
                </c:pt>
                <c:pt idx="4">
                  <c:v>0.41799999999999998</c:v>
                </c:pt>
                <c:pt idx="5">
                  <c:v>0.47199999999999998</c:v>
                </c:pt>
                <c:pt idx="6">
                  <c:v>0.32400000000000001</c:v>
                </c:pt>
                <c:pt idx="7">
                  <c:v>0.38200000000000001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5E-4557-905E-AC620B59A7D7}"/>
            </c:ext>
          </c:extLst>
        </c:ser>
        <c:ser>
          <c:idx val="2"/>
          <c:order val="2"/>
          <c:tx>
            <c:strRef>
              <c:f>'Retention 5 Yr Trend'!$D$48</c:f>
              <c:strCache>
                <c:ptCount val="1"/>
                <c:pt idx="0">
                  <c:v>Registered in another category</c:v>
                </c:pt>
              </c:strCache>
            </c:strRef>
          </c:tx>
          <c:spPr>
            <a:solidFill>
              <a:srgbClr val="C4F8F9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4F8F9"/>
              </a:solidFill>
              <a:ln w="1270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466-4969-82D5-5B34E5CA2B17}"/>
              </c:ext>
            </c:extLst>
          </c:dPt>
          <c:dLbls>
            <c:dLbl>
              <c:idx val="1"/>
              <c:layout>
                <c:manualLayout>
                  <c:x val="4.1666666666666666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466-4969-82D5-5B34E5CA2B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Trend'!$A$49:$A$56</c:f>
              <c:strCache>
                <c:ptCount val="8"/>
                <c:pt idx="0">
                  <c:v>TEA (10 year change)</c:v>
                </c:pt>
                <c:pt idx="1">
                  <c:v>TEA (5 year change)</c:v>
                </c:pt>
                <c:pt idx="2">
                  <c:v>SLSW (5 year change)</c:v>
                </c:pt>
                <c:pt idx="3">
                  <c:v>FE (5 year change)</c:v>
                </c:pt>
                <c:pt idx="4">
                  <c:v>FELSW (5 year change)</c:v>
                </c:pt>
                <c:pt idx="5">
                  <c:v>WBL (5 year change)</c:v>
                </c:pt>
                <c:pt idx="6">
                  <c:v>YW (5 year change)</c:v>
                </c:pt>
                <c:pt idx="7">
                  <c:v>YSW (5 year change)</c:v>
                </c:pt>
              </c:strCache>
            </c:strRef>
          </c:cat>
          <c:val>
            <c:numRef>
              <c:f>'Retention 5 Yr Trend'!$D$49:$D$56</c:f>
              <c:numCache>
                <c:formatCode>0.0%</c:formatCode>
                <c:ptCount val="8"/>
                <c:pt idx="0">
                  <c:v>2.7E-2</c:v>
                </c:pt>
                <c:pt idx="1">
                  <c:v>2.1000000000000001E-2</c:v>
                </c:pt>
                <c:pt idx="2">
                  <c:v>0.10100000000000001</c:v>
                </c:pt>
                <c:pt idx="3">
                  <c:v>5.2999999999999999E-2</c:v>
                </c:pt>
                <c:pt idx="4">
                  <c:v>0.13800000000000001</c:v>
                </c:pt>
                <c:pt idx="5">
                  <c:v>6.2E-2</c:v>
                </c:pt>
                <c:pt idx="6">
                  <c:v>6.0999999999999999E-2</c:v>
                </c:pt>
                <c:pt idx="7">
                  <c:v>0.13500000000000001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5E-4557-905E-AC620B59A7D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1235430783"/>
        <c:axId val="1235429119"/>
      </c:barChart>
      <c:catAx>
        <c:axId val="123543078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35429119"/>
        <c:crosses val="autoZero"/>
        <c:auto val="1"/>
        <c:lblAlgn val="ctr"/>
        <c:lblOffset val="100"/>
        <c:noMultiLvlLbl val="0"/>
      </c:catAx>
      <c:valAx>
        <c:axId val="1235429119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12354307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324598097112858"/>
          <c:y val="0.94182301430586624"/>
          <c:w val="0.41350795603674539"/>
          <c:h val="5.65714890297216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0416667521052126E-2"/>
          <c:y val="2.8982819225422226E-2"/>
          <c:w val="0.97916666495789573"/>
          <c:h val="0.8359300653078143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'Retention Age'!$Q$3</c:f>
              <c:strCache>
                <c:ptCount val="1"/>
                <c:pt idx="0">
                  <c:v>Under 55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Age'!$P$4:$P$10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Age'!$Q$4:$Q$10</c:f>
              <c:numCache>
                <c:formatCode>0.0%</c:formatCode>
                <c:ptCount val="7"/>
                <c:pt idx="0">
                  <c:v>0.54700000000000004</c:v>
                </c:pt>
                <c:pt idx="1">
                  <c:v>0.76500000000000001</c:v>
                </c:pt>
                <c:pt idx="2">
                  <c:v>0.49299999999999999</c:v>
                </c:pt>
                <c:pt idx="3">
                  <c:v>0.68500000000000005</c:v>
                </c:pt>
                <c:pt idx="4">
                  <c:v>0.66300000000000003</c:v>
                </c:pt>
                <c:pt idx="5">
                  <c:v>0.85599999999999998</c:v>
                </c:pt>
                <c:pt idx="6">
                  <c:v>0.85199999999999998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94-4D05-BACB-FDB878F8F69D}"/>
            </c:ext>
          </c:extLst>
        </c:ser>
        <c:ser>
          <c:idx val="1"/>
          <c:order val="1"/>
          <c:tx>
            <c:strRef>
              <c:f>'Retention Age'!$R$3</c:f>
              <c:strCache>
                <c:ptCount val="1"/>
                <c:pt idx="0">
                  <c:v>55+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Age'!$P$4:$P$10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Age'!$R$4:$R$10</c:f>
              <c:numCache>
                <c:formatCode>0.0%</c:formatCode>
                <c:ptCount val="7"/>
                <c:pt idx="0">
                  <c:v>0.45300000000000001</c:v>
                </c:pt>
                <c:pt idx="1">
                  <c:v>0.23499999999999999</c:v>
                </c:pt>
                <c:pt idx="2">
                  <c:v>0.50700000000000001</c:v>
                </c:pt>
                <c:pt idx="3">
                  <c:v>0.315</c:v>
                </c:pt>
                <c:pt idx="4">
                  <c:v>0.33700000000000002</c:v>
                </c:pt>
                <c:pt idx="5">
                  <c:v>0.14399999999999999</c:v>
                </c:pt>
                <c:pt idx="6">
                  <c:v>0.14799999999999999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94-4D05-BACB-FDB878F8F69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576265279"/>
        <c:axId val="576267359"/>
      </c:barChart>
      <c:catAx>
        <c:axId val="576265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576267359"/>
        <c:crosses val="autoZero"/>
        <c:auto val="1"/>
        <c:lblAlgn val="ctr"/>
        <c:lblOffset val="100"/>
        <c:noMultiLvlLbl val="0"/>
      </c:catAx>
      <c:valAx>
        <c:axId val="576267359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762652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384665713965366"/>
          <c:y val="0.92489881427697407"/>
          <c:w val="0.11230660369968862"/>
          <c:h val="7.51011857230259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523540026246728E-2"/>
          <c:y val="1.3175572281500771E-2"/>
          <c:w val="0.93637992125984248"/>
          <c:h val="0.9045661138805172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'Retention Age'!$B$3</c:f>
              <c:strCache>
                <c:ptCount val="1"/>
                <c:pt idx="0">
                  <c:v>Under 30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Age'!$B$4:$B$10</c:f>
              <c:numCache>
                <c:formatCode>0.0%</c:formatCode>
                <c:ptCount val="7"/>
                <c:pt idx="0">
                  <c:v>0.19900000000000001</c:v>
                </c:pt>
                <c:pt idx="1">
                  <c:v>0.38800000000000001</c:v>
                </c:pt>
                <c:pt idx="2">
                  <c:v>0.12</c:v>
                </c:pt>
                <c:pt idx="3">
                  <c:v>0.32</c:v>
                </c:pt>
                <c:pt idx="4">
                  <c:v>0.106</c:v>
                </c:pt>
                <c:pt idx="5">
                  <c:v>8.4000000000000005E-2</c:v>
                </c:pt>
                <c:pt idx="6">
                  <c:v>0.223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9E-459B-B839-D271DE46DC61}"/>
            </c:ext>
          </c:extLst>
        </c:ser>
        <c:ser>
          <c:idx val="1"/>
          <c:order val="1"/>
          <c:tx>
            <c:strRef>
              <c:f>'Retention Age'!$C$3</c:f>
              <c:strCache>
                <c:ptCount val="1"/>
                <c:pt idx="0">
                  <c:v>30 - 34</c:v>
                </c:pt>
              </c:strCache>
            </c:strRef>
          </c:tx>
          <c:spPr>
            <a:solidFill>
              <a:schemeClr val="tx2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Age'!$C$4:$C$10</c:f>
              <c:numCache>
                <c:formatCode>0.0%</c:formatCode>
                <c:ptCount val="7"/>
                <c:pt idx="0">
                  <c:v>0.16</c:v>
                </c:pt>
                <c:pt idx="1">
                  <c:v>0.13200000000000001</c:v>
                </c:pt>
                <c:pt idx="2">
                  <c:v>0.13600000000000001</c:v>
                </c:pt>
                <c:pt idx="3">
                  <c:v>0.161</c:v>
                </c:pt>
                <c:pt idx="4">
                  <c:v>0.16200000000000001</c:v>
                </c:pt>
                <c:pt idx="5">
                  <c:v>0.16</c:v>
                </c:pt>
                <c:pt idx="6">
                  <c:v>0.17399999999999999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9E-459B-B839-D271DE46DC61}"/>
            </c:ext>
          </c:extLst>
        </c:ser>
        <c:ser>
          <c:idx val="2"/>
          <c:order val="2"/>
          <c:tx>
            <c:strRef>
              <c:f>'Retention Age'!$D$3</c:f>
              <c:strCache>
                <c:ptCount val="1"/>
                <c:pt idx="0">
                  <c:v>35 - 39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Age'!$D$4:$D$10</c:f>
              <c:numCache>
                <c:formatCode>0.0%</c:formatCode>
                <c:ptCount val="7"/>
                <c:pt idx="0">
                  <c:v>0.14199999999999999</c:v>
                </c:pt>
                <c:pt idx="1">
                  <c:v>0.127</c:v>
                </c:pt>
                <c:pt idx="2">
                  <c:v>0.16300000000000001</c:v>
                </c:pt>
                <c:pt idx="3">
                  <c:v>0.13900000000000001</c:v>
                </c:pt>
                <c:pt idx="4">
                  <c:v>0.17499999999999999</c:v>
                </c:pt>
                <c:pt idx="5">
                  <c:v>0.21</c:v>
                </c:pt>
                <c:pt idx="6">
                  <c:v>0.188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9E-459B-B839-D271DE46DC61}"/>
            </c:ext>
          </c:extLst>
        </c:ser>
        <c:ser>
          <c:idx val="3"/>
          <c:order val="3"/>
          <c:tx>
            <c:strRef>
              <c:f>'Retention Age'!$E$3</c:f>
              <c:strCache>
                <c:ptCount val="1"/>
                <c:pt idx="0">
                  <c:v>40 - 44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Age'!$E$4:$E$10</c:f>
              <c:numCache>
                <c:formatCode>0.0%</c:formatCode>
                <c:ptCount val="7"/>
                <c:pt idx="0">
                  <c:v>0.153</c:v>
                </c:pt>
                <c:pt idx="1">
                  <c:v>0.113</c:v>
                </c:pt>
                <c:pt idx="2">
                  <c:v>0.17699999999999999</c:v>
                </c:pt>
                <c:pt idx="3">
                  <c:v>0.11799999999999999</c:v>
                </c:pt>
                <c:pt idx="4">
                  <c:v>0.17799999999999999</c:v>
                </c:pt>
                <c:pt idx="5">
                  <c:v>0.20200000000000001</c:v>
                </c:pt>
                <c:pt idx="6">
                  <c:v>0.152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9E-459B-B839-D271DE46DC61}"/>
            </c:ext>
          </c:extLst>
        </c:ser>
        <c:ser>
          <c:idx val="4"/>
          <c:order val="4"/>
          <c:tx>
            <c:strRef>
              <c:f>'Retention Age'!$F$3</c:f>
              <c:strCache>
                <c:ptCount val="1"/>
                <c:pt idx="0">
                  <c:v>45 - 49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Age'!$F$4:$F$10</c:f>
              <c:numCache>
                <c:formatCode>0.0%</c:formatCode>
                <c:ptCount val="7"/>
                <c:pt idx="0">
                  <c:v>0.153</c:v>
                </c:pt>
                <c:pt idx="1">
                  <c:v>0.11899999999999999</c:v>
                </c:pt>
                <c:pt idx="2">
                  <c:v>0.182</c:v>
                </c:pt>
                <c:pt idx="3">
                  <c:v>0.13800000000000001</c:v>
                </c:pt>
                <c:pt idx="4">
                  <c:v>0.183</c:v>
                </c:pt>
                <c:pt idx="5">
                  <c:v>0.185</c:v>
                </c:pt>
                <c:pt idx="6">
                  <c:v>0.13400000000000001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9E-459B-B839-D271DE46DC61}"/>
            </c:ext>
          </c:extLst>
        </c:ser>
        <c:ser>
          <c:idx val="5"/>
          <c:order val="5"/>
          <c:tx>
            <c:strRef>
              <c:f>'Retention Age'!$G$3</c:f>
              <c:strCache>
                <c:ptCount val="1"/>
                <c:pt idx="0">
                  <c:v>50 - 54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Age'!$G$4:$G$10</c:f>
              <c:numCache>
                <c:formatCode>0.0%</c:formatCode>
                <c:ptCount val="7"/>
                <c:pt idx="0">
                  <c:v>0.193</c:v>
                </c:pt>
                <c:pt idx="1">
                  <c:v>0.122</c:v>
                </c:pt>
                <c:pt idx="2">
                  <c:v>0.222</c:v>
                </c:pt>
                <c:pt idx="3">
                  <c:v>0.123</c:v>
                </c:pt>
                <c:pt idx="4">
                  <c:v>0.19500000000000001</c:v>
                </c:pt>
                <c:pt idx="5">
                  <c:v>0.16</c:v>
                </c:pt>
                <c:pt idx="6">
                  <c:v>0.129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69E-459B-B839-D271DE46DC6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"/>
        <c:overlap val="100"/>
        <c:axId val="387507551"/>
        <c:axId val="387507967"/>
      </c:barChart>
      <c:catAx>
        <c:axId val="387507551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387507967"/>
        <c:crosses val="autoZero"/>
        <c:auto val="1"/>
        <c:lblAlgn val="ctr"/>
        <c:lblOffset val="100"/>
        <c:noMultiLvlLbl val="0"/>
      </c:catAx>
      <c:valAx>
        <c:axId val="387507967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875075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4885951756542479E-2"/>
          <c:y val="0.92512581634082192"/>
          <c:w val="0.8698877466443603"/>
          <c:h val="7.48741836591780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722199206217124E-2"/>
          <c:y val="1.3175572281500771E-2"/>
          <c:w val="0.93675967329065557"/>
          <c:h val="0.9062173139469138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'Retention Age'!$K$3</c:f>
              <c:strCache>
                <c:ptCount val="1"/>
                <c:pt idx="0">
                  <c:v>55 - 59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Age'!$K$4:$K$10</c:f>
              <c:numCache>
                <c:formatCode>0.0%</c:formatCode>
                <c:ptCount val="7"/>
                <c:pt idx="0">
                  <c:v>0.42099999999999999</c:v>
                </c:pt>
                <c:pt idx="1">
                  <c:v>0.39500000000000002</c:v>
                </c:pt>
                <c:pt idx="2">
                  <c:v>0.35099999999999998</c:v>
                </c:pt>
                <c:pt idx="3">
                  <c:v>0.34499999999999997</c:v>
                </c:pt>
                <c:pt idx="4">
                  <c:v>0.38100000000000001</c:v>
                </c:pt>
                <c:pt idx="5">
                  <c:v>0.45</c:v>
                </c:pt>
                <c:pt idx="6">
                  <c:v>0.48699999999999999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B9-49B8-9E6B-8B905B4A72D9}"/>
            </c:ext>
          </c:extLst>
        </c:ser>
        <c:ser>
          <c:idx val="1"/>
          <c:order val="1"/>
          <c:tx>
            <c:strRef>
              <c:f>'Retention Age'!$L$3</c:f>
              <c:strCache>
                <c:ptCount val="1"/>
                <c:pt idx="0">
                  <c:v>60 - 64</c:v>
                </c:pt>
              </c:strCache>
            </c:strRef>
          </c:tx>
          <c:spPr>
            <a:solidFill>
              <a:schemeClr val="tx2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Age'!$L$4:$L$10</c:f>
              <c:numCache>
                <c:formatCode>0.0%</c:formatCode>
                <c:ptCount val="7"/>
                <c:pt idx="0">
                  <c:v>0.35699999999999998</c:v>
                </c:pt>
                <c:pt idx="1">
                  <c:v>0.35799999999999998</c:v>
                </c:pt>
                <c:pt idx="2">
                  <c:v>0.35699999999999998</c:v>
                </c:pt>
                <c:pt idx="3">
                  <c:v>0.32300000000000001</c:v>
                </c:pt>
                <c:pt idx="4">
                  <c:v>0.35299999999999998</c:v>
                </c:pt>
                <c:pt idx="5">
                  <c:v>0.4</c:v>
                </c:pt>
                <c:pt idx="6">
                  <c:v>0.20499999999999999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B9-49B8-9E6B-8B905B4A72D9}"/>
            </c:ext>
          </c:extLst>
        </c:ser>
        <c:ser>
          <c:idx val="2"/>
          <c:order val="2"/>
          <c:tx>
            <c:strRef>
              <c:f>'Retention Age'!$M$3</c:f>
              <c:strCache>
                <c:ptCount val="1"/>
                <c:pt idx="0">
                  <c:v>65+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Age'!$M$4:$M$10</c:f>
              <c:numCache>
                <c:formatCode>0.0%</c:formatCode>
                <c:ptCount val="7"/>
                <c:pt idx="0">
                  <c:v>0.222</c:v>
                </c:pt>
                <c:pt idx="1">
                  <c:v>0.247</c:v>
                </c:pt>
                <c:pt idx="2">
                  <c:v>0.29299999999999998</c:v>
                </c:pt>
                <c:pt idx="3">
                  <c:v>0.33200000000000002</c:v>
                </c:pt>
                <c:pt idx="4">
                  <c:v>0.26600000000000001</c:v>
                </c:pt>
                <c:pt idx="5">
                  <c:v>0.15</c:v>
                </c:pt>
                <c:pt idx="6">
                  <c:v>0.308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B9-49B8-9E6B-8B905B4A72D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"/>
        <c:overlap val="100"/>
        <c:axId val="387507551"/>
        <c:axId val="387507967"/>
      </c:barChart>
      <c:catAx>
        <c:axId val="387507551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387507967"/>
        <c:crosses val="autoZero"/>
        <c:auto val="1"/>
        <c:lblAlgn val="ctr"/>
        <c:lblOffset val="100"/>
        <c:noMultiLvlLbl val="0"/>
      </c:catAx>
      <c:valAx>
        <c:axId val="387507967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875075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242876071370459"/>
          <c:y val="0.91646201115178327"/>
          <c:w val="0.31514231253300035"/>
          <c:h val="8.35379888482167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458333333333333E-2"/>
          <c:y val="2.4395029949260169E-2"/>
          <c:w val="0.9770833333333333"/>
          <c:h val="0.783538917355723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'Retention Welsh Language'!$B$72:$B$73</c:f>
              <c:strCache>
                <c:ptCount val="2"/>
                <c:pt idx="0">
                  <c:v>Still registered:</c:v>
                </c:pt>
                <c:pt idx="1">
                  <c:v>Welsh speaking</c:v>
                </c:pt>
              </c:strCache>
            </c:strRef>
          </c:tx>
          <c:spPr>
            <a:solidFill>
              <a:srgbClr val="00C257"/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Welsh Language'!$B$74:$B$80</c:f>
              <c:numCache>
                <c:formatCode>0.0%</c:formatCode>
                <c:ptCount val="7"/>
                <c:pt idx="0">
                  <c:v>0.79700000000000004</c:v>
                </c:pt>
                <c:pt idx="1">
                  <c:v>0.46800000000000003</c:v>
                </c:pt>
                <c:pt idx="2">
                  <c:v>0.60499999999999998</c:v>
                </c:pt>
                <c:pt idx="3">
                  <c:v>0.40500000000000003</c:v>
                </c:pt>
                <c:pt idx="4">
                  <c:v>0.48699999999999999</c:v>
                </c:pt>
                <c:pt idx="5">
                  <c:v>0.66700000000000004</c:v>
                </c:pt>
                <c:pt idx="6">
                  <c:v>0.47699999999999998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63-4050-953E-5B0D7EFBE099}"/>
            </c:ext>
          </c:extLst>
        </c:ser>
        <c:ser>
          <c:idx val="1"/>
          <c:order val="1"/>
          <c:tx>
            <c:strRef>
              <c:f>'Retention Welsh Language'!$C$72:$C$73</c:f>
              <c:strCache>
                <c:ptCount val="2"/>
                <c:pt idx="0">
                  <c:v>Still registered:</c:v>
                </c:pt>
                <c:pt idx="1">
                  <c:v>Not Welsh speaking</c:v>
                </c:pt>
              </c:strCache>
            </c:strRef>
          </c:tx>
          <c:spPr>
            <a:solidFill>
              <a:srgbClr val="A8117C"/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Welsh Language'!$C$74:$C$80</c:f>
              <c:numCache>
                <c:formatCode>0.0%</c:formatCode>
                <c:ptCount val="7"/>
                <c:pt idx="0">
                  <c:v>0.74199999999999999</c:v>
                </c:pt>
                <c:pt idx="1">
                  <c:v>0.40400000000000003</c:v>
                </c:pt>
                <c:pt idx="2">
                  <c:v>0.57499999999999996</c:v>
                </c:pt>
                <c:pt idx="3">
                  <c:v>0.42099999999999999</c:v>
                </c:pt>
                <c:pt idx="4">
                  <c:v>0.44900000000000001</c:v>
                </c:pt>
                <c:pt idx="5">
                  <c:v>0.58699999999999997</c:v>
                </c:pt>
                <c:pt idx="6">
                  <c:v>0.45800000000000002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63-4050-953E-5B0D7EFBE099}"/>
            </c:ext>
          </c:extLst>
        </c:ser>
        <c:ser>
          <c:idx val="2"/>
          <c:order val="2"/>
          <c:tx>
            <c:strRef>
              <c:f>'Retention Welsh Language'!$D$72:$D$73</c:f>
              <c:strCache>
                <c:ptCount val="2"/>
                <c:pt idx="0">
                  <c:v>Not registered:</c:v>
                </c:pt>
                <c:pt idx="1">
                  <c:v>Welsh speaking</c:v>
                </c:pt>
              </c:strCache>
            </c:strRef>
          </c:tx>
          <c:spPr>
            <a:solidFill>
              <a:srgbClr val="295D75"/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Welsh Language'!$D$74:$D$80</c:f>
              <c:numCache>
                <c:formatCode>0.0%</c:formatCode>
                <c:ptCount val="7"/>
                <c:pt idx="0">
                  <c:v>0.19</c:v>
                </c:pt>
                <c:pt idx="1">
                  <c:v>0.36799999999999999</c:v>
                </c:pt>
                <c:pt idx="2">
                  <c:v>0.33400000000000002</c:v>
                </c:pt>
                <c:pt idx="3">
                  <c:v>0.435</c:v>
                </c:pt>
                <c:pt idx="4">
                  <c:v>0.42299999999999999</c:v>
                </c:pt>
                <c:pt idx="5">
                  <c:v>0.308</c:v>
                </c:pt>
                <c:pt idx="6">
                  <c:v>0.35199999999999998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63-4050-953E-5B0D7EFBE099}"/>
            </c:ext>
          </c:extLst>
        </c:ser>
        <c:ser>
          <c:idx val="3"/>
          <c:order val="3"/>
          <c:tx>
            <c:strRef>
              <c:f>'Retention Welsh Language'!$E$72:$E$73</c:f>
              <c:strCache>
                <c:ptCount val="2"/>
                <c:pt idx="0">
                  <c:v>Not registered:</c:v>
                </c:pt>
                <c:pt idx="1">
                  <c:v>Not Welsh speaking</c:v>
                </c:pt>
              </c:strCache>
            </c:strRef>
          </c:tx>
          <c:spPr>
            <a:solidFill>
              <a:srgbClr val="C21100"/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Welsh Language'!$E$74:$E$80</c:f>
              <c:numCache>
                <c:formatCode>0.0%</c:formatCode>
                <c:ptCount val="7"/>
                <c:pt idx="0">
                  <c:v>0.23300000000000001</c:v>
                </c:pt>
                <c:pt idx="1">
                  <c:v>0.45900000000000002</c:v>
                </c:pt>
                <c:pt idx="2">
                  <c:v>0.36399999999999999</c:v>
                </c:pt>
                <c:pt idx="3">
                  <c:v>0.432</c:v>
                </c:pt>
                <c:pt idx="4">
                  <c:v>0.48899999999999999</c:v>
                </c:pt>
                <c:pt idx="5">
                  <c:v>0.33500000000000002</c:v>
                </c:pt>
                <c:pt idx="6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E63-4050-953E-5B0D7EFBE099}"/>
            </c:ext>
          </c:extLst>
        </c:ser>
        <c:ser>
          <c:idx val="4"/>
          <c:order val="4"/>
          <c:tx>
            <c:strRef>
              <c:f>'Retention Welsh Language'!$F$72:$F$73</c:f>
              <c:strCache>
                <c:ptCount val="2"/>
                <c:pt idx="0">
                  <c:v>Registered in another category:</c:v>
                </c:pt>
                <c:pt idx="1">
                  <c:v>Welsh speaking</c:v>
                </c:pt>
              </c:strCache>
            </c:strRef>
          </c:tx>
          <c:spPr>
            <a:solidFill>
              <a:srgbClr val="11A6A8"/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Welsh Language'!$F$74:$F$80</c:f>
              <c:numCache>
                <c:formatCode>0.0%</c:formatCode>
                <c:ptCount val="7"/>
                <c:pt idx="0">
                  <c:v>1.2999999999999999E-2</c:v>
                </c:pt>
                <c:pt idx="1">
                  <c:v>0.16400000000000001</c:v>
                </c:pt>
                <c:pt idx="2">
                  <c:v>0.06</c:v>
                </c:pt>
                <c:pt idx="3">
                  <c:v>0.16</c:v>
                </c:pt>
                <c:pt idx="4">
                  <c:v>0.09</c:v>
                </c:pt>
                <c:pt idx="5">
                  <c:v>2.5999999999999999E-2</c:v>
                </c:pt>
                <c:pt idx="6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E63-4050-953E-5B0D7EFBE099}"/>
            </c:ext>
          </c:extLst>
        </c:ser>
        <c:ser>
          <c:idx val="5"/>
          <c:order val="5"/>
          <c:tx>
            <c:strRef>
              <c:f>'Retention Welsh Language'!$G$72:$G$73</c:f>
              <c:strCache>
                <c:ptCount val="2"/>
                <c:pt idx="0">
                  <c:v>Registered in another category:</c:v>
                </c:pt>
                <c:pt idx="1">
                  <c:v>Not Welsh speaking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TEA</c:v>
                </c:pt>
                <c:pt idx="1">
                  <c:v>SLSW</c:v>
                </c:pt>
                <c:pt idx="2">
                  <c:v>FE</c:v>
                </c:pt>
                <c:pt idx="3">
                  <c:v>FELSW</c:v>
                </c:pt>
                <c:pt idx="4">
                  <c:v>WBL</c:v>
                </c:pt>
                <c:pt idx="5">
                  <c:v>YW</c:v>
                </c:pt>
                <c:pt idx="6">
                  <c:v>YSW</c:v>
                </c:pt>
              </c:strCache>
            </c:strRef>
          </c:cat>
          <c:val>
            <c:numRef>
              <c:f>'Retention Welsh Language'!$G$74:$G$80</c:f>
              <c:numCache>
                <c:formatCode>0.0%</c:formatCode>
                <c:ptCount val="7"/>
                <c:pt idx="0">
                  <c:v>2.5999999999999999E-2</c:v>
                </c:pt>
                <c:pt idx="1">
                  <c:v>0.13700000000000001</c:v>
                </c:pt>
                <c:pt idx="2">
                  <c:v>6.0999999999999999E-2</c:v>
                </c:pt>
                <c:pt idx="3">
                  <c:v>0.14599999999999999</c:v>
                </c:pt>
                <c:pt idx="4">
                  <c:v>6.2E-2</c:v>
                </c:pt>
                <c:pt idx="5">
                  <c:v>7.8E-2</c:v>
                </c:pt>
                <c:pt idx="6">
                  <c:v>0.152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E63-4050-953E-5B0D7EFBE09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85617087"/>
        <c:axId val="585610847"/>
      </c:barChart>
      <c:catAx>
        <c:axId val="585617087"/>
        <c:scaling>
          <c:orientation val="minMax"/>
        </c:scaling>
        <c:delete val="0"/>
        <c:axPos val="b"/>
        <c:majorGridlines>
          <c:spPr>
            <a:ln w="15875" cap="flat" cmpd="sng" algn="ctr">
              <a:solidFill>
                <a:srgbClr val="00C257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585610847"/>
        <c:crosses val="autoZero"/>
        <c:auto val="1"/>
        <c:lblAlgn val="ctr"/>
        <c:lblOffset val="100"/>
        <c:noMultiLvlLbl val="0"/>
      </c:catAx>
      <c:valAx>
        <c:axId val="585610847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5856170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121883202099737E-3"/>
          <c:y val="0.88647529973226602"/>
          <c:w val="0.98036556758530202"/>
          <c:h val="0.11220206811943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0625821081514197E-2"/>
          <c:y val="5.6642775606194448E-2"/>
          <c:w val="0.97951935527553768"/>
          <c:h val="0.7564560039899181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'Retention Phase'!$I$3</c:f>
              <c:strCache>
                <c:ptCount val="1"/>
                <c:pt idx="0">
                  <c:v>Still registered in the same phase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8"/>
              <c:layout>
                <c:manualLayout>
                  <c:x val="0"/>
                  <c:y val="-6.663855953670056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43D-4D25-9CCC-EF61FA5BF2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Phase'!$H$4:$H$12</c:f>
              <c:strCache>
                <c:ptCount val="9"/>
                <c:pt idx="0">
                  <c:v>Nursery</c:v>
                </c:pt>
                <c:pt idx="1">
                  <c:v>Primary</c:v>
                </c:pt>
                <c:pt idx="2">
                  <c:v>Middle</c:v>
                </c:pt>
                <c:pt idx="3">
                  <c:v>Secondary</c:v>
                </c:pt>
                <c:pt idx="4">
                  <c:v>Pupil referral unit</c:v>
                </c:pt>
                <c:pt idx="5">
                  <c:v>Special</c:v>
                </c:pt>
                <c:pt idx="6">
                  <c:v>Supply</c:v>
                </c:pt>
                <c:pt idx="7">
                  <c:v>Others in service</c:v>
                </c:pt>
                <c:pt idx="8">
                  <c:v>Others out of service</c:v>
                </c:pt>
              </c:strCache>
            </c:strRef>
          </c:cat>
          <c:val>
            <c:numRef>
              <c:f>'Retention Phase'!$I$4:$I$12</c:f>
              <c:numCache>
                <c:formatCode>0.0%</c:formatCode>
                <c:ptCount val="9"/>
                <c:pt idx="0">
                  <c:v>0.42499999999999999</c:v>
                </c:pt>
                <c:pt idx="1">
                  <c:v>0.83901959301006102</c:v>
                </c:pt>
                <c:pt idx="2">
                  <c:v>0.27432077125328702</c:v>
                </c:pt>
                <c:pt idx="3">
                  <c:v>0.80252177068214803</c:v>
                </c:pt>
                <c:pt idx="4">
                  <c:v>0.32236842105263203</c:v>
                </c:pt>
                <c:pt idx="5">
                  <c:v>0.55125000000000002</c:v>
                </c:pt>
                <c:pt idx="6">
                  <c:v>0.114778856526429</c:v>
                </c:pt>
                <c:pt idx="7">
                  <c:v>0.106317411402157</c:v>
                </c:pt>
                <c:pt idx="8">
                  <c:v>2.8197094844773601E-2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3D-4D25-9CCC-EF61FA5BF2BA}"/>
            </c:ext>
          </c:extLst>
        </c:ser>
        <c:ser>
          <c:idx val="1"/>
          <c:order val="1"/>
          <c:tx>
            <c:strRef>
              <c:f>'Retention Phase'!$J$3</c:f>
              <c:strCache>
                <c:ptCount val="1"/>
                <c:pt idx="0">
                  <c:v>Registered in a different phase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Phase'!$H$4:$H$12</c:f>
              <c:strCache>
                <c:ptCount val="9"/>
                <c:pt idx="0">
                  <c:v>Nursery</c:v>
                </c:pt>
                <c:pt idx="1">
                  <c:v>Primary</c:v>
                </c:pt>
                <c:pt idx="2">
                  <c:v>Middle</c:v>
                </c:pt>
                <c:pt idx="3">
                  <c:v>Secondary</c:v>
                </c:pt>
                <c:pt idx="4">
                  <c:v>Pupil referral unit</c:v>
                </c:pt>
                <c:pt idx="5">
                  <c:v>Special</c:v>
                </c:pt>
                <c:pt idx="6">
                  <c:v>Supply</c:v>
                </c:pt>
                <c:pt idx="7">
                  <c:v>Others in service</c:v>
                </c:pt>
                <c:pt idx="8">
                  <c:v>Others out of service</c:v>
                </c:pt>
              </c:strCache>
            </c:strRef>
          </c:cat>
          <c:val>
            <c:numRef>
              <c:f>'Retention Phase'!$J$4:$J$12</c:f>
              <c:numCache>
                <c:formatCode>0.0%</c:formatCode>
                <c:ptCount val="9"/>
                <c:pt idx="0">
                  <c:v>0.35</c:v>
                </c:pt>
                <c:pt idx="1">
                  <c:v>1.9366063998789599E-2</c:v>
                </c:pt>
                <c:pt idx="2">
                  <c:v>0.59684487291849297</c:v>
                </c:pt>
                <c:pt idx="3">
                  <c:v>3.7554426705370098E-2</c:v>
                </c:pt>
                <c:pt idx="4">
                  <c:v>0.44736842105263203</c:v>
                </c:pt>
                <c:pt idx="5">
                  <c:v>0.26874999999999999</c:v>
                </c:pt>
                <c:pt idx="6">
                  <c:v>0.40021574973031299</c:v>
                </c:pt>
                <c:pt idx="7">
                  <c:v>0.50847457627118597</c:v>
                </c:pt>
                <c:pt idx="8">
                  <c:v>0.401310168043292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3D-4D25-9CCC-EF61FA5BF2BA}"/>
            </c:ext>
          </c:extLst>
        </c:ser>
        <c:ser>
          <c:idx val="2"/>
          <c:order val="2"/>
          <c:tx>
            <c:strRef>
              <c:f>'Retention Phase'!$K$3</c:f>
              <c:strCache>
                <c:ptCount val="1"/>
                <c:pt idx="0">
                  <c:v>Not registered</c:v>
                </c:pt>
              </c:strCache>
            </c:strRef>
          </c:tx>
          <c:spPr>
            <a:solidFill>
              <a:srgbClr val="11A6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Phase'!$H$4:$H$12</c:f>
              <c:strCache>
                <c:ptCount val="9"/>
                <c:pt idx="0">
                  <c:v>Nursery</c:v>
                </c:pt>
                <c:pt idx="1">
                  <c:v>Primary</c:v>
                </c:pt>
                <c:pt idx="2">
                  <c:v>Middle</c:v>
                </c:pt>
                <c:pt idx="3">
                  <c:v>Secondary</c:v>
                </c:pt>
                <c:pt idx="4">
                  <c:v>Pupil referral unit</c:v>
                </c:pt>
                <c:pt idx="5">
                  <c:v>Special</c:v>
                </c:pt>
                <c:pt idx="6">
                  <c:v>Supply</c:v>
                </c:pt>
                <c:pt idx="7">
                  <c:v>Others in service</c:v>
                </c:pt>
                <c:pt idx="8">
                  <c:v>Others out of service</c:v>
                </c:pt>
              </c:strCache>
            </c:strRef>
          </c:cat>
          <c:val>
            <c:numRef>
              <c:f>'Retention Phase'!$K$4:$K$12</c:f>
              <c:numCache>
                <c:formatCode>0.0%</c:formatCode>
                <c:ptCount val="9"/>
                <c:pt idx="0">
                  <c:v>0.2</c:v>
                </c:pt>
                <c:pt idx="1">
                  <c:v>0.13397382555412701</c:v>
                </c:pt>
                <c:pt idx="2">
                  <c:v>0.120946538124452</c:v>
                </c:pt>
                <c:pt idx="3">
                  <c:v>0.147224238026125</c:v>
                </c:pt>
                <c:pt idx="4">
                  <c:v>0.21052631578947401</c:v>
                </c:pt>
                <c:pt idx="5">
                  <c:v>0.16875000000000001</c:v>
                </c:pt>
                <c:pt idx="6">
                  <c:v>0.44573894282632098</c:v>
                </c:pt>
                <c:pt idx="7">
                  <c:v>0.36671802773497703</c:v>
                </c:pt>
                <c:pt idx="8">
                  <c:v>0.49188265451438301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3D-4D25-9CCC-EF61FA5BF2BA}"/>
            </c:ext>
          </c:extLst>
        </c:ser>
        <c:ser>
          <c:idx val="3"/>
          <c:order val="3"/>
          <c:tx>
            <c:strRef>
              <c:f>'Retention Phase'!$L$3</c:f>
              <c:strCache>
                <c:ptCount val="1"/>
                <c:pt idx="0">
                  <c:v>Registered in another category</c:v>
                </c:pt>
              </c:strCache>
            </c:strRef>
          </c:tx>
          <c:spPr>
            <a:solidFill>
              <a:srgbClr val="C4F8F9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2.1111105754837559E-3"/>
                  <c:y val="-3.718379150841102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43D-4D25-9CCC-EF61FA5BF2BA}"/>
                </c:ext>
              </c:extLst>
            </c:dLbl>
            <c:dLbl>
              <c:idx val="8"/>
              <c:layout>
                <c:manualLayout>
                  <c:x val="-2.1111105754839108E-3"/>
                  <c:y val="-4.614510362689542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43D-4D25-9CCC-EF61FA5BF2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Phase'!$H$4:$H$12</c:f>
              <c:strCache>
                <c:ptCount val="9"/>
                <c:pt idx="0">
                  <c:v>Nursery</c:v>
                </c:pt>
                <c:pt idx="1">
                  <c:v>Primary</c:v>
                </c:pt>
                <c:pt idx="2">
                  <c:v>Middle</c:v>
                </c:pt>
                <c:pt idx="3">
                  <c:v>Secondary</c:v>
                </c:pt>
                <c:pt idx="4">
                  <c:v>Pupil referral unit</c:v>
                </c:pt>
                <c:pt idx="5">
                  <c:v>Special</c:v>
                </c:pt>
                <c:pt idx="6">
                  <c:v>Supply</c:v>
                </c:pt>
                <c:pt idx="7">
                  <c:v>Others in service</c:v>
                </c:pt>
                <c:pt idx="8">
                  <c:v>Others out of service</c:v>
                </c:pt>
              </c:strCache>
            </c:strRef>
          </c:cat>
          <c:val>
            <c:numRef>
              <c:f>'Retention Phase'!$L$4:$L$12</c:f>
              <c:numCache>
                <c:formatCode>0.0%</c:formatCode>
                <c:ptCount val="9"/>
                <c:pt idx="0">
                  <c:v>2.5000000000000001E-2</c:v>
                </c:pt>
                <c:pt idx="1">
                  <c:v>7.6405174370224697E-3</c:v>
                </c:pt>
                <c:pt idx="2">
                  <c:v>7.8878177037686199E-3</c:v>
                </c:pt>
                <c:pt idx="3">
                  <c:v>1.2699564586356999E-2</c:v>
                </c:pt>
                <c:pt idx="4">
                  <c:v>1.9736842105263198E-2</c:v>
                </c:pt>
                <c:pt idx="5">
                  <c:v>1.125E-2</c:v>
                </c:pt>
                <c:pt idx="6">
                  <c:v>3.9266450916936403E-2</c:v>
                </c:pt>
                <c:pt idx="7">
                  <c:v>1.8489984591679502E-2</c:v>
                </c:pt>
                <c:pt idx="8">
                  <c:v>7.8610082597550507E-2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3D-4D25-9CCC-EF61FA5BF2B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576083631"/>
        <c:axId val="576084047"/>
      </c:barChart>
      <c:catAx>
        <c:axId val="5760836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576084047"/>
        <c:crosses val="autoZero"/>
        <c:auto val="1"/>
        <c:lblAlgn val="ctr"/>
        <c:lblOffset val="100"/>
        <c:noMultiLvlLbl val="0"/>
      </c:catAx>
      <c:valAx>
        <c:axId val="576084047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760836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063644498287921E-2"/>
          <c:y val="0.90501644057217856"/>
          <c:w val="0.83661583322957878"/>
          <c:h val="9.49835594278213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0405347769028871E-2"/>
          <c:y val="5.6642775606194448E-2"/>
          <c:w val="0.98131414041994747"/>
          <c:h val="0.7664517879204230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'Retention Phase'!$I$3</c:f>
              <c:strCache>
                <c:ptCount val="1"/>
                <c:pt idx="0">
                  <c:v>Still registered in the same phase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Phase'!$H$15:$H$23</c:f>
              <c:strCache>
                <c:ptCount val="9"/>
                <c:pt idx="0">
                  <c:v>Nursery</c:v>
                </c:pt>
                <c:pt idx="1">
                  <c:v>Primary</c:v>
                </c:pt>
                <c:pt idx="2">
                  <c:v>Middle</c:v>
                </c:pt>
                <c:pt idx="3">
                  <c:v>Secondary</c:v>
                </c:pt>
                <c:pt idx="4">
                  <c:v>Pupil referral unit</c:v>
                </c:pt>
                <c:pt idx="5">
                  <c:v>Special</c:v>
                </c:pt>
                <c:pt idx="6">
                  <c:v>Supply</c:v>
                </c:pt>
                <c:pt idx="7">
                  <c:v>Others in service</c:v>
                </c:pt>
                <c:pt idx="8">
                  <c:v>Others out of service</c:v>
                </c:pt>
              </c:strCache>
            </c:strRef>
          </c:cat>
          <c:val>
            <c:numRef>
              <c:f>'Retention Phase'!$I$15:$I$23</c:f>
              <c:numCache>
                <c:formatCode>0.0%</c:formatCode>
                <c:ptCount val="9"/>
                <c:pt idx="0">
                  <c:v>0.394736842105263</c:v>
                </c:pt>
                <c:pt idx="1">
                  <c:v>0.56880733944954098</c:v>
                </c:pt>
                <c:pt idx="2">
                  <c:v>0.5</c:v>
                </c:pt>
                <c:pt idx="3">
                  <c:v>0.45668262951676097</c:v>
                </c:pt>
                <c:pt idx="4">
                  <c:v>0.3</c:v>
                </c:pt>
                <c:pt idx="5">
                  <c:v>0.53446771378708502</c:v>
                </c:pt>
                <c:pt idx="6">
                  <c:v>0.14025974025974</c:v>
                </c:pt>
                <c:pt idx="7">
                  <c:v>0.183155080213904</c:v>
                </c:pt>
                <c:pt idx="8">
                  <c:v>7.4668312249305799E-2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EC-4CBB-A0FA-27E63CE47400}"/>
            </c:ext>
          </c:extLst>
        </c:ser>
        <c:ser>
          <c:idx val="1"/>
          <c:order val="1"/>
          <c:tx>
            <c:strRef>
              <c:f>'Retention Phase'!$J$3</c:f>
              <c:strCache>
                <c:ptCount val="1"/>
                <c:pt idx="0">
                  <c:v>Registered in a different phase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Phase'!$H$15:$H$23</c:f>
              <c:strCache>
                <c:ptCount val="9"/>
                <c:pt idx="0">
                  <c:v>Nursery</c:v>
                </c:pt>
                <c:pt idx="1">
                  <c:v>Primary</c:v>
                </c:pt>
                <c:pt idx="2">
                  <c:v>Middle</c:v>
                </c:pt>
                <c:pt idx="3">
                  <c:v>Secondary</c:v>
                </c:pt>
                <c:pt idx="4">
                  <c:v>Pupil referral unit</c:v>
                </c:pt>
                <c:pt idx="5">
                  <c:v>Special</c:v>
                </c:pt>
                <c:pt idx="6">
                  <c:v>Supply</c:v>
                </c:pt>
                <c:pt idx="7">
                  <c:v>Others in service</c:v>
                </c:pt>
                <c:pt idx="8">
                  <c:v>Others out of service</c:v>
                </c:pt>
              </c:strCache>
            </c:strRef>
          </c:cat>
          <c:val>
            <c:numRef>
              <c:f>'Retention Phase'!$J$15:$J$23</c:f>
              <c:numCache>
                <c:formatCode>0.0%</c:formatCode>
                <c:ptCount val="9"/>
                <c:pt idx="0">
                  <c:v>0.23684210526315799</c:v>
                </c:pt>
                <c:pt idx="1">
                  <c:v>0.102585487906589</c:v>
                </c:pt>
                <c:pt idx="2">
                  <c:v>0.127627627627628</c:v>
                </c:pt>
                <c:pt idx="3">
                  <c:v>0.111232041793644</c:v>
                </c:pt>
                <c:pt idx="4">
                  <c:v>0.3</c:v>
                </c:pt>
                <c:pt idx="5">
                  <c:v>0.12041884816753901</c:v>
                </c:pt>
                <c:pt idx="6">
                  <c:v>0.197874852420307</c:v>
                </c:pt>
                <c:pt idx="7">
                  <c:v>0.36029411764705899</c:v>
                </c:pt>
                <c:pt idx="8">
                  <c:v>0.135914841098426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EC-4CBB-A0FA-27E63CE47400}"/>
            </c:ext>
          </c:extLst>
        </c:ser>
        <c:ser>
          <c:idx val="2"/>
          <c:order val="2"/>
          <c:tx>
            <c:strRef>
              <c:f>'Retention Phase'!$K$3</c:f>
              <c:strCache>
                <c:ptCount val="1"/>
                <c:pt idx="0">
                  <c:v>Not registered</c:v>
                </c:pt>
              </c:strCache>
            </c:strRef>
          </c:tx>
          <c:spPr>
            <a:solidFill>
              <a:srgbClr val="11A6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Phase'!$H$15:$H$23</c:f>
              <c:strCache>
                <c:ptCount val="9"/>
                <c:pt idx="0">
                  <c:v>Nursery</c:v>
                </c:pt>
                <c:pt idx="1">
                  <c:v>Primary</c:v>
                </c:pt>
                <c:pt idx="2">
                  <c:v>Middle</c:v>
                </c:pt>
                <c:pt idx="3">
                  <c:v>Secondary</c:v>
                </c:pt>
                <c:pt idx="4">
                  <c:v>Pupil referral unit</c:v>
                </c:pt>
                <c:pt idx="5">
                  <c:v>Special</c:v>
                </c:pt>
                <c:pt idx="6">
                  <c:v>Supply</c:v>
                </c:pt>
                <c:pt idx="7">
                  <c:v>Others in service</c:v>
                </c:pt>
                <c:pt idx="8">
                  <c:v>Others out of service</c:v>
                </c:pt>
              </c:strCache>
            </c:strRef>
          </c:cat>
          <c:val>
            <c:numRef>
              <c:f>'Retention Phase'!$K$15:$K$23</c:f>
              <c:numCache>
                <c:formatCode>0.0%</c:formatCode>
                <c:ptCount val="9"/>
                <c:pt idx="0">
                  <c:v>0.36842105263157898</c:v>
                </c:pt>
                <c:pt idx="1">
                  <c:v>0.30421184320266897</c:v>
                </c:pt>
                <c:pt idx="2">
                  <c:v>0.32282282282282299</c:v>
                </c:pt>
                <c:pt idx="3">
                  <c:v>0.36808881149325201</c:v>
                </c:pt>
                <c:pt idx="4">
                  <c:v>0.35384615384615398</c:v>
                </c:pt>
                <c:pt idx="5">
                  <c:v>0.32024432809773101</c:v>
                </c:pt>
                <c:pt idx="6">
                  <c:v>0.52207792207792203</c:v>
                </c:pt>
                <c:pt idx="7">
                  <c:v>0.42179144385026701</c:v>
                </c:pt>
                <c:pt idx="8">
                  <c:v>0.49166923788953998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EC-4CBB-A0FA-27E63CE47400}"/>
            </c:ext>
          </c:extLst>
        </c:ser>
        <c:ser>
          <c:idx val="3"/>
          <c:order val="3"/>
          <c:tx>
            <c:strRef>
              <c:f>'Retention Phase'!$L$3</c:f>
              <c:strCache>
                <c:ptCount val="1"/>
                <c:pt idx="0">
                  <c:v>Registered in another category</c:v>
                </c:pt>
              </c:strCache>
            </c:strRef>
          </c:tx>
          <c:spPr>
            <a:solidFill>
              <a:srgbClr val="C4F8F9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-4.296193180461679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1EC-4CBB-A0FA-27E63CE47400}"/>
                </c:ext>
              </c:extLst>
            </c:dLbl>
            <c:dLbl>
              <c:idx val="3"/>
              <c:layout>
                <c:manualLayout>
                  <c:x val="0"/>
                  <c:y val="-4.816734778795400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1EC-4CBB-A0FA-27E63CE47400}"/>
                </c:ext>
              </c:extLst>
            </c:dLbl>
            <c:dLbl>
              <c:idx val="4"/>
              <c:layout>
                <c:manualLayout>
                  <c:x val="0"/>
                  <c:y val="-4.075577571349826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1EC-4CBB-A0FA-27E63CE47400}"/>
                </c:ext>
              </c:extLst>
            </c:dLbl>
            <c:dLbl>
              <c:idx val="6"/>
              <c:layout>
                <c:manualLayout>
                  <c:x val="-7.7406454959684333E-17"/>
                  <c:y val="-7.301539744260097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D0-434D-8D4D-9FA16F73A4EC}"/>
                </c:ext>
              </c:extLst>
            </c:dLbl>
            <c:dLbl>
              <c:idx val="7"/>
              <c:layout>
                <c:manualLayout>
                  <c:x val="2.1111095226999015E-3"/>
                  <c:y val="-3.787011620033230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1EC-4CBB-A0FA-27E63CE47400}"/>
                </c:ext>
              </c:extLst>
            </c:dLbl>
            <c:dLbl>
              <c:idx val="8"/>
              <c:layout>
                <c:manualLayout>
                  <c:x val="0"/>
                  <c:y val="-0.1239285687113073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D0-434D-8D4D-9FA16F73A4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Phase'!$H$15:$H$23</c:f>
              <c:strCache>
                <c:ptCount val="9"/>
                <c:pt idx="0">
                  <c:v>Nursery</c:v>
                </c:pt>
                <c:pt idx="1">
                  <c:v>Primary</c:v>
                </c:pt>
                <c:pt idx="2">
                  <c:v>Middle</c:v>
                </c:pt>
                <c:pt idx="3">
                  <c:v>Secondary</c:v>
                </c:pt>
                <c:pt idx="4">
                  <c:v>Pupil referral unit</c:v>
                </c:pt>
                <c:pt idx="5">
                  <c:v>Special</c:v>
                </c:pt>
                <c:pt idx="6">
                  <c:v>Supply</c:v>
                </c:pt>
                <c:pt idx="7">
                  <c:v>Others in service</c:v>
                </c:pt>
                <c:pt idx="8">
                  <c:v>Others out of service</c:v>
                </c:pt>
              </c:strCache>
            </c:strRef>
          </c:cat>
          <c:val>
            <c:numRef>
              <c:f>'Retention Phase'!$L$15:$L$23</c:f>
              <c:numCache>
                <c:formatCode>0.0%</c:formatCode>
                <c:ptCount val="9"/>
                <c:pt idx="0">
                  <c:v>0</c:v>
                </c:pt>
                <c:pt idx="1">
                  <c:v>2.4395329441201E-2</c:v>
                </c:pt>
                <c:pt idx="2">
                  <c:v>4.9549549549549501E-2</c:v>
                </c:pt>
                <c:pt idx="3">
                  <c:v>6.3996517196343097E-2</c:v>
                </c:pt>
                <c:pt idx="4">
                  <c:v>4.6153846153846198E-2</c:v>
                </c:pt>
                <c:pt idx="5">
                  <c:v>2.4869109947643998E-2</c:v>
                </c:pt>
                <c:pt idx="6">
                  <c:v>0.139787485242031</c:v>
                </c:pt>
                <c:pt idx="7">
                  <c:v>3.4759358288770102E-2</c:v>
                </c:pt>
                <c:pt idx="8">
                  <c:v>0.29774760876272799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1EC-4CBB-A0FA-27E63CE474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576083631"/>
        <c:axId val="576084047"/>
      </c:barChart>
      <c:catAx>
        <c:axId val="5760836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576084047"/>
        <c:crosses val="autoZero"/>
        <c:auto val="1"/>
        <c:lblAlgn val="ctr"/>
        <c:lblOffset val="100"/>
        <c:noMultiLvlLbl val="0"/>
      </c:catAx>
      <c:valAx>
        <c:axId val="576084047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760836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363678011580848E-2"/>
          <c:y val="0.90501644057217856"/>
          <c:w val="0.95483754929108278"/>
          <c:h val="9.49835594278213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9089551471055888E-2"/>
          <c:y val="3.0963087807952177E-4"/>
          <c:w val="0.96064256011695937"/>
          <c:h val="0.90425941695531609"/>
        </c:manualLayout>
      </c:layout>
      <c:lineChart>
        <c:grouping val="standard"/>
        <c:varyColors val="0"/>
        <c:ser>
          <c:idx val="0"/>
          <c:order val="0"/>
          <c:tx>
            <c:strRef>
              <c:f>NQT!$A$3</c:f>
              <c:strCache>
                <c:ptCount val="1"/>
                <c:pt idx="0">
                  <c:v>Percentage of NQTs as a proportion of all school teachers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5"/>
              <c:layout>
                <c:manualLayout>
                  <c:x val="-5.29824332477054E-2"/>
                  <c:y val="-0.1251359694331573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E60-4267-A804-CA5DB4125580}"/>
                </c:ext>
              </c:extLst>
            </c:dLbl>
            <c:dLbl>
              <c:idx val="7"/>
              <c:layout>
                <c:manualLayout>
                  <c:x val="-1.5413698980434511E-2"/>
                  <c:y val="-5.74475966710991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EAB-4304-B7D5-9A6290BF7CBF}"/>
                </c:ext>
              </c:extLst>
            </c:dLbl>
            <c:dLbl>
              <c:idx val="8"/>
              <c:layout>
                <c:manualLayout>
                  <c:x val="-2.1675154691646468E-2"/>
                  <c:y val="-5.36989673559323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EAB-4304-B7D5-9A6290BF7C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NQT!$B$1:$K$1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NQT!$B$3:$K$3</c:f>
              <c:numCache>
                <c:formatCode>0.0%</c:formatCode>
                <c:ptCount val="10"/>
                <c:pt idx="0">
                  <c:v>3.3233200725284802E-2</c:v>
                </c:pt>
                <c:pt idx="1">
                  <c:v>3.1543403063745701E-2</c:v>
                </c:pt>
                <c:pt idx="2">
                  <c:v>3.3594032675554601E-2</c:v>
                </c:pt>
                <c:pt idx="3">
                  <c:v>3.2775355183570103E-2</c:v>
                </c:pt>
                <c:pt idx="4">
                  <c:v>3.2981717892582002E-2</c:v>
                </c:pt>
                <c:pt idx="5">
                  <c:v>3.4113789334407202E-2</c:v>
                </c:pt>
                <c:pt idx="6">
                  <c:v>4.1836850465169002E-2</c:v>
                </c:pt>
                <c:pt idx="7">
                  <c:v>3.8117029885314103E-2</c:v>
                </c:pt>
                <c:pt idx="8">
                  <c:v>3.5075979367070999E-2</c:v>
                </c:pt>
                <c:pt idx="9">
                  <c:v>3.2751091703056803E-2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E60-4267-A804-CA5DB412558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7063856"/>
        <c:axId val="1267056784"/>
      </c:lineChart>
      <c:catAx>
        <c:axId val="1267063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7056784"/>
        <c:crosses val="autoZero"/>
        <c:auto val="1"/>
        <c:lblAlgn val="ctr"/>
        <c:lblOffset val="100"/>
        <c:noMultiLvlLbl val="0"/>
      </c:catAx>
      <c:valAx>
        <c:axId val="1267056784"/>
        <c:scaling>
          <c:orientation val="minMax"/>
          <c:max val="4.5000000000000012E-2"/>
          <c:min val="3.0000000000000006E-2"/>
        </c:scaling>
        <c:delete val="1"/>
        <c:axPos val="l"/>
        <c:numFmt formatCode="0.0%" sourceLinked="1"/>
        <c:majorTickMark val="out"/>
        <c:minorTickMark val="none"/>
        <c:tickLblPos val="nextTo"/>
        <c:crossAx val="126706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333333333333332E-3"/>
          <c:y val="8.4719894614587142E-3"/>
          <c:w val="0.98106028543307067"/>
          <c:h val="0.8151162591296349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Ethnicity!$A$8</c:f>
              <c:strCache>
                <c:ptCount val="1"/>
                <c:pt idx="0">
                  <c:v>NQTs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Ethnicity!$C$6:$F$6</c:f>
              <c:strCache>
                <c:ptCount val="4"/>
                <c:pt idx="0">
                  <c:v>Mixed / multiple</c:v>
                </c:pt>
                <c:pt idx="1">
                  <c:v>Asian / Asian British</c:v>
                </c:pt>
                <c:pt idx="2">
                  <c:v>Black/African/ Caribbean/ Black British</c:v>
                </c:pt>
                <c:pt idx="3">
                  <c:v>Other</c:v>
                </c:pt>
              </c:strCache>
              <c:extLst/>
            </c:strRef>
          </c:cat>
          <c:val>
            <c:numRef>
              <c:f>Ethnicity!$C$8:$F$8</c:f>
              <c:numCache>
                <c:formatCode>0.0%</c:formatCode>
                <c:ptCount val="4"/>
                <c:pt idx="0">
                  <c:v>1.7999999999999999E-2</c:v>
                </c:pt>
                <c:pt idx="1">
                  <c:v>2.1999999999999999E-2</c:v>
                </c:pt>
                <c:pt idx="2">
                  <c:v>5.0000000000000001E-3</c:v>
                </c:pt>
                <c:pt idx="3">
                  <c:v>0.01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27F8-4041-9CB8-167FDE5D0EA0}"/>
            </c:ext>
          </c:extLst>
        </c:ser>
        <c:ser>
          <c:idx val="0"/>
          <c:order val="1"/>
          <c:tx>
            <c:strRef>
              <c:f>Ethnicity!$A$7</c:f>
              <c:strCache>
                <c:ptCount val="1"/>
                <c:pt idx="0">
                  <c:v>TEA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Ethnicity!$C$6:$F$6</c:f>
              <c:strCache>
                <c:ptCount val="4"/>
                <c:pt idx="0">
                  <c:v>Mixed / multiple</c:v>
                </c:pt>
                <c:pt idx="1">
                  <c:v>Asian / Asian British</c:v>
                </c:pt>
                <c:pt idx="2">
                  <c:v>Black/African/ Caribbean/ Black British</c:v>
                </c:pt>
                <c:pt idx="3">
                  <c:v>Other</c:v>
                </c:pt>
              </c:strCache>
              <c:extLst/>
            </c:strRef>
          </c:cat>
          <c:val>
            <c:numRef>
              <c:f>Ethnicity!$C$7:$F$7</c:f>
              <c:numCache>
                <c:formatCode>0.0%</c:formatCode>
                <c:ptCount val="4"/>
                <c:pt idx="0">
                  <c:v>7.0889808881075302E-3</c:v>
                </c:pt>
                <c:pt idx="1">
                  <c:v>8.5634889128338894E-3</c:v>
                </c:pt>
                <c:pt idx="2">
                  <c:v>3.09079566721488E-3</c:v>
                </c:pt>
                <c:pt idx="3">
                  <c:v>2.0983383428798299E-3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7F8-4041-9CB8-167FDE5D0EA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10"/>
        <c:axId val="1901569696"/>
        <c:axId val="1901576768"/>
      </c:barChart>
      <c:catAx>
        <c:axId val="19015696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01576768"/>
        <c:crosses val="autoZero"/>
        <c:auto val="1"/>
        <c:lblAlgn val="ctr"/>
        <c:lblOffset val="100"/>
        <c:noMultiLvlLbl val="0"/>
      </c:catAx>
      <c:valAx>
        <c:axId val="1901576768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01569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2867749343832023"/>
          <c:y val="0.92921528944494225"/>
          <c:w val="0.13939069140915167"/>
          <c:h val="7.07677264094179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1814596427434583E-2"/>
          <c:y val="1.280463144324628E-4"/>
          <c:w val="0.96051905435185414"/>
          <c:h val="0.8890608342402609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'Welsh Language'!$A$56</c:f>
              <c:strCache>
                <c:ptCount val="1"/>
                <c:pt idx="0">
                  <c:v>Ability to work in Welsh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'Welsh Language'!$B$53:$K$54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'Welsh Language'!$B$56:$K$56</c:f>
              <c:numCache>
                <c:formatCode>0.0%</c:formatCode>
                <c:ptCount val="5"/>
                <c:pt idx="0">
                  <c:v>0.25800000000000001</c:v>
                </c:pt>
                <c:pt idx="1">
                  <c:v>0.222</c:v>
                </c:pt>
                <c:pt idx="2">
                  <c:v>0.26800000000000002</c:v>
                </c:pt>
                <c:pt idx="3">
                  <c:v>0.253</c:v>
                </c:pt>
                <c:pt idx="4">
                  <c:v>0.24099999999999999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F3AC-4280-8B5E-3AF312429C8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2069377840"/>
        <c:axId val="2069369520"/>
      </c:barChart>
      <c:lineChart>
        <c:grouping val="standard"/>
        <c:varyColors val="0"/>
        <c:ser>
          <c:idx val="0"/>
          <c:order val="0"/>
          <c:tx>
            <c:strRef>
              <c:f>'Welsh Language'!$A$55</c:f>
              <c:strCache>
                <c:ptCount val="1"/>
                <c:pt idx="0">
                  <c:v>Ability to speak Welsh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'Welsh Language'!$B$53:$K$54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'Welsh Language'!$B$55:$K$55</c:f>
              <c:numCache>
                <c:formatCode>0.0%</c:formatCode>
                <c:ptCount val="5"/>
                <c:pt idx="0">
                  <c:v>0.32800000000000001</c:v>
                </c:pt>
                <c:pt idx="1">
                  <c:v>0.28299999999999997</c:v>
                </c:pt>
                <c:pt idx="2">
                  <c:v>0.32600000000000001</c:v>
                </c:pt>
                <c:pt idx="3">
                  <c:v>0.28899999999999998</c:v>
                </c:pt>
                <c:pt idx="4">
                  <c:v>0.307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F3AC-4280-8B5E-3AF312429C8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69377840"/>
        <c:axId val="2069369520"/>
      </c:lineChart>
      <c:catAx>
        <c:axId val="2069377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069369520"/>
        <c:crosses val="autoZero"/>
        <c:auto val="1"/>
        <c:lblAlgn val="ctr"/>
        <c:lblOffset val="100"/>
        <c:noMultiLvlLbl val="0"/>
      </c:catAx>
      <c:valAx>
        <c:axId val="206936952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206937784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16102921085309124"/>
          <c:y val="0.94074010878026026"/>
          <c:w val="0.67171259289213958"/>
          <c:h val="5.67457899244193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705128822466696E-2"/>
          <c:y val="0"/>
          <c:w val="0.96250275479399894"/>
          <c:h val="0.88985874800340359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'Welsh Language'!$A$56</c:f>
              <c:strCache>
                <c:ptCount val="1"/>
                <c:pt idx="0">
                  <c:v>Ability to work in Welsh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'Welsh Language'!$B$53:$K$54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'Welsh Language'!$B$56:$K$56</c:f>
              <c:numCache>
                <c:formatCode>0.0%</c:formatCode>
                <c:ptCount val="5"/>
                <c:pt idx="0">
                  <c:v>0.27100000000000002</c:v>
                </c:pt>
                <c:pt idx="1">
                  <c:v>0.26600000000000001</c:v>
                </c:pt>
                <c:pt idx="2">
                  <c:v>0.26500000000000001</c:v>
                </c:pt>
                <c:pt idx="3">
                  <c:v>0.26500000000000001</c:v>
                </c:pt>
                <c:pt idx="4">
                  <c:v>0.26878579935348501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ED-4355-9B13-D5FC9D1884F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2069377840"/>
        <c:axId val="2069369520"/>
      </c:barChart>
      <c:lineChart>
        <c:grouping val="standard"/>
        <c:varyColors val="0"/>
        <c:ser>
          <c:idx val="0"/>
          <c:order val="0"/>
          <c:tx>
            <c:strRef>
              <c:f>'Welsh Language'!$A$55</c:f>
              <c:strCache>
                <c:ptCount val="1"/>
                <c:pt idx="0">
                  <c:v>Ability to speak Welsh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'Welsh Language'!$B$53:$K$54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'Welsh Language'!$B$55:$K$55</c:f>
              <c:numCache>
                <c:formatCode>0.0%</c:formatCode>
                <c:ptCount val="5"/>
                <c:pt idx="0">
                  <c:v>0.33500000000000002</c:v>
                </c:pt>
                <c:pt idx="1">
                  <c:v>0.33200000000000002</c:v>
                </c:pt>
                <c:pt idx="2">
                  <c:v>0.33200000000000002</c:v>
                </c:pt>
                <c:pt idx="3">
                  <c:v>0.33</c:v>
                </c:pt>
                <c:pt idx="4">
                  <c:v>0.334202914988941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AED-4355-9B13-D5FC9D1884F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69377840"/>
        <c:axId val="2069369520"/>
      </c:lineChart>
      <c:catAx>
        <c:axId val="2069377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069369520"/>
        <c:crosses val="autoZero"/>
        <c:auto val="1"/>
        <c:lblAlgn val="ctr"/>
        <c:lblOffset val="100"/>
        <c:noMultiLvlLbl val="0"/>
      </c:catAx>
      <c:valAx>
        <c:axId val="206936952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206937784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15688080032311871"/>
          <c:y val="0.94277892070969549"/>
          <c:w val="0.68830623501202959"/>
          <c:h val="5.72210792903045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9.5045921939358128E-3"/>
          <c:w val="1"/>
          <c:h val="0.80585274798400075"/>
        </c:manualLayout>
      </c:layout>
      <c:lineChart>
        <c:grouping val="standard"/>
        <c:varyColors val="0"/>
        <c:ser>
          <c:idx val="0"/>
          <c:order val="0"/>
          <c:tx>
            <c:strRef>
              <c:f>Retention!$A$12</c:f>
              <c:strCache>
                <c:ptCount val="1"/>
                <c:pt idx="0">
                  <c:v>Percentage increase or decrease on previous year</c:v>
                </c:pt>
              </c:strCache>
            </c:strRef>
          </c:tx>
          <c:spPr>
            <a:ln w="28575" cap="rnd">
              <a:solidFill>
                <a:schemeClr val="accent2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20000"/>
                  <a:lumOff val="80000"/>
                </a:schemeClr>
              </a:solidFill>
              <a:ln w="9525"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Retention!$B$11:$K$11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Retention!$B$12:$K$12</c:f>
              <c:numCache>
                <c:formatCode>0.0%</c:formatCode>
                <c:ptCount val="10"/>
                <c:pt idx="0">
                  <c:v>-1.0999999999999999E-2</c:v>
                </c:pt>
                <c:pt idx="1">
                  <c:v>-1.4E-2</c:v>
                </c:pt>
                <c:pt idx="2">
                  <c:v>-1.4E-2</c:v>
                </c:pt>
                <c:pt idx="3">
                  <c:v>-1.0999999999999999E-2</c:v>
                </c:pt>
                <c:pt idx="4">
                  <c:v>-1.0999999999999999E-2</c:v>
                </c:pt>
                <c:pt idx="5">
                  <c:v>-1.2E-2</c:v>
                </c:pt>
                <c:pt idx="6">
                  <c:v>1.4E-2</c:v>
                </c:pt>
                <c:pt idx="7">
                  <c:v>1.6E-2</c:v>
                </c:pt>
                <c:pt idx="8">
                  <c:v>1E-3</c:v>
                </c:pt>
                <c:pt idx="9">
                  <c:v>-1.7000000000000001E-2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55B-4E1A-9DDB-F5B0462A973F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55985727"/>
        <c:axId val="1435293071"/>
      </c:lineChart>
      <c:catAx>
        <c:axId val="19559857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435293071"/>
        <c:crosses val="autoZero"/>
        <c:auto val="1"/>
        <c:lblAlgn val="ctr"/>
        <c:lblOffset val="100"/>
        <c:noMultiLvlLbl val="0"/>
      </c:catAx>
      <c:valAx>
        <c:axId val="1435293071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559857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1940246783051601"/>
          <c:y val="0.91672823185958485"/>
          <c:w val="0.35982991185120855"/>
          <c:h val="8.09429491903804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1917326430007617E-2"/>
          <c:y val="0"/>
          <c:w val="0.95729772921550671"/>
          <c:h val="0.74699463047419301"/>
        </c:manualLayout>
      </c:layout>
      <c:lineChart>
        <c:grouping val="standard"/>
        <c:varyColors val="0"/>
        <c:ser>
          <c:idx val="1"/>
          <c:order val="1"/>
          <c:tx>
            <c:strRef>
              <c:f>'Retention 5 Yr Trend'!$A$13</c:f>
              <c:strCache>
                <c:ptCount val="1"/>
                <c:pt idx="0">
                  <c:v>SLSW</c:v>
                </c:pt>
              </c:strCache>
            </c:strRef>
          </c:tx>
          <c:spPr>
            <a:ln w="28575" cap="rnd">
              <a:solidFill>
                <a:srgbClr val="00391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391A"/>
              </a:solidFill>
              <a:ln w="9525">
                <a:solidFill>
                  <a:srgbClr val="00391A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9.2442888605563711E-2"/>
                  <c:y val="-4.64107092647821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4E6-4D9D-BFB2-555E9496E848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4E6-4D9D-BFB2-555E9496E848}"/>
                </c:ext>
              </c:extLst>
            </c:dLbl>
            <c:dLbl>
              <c:idx val="4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4E6-4D9D-BFB2-555E9496E8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Trend'!$B$13:$F$13</c:f>
              <c:numCache>
                <c:formatCode>0.0%</c:formatCode>
                <c:ptCount val="5"/>
                <c:pt idx="0">
                  <c:v>2E-3</c:v>
                </c:pt>
                <c:pt idx="1">
                  <c:v>0.10100000000000001</c:v>
                </c:pt>
                <c:pt idx="2">
                  <c:v>0.16</c:v>
                </c:pt>
                <c:pt idx="3">
                  <c:v>-4.9000000000000002E-2</c:v>
                </c:pt>
                <c:pt idx="4">
                  <c:v>-2.3E-2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4E6-4D9D-BFB2-555E9496E848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55985727"/>
        <c:axId val="1435293071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'Retention 5 Yr Trend'!$A$12</c15:sqref>
                        </c15:formulaRef>
                      </c:ext>
                    </c:extLst>
                    <c:strCache>
                      <c:ptCount val="1"/>
                      <c:pt idx="0">
                        <c:v>TEA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20000"/>
                        <a:lumOff val="8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9525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ln>
                    <a:effectLst/>
                  </c:spPr>
                </c:marker>
                <c:dLbls>
                  <c:dLbl>
                    <c:idx val="0"/>
                    <c:dLblPos val="b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0-44E6-4D9D-BFB2-555E9496E848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'Retention 5 Yr Trend'!$B$11:$F$11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2021</c:v>
                      </c:pt>
                      <c:pt idx="1">
                        <c:v>2022</c:v>
                      </c:pt>
                      <c:pt idx="2">
                        <c:v>2023</c:v>
                      </c:pt>
                      <c:pt idx="3">
                        <c:v>2024</c:v>
                      </c:pt>
                      <c:pt idx="4">
                        <c:v>2025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'Retention 5 Yr Trend'!$B$12:$F$12</c15:sqref>
                        </c15:formulaRef>
                      </c:ext>
                    </c:extLst>
                    <c:numCache>
                      <c:formatCode>0.0%</c:formatCode>
                      <c:ptCount val="5"/>
                      <c:pt idx="0">
                        <c:v>-1.2E-2</c:v>
                      </c:pt>
                      <c:pt idx="1">
                        <c:v>1.4E-2</c:v>
                      </c:pt>
                      <c:pt idx="2">
                        <c:v>1.6E-2</c:v>
                      </c:pt>
                      <c:pt idx="3">
                        <c:v>1E-3</c:v>
                      </c:pt>
                      <c:pt idx="4">
                        <c:v>-1.7000000000000001E-2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44E6-4D9D-BFB2-555E9496E848}"/>
                  </c:ext>
                </c:extLst>
              </c15:ser>
            </c15:filteredLineSeries>
          </c:ext>
        </c:extLst>
      </c:lineChart>
      <c:catAx>
        <c:axId val="19559857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435293071"/>
        <c:crosses val="autoZero"/>
        <c:auto val="1"/>
        <c:lblAlgn val="ctr"/>
        <c:lblOffset val="100"/>
        <c:noMultiLvlLbl val="0"/>
      </c:catAx>
      <c:valAx>
        <c:axId val="1435293071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559857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184778573618532"/>
          <c:y val="0.8915019618458877"/>
          <c:w val="0.79724145208582953"/>
          <c:h val="0.103134688078962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0625819338433455E-2"/>
          <c:y val="7.1686297995843876E-3"/>
          <c:w val="0.97993635335167706"/>
          <c:h val="0.80840228566915695"/>
        </c:manualLayout>
      </c:layout>
      <c:lineChart>
        <c:grouping val="standard"/>
        <c:varyColors val="0"/>
        <c:ser>
          <c:idx val="0"/>
          <c:order val="0"/>
          <c:tx>
            <c:strRef>
              <c:f>'Retention 5 Yr Trend'!$A$14</c:f>
              <c:strCache>
                <c:ptCount val="1"/>
                <c:pt idx="0">
                  <c:v>FE</c:v>
                </c:pt>
              </c:strCache>
            </c:strRef>
          </c:tx>
          <c:spPr>
            <a:ln w="28575" cap="rnd">
              <a:solidFill>
                <a:srgbClr val="00753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534"/>
              </a:solidFill>
              <a:ln w="9525">
                <a:solidFill>
                  <a:srgbClr val="007534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4975931783060077E-2"/>
                  <c:y val="-3.95334777890201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2C-4321-977C-6530537E67F2}"/>
                </c:ext>
              </c:extLst>
            </c:dLbl>
            <c:dLbl>
              <c:idx val="3"/>
              <c:layout>
                <c:manualLayout>
                  <c:x val="-2.4244174520655054E-2"/>
                  <c:y val="4.973321245765374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Trend'!$B$14:$F$14</c:f>
              <c:numCache>
                <c:formatCode>0.0%</c:formatCode>
                <c:ptCount val="5"/>
                <c:pt idx="0">
                  <c:v>-2.1999999999999999E-2</c:v>
                </c:pt>
                <c:pt idx="1">
                  <c:v>1.4999999999999999E-2</c:v>
                </c:pt>
                <c:pt idx="2">
                  <c:v>1.2E-2</c:v>
                </c:pt>
                <c:pt idx="3">
                  <c:v>-1.2E-2</c:v>
                </c:pt>
                <c:pt idx="4">
                  <c:v>-1.7000000000000001E-2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02C-4321-977C-6530537E67F2}"/>
            </c:ext>
          </c:extLst>
        </c:ser>
        <c:ser>
          <c:idx val="1"/>
          <c:order val="1"/>
          <c:tx>
            <c:strRef>
              <c:f>'Retention 5 Yr Trend'!$A$15</c:f>
              <c:strCache>
                <c:ptCount val="1"/>
                <c:pt idx="0">
                  <c:v>FELSW</c:v>
                </c:pt>
              </c:strCache>
            </c:strRef>
          </c:tx>
          <c:spPr>
            <a:ln w="28575" cap="rnd">
              <a:solidFill>
                <a:srgbClr val="00391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391A"/>
              </a:solidFill>
              <a:ln w="9525">
                <a:solidFill>
                  <a:srgbClr val="00391A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4.5598667519794321E-2"/>
                  <c:y val="4.7141515037339614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2C-4321-977C-6530537E67F2}"/>
                </c:ext>
              </c:extLst>
            </c:dLbl>
            <c:dLbl>
              <c:idx val="3"/>
              <c:layout>
                <c:manualLayout>
                  <c:x val="-1.975180284187969E-2"/>
                  <c:y val="-6.29134877843718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2C-4321-977C-6530537E67F2}"/>
                </c:ext>
              </c:extLst>
            </c:dLbl>
            <c:dLbl>
              <c:idx val="4"/>
              <c:layout>
                <c:manualLayout>
                  <c:x val="-5.0412697217399563E-2"/>
                  <c:y val="3.24452120738414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Trend'!$B$15:$F$15</c:f>
              <c:numCache>
                <c:formatCode>0.0%</c:formatCode>
                <c:ptCount val="5"/>
                <c:pt idx="0">
                  <c:v>-0.03</c:v>
                </c:pt>
                <c:pt idx="1">
                  <c:v>0.06</c:v>
                </c:pt>
                <c:pt idx="2">
                  <c:v>0.113</c:v>
                </c:pt>
                <c:pt idx="3">
                  <c:v>4.0000000000000001E-3</c:v>
                </c:pt>
                <c:pt idx="4">
                  <c:v>-0.17599999999999999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02C-4321-977C-6530537E67F2}"/>
            </c:ext>
          </c:extLst>
        </c:ser>
        <c:ser>
          <c:idx val="2"/>
          <c:order val="2"/>
          <c:tx>
            <c:strRef>
              <c:f>'Retention 5 Yr Trend'!$A$16</c:f>
              <c:strCache>
                <c:ptCount val="1"/>
                <c:pt idx="0">
                  <c:v>WBL</c:v>
                </c:pt>
              </c:strCache>
            </c:strRef>
          </c:tx>
          <c:spPr>
            <a:ln w="28575" cap="rnd">
              <a:solidFill>
                <a:srgbClr val="62FFA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62FFA9"/>
              </a:solidFill>
              <a:ln w="9525">
                <a:solidFill>
                  <a:srgbClr val="62FFA9"/>
                </a:solidFill>
              </a:ln>
              <a:effectLst/>
            </c:spPr>
          </c:marker>
          <c:dLbls>
            <c:dLbl>
              <c:idx val="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Trend'!$B$16:$F$16</c:f>
              <c:numCache>
                <c:formatCode>0.0%</c:formatCode>
                <c:ptCount val="5"/>
                <c:pt idx="0">
                  <c:v>-6.2E-2</c:v>
                </c:pt>
                <c:pt idx="1">
                  <c:v>-1E-3</c:v>
                </c:pt>
                <c:pt idx="2">
                  <c:v>2E-3</c:v>
                </c:pt>
                <c:pt idx="3">
                  <c:v>5.8000000000000003E-2</c:v>
                </c:pt>
                <c:pt idx="4">
                  <c:v>-0.03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402C-4321-977C-6530537E67F2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35431199"/>
        <c:axId val="1235432863"/>
      </c:lineChart>
      <c:catAx>
        <c:axId val="1235431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35432863"/>
        <c:crosses val="autoZero"/>
        <c:auto val="1"/>
        <c:lblAlgn val="ctr"/>
        <c:lblOffset val="100"/>
        <c:noMultiLvlLbl val="0"/>
      </c:catAx>
      <c:valAx>
        <c:axId val="1235432863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35431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555949634615386E-2"/>
          <c:y val="0.91517295382285146"/>
          <c:w val="0.94722935145315346"/>
          <c:h val="8.48270461771485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6236975784339192E-2"/>
          <c:y val="0"/>
          <c:w val="0.96325455831148965"/>
          <c:h val="0.7641742677365071"/>
        </c:manualLayout>
      </c:layout>
      <c:lineChart>
        <c:grouping val="standard"/>
        <c:varyColors val="0"/>
        <c:ser>
          <c:idx val="0"/>
          <c:order val="0"/>
          <c:tx>
            <c:strRef>
              <c:f>'Retention 5 Yr Trend'!$A$17</c:f>
              <c:strCache>
                <c:ptCount val="1"/>
                <c:pt idx="0">
                  <c:v>YW</c:v>
                </c:pt>
              </c:strCache>
            </c:strRef>
          </c:tx>
          <c:spPr>
            <a:ln w="28575" cap="rnd">
              <a:solidFill>
                <a:srgbClr val="62FFA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62FFA9"/>
              </a:solidFill>
              <a:ln w="9525">
                <a:solidFill>
                  <a:srgbClr val="62FFA9"/>
                </a:solidFill>
              </a:ln>
              <a:effectLst/>
            </c:spPr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000-47CB-B0AA-F38F06C53A50}"/>
                </c:ext>
              </c:extLst>
            </c:dLbl>
            <c:dLbl>
              <c:idx val="1"/>
              <c:layout>
                <c:manualLayout>
                  <c:x val="-6.3760931682396743E-2"/>
                  <c:y val="-0.10010548008682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000-47CB-B0AA-F38F06C53A50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000-47CB-B0AA-F38F06C53A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Trend'!$B$17:$F$17</c:f>
              <c:numCache>
                <c:formatCode>0.0%</c:formatCode>
                <c:ptCount val="5"/>
                <c:pt idx="0">
                  <c:v>8.9999999999999993E-3</c:v>
                </c:pt>
                <c:pt idx="1">
                  <c:v>-1.7999999999999999E-2</c:v>
                </c:pt>
                <c:pt idx="2">
                  <c:v>5.1999999999999998E-2</c:v>
                </c:pt>
                <c:pt idx="3">
                  <c:v>-1.4E-2</c:v>
                </c:pt>
                <c:pt idx="4">
                  <c:v>0.106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000-47CB-B0AA-F38F06C53A50}"/>
            </c:ext>
          </c:extLst>
        </c:ser>
        <c:ser>
          <c:idx val="1"/>
          <c:order val="1"/>
          <c:tx>
            <c:strRef>
              <c:f>'Retention 5 Yr Trend'!$A$18</c:f>
              <c:strCache>
                <c:ptCount val="1"/>
                <c:pt idx="0">
                  <c:v>YSW</c:v>
                </c:pt>
              </c:strCache>
            </c:strRef>
          </c:tx>
          <c:spPr>
            <a:ln w="28575" cap="rnd">
              <a:solidFill>
                <a:srgbClr val="00391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391A"/>
              </a:solidFill>
              <a:ln w="9525">
                <a:solidFill>
                  <a:srgbClr val="00391A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4.6282703211874533E-2"/>
                  <c:y val="4.08140867741384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000-47CB-B0AA-F38F06C53A50}"/>
                </c:ext>
              </c:extLst>
            </c:dLbl>
            <c:dLbl>
              <c:idx val="2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000-47CB-B0AA-F38F06C53A50}"/>
                </c:ext>
              </c:extLst>
            </c:dLbl>
            <c:dLbl>
              <c:idx val="4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000-47CB-B0AA-F38F06C53A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Trend'!$B$18:$F$18</c:f>
              <c:numCache>
                <c:formatCode>0.0%</c:formatCode>
                <c:ptCount val="5"/>
                <c:pt idx="0">
                  <c:v>2.1999999999999999E-2</c:v>
                </c:pt>
                <c:pt idx="1">
                  <c:v>-0.04</c:v>
                </c:pt>
                <c:pt idx="2">
                  <c:v>1.6E-2</c:v>
                </c:pt>
                <c:pt idx="3">
                  <c:v>1.7000000000000001E-2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000-47CB-B0AA-F38F06C53A5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65238719"/>
        <c:axId val="1765240383"/>
      </c:lineChart>
      <c:catAx>
        <c:axId val="176523871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765240383"/>
        <c:crosses val="autoZero"/>
        <c:auto val="1"/>
        <c:lblAlgn val="ctr"/>
        <c:lblOffset val="100"/>
        <c:noMultiLvlLbl val="0"/>
      </c:catAx>
      <c:valAx>
        <c:axId val="1765240383"/>
        <c:scaling>
          <c:orientation val="minMax"/>
          <c:min val="-5.5000000000000007E-2"/>
        </c:scaling>
        <c:delete val="1"/>
        <c:axPos val="l"/>
        <c:numFmt formatCode="0.0%" sourceLinked="1"/>
        <c:majorTickMark val="out"/>
        <c:minorTickMark val="none"/>
        <c:tickLblPos val="nextTo"/>
        <c:crossAx val="17652387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158599405489204"/>
          <c:y val="0.90751012279110288"/>
          <c:w val="0.75682801189021598"/>
          <c:h val="9.24898772088969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1469F-D22E-4803-B1D6-FD9561744128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y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71A48-810A-459C-8468-A0F6445BF1F1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138807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Standard pyramid slide for David to talk about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294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040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44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957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6544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Updated with Hayden’s comments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663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Matrix – David to cover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898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Start of Nia’s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71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467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Table at top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86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E4E62-626B-46BE-8CE2-A7037D511F5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986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511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42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720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2DF31-7797-4B5B-84C3-884596A43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01A54B-9E73-4996-81EB-602C93857E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y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03BA3-E71A-4905-A38D-9A25E4222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06CE3-DFBB-4EBA-A7D5-F6C9A861E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EA0DC-56FE-4229-BA5A-AB0081F42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199706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896B5-D7A1-4899-A7D2-57146F304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037370-0D50-4004-B361-81B31B5D5B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02FC8-96C3-43BB-B1FE-A5258F5F6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BC247-2277-49B1-B39C-2DF40DB8B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30D2D-41F4-45C3-B26F-343A37A93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1080038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41298A-A5FE-4F0F-9503-68E569431C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6F2A74-2B56-4DDB-8E50-1F3A36C6D5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49542-E888-4800-A37D-B3B71987C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3ACEB-FD21-42AB-8263-E4434831D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367DA-8DDC-42A0-947A-233C1C549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562135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D7EB7EBC-CB68-4A6F-89DE-558AC6F777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content</a:t>
            </a:r>
            <a:endParaRPr lang="en-GB" dirty="0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B60A6AC8-4D05-49E4-B911-3CD0F48E6C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427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B4E39F02-0C63-4CE7-A283-26E9E839F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297487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heading</a:t>
            </a:r>
            <a:endParaRPr lang="en-GB" dirty="0"/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1CDF28B-D908-40B0-9BFD-758E1410A1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297486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heading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20220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D7EB7EBC-CB68-4A6F-89DE-558AC6F777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580781"/>
            <a:ext cx="9933260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Content</a:t>
            </a:r>
            <a:endParaRPr lang="en-GB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B4E39F02-0C63-4CE7-A283-26E9E839F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9933260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50503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56873-56EB-4044-B3AF-2D80FE6E3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FA4A7-DFFB-471F-BCD1-3F647B460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DD202-EFBD-4B77-B7D4-BB1E9D8CF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6AC2E-2CDD-488C-B8A2-630188F2C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FCB87-9CCC-4CEB-9424-7C3D930A0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4057101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C48B4-CEDD-46B3-B0BC-BAEED50DF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349C52-631B-4DF0-BE3C-55B0294BA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6CF61-4522-4DE0-AB8B-C7F3E33E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12C9D-74FB-4102-8FB3-EADA06E3C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332B8-CC6A-4E8C-BDC5-ADFAB6369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1390908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0DFAD-CB82-410A-9645-6A4ACF1F3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D88D5-1226-4C04-8587-0404E315DB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E5AC-677C-492D-B15B-58D0E5B2D3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7D793-B837-45E0-9FB4-2E92D63A8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99FB2F-98EE-4E9D-9203-7304E5C44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D3D250-B96E-437A-BD25-22167C264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26929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CDAE8-DCCB-478F-B6C5-7DC9F572B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BF42D1-46B6-400D-9BFC-1749A2F2C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DCFB41-6104-450B-AD00-75965E6C6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8E9D86-174F-4997-B79E-442DC6CFFC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9621C2-3A3A-417A-BED9-B84EC33DD2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EC37F3-2594-4040-894C-C2B56A94A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C898B9-9837-4DBA-BF9C-2CBA54E5C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89773E-DC4A-46CB-8FAA-E91224B6B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594187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1E17C-837F-4D82-8F18-D11BD56A0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FEF49A-3A67-44D7-BA91-8E26841A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3CB6D4-2BDD-4029-8B91-BA6B2EEA7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FE7028-A524-44DB-B509-B7BD31B3C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4091328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DCD81A-3FC3-4DF0-9D03-EE6D95B11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EA1A35-87D4-41F9-AE23-8E9AFFB37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8F394-0436-4424-A789-A2333FBA8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6644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C0726-71D0-4A69-A02B-41298494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A48AE-9FF8-4272-B466-075E16DE4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8C9A78-A531-4CFA-8CC4-3469499D76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5F3910-D938-44D5-B3FF-E44D04776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447C5E-8CCB-4198-AEEC-DB781672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2E0AA-59AD-4F2D-A6AE-D2C876F8F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2669044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009ED-FB63-4473-8666-CD18175C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4DB9F2-CE01-4676-BFDE-6407B375FC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y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7C4E66-E576-4B02-B2DC-2E11EFD7A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4D3333-FBCC-4BC7-A5B9-A6242BE11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B7831C-7D04-4FBA-AEAB-846ADB586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487479-64B2-4B79-9866-B4FF3B669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2346592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E389AE-1F25-4AD0-87BC-DFFC272B1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FB015F-D09A-4986-A1A8-06DD4A607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933A82-1267-4CC6-957F-08B8E2AC17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64FC9-4883-4906-8342-65DB22D9608D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0D2B4-F89B-4FF3-9B78-C82622AB6C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71954-4FFE-462B-9EE3-0F1498B67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9A183-D67E-4FAC-8DA7-88578987EC0A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067115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y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AD34DA8E-F4E6-4DAC-AFA3-03F7F689BFF9}"/>
              </a:ext>
            </a:extLst>
          </p:cNvPr>
          <p:cNvSpPr txBox="1">
            <a:spLocks/>
          </p:cNvSpPr>
          <p:nvPr/>
        </p:nvSpPr>
        <p:spPr>
          <a:xfrm>
            <a:off x="421240" y="608360"/>
            <a:ext cx="5297487" cy="490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Registrants –  31 March 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2CB180-9065-421D-A33C-81683B449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40" y="1267865"/>
            <a:ext cx="11198831" cy="51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89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51"/>
    </mc:Choice>
    <mc:Fallback xmlns="">
      <p:transition spd="slow" advTm="2365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7" y="0"/>
            <a:ext cx="9357853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C21100"/>
                </a:solidFill>
              </a:rPr>
              <a:t>2020 cohort retention: De-registration age at March 2025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05E30F0-FC0D-4227-BAF9-38139A89E793}"/>
              </a:ext>
            </a:extLst>
          </p:cNvPr>
          <p:cNvGraphicFramePr>
            <a:graphicFrameLocks/>
          </p:cNvGraphicFramePr>
          <p:nvPr/>
        </p:nvGraphicFramePr>
        <p:xfrm>
          <a:off x="0" y="2104200"/>
          <a:ext cx="12191999" cy="475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FB1AE78-918A-48C0-9244-D0A46CF3CB90}"/>
              </a:ext>
            </a:extLst>
          </p:cNvPr>
          <p:cNvGraphicFramePr>
            <a:graphicFrameLocks noGrp="1"/>
          </p:cNvGraphicFramePr>
          <p:nvPr/>
        </p:nvGraphicFramePr>
        <p:xfrm>
          <a:off x="116962" y="504000"/>
          <a:ext cx="11951201" cy="1600200"/>
        </p:xfrm>
        <a:graphic>
          <a:graphicData uri="http://schemas.openxmlformats.org/drawingml/2006/table">
            <a:tbl>
              <a:tblPr/>
              <a:tblGrid>
                <a:gridCol w="6319153">
                  <a:extLst>
                    <a:ext uri="{9D8B030D-6E8A-4147-A177-3AD203B41FA5}">
                      <a16:colId xmlns:a16="http://schemas.microsoft.com/office/drawing/2014/main" val="2569921773"/>
                    </a:ext>
                  </a:extLst>
                </a:gridCol>
                <a:gridCol w="1408012">
                  <a:extLst>
                    <a:ext uri="{9D8B030D-6E8A-4147-A177-3AD203B41FA5}">
                      <a16:colId xmlns:a16="http://schemas.microsoft.com/office/drawing/2014/main" val="3570286737"/>
                    </a:ext>
                  </a:extLst>
                </a:gridCol>
                <a:gridCol w="1408012">
                  <a:extLst>
                    <a:ext uri="{9D8B030D-6E8A-4147-A177-3AD203B41FA5}">
                      <a16:colId xmlns:a16="http://schemas.microsoft.com/office/drawing/2014/main" val="3912645858"/>
                    </a:ext>
                  </a:extLst>
                </a:gridCol>
                <a:gridCol w="1408012">
                  <a:extLst>
                    <a:ext uri="{9D8B030D-6E8A-4147-A177-3AD203B41FA5}">
                      <a16:colId xmlns:a16="http://schemas.microsoft.com/office/drawing/2014/main" val="3322533074"/>
                    </a:ext>
                  </a:extLst>
                </a:gridCol>
                <a:gridCol w="1408012">
                  <a:extLst>
                    <a:ext uri="{9D8B030D-6E8A-4147-A177-3AD203B41FA5}">
                      <a16:colId xmlns:a16="http://schemas.microsoft.com/office/drawing/2014/main" val="143965296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Categories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55 - 59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60 - 64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65+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87085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School teachers (TEA)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6582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School learning support workers (SLSW)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3,603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5877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teachers (FE)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021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learning support workers (FELSW)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1338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Work-based learning practitioners (WBL)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29038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Qualified youth workers (YW)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512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Qualified youth support workers (YSW)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9646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494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7" y="0"/>
            <a:ext cx="8295969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C257"/>
                </a:solidFill>
              </a:rPr>
              <a:t>2020 cohort retention: Welsh language at March 2025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9FD8870-3157-4F60-85D2-04866D715744}"/>
              </a:ext>
            </a:extLst>
          </p:cNvPr>
          <p:cNvGraphicFramePr>
            <a:graphicFrameLocks noGrp="1"/>
          </p:cNvGraphicFramePr>
          <p:nvPr/>
        </p:nvGraphicFramePr>
        <p:xfrm>
          <a:off x="123837" y="504000"/>
          <a:ext cx="11944325" cy="1710216"/>
        </p:xfrm>
        <a:graphic>
          <a:graphicData uri="http://schemas.openxmlformats.org/drawingml/2006/table">
            <a:tbl>
              <a:tblPr/>
              <a:tblGrid>
                <a:gridCol w="4021901">
                  <a:extLst>
                    <a:ext uri="{9D8B030D-6E8A-4147-A177-3AD203B41FA5}">
                      <a16:colId xmlns:a16="http://schemas.microsoft.com/office/drawing/2014/main" val="978737522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779058221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837872117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1886046101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4097642863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1091476748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1778671499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2393097275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1840498596"/>
                    </a:ext>
                  </a:extLst>
                </a:gridCol>
              </a:tblGrid>
              <a:tr h="15001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Still registered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Not registered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Registered in another category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562448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Categories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330334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School teachers (TEA)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9,405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5,127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2,245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5,127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11,804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22,039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593815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School learning support workers (SLSW)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3,457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8,251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2,715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8,251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1,212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2,469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7,384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17,972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2984122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teachers (FE)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663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1,561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366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1,561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1,095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4,290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001808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learning support workers (FELSW)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330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1,575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354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1,575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814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3,642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4260793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Work-based learning practitioners (WBL)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1,156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193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1,156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456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2,362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1569334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Qualified youth workers (YW)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8351795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Qualified youth support workers (YSW)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0157992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BC92AA4-9BD8-40FD-A0F2-44E28AA4722D}"/>
              </a:ext>
            </a:extLst>
          </p:cNvPr>
          <p:cNvGraphicFramePr>
            <a:graphicFrameLocks/>
          </p:cNvGraphicFramePr>
          <p:nvPr/>
        </p:nvGraphicFramePr>
        <p:xfrm>
          <a:off x="0" y="2214216"/>
          <a:ext cx="12192000" cy="4643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4836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7" y="0"/>
            <a:ext cx="10461368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A8117C"/>
                </a:solidFill>
              </a:rPr>
              <a:t>2020 cohort retention: Phase (TEA) at March 2025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9800462-47B8-4A14-A170-BB6B658A02FA}"/>
              </a:ext>
            </a:extLst>
          </p:cNvPr>
          <p:cNvGraphicFramePr>
            <a:graphicFrameLocks noGrp="1"/>
          </p:cNvGraphicFramePr>
          <p:nvPr/>
        </p:nvGraphicFramePr>
        <p:xfrm>
          <a:off x="123837" y="446068"/>
          <a:ext cx="11939329" cy="2243025"/>
        </p:xfrm>
        <a:graphic>
          <a:graphicData uri="http://schemas.openxmlformats.org/drawingml/2006/table">
            <a:tbl>
              <a:tblPr/>
              <a:tblGrid>
                <a:gridCol w="1924969">
                  <a:extLst>
                    <a:ext uri="{9D8B030D-6E8A-4147-A177-3AD203B41FA5}">
                      <a16:colId xmlns:a16="http://schemas.microsoft.com/office/drawing/2014/main" val="1019634731"/>
                    </a:ext>
                  </a:extLst>
                </a:gridCol>
                <a:gridCol w="2157090">
                  <a:extLst>
                    <a:ext uri="{9D8B030D-6E8A-4147-A177-3AD203B41FA5}">
                      <a16:colId xmlns:a16="http://schemas.microsoft.com/office/drawing/2014/main" val="3640183551"/>
                    </a:ext>
                  </a:extLst>
                </a:gridCol>
                <a:gridCol w="2157090">
                  <a:extLst>
                    <a:ext uri="{9D8B030D-6E8A-4147-A177-3AD203B41FA5}">
                      <a16:colId xmlns:a16="http://schemas.microsoft.com/office/drawing/2014/main" val="2026684769"/>
                    </a:ext>
                  </a:extLst>
                </a:gridCol>
                <a:gridCol w="2157090">
                  <a:extLst>
                    <a:ext uri="{9D8B030D-6E8A-4147-A177-3AD203B41FA5}">
                      <a16:colId xmlns:a16="http://schemas.microsoft.com/office/drawing/2014/main" val="1935229149"/>
                    </a:ext>
                  </a:extLst>
                </a:gridCol>
                <a:gridCol w="2157090">
                  <a:extLst>
                    <a:ext uri="{9D8B030D-6E8A-4147-A177-3AD203B41FA5}">
                      <a16:colId xmlns:a16="http://schemas.microsoft.com/office/drawing/2014/main" val="781523959"/>
                    </a:ext>
                  </a:extLst>
                </a:gridCol>
                <a:gridCol w="1386000">
                  <a:extLst>
                    <a:ext uri="{9D8B030D-6E8A-4147-A177-3AD203B41FA5}">
                      <a16:colId xmlns:a16="http://schemas.microsoft.com/office/drawing/2014/main" val="4063927060"/>
                    </a:ext>
                  </a:extLst>
                </a:gridCol>
              </a:tblGrid>
              <a:tr h="4428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School teacher phase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Still registered in the same phase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Registered in a different phase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Not registered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Registered in another category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6114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Nursery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0367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11,091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1,771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13,219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22202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Middle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70832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Secondary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8,847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63624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Pupil referral unit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07955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Special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46286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Supply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1,855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4,635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457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Others in service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865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Others out of service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468575"/>
                  </a:ext>
                </a:extLst>
              </a:tr>
            </a:tbl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668C2F2-3D5D-4C00-8E28-30159CB8B890}"/>
              </a:ext>
            </a:extLst>
          </p:cNvPr>
          <p:cNvGraphicFramePr>
            <a:graphicFrameLocks/>
          </p:cNvGraphicFramePr>
          <p:nvPr/>
        </p:nvGraphicFramePr>
        <p:xfrm>
          <a:off x="-2" y="2689094"/>
          <a:ext cx="12191999" cy="4168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6671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8" y="0"/>
            <a:ext cx="11107994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A8117C"/>
                </a:solidFill>
              </a:rPr>
              <a:t>2020 cohort retention: Phase (SLSW) at March 2025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2960179-02A2-471C-90A2-5F4438366894}"/>
              </a:ext>
            </a:extLst>
          </p:cNvPr>
          <p:cNvGraphicFramePr>
            <a:graphicFrameLocks noGrp="1"/>
          </p:cNvGraphicFramePr>
          <p:nvPr/>
        </p:nvGraphicFramePr>
        <p:xfrm>
          <a:off x="123837" y="446068"/>
          <a:ext cx="11944327" cy="2241056"/>
        </p:xfrm>
        <a:graphic>
          <a:graphicData uri="http://schemas.openxmlformats.org/drawingml/2006/table">
            <a:tbl>
              <a:tblPr/>
              <a:tblGrid>
                <a:gridCol w="1931844">
                  <a:extLst>
                    <a:ext uri="{9D8B030D-6E8A-4147-A177-3AD203B41FA5}">
                      <a16:colId xmlns:a16="http://schemas.microsoft.com/office/drawing/2014/main" val="3931593022"/>
                    </a:ext>
                  </a:extLst>
                </a:gridCol>
                <a:gridCol w="2157091">
                  <a:extLst>
                    <a:ext uri="{9D8B030D-6E8A-4147-A177-3AD203B41FA5}">
                      <a16:colId xmlns:a16="http://schemas.microsoft.com/office/drawing/2014/main" val="1051645432"/>
                    </a:ext>
                  </a:extLst>
                </a:gridCol>
                <a:gridCol w="2157091">
                  <a:extLst>
                    <a:ext uri="{9D8B030D-6E8A-4147-A177-3AD203B41FA5}">
                      <a16:colId xmlns:a16="http://schemas.microsoft.com/office/drawing/2014/main" val="3041805329"/>
                    </a:ext>
                  </a:extLst>
                </a:gridCol>
                <a:gridCol w="2157091">
                  <a:extLst>
                    <a:ext uri="{9D8B030D-6E8A-4147-A177-3AD203B41FA5}">
                      <a16:colId xmlns:a16="http://schemas.microsoft.com/office/drawing/2014/main" val="4215352753"/>
                    </a:ext>
                  </a:extLst>
                </a:gridCol>
                <a:gridCol w="2157091">
                  <a:extLst>
                    <a:ext uri="{9D8B030D-6E8A-4147-A177-3AD203B41FA5}">
                      <a16:colId xmlns:a16="http://schemas.microsoft.com/office/drawing/2014/main" val="218391146"/>
                    </a:ext>
                  </a:extLst>
                </a:gridCol>
                <a:gridCol w="1384119">
                  <a:extLst>
                    <a:ext uri="{9D8B030D-6E8A-4147-A177-3AD203B41FA5}">
                      <a16:colId xmlns:a16="http://schemas.microsoft.com/office/drawing/2014/main" val="2274758746"/>
                    </a:ext>
                  </a:extLst>
                </a:gridCol>
              </a:tblGrid>
              <a:tr h="44083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School learning support worker phase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Still registered in the same phase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Registered in a different phase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Not registered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Registered in another category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49533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Nursery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17601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8,184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4,377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14,388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407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Middle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99562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Secondary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4,594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878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Pupil referral unit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46062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Special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7841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Supply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4,422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8,470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54491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Others in service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102815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Others out of service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3,187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1,930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6,482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709418"/>
                  </a:ext>
                </a:extLst>
              </a:tr>
            </a:tbl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2E692BF-C502-406E-937A-732D283F4B57}"/>
              </a:ext>
            </a:extLst>
          </p:cNvPr>
          <p:cNvGraphicFramePr>
            <a:graphicFrameLocks/>
          </p:cNvGraphicFramePr>
          <p:nvPr/>
        </p:nvGraphicFramePr>
        <p:xfrm>
          <a:off x="0" y="2687125"/>
          <a:ext cx="12192000" cy="4170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9293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E7745D-1E6F-43ED-BBD8-F5FAD562B38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0237" y="383514"/>
            <a:ext cx="5297486" cy="823892"/>
          </a:xfrm>
        </p:spPr>
        <p:txBody>
          <a:bodyPr/>
          <a:lstStyle/>
          <a:p>
            <a:r>
              <a:rPr lang="en-GB" dirty="0"/>
              <a:t>Some take-aways 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B5923C7-2744-4EB1-B161-E59B2C5E16E9}"/>
              </a:ext>
            </a:extLst>
          </p:cNvPr>
          <p:cNvSpPr txBox="1">
            <a:spLocks/>
          </p:cNvSpPr>
          <p:nvPr/>
        </p:nvSpPr>
        <p:spPr>
          <a:xfrm>
            <a:off x="543414" y="1207406"/>
            <a:ext cx="10441109" cy="4346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17A37"/>
                </a:solidFill>
                <a:latin typeface="+mn-lt"/>
                <a:ea typeface="+mn-ea"/>
                <a:cs typeface="Poppins Medium" panose="000006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School learning support staff remain the largest group in the education workforce</a:t>
            </a:r>
          </a:p>
          <a:p>
            <a:pPr marL="34290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 workforce predominantly female especially in school learning support worker category</a:t>
            </a:r>
          </a:p>
          <a:p>
            <a:pPr marL="34290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Retention challenges persist, especially in learning support across all categories and all FE sectors, especially work-based learner practitioners</a:t>
            </a:r>
          </a:p>
          <a:p>
            <a:pPr marL="34290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Minority ethnic groups continue to be under represented compared to national averages</a:t>
            </a:r>
          </a:p>
          <a:p>
            <a:pPr marL="34290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n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ery little change in Welsh</a:t>
            </a:r>
            <a:r>
              <a:rPr lang="en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medium related data</a:t>
            </a:r>
          </a:p>
          <a:p>
            <a:pPr marL="34290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Strong ITE pass rates, but fewer entrants overall, especially in secondary</a:t>
            </a:r>
          </a:p>
          <a:p>
            <a:pPr marL="34290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Supply staff continue to move between registration categories</a:t>
            </a:r>
          </a:p>
          <a:p>
            <a:pPr marL="34290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EWC continue to work on the accuracy </a:t>
            </a:r>
            <a:r>
              <a:rPr lang="en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 the data quality</a:t>
            </a:r>
          </a:p>
        </p:txBody>
      </p:sp>
    </p:spTree>
    <p:extLst>
      <p:ext uri="{BB962C8B-B14F-4D97-AF65-F5344CB8AC3E}">
        <p14:creationId xmlns:p14="http://schemas.microsoft.com/office/powerpoint/2010/main" val="3528421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30237" y="1580781"/>
            <a:ext cx="7442609" cy="4384084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pPr>
            <a:r>
              <a:rPr lang="en-US" sz="2400" dirty="0">
                <a:solidFill>
                  <a:srgbClr val="017A37"/>
                </a:solidFill>
              </a:rPr>
              <a:t>Key factors affecting teaching recruitment and retention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pPr>
            <a:r>
              <a:rPr lang="en-US" sz="2400" dirty="0">
                <a:solidFill>
                  <a:srgbClr val="017A37"/>
                </a:solidFill>
              </a:rPr>
              <a:t>Challenges across the education workforce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pPr>
            <a:r>
              <a:rPr lang="en-US" sz="2400" dirty="0">
                <a:solidFill>
                  <a:srgbClr val="017A37"/>
                </a:solidFill>
              </a:rPr>
              <a:t>Impact on learners and educators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pPr>
            <a:r>
              <a:rPr lang="en-US" sz="2400" dirty="0">
                <a:solidFill>
                  <a:srgbClr val="017A37"/>
                </a:solidFill>
              </a:rPr>
              <a:t>How challenges reflect those seen internationally and in other professions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pPr>
            <a:r>
              <a:rPr lang="en-US" sz="2400" dirty="0">
                <a:solidFill>
                  <a:srgbClr val="017A37"/>
                </a:solidFill>
              </a:rPr>
              <a:t>Policy responses – Wales and beyond</a:t>
            </a:r>
            <a:endParaRPr lang="cy-GB" sz="2400" b="0" i="0" u="none" strike="noStrike" cap="none" baseline="0" noProof="0" dirty="0">
              <a:solidFill>
                <a:srgbClr val="548235"/>
              </a:solidFill>
              <a:effectLst/>
              <a:uFill>
                <a:solidFill>
                  <a:prstClr val="black">
                    <a:alpha val="0"/>
                  </a:prstClr>
                </a:solidFill>
              </a:uFill>
              <a:latin typeface="Calibri"/>
              <a:ea typeface="Calibri"/>
              <a:cs typeface="Calibri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Recruitment and retention: policy Insights</a:t>
            </a:r>
            <a:endParaRPr lang="en-GB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0B3D28-D73F-459A-B9FC-98CEC51CF4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" t="1103" b="3531"/>
          <a:stretch/>
        </p:blipFill>
        <p:spPr>
          <a:xfrm>
            <a:off x="8072846" y="3098049"/>
            <a:ext cx="3755518" cy="326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778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en-US" sz="2400" dirty="0">
                <a:solidFill>
                  <a:srgbClr val="017A37"/>
                </a:solidFill>
              </a:rPr>
              <a:t>Our insights draw from: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en-GB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‘real time’ data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17A37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 the EWC Register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en-GB" sz="2400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ITE  data and intelligence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17A37"/>
              </a:solidFill>
              <a:effectLst/>
              <a:uLnTx/>
              <a:uFillTx/>
              <a:latin typeface="+mn-lt"/>
              <a:ea typeface="Times New Roman" panose="02020603050405020304" pitchFamily="18" charset="0"/>
              <a:cs typeface="Poppins SemiBold" panose="020B0502040204020203" pitchFamily="2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en-GB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m</a:t>
            </a:r>
            <a:r>
              <a:rPr lang="en-GB" sz="2400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onthly recruitment tracking/QTS award data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en-GB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registrant/stakeholder engagement</a:t>
            </a:r>
            <a:endParaRPr lang="en-GB" sz="2400" dirty="0">
              <a:solidFill>
                <a:srgbClr val="017A37"/>
              </a:solidFill>
              <a:latin typeface="+mn-lt"/>
              <a:ea typeface="Times New Roman" panose="02020603050405020304" pitchFamily="18" charset="0"/>
              <a:cs typeface="Poppins SemiBold" panose="020B0502040204020203" pitchFamily="2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en-GB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intelligence </a:t>
            </a:r>
            <a:r>
              <a:rPr lang="en-GB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from our p</a:t>
            </a:r>
            <a:r>
              <a:rPr lang="en-GB" sz="2400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romotion of careers </a:t>
            </a:r>
            <a:r>
              <a:rPr lang="en-GB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work</a:t>
            </a:r>
            <a:endParaRPr lang="en-GB" sz="2400" dirty="0">
              <a:solidFill>
                <a:srgbClr val="017A37"/>
              </a:solidFill>
              <a:latin typeface="+mn-lt"/>
              <a:ea typeface="Times New Roman" panose="02020603050405020304" pitchFamily="18" charset="0"/>
              <a:cs typeface="Poppins SemiBold" panose="020B0502040204020203" pitchFamily="2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en-GB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g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17A37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rant funded </a:t>
            </a:r>
            <a:r>
              <a:rPr lang="en-GB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projects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17A37"/>
              </a:solidFill>
              <a:effectLst/>
              <a:uLnTx/>
              <a:uFillTx/>
              <a:latin typeface="+mn-lt"/>
              <a:ea typeface="Times New Roman" panose="02020603050405020304" pitchFamily="18" charset="0"/>
              <a:cs typeface="Poppins SemiBold" panose="020B0502040204020203" pitchFamily="2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en-GB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d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17A37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esktop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17A37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 research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17A37"/>
              </a:solidFill>
              <a:effectLst/>
              <a:uLnTx/>
              <a:uFillTx/>
              <a:latin typeface="+mn-lt"/>
              <a:ea typeface="Times New Roman" panose="02020603050405020304" pitchFamily="18" charset="0"/>
              <a:cs typeface="Poppins SemiBold" panose="020B0502040204020203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017A37"/>
                </a:solidFill>
              </a:rPr>
              <a:t>Why we are well positioned to comment</a:t>
            </a:r>
            <a:endParaRPr lang="en-GB" sz="3200" dirty="0">
              <a:solidFill>
                <a:srgbClr val="017A37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626C35-1752-4FE8-8084-965F324B7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052" y="3509554"/>
            <a:ext cx="3216948" cy="285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590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dirty="0"/>
              <a:t>Key recruitment and retention challenges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AB50D0-65B6-4253-926B-A988128368FA}"/>
              </a:ext>
            </a:extLst>
          </p:cNvPr>
          <p:cNvSpPr txBox="1"/>
          <p:nvPr/>
        </p:nvSpPr>
        <p:spPr>
          <a:xfrm>
            <a:off x="630237" y="1548882"/>
            <a:ext cx="993326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en-GB" sz="2400" dirty="0">
                <a:solidFill>
                  <a:srgbClr val="017A37"/>
                </a:solidFill>
              </a:rPr>
              <a:t>Falling teacher numbers 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en-GB" sz="2400" dirty="0">
                <a:solidFill>
                  <a:srgbClr val="017A37"/>
                </a:solidFill>
              </a:rPr>
              <a:t>Recruitment is the key challenge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attracting people into teaching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supporting them through the pipeline to gaining QTS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ensuring they are retained and can progress and have fulfilling careers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E16A33-22FE-42FA-B0F1-390709B8FE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04"/>
          <a:stretch/>
        </p:blipFill>
        <p:spPr>
          <a:xfrm>
            <a:off x="8034746" y="4103118"/>
            <a:ext cx="3922703" cy="24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48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W</a:t>
            </a:r>
            <a:r>
              <a:rPr lang="en-GB" dirty="0" err="1"/>
              <a:t>ider</a:t>
            </a:r>
            <a:r>
              <a:rPr lang="en-GB" dirty="0"/>
              <a:t> context: other EWC registrant groups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A4540E-7F97-4A36-AB1F-EA6E5A2CAA2A}"/>
              </a:ext>
            </a:extLst>
          </p:cNvPr>
          <p:cNvSpPr txBox="1"/>
          <p:nvPr/>
        </p:nvSpPr>
        <p:spPr>
          <a:xfrm>
            <a:off x="630235" y="1580781"/>
            <a:ext cx="678946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en-US" sz="2400" dirty="0">
                <a:solidFill>
                  <a:srgbClr val="017A37"/>
                </a:solidFill>
              </a:rPr>
              <a:t>School LSWs, FE teachers, FE LSWs, and WBL practitioners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en-US" sz="2400" dirty="0">
                <a:solidFill>
                  <a:srgbClr val="017A37"/>
                </a:solidFill>
              </a:rPr>
              <a:t>FE teachers: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en-US" sz="2400" dirty="0">
                <a:solidFill>
                  <a:srgbClr val="017A37"/>
                </a:solidFill>
                <a:latin typeface="+mn-lt"/>
              </a:rPr>
              <a:t>many similar underlying issues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en-US" sz="2400" dirty="0">
                <a:solidFill>
                  <a:srgbClr val="017A37"/>
                </a:solidFill>
              </a:rPr>
              <a:t>School LSWs: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en-US" sz="2400" dirty="0">
                <a:solidFill>
                  <a:srgbClr val="017A37"/>
                </a:solidFill>
                <a:latin typeface="+mn-lt"/>
              </a:rPr>
              <a:t>largest group on the EWC Register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en-US" sz="2400" dirty="0">
                <a:solidFill>
                  <a:srgbClr val="017A37"/>
                </a:solidFill>
                <a:latin typeface="+mn-lt"/>
              </a:rPr>
              <a:t>key challenge is retention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en-US" sz="2400" dirty="0">
                <a:solidFill>
                  <a:srgbClr val="017A37"/>
                </a:solidFill>
                <a:latin typeface="+mn-lt"/>
              </a:rPr>
              <a:t>shortages and high turnover have significant negative impact for teacher workload</a:t>
            </a:r>
          </a:p>
          <a:p>
            <a:endParaRPr lang="en-GB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BFB4A9-2942-4C1D-AF54-582955CBE6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2" t="6255" r="20173" b="6842"/>
          <a:stretch/>
        </p:blipFill>
        <p:spPr>
          <a:xfrm>
            <a:off x="7680961" y="3033438"/>
            <a:ext cx="4142062" cy="301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832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30237" y="1168404"/>
            <a:ext cx="9933260" cy="4945525"/>
          </a:xfrm>
        </p:spPr>
        <p:txBody>
          <a:bodyPr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</a:rPr>
              <a:t>More pressure on teachers and LSWs: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‐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less time for professional development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‐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less strategic focus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‐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instability and lower morale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</a:rPr>
              <a:t>Negative impact on learners education: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larger class sizes and reduced support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reduced subject choice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delays in ALN support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fewer extracurricular activities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widening attainment gaps – entrenching inequality</a:t>
            </a:r>
            <a:endParaRPr lang="en-GB" dirty="0">
              <a:latin typeface="+mn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6C5AAA-9022-4C39-98B0-9DE5589E8F0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Impact of recruitment and retention challenges</a:t>
            </a:r>
          </a:p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F4987D5-73D3-4305-A18F-BAEF39C823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" t="14368" b="10825"/>
          <a:stretch/>
        </p:blipFill>
        <p:spPr>
          <a:xfrm>
            <a:off x="8135258" y="3733951"/>
            <a:ext cx="3751942" cy="262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40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AD34DA8E-F4E6-4DAC-AFA3-03F7F689BFF9}"/>
              </a:ext>
            </a:extLst>
          </p:cNvPr>
          <p:cNvSpPr txBox="1">
            <a:spLocks/>
          </p:cNvSpPr>
          <p:nvPr/>
        </p:nvSpPr>
        <p:spPr>
          <a:xfrm>
            <a:off x="296816" y="820831"/>
            <a:ext cx="9368294" cy="4634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Single and multiple registrations two-way matrix – 31 March 2025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8821D85-BCC5-44E2-8284-30A4792A4798}"/>
              </a:ext>
            </a:extLst>
          </p:cNvPr>
          <p:cNvGraphicFramePr>
            <a:graphicFrameLocks noGrp="1"/>
          </p:cNvGraphicFramePr>
          <p:nvPr/>
        </p:nvGraphicFramePr>
        <p:xfrm>
          <a:off x="296816" y="1476618"/>
          <a:ext cx="11569833" cy="4790618"/>
        </p:xfrm>
        <a:graphic>
          <a:graphicData uri="http://schemas.openxmlformats.org/drawingml/2006/table">
            <a:tbl>
              <a:tblPr/>
              <a:tblGrid>
                <a:gridCol w="4293683">
                  <a:extLst>
                    <a:ext uri="{9D8B030D-6E8A-4147-A177-3AD203B41FA5}">
                      <a16:colId xmlns:a16="http://schemas.microsoft.com/office/drawing/2014/main" val="512505053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75561041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778773195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155854675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203029387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162206052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44837752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67325278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70523360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4203515762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966935778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350112019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743711453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91292496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61265358"/>
                    </a:ext>
                  </a:extLst>
                </a:gridCol>
              </a:tblGrid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Registrant categories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SLSW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FELSW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ALP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WBL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ITEA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ITSW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ISTEA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ISSW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449645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teachers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30,401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147372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learning support workers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SLSW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40,161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1626651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teachers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3,274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2829411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learning support workers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FELSW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2,273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02260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principals and senior leaders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99786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Adult learning practitioners 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ALP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72971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Work-based learning support workers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WBL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156467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Qualified youth workers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92119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Qualified youth support workers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1640882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Independent school teachers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ITEA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988473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Independent school learning support workers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ITSW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681906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Independent special post-16 institution teachers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ISTEA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52665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Independent special post-16 institution learning support workers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ISSW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00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274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51"/>
    </mc:Choice>
    <mc:Fallback xmlns="">
      <p:transition spd="slow" advTm="2365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Key strategies and initiatives: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bursaries for Black, Asian and minority ethnic students/Welsh speakers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Welsh medium retention bursary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priority subject incentive grant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investment in marketing – Teach in Wales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ITE reform</a:t>
            </a:r>
          </a:p>
          <a:p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F411D8-A551-4296-93FA-7BBBFA04AB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Recruiting more teachers - a system wide challenge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C241D5-3F10-40D0-AFD1-A9CDABC62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623" y="3540979"/>
            <a:ext cx="4787153" cy="268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522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2C1A1C-3180-4F56-92A2-762862E2CA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2" t="24253" r="14146" b="6429"/>
          <a:stretch/>
        </p:blipFill>
        <p:spPr>
          <a:xfrm>
            <a:off x="8444753" y="3209365"/>
            <a:ext cx="3334871" cy="3015999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Seen as rewarding, well-supported, and respected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People want to join and stay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Address systemic issues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Compete with other graduate professions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0E730F-4ACF-4E1C-9BD7-C3377C570A1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Getting the ‘product’ right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0299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9F3A33-AE2A-406D-B77A-27227C676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988" y="3657117"/>
            <a:ext cx="4823012" cy="2704493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Workload and bureaucracy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Declining autonomy/trust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Pupil behaviour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Expanding role of teachers – addressing societal problems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ALN provision – insufficient resources and specialist staff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Parental relationships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Access to professional learning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Limited flexibility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435FA64-C8F4-42A3-986F-3F0569459D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Addressing the underlying issues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880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£33,731 starting salary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Competing sectors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Challenging for NQTs to secure permanent contracts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o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nly 20.67% of NQTs undertaking induction have a permanent contract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85E49E-D8D3-459F-8E20-5FE28F0F55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Pay and benefits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0E8605-E3CD-4EAD-A37B-8718A79272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56"/>
          <a:stretch/>
        </p:blipFill>
        <p:spPr>
          <a:xfrm>
            <a:off x="8125097" y="3338817"/>
            <a:ext cx="3798037" cy="311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363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Other professions also experiencing recruitment challenges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Common issues across sectors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Common </a:t>
            </a:r>
            <a:r>
              <a:rPr lang="en-GB" sz="2400" dirty="0">
                <a:solidFill>
                  <a:srgbClr val="017A37"/>
                </a:solidFill>
              </a:rPr>
              <a:t>solutions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17A37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BC9F95-5596-4996-9ECC-462CB1A1A5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Other professions – similar challenges and responses</a:t>
            </a:r>
          </a:p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EFCEFC-48C3-4256-9461-34E4733D35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8" t="11543" r="12603" b="28480"/>
          <a:stretch/>
        </p:blipFill>
        <p:spPr>
          <a:xfrm>
            <a:off x="7391399" y="2564309"/>
            <a:ext cx="4690783" cy="379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387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UNESCO Global Report on Teachers 2024: 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44+ million primary and secondary teachers needed worldwide by 2030 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4.8 million additional teachers needed in Europe &amp; North America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Specific challenges highlighted in Wales also faced elsewhere: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increasing ethnic diversity 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minority languages</a:t>
            </a:r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9CFE3C-C777-46E5-A170-9A4AEA5767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International context – a global challenge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9DF9DC-BA5B-4F84-B7A7-2713C9243B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64" b="21769"/>
          <a:stretch/>
        </p:blipFill>
        <p:spPr>
          <a:xfrm>
            <a:off x="7576457" y="3478883"/>
            <a:ext cx="4615543" cy="294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9842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017A37"/>
                </a:solidFill>
              </a:rPr>
              <a:t>Gorard</a:t>
            </a:r>
            <a:r>
              <a:rPr lang="en-GB" sz="2400" dirty="0">
                <a:solidFill>
                  <a:srgbClr val="017A37"/>
                </a:solidFill>
              </a:rPr>
              <a:t>, Ledger, See, </a:t>
            </a:r>
            <a:r>
              <a:rPr lang="en-GB" sz="2400" dirty="0" err="1">
                <a:solidFill>
                  <a:srgbClr val="017A37"/>
                </a:solidFill>
              </a:rPr>
              <a:t>Beng</a:t>
            </a:r>
            <a:r>
              <a:rPr lang="en-GB" sz="2400" dirty="0">
                <a:solidFill>
                  <a:srgbClr val="017A37"/>
                </a:solidFill>
              </a:rPr>
              <a:t> </a:t>
            </a:r>
            <a:r>
              <a:rPr lang="en-GB" sz="2400" dirty="0" err="1">
                <a:solidFill>
                  <a:srgbClr val="017A37"/>
                </a:solidFill>
              </a:rPr>
              <a:t>Huat</a:t>
            </a:r>
            <a:r>
              <a:rPr lang="en-GB" sz="2400" dirty="0">
                <a:solidFill>
                  <a:srgbClr val="017A37"/>
                </a:solidFill>
              </a:rPr>
              <a:t> and Morrison 2024 – Key predictors of international teacher shortages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pay, resources, and behaviour all important factors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b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ursaries, scholarships, and performance-related pay, etc. are insufficient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focus on raising the status of teaching 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government planning, employment structures, labour markets, culture, and politics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t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ackling behaviour and strengthen support from leaders</a:t>
            </a:r>
          </a:p>
          <a:p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484496-E706-4159-AEC6-15B75B49AC1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GB" dirty="0" err="1"/>
              <a:t>nternational</a:t>
            </a:r>
            <a:r>
              <a:rPr lang="en-GB" dirty="0"/>
              <a:t> lessons - no quick fixes (1)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001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</a:rPr>
              <a:t>OECD 2024 Policy Outlook: 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no single lever can solve shortages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focus on recruitment and retention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robust data driven planning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valuing teachers expertise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reducing bureaucracy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embedding CPD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adapting to technological and societal change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ensuring teachers are actively involved in policy development</a:t>
            </a:r>
            <a:endParaRPr lang="en-GB" dirty="0">
              <a:latin typeface="+mn-l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449DF4-7BBF-4307-8840-EB4322214CB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GB" dirty="0" err="1"/>
              <a:t>nternational</a:t>
            </a:r>
            <a:r>
              <a:rPr lang="en-GB" dirty="0"/>
              <a:t> lessons - no quick fixes (2)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0258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GB" sz="2400" dirty="0">
                <a:solidFill>
                  <a:srgbClr val="017A37"/>
                </a:solidFill>
              </a:rPr>
              <a:t>Elevate the status of the teaching profession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promote a positive narrative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c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elebrate teachers contributions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b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uild trust and autonomy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GB" sz="2400" dirty="0">
                <a:solidFill>
                  <a:srgbClr val="017A37"/>
                </a:solidFill>
              </a:rPr>
              <a:t>Improve working conditions and ensure that pay is competitive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v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ariety of progression opportunities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r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educe workload and bureaucracy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support career-long professional development</a:t>
            </a:r>
          </a:p>
          <a:p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33C4DC-BC49-47E8-B7C1-BAD42C99BC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Conclusions – key priorities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11150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 startAt="3"/>
            </a:pPr>
            <a:r>
              <a:rPr lang="en-GB" sz="2400" dirty="0">
                <a:solidFill>
                  <a:srgbClr val="017A37"/>
                </a:solidFill>
              </a:rPr>
              <a:t>Enhanced flexibility and work-life balance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consider flexible working options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b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uild on the OECD’s work on the future of teaching in Wales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 startAt="3"/>
            </a:pPr>
            <a:r>
              <a:rPr lang="en-GB" sz="2400" dirty="0">
                <a:solidFill>
                  <a:srgbClr val="017A37"/>
                </a:solidFill>
              </a:rPr>
              <a:t>Build a workforce that reflects the needs of Wales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more teachers needed to teach Welsh/through the medium of Welsh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u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pskill existing teaching workforce – boosting language confidence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t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arget underrepresented ethnic groups – outreach and financial support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p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romote teaching early – in schools and universities</a:t>
            </a:r>
          </a:p>
          <a:p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E6933E-0BA0-4E89-94E9-F60DA10568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Conclusions – key priorities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8090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E416A72C-D944-4843-8415-9396206D5D69}"/>
              </a:ext>
            </a:extLst>
          </p:cNvPr>
          <p:cNvGraphicFramePr>
            <a:graphicFrameLocks/>
          </p:cNvGraphicFramePr>
          <p:nvPr/>
        </p:nvGraphicFramePr>
        <p:xfrm>
          <a:off x="0" y="41096"/>
          <a:ext cx="6084847" cy="3387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315A580-9005-48E5-9755-E6C296C407CC}"/>
              </a:ext>
            </a:extLst>
          </p:cNvPr>
          <p:cNvGraphicFramePr>
            <a:graphicFrameLocks/>
          </p:cNvGraphicFramePr>
          <p:nvPr/>
        </p:nvGraphicFramePr>
        <p:xfrm>
          <a:off x="6107153" y="41095"/>
          <a:ext cx="6084847" cy="3387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0" y="307811"/>
            <a:ext cx="4280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10 year trend of registered NQTs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9833" y="-549"/>
            <a:ext cx="4843089" cy="47171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A8117C"/>
                </a:solidFill>
              </a:rPr>
              <a:t>Teacher recruitment: NQTs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3E3A8E2-A18E-4587-9F05-310B46F9B84C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51EE9E-340F-41BB-8BB3-2082B8B21B8D}"/>
              </a:ext>
            </a:extLst>
          </p:cNvPr>
          <p:cNvCxnSpPr>
            <a:cxnSpLocks/>
          </p:cNvCxnSpPr>
          <p:nvPr/>
        </p:nvCxnSpPr>
        <p:spPr>
          <a:xfrm>
            <a:off x="89210" y="3414443"/>
            <a:ext cx="11978953" cy="14557"/>
          </a:xfrm>
          <a:prstGeom prst="line">
            <a:avLst/>
          </a:prstGeom>
          <a:ln w="28575">
            <a:solidFill>
              <a:srgbClr val="A8117C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0644145-D692-4873-9346-793A2C72DADF}"/>
              </a:ext>
            </a:extLst>
          </p:cNvPr>
          <p:cNvSpPr txBox="1"/>
          <p:nvPr/>
        </p:nvSpPr>
        <p:spPr>
          <a:xfrm>
            <a:off x="6107152" y="307811"/>
            <a:ext cx="36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Percentage of NQTs in proportion to all school teachers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E93935-E480-44B2-9BAE-D03BAD174995}"/>
              </a:ext>
            </a:extLst>
          </p:cNvPr>
          <p:cNvCxnSpPr>
            <a:cxnSpLocks/>
          </p:cNvCxnSpPr>
          <p:nvPr/>
        </p:nvCxnSpPr>
        <p:spPr>
          <a:xfrm>
            <a:off x="6107153" y="307811"/>
            <a:ext cx="0" cy="3038534"/>
          </a:xfrm>
          <a:prstGeom prst="line">
            <a:avLst/>
          </a:prstGeom>
          <a:ln w="28575">
            <a:solidFill>
              <a:srgbClr val="A8117C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F39832C6-8E91-4A69-8EB4-B0F0C3AA4086}"/>
              </a:ext>
            </a:extLst>
          </p:cNvPr>
          <p:cNvGraphicFramePr>
            <a:graphicFrameLocks/>
          </p:cNvGraphicFramePr>
          <p:nvPr/>
        </p:nvGraphicFramePr>
        <p:xfrm>
          <a:off x="1" y="3650724"/>
          <a:ext cx="12192000" cy="320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47CB9E3E-05EE-4398-A724-605AD8233D60}"/>
              </a:ext>
            </a:extLst>
          </p:cNvPr>
          <p:cNvSpPr txBox="1"/>
          <p:nvPr/>
        </p:nvSpPr>
        <p:spPr>
          <a:xfrm>
            <a:off x="0" y="3414443"/>
            <a:ext cx="7805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Percentage of ethnic minority NQTs and all school teachers in 2025</a:t>
            </a:r>
          </a:p>
        </p:txBody>
      </p:sp>
    </p:spTree>
    <p:extLst>
      <p:ext uri="{BB962C8B-B14F-4D97-AF65-F5344CB8AC3E}">
        <p14:creationId xmlns:p14="http://schemas.microsoft.com/office/powerpoint/2010/main" val="25286411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 startAt="5"/>
            </a:pPr>
            <a:r>
              <a:rPr lang="en-GB" sz="2400" dirty="0">
                <a:solidFill>
                  <a:srgbClr val="017A37"/>
                </a:solidFill>
              </a:rPr>
              <a:t>Evidence-based policy development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17A37"/>
                </a:solidFill>
                <a:latin typeface="+mn-lt"/>
              </a:rPr>
              <a:t>use EWC register data to inform workforce planning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l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isten to the experiences of practitioners 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l</a:t>
            </a:r>
            <a:r>
              <a:rPr lang="en-GB" sz="2400" dirty="0">
                <a:solidFill>
                  <a:srgbClr val="017A37"/>
                </a:solidFill>
                <a:latin typeface="+mn-lt"/>
              </a:rPr>
              <a:t>earn from international best practice</a:t>
            </a:r>
          </a:p>
          <a:p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73B009-62D7-46D5-8013-F038EAF1B8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Conclusions – key priorities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472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are the key predictors of international teacher shortages? Steven </a:t>
            </a:r>
            <a:r>
              <a:rPr lang="en-US" dirty="0" err="1"/>
              <a:t>Gorard</a:t>
            </a:r>
            <a:r>
              <a:rPr lang="en-US" dirty="0"/>
              <a:t>, Mark Ledger, </a:t>
            </a:r>
            <a:r>
              <a:rPr lang="en-US" dirty="0" err="1"/>
              <a:t>Beng</a:t>
            </a:r>
            <a:r>
              <a:rPr lang="en-US" dirty="0"/>
              <a:t> </a:t>
            </a:r>
            <a:r>
              <a:rPr lang="en-US" dirty="0" err="1"/>
              <a:t>Huat</a:t>
            </a:r>
            <a:r>
              <a:rPr lang="en-US" dirty="0"/>
              <a:t> Seng and Rebecca Morrison. Research Papers in Education. 2025.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0" dirty="0">
                <a:effectLst/>
              </a:rPr>
              <a:t>Global report on teachers. </a:t>
            </a:r>
            <a:r>
              <a:rPr lang="en-US" dirty="0"/>
              <a:t>International Task Force on Teachers for Education 2030. UNESCO. 2024.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Education policy outlook. Reshaping Teaching into a Thriving Profession from ABCs to AI. OECD. 2024.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future teaching profession for Wales. Cardiff Metropolitan University.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Incentives to recruit and retain teachers in Wales. Jo Hutchinson, Joni Kelly, Luke </a:t>
            </a:r>
            <a:r>
              <a:rPr lang="en-US" dirty="0" err="1"/>
              <a:t>Sibieta</a:t>
            </a:r>
            <a:r>
              <a:rPr lang="en-US" dirty="0"/>
              <a:t> and James </a:t>
            </a:r>
            <a:r>
              <a:rPr lang="en-US" dirty="0" err="1"/>
              <a:t>Zuccollo</a:t>
            </a:r>
            <a:r>
              <a:rPr lang="en-US" dirty="0"/>
              <a:t>. 2024.</a:t>
            </a:r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73B009-62D7-46D5-8013-F038EAF1B8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2776041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9832" y="-549"/>
            <a:ext cx="4616208" cy="4474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A8117C"/>
                </a:solidFill>
              </a:rPr>
              <a:t>Teacher recruitment: NQTs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3E3A8E2-A18E-4587-9F05-310B46F9B84C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2364931-42D6-4C28-AF0A-3BFD9FBEE8D9}"/>
              </a:ext>
            </a:extLst>
          </p:cNvPr>
          <p:cNvGraphicFramePr>
            <a:graphicFrameLocks/>
          </p:cNvGraphicFramePr>
          <p:nvPr/>
        </p:nvGraphicFramePr>
        <p:xfrm>
          <a:off x="-15674" y="657884"/>
          <a:ext cx="6122827" cy="6208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EC68142C-50D5-4370-83CF-82C1D3630922}"/>
              </a:ext>
            </a:extLst>
          </p:cNvPr>
          <p:cNvSpPr txBox="1"/>
          <p:nvPr/>
        </p:nvSpPr>
        <p:spPr>
          <a:xfrm>
            <a:off x="6875" y="350107"/>
            <a:ext cx="6069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Percentage of NQTs by Welsh language ability from 2021-2025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2E617FCE-E609-4A7C-ABD3-4D6AECDE30F0}"/>
              </a:ext>
            </a:extLst>
          </p:cNvPr>
          <p:cNvGraphicFramePr>
            <a:graphicFrameLocks/>
          </p:cNvGraphicFramePr>
          <p:nvPr/>
        </p:nvGraphicFramePr>
        <p:xfrm>
          <a:off x="6107153" y="657883"/>
          <a:ext cx="6084847" cy="6208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40D0E4F9-28EE-463A-ACDE-04F37AC0A866}"/>
              </a:ext>
            </a:extLst>
          </p:cNvPr>
          <p:cNvSpPr txBox="1"/>
          <p:nvPr/>
        </p:nvSpPr>
        <p:spPr>
          <a:xfrm>
            <a:off x="6107153" y="350107"/>
            <a:ext cx="5941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Percentage of all school teachers by Welsh language ability from 2021-2025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5CA7644-9302-487A-BF3B-B3A1E4FA7C41}"/>
              </a:ext>
            </a:extLst>
          </p:cNvPr>
          <p:cNvCxnSpPr>
            <a:cxnSpLocks/>
          </p:cNvCxnSpPr>
          <p:nvPr/>
        </p:nvCxnSpPr>
        <p:spPr>
          <a:xfrm flipH="1">
            <a:off x="6089851" y="398761"/>
            <a:ext cx="17302" cy="6391038"/>
          </a:xfrm>
          <a:prstGeom prst="line">
            <a:avLst/>
          </a:prstGeom>
          <a:ln w="28575">
            <a:solidFill>
              <a:srgbClr val="A8117C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131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6304" y="-5359"/>
            <a:ext cx="6724506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750A00"/>
                </a:solidFill>
              </a:rPr>
              <a:t>Teacher retention: Year-on-year change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F130B93-99D2-4847-AF46-4DD0ECB52108}"/>
              </a:ext>
            </a:extLst>
          </p:cNvPr>
          <p:cNvGraphicFramePr>
            <a:graphicFrameLocks noGrp="1"/>
          </p:cNvGraphicFramePr>
          <p:nvPr/>
        </p:nvGraphicFramePr>
        <p:xfrm>
          <a:off x="123836" y="822656"/>
          <a:ext cx="11921332" cy="1563120"/>
        </p:xfrm>
        <a:graphic>
          <a:graphicData uri="http://schemas.openxmlformats.org/drawingml/2006/table">
            <a:tbl>
              <a:tblPr/>
              <a:tblGrid>
                <a:gridCol w="3307882">
                  <a:extLst>
                    <a:ext uri="{9D8B030D-6E8A-4147-A177-3AD203B41FA5}">
                      <a16:colId xmlns:a16="http://schemas.microsoft.com/office/drawing/2014/main" val="1703691630"/>
                    </a:ext>
                  </a:extLst>
                </a:gridCol>
                <a:gridCol w="861345">
                  <a:extLst>
                    <a:ext uri="{9D8B030D-6E8A-4147-A177-3AD203B41FA5}">
                      <a16:colId xmlns:a16="http://schemas.microsoft.com/office/drawing/2014/main" val="1343885497"/>
                    </a:ext>
                  </a:extLst>
                </a:gridCol>
                <a:gridCol w="861345">
                  <a:extLst>
                    <a:ext uri="{9D8B030D-6E8A-4147-A177-3AD203B41FA5}">
                      <a16:colId xmlns:a16="http://schemas.microsoft.com/office/drawing/2014/main" val="4086901781"/>
                    </a:ext>
                  </a:extLst>
                </a:gridCol>
                <a:gridCol w="861345">
                  <a:extLst>
                    <a:ext uri="{9D8B030D-6E8A-4147-A177-3AD203B41FA5}">
                      <a16:colId xmlns:a16="http://schemas.microsoft.com/office/drawing/2014/main" val="170366259"/>
                    </a:ext>
                  </a:extLst>
                </a:gridCol>
                <a:gridCol w="861345">
                  <a:extLst>
                    <a:ext uri="{9D8B030D-6E8A-4147-A177-3AD203B41FA5}">
                      <a16:colId xmlns:a16="http://schemas.microsoft.com/office/drawing/2014/main" val="4098235589"/>
                    </a:ext>
                  </a:extLst>
                </a:gridCol>
                <a:gridCol w="861345">
                  <a:extLst>
                    <a:ext uri="{9D8B030D-6E8A-4147-A177-3AD203B41FA5}">
                      <a16:colId xmlns:a16="http://schemas.microsoft.com/office/drawing/2014/main" val="1011445374"/>
                    </a:ext>
                  </a:extLst>
                </a:gridCol>
                <a:gridCol w="861345">
                  <a:extLst>
                    <a:ext uri="{9D8B030D-6E8A-4147-A177-3AD203B41FA5}">
                      <a16:colId xmlns:a16="http://schemas.microsoft.com/office/drawing/2014/main" val="2167181804"/>
                    </a:ext>
                  </a:extLst>
                </a:gridCol>
                <a:gridCol w="861345">
                  <a:extLst>
                    <a:ext uri="{9D8B030D-6E8A-4147-A177-3AD203B41FA5}">
                      <a16:colId xmlns:a16="http://schemas.microsoft.com/office/drawing/2014/main" val="961199916"/>
                    </a:ext>
                  </a:extLst>
                </a:gridCol>
                <a:gridCol w="861345">
                  <a:extLst>
                    <a:ext uri="{9D8B030D-6E8A-4147-A177-3AD203B41FA5}">
                      <a16:colId xmlns:a16="http://schemas.microsoft.com/office/drawing/2014/main" val="137052890"/>
                    </a:ext>
                  </a:extLst>
                </a:gridCol>
                <a:gridCol w="861345">
                  <a:extLst>
                    <a:ext uri="{9D8B030D-6E8A-4147-A177-3AD203B41FA5}">
                      <a16:colId xmlns:a16="http://schemas.microsoft.com/office/drawing/2014/main" val="2944115053"/>
                    </a:ext>
                  </a:extLst>
                </a:gridCol>
                <a:gridCol w="861345">
                  <a:extLst>
                    <a:ext uri="{9D8B030D-6E8A-4147-A177-3AD203B41FA5}">
                      <a16:colId xmlns:a16="http://schemas.microsoft.com/office/drawing/2014/main" val="521038744"/>
                    </a:ext>
                  </a:extLst>
                </a:gridCol>
              </a:tblGrid>
              <a:tr h="142584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875869"/>
                  </a:ext>
                </a:extLst>
              </a:tr>
              <a:tr h="34310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Total registered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36,951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36,426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35,929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35,545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35,171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34,766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35,256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35,837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35,865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35,266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7710302"/>
                  </a:ext>
                </a:extLst>
              </a:tr>
              <a:tr h="34310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Registrants de-registered since previous year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2,660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2,816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2,812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2,601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2,720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2,632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2,312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2,186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2,486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2,910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022421"/>
                  </a:ext>
                </a:extLst>
              </a:tr>
              <a:tr h="34310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 registrants since previous year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2,256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2,291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2,315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2,217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2,346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2,227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2,802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2,767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2,514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2,311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324867"/>
                  </a:ext>
                </a:extLst>
              </a:tr>
              <a:tr h="34310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Increase or decrease on previous year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-404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-525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-497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-384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-374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-405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490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-599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71575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D37F63F-BB10-421E-8750-89A8E92D9F38}"/>
              </a:ext>
            </a:extLst>
          </p:cNvPr>
          <p:cNvSpPr txBox="1"/>
          <p:nvPr/>
        </p:nvSpPr>
        <p:spPr>
          <a:xfrm>
            <a:off x="30921" y="395878"/>
            <a:ext cx="517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Year-on-year change in registered school teacher numbers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B80AD8E-6469-4E3C-B90F-FB8FA3BFD5B1}"/>
              </a:ext>
            </a:extLst>
          </p:cNvPr>
          <p:cNvGraphicFramePr>
            <a:graphicFrameLocks/>
          </p:cNvGraphicFramePr>
          <p:nvPr/>
        </p:nvGraphicFramePr>
        <p:xfrm>
          <a:off x="127819" y="2385776"/>
          <a:ext cx="11917350" cy="4472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05851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4B80AD8E-6469-4E3C-B90F-FB8FA3BFD5B1}"/>
              </a:ext>
            </a:extLst>
          </p:cNvPr>
          <p:cNvGraphicFramePr>
            <a:graphicFrameLocks/>
          </p:cNvGraphicFramePr>
          <p:nvPr/>
        </p:nvGraphicFramePr>
        <p:xfrm>
          <a:off x="0" y="1840284"/>
          <a:ext cx="6095999" cy="1968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6928" y="-5359"/>
            <a:ext cx="6069071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Retention: Year-on-year </a:t>
            </a:r>
            <a:r>
              <a:rPr lang="en-GB" dirty="0">
                <a:solidFill>
                  <a:srgbClr val="007534"/>
                </a:solidFill>
                <a:latin typeface="Calibri" panose="020F0502020204030204"/>
              </a:rPr>
              <a:t>c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7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hange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7534"/>
              </a:solidFill>
              <a:effectLst/>
              <a:uLnTx/>
              <a:uFillTx/>
              <a:latin typeface="Calibri" panose="020F0502020204030204"/>
              <a:ea typeface="+mn-ea"/>
              <a:cs typeface="Poppins SemiBold" panose="00000700000000000000" pitchFamily="50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6CEFAF9-1355-46A5-A70F-648DD1A33BFD}"/>
              </a:ext>
            </a:extLst>
          </p:cNvPr>
          <p:cNvGraphicFramePr>
            <a:graphicFrameLocks noGrp="1"/>
          </p:cNvGraphicFramePr>
          <p:nvPr/>
        </p:nvGraphicFramePr>
        <p:xfrm>
          <a:off x="129223" y="240082"/>
          <a:ext cx="11938945" cy="1600200"/>
        </p:xfrm>
        <a:graphic>
          <a:graphicData uri="http://schemas.openxmlformats.org/drawingml/2006/table">
            <a:tbl>
              <a:tblPr/>
              <a:tblGrid>
                <a:gridCol w="4737745">
                  <a:extLst>
                    <a:ext uri="{9D8B030D-6E8A-4147-A177-3AD203B41FA5}">
                      <a16:colId xmlns:a16="http://schemas.microsoft.com/office/drawing/2014/main" val="1523738097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1330438180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2833607200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528324684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2471804028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2492166464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19522073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1935277882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2496978371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3280421912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1371069675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9835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Categories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76967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learning support workers (SLSW)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-2,418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55337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teachers (FE)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7361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learning support workers (FELSW)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8129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Work-based learning practitioners (WBL)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31735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Qualified youth workers (YW)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52207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Qualified youth support workers (YSW)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327570"/>
                  </a:ext>
                </a:extLst>
              </a:tr>
            </a:tbl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60BC4224-EC25-4926-B19B-C6C15EAE6107}"/>
              </a:ext>
            </a:extLst>
          </p:cNvPr>
          <p:cNvGraphicFramePr>
            <a:graphicFrameLocks/>
          </p:cNvGraphicFramePr>
          <p:nvPr/>
        </p:nvGraphicFramePr>
        <p:xfrm>
          <a:off x="-1" y="3819065"/>
          <a:ext cx="12192001" cy="3038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A106A7E-7BB4-4FBE-809B-F70371A8E08B}"/>
              </a:ext>
            </a:extLst>
          </p:cNvPr>
          <p:cNvSpPr txBox="1"/>
          <p:nvPr/>
        </p:nvSpPr>
        <p:spPr>
          <a:xfrm>
            <a:off x="42605" y="1812958"/>
            <a:ext cx="1266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School sector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9BA739D-859A-43BC-BD88-4F4CA8FADC54}"/>
              </a:ext>
            </a:extLst>
          </p:cNvPr>
          <p:cNvCxnSpPr>
            <a:cxnSpLocks/>
          </p:cNvCxnSpPr>
          <p:nvPr/>
        </p:nvCxnSpPr>
        <p:spPr>
          <a:xfrm>
            <a:off x="129223" y="3808426"/>
            <a:ext cx="11938940" cy="0"/>
          </a:xfrm>
          <a:prstGeom prst="line">
            <a:avLst/>
          </a:prstGeom>
          <a:ln w="28575">
            <a:solidFill>
              <a:srgbClr val="007534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890039DA-32E3-4FFE-A04B-A726BC01DCCC}"/>
              </a:ext>
            </a:extLst>
          </p:cNvPr>
          <p:cNvGraphicFramePr>
            <a:graphicFrameLocks/>
          </p:cNvGraphicFramePr>
          <p:nvPr/>
        </p:nvGraphicFramePr>
        <p:xfrm>
          <a:off x="6094129" y="1840282"/>
          <a:ext cx="6097872" cy="1968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57873E0-599F-41F8-8238-43FEAC65651E}"/>
              </a:ext>
            </a:extLst>
          </p:cNvPr>
          <p:cNvSpPr txBox="1"/>
          <p:nvPr/>
        </p:nvSpPr>
        <p:spPr>
          <a:xfrm>
            <a:off x="42605" y="3797787"/>
            <a:ext cx="2267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Further education sector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883556-50A2-48E0-8204-E88CF80F05EE}"/>
              </a:ext>
            </a:extLst>
          </p:cNvPr>
          <p:cNvSpPr txBox="1"/>
          <p:nvPr/>
        </p:nvSpPr>
        <p:spPr>
          <a:xfrm>
            <a:off x="6094129" y="1821694"/>
            <a:ext cx="1266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Youth sector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D89F39-ED56-4598-8DEC-C637143846FD}"/>
              </a:ext>
            </a:extLst>
          </p:cNvPr>
          <p:cNvCxnSpPr>
            <a:cxnSpLocks/>
          </p:cNvCxnSpPr>
          <p:nvPr/>
        </p:nvCxnSpPr>
        <p:spPr>
          <a:xfrm>
            <a:off x="6094129" y="1936959"/>
            <a:ext cx="0" cy="1799298"/>
          </a:xfrm>
          <a:prstGeom prst="line">
            <a:avLst/>
          </a:prstGeom>
          <a:ln w="28575">
            <a:solidFill>
              <a:srgbClr val="007534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530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9456" y="-30820"/>
            <a:ext cx="6076544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11A6A8"/>
                </a:solidFill>
              </a:rPr>
              <a:t>Retention: 10 year and 5 year change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8BF3FFF-6699-41B0-ADA4-8724D2701CAA}"/>
              </a:ext>
            </a:extLst>
          </p:cNvPr>
          <p:cNvGraphicFramePr>
            <a:graphicFrameLocks noGrp="1"/>
          </p:cNvGraphicFramePr>
          <p:nvPr/>
        </p:nvGraphicFramePr>
        <p:xfrm>
          <a:off x="123837" y="404356"/>
          <a:ext cx="11944330" cy="1800225"/>
        </p:xfrm>
        <a:graphic>
          <a:graphicData uri="http://schemas.openxmlformats.org/drawingml/2006/table">
            <a:tbl>
              <a:tblPr/>
              <a:tblGrid>
                <a:gridCol w="4202357">
                  <a:extLst>
                    <a:ext uri="{9D8B030D-6E8A-4147-A177-3AD203B41FA5}">
                      <a16:colId xmlns:a16="http://schemas.microsoft.com/office/drawing/2014/main" val="877533618"/>
                    </a:ext>
                  </a:extLst>
                </a:gridCol>
                <a:gridCol w="2045110">
                  <a:extLst>
                    <a:ext uri="{9D8B030D-6E8A-4147-A177-3AD203B41FA5}">
                      <a16:colId xmlns:a16="http://schemas.microsoft.com/office/drawing/2014/main" val="2243351810"/>
                    </a:ext>
                  </a:extLst>
                </a:gridCol>
                <a:gridCol w="2045110">
                  <a:extLst>
                    <a:ext uri="{9D8B030D-6E8A-4147-A177-3AD203B41FA5}">
                      <a16:colId xmlns:a16="http://schemas.microsoft.com/office/drawing/2014/main" val="3839396184"/>
                    </a:ext>
                  </a:extLst>
                </a:gridCol>
                <a:gridCol w="2045110">
                  <a:extLst>
                    <a:ext uri="{9D8B030D-6E8A-4147-A177-3AD203B41FA5}">
                      <a16:colId xmlns:a16="http://schemas.microsoft.com/office/drawing/2014/main" val="4200160928"/>
                    </a:ext>
                  </a:extLst>
                </a:gridCol>
                <a:gridCol w="1606643">
                  <a:extLst>
                    <a:ext uri="{9D8B030D-6E8A-4147-A177-3AD203B41FA5}">
                      <a16:colId xmlns:a16="http://schemas.microsoft.com/office/drawing/2014/main" val="48685835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Categories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Still registered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Not registered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Registered in another category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4883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School teacher (TEA): 10 year change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21,549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14,809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35,171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38664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School teacher (TEA): 5 year change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26,700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7,738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37,355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37033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School learning support workers (SLSW): 5 year change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19,356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15,331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3,907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38,594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65383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teachers (FE): 5 year change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4,105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6,756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271659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learning support workers (FELSW): 5 year change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5,407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1632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Work-based learning practitioners (WBL): 5 year change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644824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Qualified youth workers (YW): 5 year change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6898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Qualified youth support workers (YSW): 5 year change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539430"/>
                  </a:ext>
                </a:extLst>
              </a:tr>
            </a:tbl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DCDA2409-F7DB-4172-A11D-84C1302CAEF4}"/>
              </a:ext>
            </a:extLst>
          </p:cNvPr>
          <p:cNvGraphicFramePr>
            <a:graphicFrameLocks/>
          </p:cNvGraphicFramePr>
          <p:nvPr/>
        </p:nvGraphicFramePr>
        <p:xfrm>
          <a:off x="0" y="2255062"/>
          <a:ext cx="12192000" cy="4602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49486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7" y="0"/>
            <a:ext cx="9249697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C21100"/>
                </a:solidFill>
              </a:rPr>
              <a:t>2020 cohort retention: De-registration age at March 2025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C3C48C-0A7D-4F0A-8AC9-CFAAE7E345F2}"/>
              </a:ext>
            </a:extLst>
          </p:cNvPr>
          <p:cNvGraphicFramePr>
            <a:graphicFrameLocks noGrp="1"/>
          </p:cNvGraphicFramePr>
          <p:nvPr/>
        </p:nvGraphicFramePr>
        <p:xfrm>
          <a:off x="123837" y="437703"/>
          <a:ext cx="11944326" cy="1600200"/>
        </p:xfrm>
        <a:graphic>
          <a:graphicData uri="http://schemas.openxmlformats.org/drawingml/2006/table">
            <a:tbl>
              <a:tblPr/>
              <a:tblGrid>
                <a:gridCol w="8173650">
                  <a:extLst>
                    <a:ext uri="{9D8B030D-6E8A-4147-A177-3AD203B41FA5}">
                      <a16:colId xmlns:a16="http://schemas.microsoft.com/office/drawing/2014/main" val="1763922752"/>
                    </a:ext>
                  </a:extLst>
                </a:gridCol>
                <a:gridCol w="1256892">
                  <a:extLst>
                    <a:ext uri="{9D8B030D-6E8A-4147-A177-3AD203B41FA5}">
                      <a16:colId xmlns:a16="http://schemas.microsoft.com/office/drawing/2014/main" val="2932009378"/>
                    </a:ext>
                  </a:extLst>
                </a:gridCol>
                <a:gridCol w="1256892">
                  <a:extLst>
                    <a:ext uri="{9D8B030D-6E8A-4147-A177-3AD203B41FA5}">
                      <a16:colId xmlns:a16="http://schemas.microsoft.com/office/drawing/2014/main" val="2880874705"/>
                    </a:ext>
                  </a:extLst>
                </a:gridCol>
                <a:gridCol w="1256892">
                  <a:extLst>
                    <a:ext uri="{9D8B030D-6E8A-4147-A177-3AD203B41FA5}">
                      <a16:colId xmlns:a16="http://schemas.microsoft.com/office/drawing/2014/main" val="2500482617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Categories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Under 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55+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0954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School teachers (TEA)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4,229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7,738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597767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School learning support workers (SLSW)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11,728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3,603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15,331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60042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teachers (FE)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873082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learning support workers (FELSW)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303952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Work-based learning practitioners (WBL)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5694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Qualified youth workers (YW)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99354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Qualified youth support workers (YSW)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625013"/>
                  </a:ext>
                </a:extLst>
              </a:tr>
            </a:tbl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8D2E4751-FAA3-4897-B895-7D157F493B5F}"/>
              </a:ext>
            </a:extLst>
          </p:cNvPr>
          <p:cNvGraphicFramePr>
            <a:graphicFrameLocks/>
          </p:cNvGraphicFramePr>
          <p:nvPr/>
        </p:nvGraphicFramePr>
        <p:xfrm>
          <a:off x="-1" y="2037903"/>
          <a:ext cx="12191999" cy="4820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10608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6" y="0"/>
            <a:ext cx="9426679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C21100"/>
                </a:solidFill>
              </a:rPr>
              <a:t>2020 cohort retention: De-registration age at March 2025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BFC9E32-9B7C-4125-BAA3-E645DF16631F}"/>
              </a:ext>
            </a:extLst>
          </p:cNvPr>
          <p:cNvGraphicFramePr>
            <a:graphicFrameLocks/>
          </p:cNvGraphicFramePr>
          <p:nvPr/>
        </p:nvGraphicFramePr>
        <p:xfrm>
          <a:off x="-7453" y="2104201"/>
          <a:ext cx="12192000" cy="475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7ABDAE4-2462-4703-8EB2-6A838EB2F177}"/>
              </a:ext>
            </a:extLst>
          </p:cNvPr>
          <p:cNvGraphicFramePr>
            <a:graphicFrameLocks noGrp="1"/>
          </p:cNvGraphicFramePr>
          <p:nvPr/>
        </p:nvGraphicFramePr>
        <p:xfrm>
          <a:off x="112947" y="504000"/>
          <a:ext cx="11951201" cy="1600200"/>
        </p:xfrm>
        <a:graphic>
          <a:graphicData uri="http://schemas.openxmlformats.org/drawingml/2006/table">
            <a:tbl>
              <a:tblPr/>
              <a:tblGrid>
                <a:gridCol w="4668954">
                  <a:extLst>
                    <a:ext uri="{9D8B030D-6E8A-4147-A177-3AD203B41FA5}">
                      <a16:colId xmlns:a16="http://schemas.microsoft.com/office/drawing/2014/main" val="2569921773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3570286737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3912645858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3322533074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1439652964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2704656186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2643048789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3576768196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Categories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Under 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30 - 34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35 - 39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40 - 44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45 - 49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50 - 54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87085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School teachers (TEA)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4,229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6582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School learning support workers (SLSW)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4,549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11,728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5877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teachers (FE)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021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Further education learning support workers (FELSW)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1338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Work-based learning practitioners (WBL)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29038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Qualified youth workers (YW)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512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Qualified youth support workers (YSW)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9646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595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2270</Words>
  <Application>Microsoft Office PowerPoint</Application>
  <PresentationFormat>Widescreen</PresentationFormat>
  <Paragraphs>909</Paragraphs>
  <Slides>31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Poppins SemiBold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Sioned Wyn</dc:creator>
  <cp:lastModifiedBy>Sioned Wyn</cp:lastModifiedBy>
  <cp:revision>3</cp:revision>
  <dcterms:created xsi:type="dcterms:W3CDTF">2025-11-12T14:08:36Z</dcterms:created>
  <dcterms:modified xsi:type="dcterms:W3CDTF">2025-11-26T11:48:47Z</dcterms:modified>
</cp:coreProperties>
</file>