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notesSlides/notesSlide4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5.xml" ContentType="application/vnd.openxmlformats-officedocument.themeOverride+xml"/>
  <Override PartName="/ppt/notesSlides/notesSlide5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6.xml" ContentType="application/vnd.openxmlformats-officedocument.themeOverride+xml"/>
  <Override PartName="/ppt/notesSlides/notesSlide6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7.xml" ContentType="application/vnd.openxmlformats-officedocument.themeOverr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theme/themeOverride8.xml" ContentType="application/vnd.openxmlformats-officedocument.themeOverr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theme/themeOverride9.xml" ContentType="application/vnd.openxmlformats-officedocument.themeOverride+xml"/>
  <Override PartName="/ppt/notesSlides/notesSlide7.xml" ContentType="application/vnd.openxmlformats-officedocument.presentationml.notesSl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theme/themeOverride10.xml" ContentType="application/vnd.openxmlformats-officedocument.themeOverride+xml"/>
  <Override PartName="/ppt/notesSlides/notesSlide8.xml" ContentType="application/vnd.openxmlformats-officedocument.presentationml.notesSlid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theme/themeOverride11.xml" ContentType="application/vnd.openxmlformats-officedocument.themeOverride+xml"/>
  <Override PartName="/ppt/notesSlides/notesSlide9.xml" ContentType="application/vnd.openxmlformats-officedocument.presentationml.notesSlid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theme/themeOverride12.xml" ContentType="application/vnd.openxmlformats-officedocument.themeOverride+xml"/>
  <Override PartName="/ppt/notesSlides/notesSlide10.xml" ContentType="application/vnd.openxmlformats-officedocument.presentationml.notesSlid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theme/themeOverride13.xml" ContentType="application/vnd.openxmlformats-officedocument.themeOverride+xml"/>
  <Override PartName="/ppt/notesSlides/notesSlide11.xml" ContentType="application/vnd.openxmlformats-officedocument.presentationml.notesSlid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theme/themeOverride14.xml" ContentType="application/vnd.openxmlformats-officedocument.themeOverride+xml"/>
  <Override PartName="/ppt/notesSlides/notesSlide12.xml" ContentType="application/vnd.openxmlformats-officedocument.presentationml.notesSlid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theme/themeOverride15.xml" ContentType="application/vnd.openxmlformats-officedocument.themeOverride+xml"/>
  <Override PartName="/ppt/notesSlides/notesSlide13.xml" ContentType="application/vnd.openxmlformats-officedocument.presentationml.notesSlid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theme/themeOverride16.xml" ContentType="application/vnd.openxmlformats-officedocument.themeOverr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465" r:id="rId2"/>
    <p:sldId id="491" r:id="rId3"/>
    <p:sldId id="513" r:id="rId4"/>
    <p:sldId id="518" r:id="rId5"/>
    <p:sldId id="507" r:id="rId6"/>
    <p:sldId id="514" r:id="rId7"/>
    <p:sldId id="508" r:id="rId8"/>
    <p:sldId id="517" r:id="rId9"/>
    <p:sldId id="519" r:id="rId10"/>
    <p:sldId id="520" r:id="rId11"/>
    <p:sldId id="522" r:id="rId12"/>
    <p:sldId id="523" r:id="rId13"/>
    <p:sldId id="527" r:id="rId14"/>
    <p:sldId id="484" r:id="rId15"/>
    <p:sldId id="261" r:id="rId16"/>
    <p:sldId id="302" r:id="rId17"/>
    <p:sldId id="304" r:id="rId18"/>
    <p:sldId id="305" r:id="rId19"/>
    <p:sldId id="306" r:id="rId20"/>
    <p:sldId id="307" r:id="rId21"/>
    <p:sldId id="308" r:id="rId22"/>
    <p:sldId id="309" r:id="rId23"/>
    <p:sldId id="310" r:id="rId24"/>
    <p:sldId id="311" r:id="rId25"/>
    <p:sldId id="312" r:id="rId26"/>
    <p:sldId id="313" r:id="rId27"/>
    <p:sldId id="314" r:id="rId28"/>
    <p:sldId id="315" r:id="rId29"/>
    <p:sldId id="316" r:id="rId30"/>
    <p:sldId id="317" r:id="rId31"/>
    <p:sldId id="318" r:id="rId32"/>
  </p:sldIdLst>
  <p:sldSz cx="12192000" cy="6858000"/>
  <p:notesSz cx="6858000" cy="9144000"/>
  <p:defaultTextStyle>
    <a:defPPr>
      <a:defRPr lang="cy-GB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B11CF47F-165F-4E81-990F-4D61DF71E9AA}">
          <p14:sldIdLst/>
        </p14:section>
        <p14:section name="Default Section" id="{D390BE02-5CA9-47C1-8758-D11F11D916F7}">
          <p14:sldIdLst>
            <p14:sldId id="465"/>
            <p14:sldId id="491"/>
            <p14:sldId id="513"/>
            <p14:sldId id="518"/>
            <p14:sldId id="507"/>
            <p14:sldId id="514"/>
            <p14:sldId id="508"/>
            <p14:sldId id="517"/>
            <p14:sldId id="519"/>
            <p14:sldId id="520"/>
            <p14:sldId id="522"/>
            <p14:sldId id="523"/>
            <p14:sldId id="527"/>
          </p14:sldIdLst>
        </p14:section>
        <p14:section name="Default Section" id="{FB21B4D5-A123-4F19-914B-59FFC29193A0}">
          <p14:sldIdLst>
            <p14:sldId id="484"/>
            <p14:sldId id="261"/>
            <p14:sldId id="302"/>
            <p14:sldId id="304"/>
            <p14:sldId id="305"/>
            <p14:sldId id="306"/>
            <p14:sldId id="307"/>
            <p14:sldId id="308"/>
            <p14:sldId id="309"/>
            <p14:sldId id="310"/>
            <p14:sldId id="311"/>
            <p14:sldId id="312"/>
            <p14:sldId id="313"/>
            <p14:sldId id="314"/>
            <p14:sldId id="315"/>
            <p14:sldId id="316"/>
            <p14:sldId id="317"/>
            <p14:sldId id="31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13" d="100"/>
          <a:sy n="113" d="100"/>
        </p:scale>
        <p:origin x="510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0.xml"/><Relationship Id="rId2" Type="http://schemas.microsoft.com/office/2011/relationships/chartColorStyle" Target="colors10.xml"/><Relationship Id="rId1" Type="http://schemas.microsoft.com/office/2011/relationships/chartStyle" Target="style10.xml"/><Relationship Id="rId4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1.xml"/><Relationship Id="rId2" Type="http://schemas.microsoft.com/office/2011/relationships/chartColorStyle" Target="colors11.xml"/><Relationship Id="rId1" Type="http://schemas.microsoft.com/office/2011/relationships/chartStyle" Target="style11.xml"/><Relationship Id="rId4" Type="http://schemas.openxmlformats.org/officeDocument/2006/relationships/package" Target="../embeddings/Microsoft_Excel_Worksheet10.xlsx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2.xml"/><Relationship Id="rId2" Type="http://schemas.microsoft.com/office/2011/relationships/chartColorStyle" Target="colors12.xml"/><Relationship Id="rId1" Type="http://schemas.microsoft.com/office/2011/relationships/chartStyle" Target="style12.xml"/><Relationship Id="rId4" Type="http://schemas.openxmlformats.org/officeDocument/2006/relationships/package" Target="../embeddings/Microsoft_Excel_Worksheet11.xlsx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3.xml"/><Relationship Id="rId2" Type="http://schemas.microsoft.com/office/2011/relationships/chartColorStyle" Target="colors13.xml"/><Relationship Id="rId1" Type="http://schemas.microsoft.com/office/2011/relationships/chartStyle" Target="style13.xml"/><Relationship Id="rId4" Type="http://schemas.openxmlformats.org/officeDocument/2006/relationships/package" Target="../embeddings/Microsoft_Excel_Worksheet12.xlsx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4.xml"/><Relationship Id="rId2" Type="http://schemas.microsoft.com/office/2011/relationships/chartColorStyle" Target="colors14.xml"/><Relationship Id="rId1" Type="http://schemas.microsoft.com/office/2011/relationships/chartStyle" Target="style14.xml"/><Relationship Id="rId4" Type="http://schemas.openxmlformats.org/officeDocument/2006/relationships/package" Target="../embeddings/Microsoft_Excel_Worksheet13.xlsx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5.xml"/><Relationship Id="rId2" Type="http://schemas.microsoft.com/office/2011/relationships/chartColorStyle" Target="colors15.xml"/><Relationship Id="rId1" Type="http://schemas.microsoft.com/office/2011/relationships/chartStyle" Target="style15.xml"/><Relationship Id="rId4" Type="http://schemas.openxmlformats.org/officeDocument/2006/relationships/package" Target="../embeddings/Microsoft_Excel_Worksheet14.xlsx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6.xml"/><Relationship Id="rId2" Type="http://schemas.microsoft.com/office/2011/relationships/chartColorStyle" Target="colors16.xml"/><Relationship Id="rId1" Type="http://schemas.microsoft.com/office/2011/relationships/chartStyle" Target="style16.xml"/><Relationship Id="rId4" Type="http://schemas.openxmlformats.org/officeDocument/2006/relationships/package" Target="../embeddings/Microsoft_Excel_Worksheet15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8.xml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9.xml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5632603416322548E-2"/>
          <c:y val="0"/>
          <c:w val="0.96767018135377936"/>
          <c:h val="0.90294913905470753"/>
        </c:manualLayout>
      </c:layout>
      <c:lineChart>
        <c:grouping val="standard"/>
        <c:varyColors val="0"/>
        <c:ser>
          <c:idx val="0"/>
          <c:order val="0"/>
          <c:tx>
            <c:strRef>
              <c:f>NQT!$A$2</c:f>
              <c:strCache>
                <c:ptCount val="1"/>
                <c:pt idx="0">
                  <c:v>Number of NQTs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dLbls>
            <c:dLbl>
              <c:idx val="5"/>
              <c:layout>
                <c:manualLayout>
                  <c:x val="-4.3940792595113728E-2"/>
                  <c:y val="-0.1553241918190940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B83-4DA5-BDA7-0AA4181F3A0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NQT!$B$1:$K$1</c:f>
              <c:numCache>
                <c:formatCode>General</c:formatCode>
                <c:ptCount val="10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</c:v>
                </c:pt>
              </c:numCache>
            </c:numRef>
          </c:cat>
          <c:val>
            <c:numRef>
              <c:f>NQT!$B$2:$K$2</c:f>
              <c:numCache>
                <c:formatCode>#,##0</c:formatCode>
                <c:ptCount val="10"/>
                <c:pt idx="0">
                  <c:v>1228</c:v>
                </c:pt>
                <c:pt idx="1">
                  <c:v>1149</c:v>
                </c:pt>
                <c:pt idx="2">
                  <c:v>1207</c:v>
                </c:pt>
                <c:pt idx="3">
                  <c:v>1165</c:v>
                </c:pt>
                <c:pt idx="4">
                  <c:v>1160</c:v>
                </c:pt>
                <c:pt idx="5">
                  <c:v>1186</c:v>
                </c:pt>
                <c:pt idx="6">
                  <c:v>1475</c:v>
                </c:pt>
                <c:pt idx="7">
                  <c:v>1366</c:v>
                </c:pt>
                <c:pt idx="8">
                  <c:v>1258</c:v>
                </c:pt>
                <c:pt idx="9">
                  <c:v>1155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B83-4DA5-BDA7-0AA4181F3A07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267063856"/>
        <c:axId val="1267056784"/>
      </c:lineChart>
      <c:catAx>
        <c:axId val="12670638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bg1">
                <a:lumMod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cy-GB"/>
          </a:p>
        </c:txPr>
        <c:crossAx val="1267056784"/>
        <c:crosses val="autoZero"/>
        <c:auto val="1"/>
        <c:lblAlgn val="ctr"/>
        <c:lblOffset val="100"/>
        <c:noMultiLvlLbl val="0"/>
      </c:catAx>
      <c:valAx>
        <c:axId val="1267056784"/>
        <c:scaling>
          <c:orientation val="minMax"/>
          <c:max val="1600"/>
          <c:min val="1000"/>
        </c:scaling>
        <c:delete val="1"/>
        <c:axPos val="l"/>
        <c:numFmt formatCode="#,##0" sourceLinked="1"/>
        <c:majorTickMark val="out"/>
        <c:minorTickMark val="none"/>
        <c:tickLblPos val="nextTo"/>
        <c:crossAx val="12670638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200">
          <a:solidFill>
            <a:sysClr val="windowText" lastClr="000000"/>
          </a:solidFill>
        </a:defRPr>
      </a:pPr>
      <a:endParaRPr lang="cy-GB"/>
    </a:p>
  </c:txPr>
  <c:externalData r:id="rId4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8.0462024278215208E-2"/>
          <c:y val="0"/>
          <c:w val="0.90912130905511812"/>
          <c:h val="0.94914661591868854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'Retention 5 Yr Trend'!$B$48</c:f>
              <c:strCache>
                <c:ptCount val="1"/>
                <c:pt idx="0">
                  <c:v>Still registered</c:v>
                </c:pt>
              </c:strCache>
            </c:strRef>
          </c:tx>
          <c:spPr>
            <a:solidFill>
              <a:srgbClr val="095153"/>
            </a:solidFill>
            <a:ln w="12700">
              <a:solidFill>
                <a:sysClr val="window" lastClr="FFFFFF"/>
              </a:solidFill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095153"/>
              </a:solidFill>
              <a:ln w="12700">
                <a:solidFill>
                  <a:sysClr val="window" lastClr="FFFF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466-4969-82D5-5B34E5CA2B1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'Retention 5 Yr Trend'!$A$49:$A$56</c:f>
              <c:strCache>
                <c:ptCount val="8"/>
                <c:pt idx="0">
                  <c:v>TEA (10 year change)</c:v>
                </c:pt>
                <c:pt idx="1">
                  <c:v>TEA (5 year change)</c:v>
                </c:pt>
                <c:pt idx="2">
                  <c:v>SLSW (5 year change)</c:v>
                </c:pt>
                <c:pt idx="3">
                  <c:v>FE (5 year change)</c:v>
                </c:pt>
                <c:pt idx="4">
                  <c:v>FELSW (5 year change)</c:v>
                </c:pt>
                <c:pt idx="5">
                  <c:v>WBL (5 year change)</c:v>
                </c:pt>
                <c:pt idx="6">
                  <c:v>YW (5 year change)</c:v>
                </c:pt>
                <c:pt idx="7">
                  <c:v>YSW (5 year change)</c:v>
                </c:pt>
              </c:strCache>
            </c:strRef>
          </c:cat>
          <c:val>
            <c:numRef>
              <c:f>'Retention 5 Yr Trend'!$B$49:$B$56</c:f>
              <c:numCache>
                <c:formatCode>0.0%</c:formatCode>
                <c:ptCount val="8"/>
                <c:pt idx="0">
                  <c:v>0.57699999999999996</c:v>
                </c:pt>
                <c:pt idx="1">
                  <c:v>0.75900000000000001</c:v>
                </c:pt>
                <c:pt idx="2">
                  <c:v>0.502</c:v>
                </c:pt>
                <c:pt idx="3">
                  <c:v>0.60799999999999998</c:v>
                </c:pt>
                <c:pt idx="4">
                  <c:v>0.44400000000000001</c:v>
                </c:pt>
                <c:pt idx="5">
                  <c:v>0.46600000000000003</c:v>
                </c:pt>
                <c:pt idx="6">
                  <c:v>0.61499999999999999</c:v>
                </c:pt>
                <c:pt idx="7">
                  <c:v>0.48299999999999998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A5E-4557-905E-AC620B59A7D7}"/>
            </c:ext>
          </c:extLst>
        </c:ser>
        <c:ser>
          <c:idx val="1"/>
          <c:order val="1"/>
          <c:tx>
            <c:strRef>
              <c:f>'Retention 5 Yr Trend'!$C$48</c:f>
              <c:strCache>
                <c:ptCount val="1"/>
                <c:pt idx="0">
                  <c:v>Not registered</c:v>
                </c:pt>
              </c:strCache>
            </c:strRef>
          </c:tx>
          <c:spPr>
            <a:solidFill>
              <a:srgbClr val="11A6A8"/>
            </a:solidFill>
            <a:ln w="12700">
              <a:solidFill>
                <a:sysClr val="window" lastClr="FFFFFF"/>
              </a:solidFill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11A6A8"/>
              </a:solidFill>
              <a:ln w="12700">
                <a:solidFill>
                  <a:sysClr val="window" lastClr="FFFF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466-4969-82D5-5B34E5CA2B1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'Retention 5 Yr Trend'!$A$49:$A$56</c:f>
              <c:strCache>
                <c:ptCount val="8"/>
                <c:pt idx="0">
                  <c:v>TEA (10 year change)</c:v>
                </c:pt>
                <c:pt idx="1">
                  <c:v>TEA (5 year change)</c:v>
                </c:pt>
                <c:pt idx="2">
                  <c:v>SLSW (5 year change)</c:v>
                </c:pt>
                <c:pt idx="3">
                  <c:v>FE (5 year change)</c:v>
                </c:pt>
                <c:pt idx="4">
                  <c:v>FELSW (5 year change)</c:v>
                </c:pt>
                <c:pt idx="5">
                  <c:v>WBL (5 year change)</c:v>
                </c:pt>
                <c:pt idx="6">
                  <c:v>YW (5 year change)</c:v>
                </c:pt>
                <c:pt idx="7">
                  <c:v>YSW (5 year change)</c:v>
                </c:pt>
              </c:strCache>
            </c:strRef>
          </c:cat>
          <c:val>
            <c:numRef>
              <c:f>'Retention 5 Yr Trend'!$C$49:$C$56</c:f>
              <c:numCache>
                <c:formatCode>0.0%</c:formatCode>
                <c:ptCount val="8"/>
                <c:pt idx="0">
                  <c:v>0.39600000000000002</c:v>
                </c:pt>
                <c:pt idx="1">
                  <c:v>0.22</c:v>
                </c:pt>
                <c:pt idx="2">
                  <c:v>0.39700000000000002</c:v>
                </c:pt>
                <c:pt idx="3">
                  <c:v>0.33900000000000002</c:v>
                </c:pt>
                <c:pt idx="4">
                  <c:v>0.41799999999999998</c:v>
                </c:pt>
                <c:pt idx="5">
                  <c:v>0.47199999999999998</c:v>
                </c:pt>
                <c:pt idx="6">
                  <c:v>0.32400000000000001</c:v>
                </c:pt>
                <c:pt idx="7">
                  <c:v>0.38200000000000001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A5E-4557-905E-AC620B59A7D7}"/>
            </c:ext>
          </c:extLst>
        </c:ser>
        <c:ser>
          <c:idx val="2"/>
          <c:order val="2"/>
          <c:tx>
            <c:strRef>
              <c:f>'Retention 5 Yr Trend'!$D$48</c:f>
              <c:strCache>
                <c:ptCount val="1"/>
                <c:pt idx="0">
                  <c:v>Registered in another category</c:v>
                </c:pt>
              </c:strCache>
            </c:strRef>
          </c:tx>
          <c:spPr>
            <a:solidFill>
              <a:srgbClr val="C4F8F9"/>
            </a:solidFill>
            <a:ln w="12700">
              <a:solidFill>
                <a:sysClr val="window" lastClr="FFFFFF"/>
              </a:solidFill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C4F8F9"/>
              </a:solidFill>
              <a:ln w="12700">
                <a:solidFill>
                  <a:sysClr val="window" lastClr="FFFF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466-4969-82D5-5B34E5CA2B17}"/>
              </c:ext>
            </c:extLst>
          </c:dPt>
          <c:dLbls>
            <c:dLbl>
              <c:idx val="1"/>
              <c:layout>
                <c:manualLayout>
                  <c:x val="4.1666666666666666E-3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466-4969-82D5-5B34E5CA2B1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'Retention 5 Yr Trend'!$A$49:$A$56</c:f>
              <c:strCache>
                <c:ptCount val="8"/>
                <c:pt idx="0">
                  <c:v>TEA (10 year change)</c:v>
                </c:pt>
                <c:pt idx="1">
                  <c:v>TEA (5 year change)</c:v>
                </c:pt>
                <c:pt idx="2">
                  <c:v>SLSW (5 year change)</c:v>
                </c:pt>
                <c:pt idx="3">
                  <c:v>FE (5 year change)</c:v>
                </c:pt>
                <c:pt idx="4">
                  <c:v>FELSW (5 year change)</c:v>
                </c:pt>
                <c:pt idx="5">
                  <c:v>WBL (5 year change)</c:v>
                </c:pt>
                <c:pt idx="6">
                  <c:v>YW (5 year change)</c:v>
                </c:pt>
                <c:pt idx="7">
                  <c:v>YSW (5 year change)</c:v>
                </c:pt>
              </c:strCache>
            </c:strRef>
          </c:cat>
          <c:val>
            <c:numRef>
              <c:f>'Retention 5 Yr Trend'!$D$49:$D$56</c:f>
              <c:numCache>
                <c:formatCode>0.0%</c:formatCode>
                <c:ptCount val="8"/>
                <c:pt idx="0">
                  <c:v>2.7E-2</c:v>
                </c:pt>
                <c:pt idx="1">
                  <c:v>2.1000000000000001E-2</c:v>
                </c:pt>
                <c:pt idx="2">
                  <c:v>0.10100000000000001</c:v>
                </c:pt>
                <c:pt idx="3">
                  <c:v>5.2999999999999999E-2</c:v>
                </c:pt>
                <c:pt idx="4">
                  <c:v>0.13800000000000001</c:v>
                </c:pt>
                <c:pt idx="5">
                  <c:v>6.2E-2</c:v>
                </c:pt>
                <c:pt idx="6">
                  <c:v>6.0999999999999999E-2</c:v>
                </c:pt>
                <c:pt idx="7">
                  <c:v>0.13500000000000001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A5E-4557-905E-AC620B59A7D7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40"/>
        <c:overlap val="100"/>
        <c:axId val="1235430783"/>
        <c:axId val="1235429119"/>
      </c:barChart>
      <c:catAx>
        <c:axId val="1235430783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ysClr val="window" lastClr="FFFFFF">
                <a:lumMod val="75000"/>
              </a:sys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cy-GB"/>
          </a:p>
        </c:txPr>
        <c:crossAx val="1235429119"/>
        <c:crosses val="autoZero"/>
        <c:auto val="1"/>
        <c:lblAlgn val="ctr"/>
        <c:lblOffset val="100"/>
        <c:noMultiLvlLbl val="0"/>
      </c:catAx>
      <c:valAx>
        <c:axId val="1235429119"/>
        <c:scaling>
          <c:orientation val="minMax"/>
        </c:scaling>
        <c:delete val="1"/>
        <c:axPos val="t"/>
        <c:numFmt formatCode="0%" sourceLinked="1"/>
        <c:majorTickMark val="none"/>
        <c:minorTickMark val="none"/>
        <c:tickLblPos val="nextTo"/>
        <c:crossAx val="123543078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9324598097112858"/>
          <c:y val="0.94182301430586624"/>
          <c:w val="0.41350795603674539"/>
          <c:h val="5.657148902972167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cy-GB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ysClr val="windowText" lastClr="000000"/>
          </a:solidFill>
        </a:defRPr>
      </a:pPr>
      <a:endParaRPr lang="cy-GB"/>
    </a:p>
  </c:txPr>
  <c:externalData r:id="rId4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0416667521052126E-2"/>
          <c:y val="2.8982819225422226E-2"/>
          <c:w val="0.97916666495789573"/>
          <c:h val="0.83593006530781433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'Retention Age'!$Q$3</c:f>
              <c:strCache>
                <c:ptCount val="1"/>
                <c:pt idx="0">
                  <c:v>Under 55</c:v>
                </c:pt>
              </c:strCache>
            </c:strRef>
          </c:tx>
          <c:spPr>
            <a:solidFill>
              <a:schemeClr val="tx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'Retention Age'!$P$4:$P$10</c:f>
              <c:strCache>
                <c:ptCount val="7"/>
                <c:pt idx="0">
                  <c:v>TEA</c:v>
                </c:pt>
                <c:pt idx="1">
                  <c:v>SLSW</c:v>
                </c:pt>
                <c:pt idx="2">
                  <c:v>FE</c:v>
                </c:pt>
                <c:pt idx="3">
                  <c:v>FELSW</c:v>
                </c:pt>
                <c:pt idx="4">
                  <c:v>WBL</c:v>
                </c:pt>
                <c:pt idx="5">
                  <c:v>YW</c:v>
                </c:pt>
                <c:pt idx="6">
                  <c:v>YSW</c:v>
                </c:pt>
              </c:strCache>
            </c:strRef>
          </c:cat>
          <c:val>
            <c:numRef>
              <c:f>'Retention Age'!$Q$4:$Q$10</c:f>
              <c:numCache>
                <c:formatCode>0.0%</c:formatCode>
                <c:ptCount val="7"/>
                <c:pt idx="0">
                  <c:v>0.54700000000000004</c:v>
                </c:pt>
                <c:pt idx="1">
                  <c:v>0.76500000000000001</c:v>
                </c:pt>
                <c:pt idx="2">
                  <c:v>0.49299999999999999</c:v>
                </c:pt>
                <c:pt idx="3">
                  <c:v>0.68500000000000005</c:v>
                </c:pt>
                <c:pt idx="4">
                  <c:v>0.66300000000000003</c:v>
                </c:pt>
                <c:pt idx="5">
                  <c:v>0.85599999999999998</c:v>
                </c:pt>
                <c:pt idx="6">
                  <c:v>0.85199999999999998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894-4D05-BACB-FDB878F8F69D}"/>
            </c:ext>
          </c:extLst>
        </c:ser>
        <c:ser>
          <c:idx val="1"/>
          <c:order val="1"/>
          <c:tx>
            <c:strRef>
              <c:f>'Retention Age'!$R$3</c:f>
              <c:strCache>
                <c:ptCount val="1"/>
                <c:pt idx="0">
                  <c:v>55+</c:v>
                </c:pt>
              </c:strCache>
            </c:strRef>
          </c:tx>
          <c:spPr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'Retention Age'!$P$4:$P$10</c:f>
              <c:strCache>
                <c:ptCount val="7"/>
                <c:pt idx="0">
                  <c:v>TEA</c:v>
                </c:pt>
                <c:pt idx="1">
                  <c:v>SLSW</c:v>
                </c:pt>
                <c:pt idx="2">
                  <c:v>FE</c:v>
                </c:pt>
                <c:pt idx="3">
                  <c:v>FELSW</c:v>
                </c:pt>
                <c:pt idx="4">
                  <c:v>WBL</c:v>
                </c:pt>
                <c:pt idx="5">
                  <c:v>YW</c:v>
                </c:pt>
                <c:pt idx="6">
                  <c:v>YSW</c:v>
                </c:pt>
              </c:strCache>
            </c:strRef>
          </c:cat>
          <c:val>
            <c:numRef>
              <c:f>'Retention Age'!$R$4:$R$10</c:f>
              <c:numCache>
                <c:formatCode>0.0%</c:formatCode>
                <c:ptCount val="7"/>
                <c:pt idx="0">
                  <c:v>0.45300000000000001</c:v>
                </c:pt>
                <c:pt idx="1">
                  <c:v>0.23499999999999999</c:v>
                </c:pt>
                <c:pt idx="2">
                  <c:v>0.50700000000000001</c:v>
                </c:pt>
                <c:pt idx="3">
                  <c:v>0.315</c:v>
                </c:pt>
                <c:pt idx="4">
                  <c:v>0.33700000000000002</c:v>
                </c:pt>
                <c:pt idx="5">
                  <c:v>0.14399999999999999</c:v>
                </c:pt>
                <c:pt idx="6">
                  <c:v>0.14799999999999999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894-4D05-BACB-FDB878F8F69D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30"/>
        <c:overlap val="100"/>
        <c:axId val="576265279"/>
        <c:axId val="576267359"/>
      </c:barChart>
      <c:catAx>
        <c:axId val="57626527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bg1">
                <a:lumMod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cy-GB"/>
          </a:p>
        </c:txPr>
        <c:crossAx val="576267359"/>
        <c:crosses val="autoZero"/>
        <c:auto val="1"/>
        <c:lblAlgn val="ctr"/>
        <c:lblOffset val="100"/>
        <c:noMultiLvlLbl val="0"/>
      </c:catAx>
      <c:valAx>
        <c:axId val="576267359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57626527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4384665713965366"/>
          <c:y val="0.92489881427697407"/>
          <c:w val="0.11230660369968862"/>
          <c:h val="7.510118572302590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cy-GB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200">
          <a:solidFill>
            <a:sysClr val="windowText" lastClr="000000"/>
          </a:solidFill>
        </a:defRPr>
      </a:pPr>
      <a:endParaRPr lang="cy-GB"/>
    </a:p>
  </c:txPr>
  <c:externalData r:id="rId4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3523540026246728E-2"/>
          <c:y val="1.3175572281500771E-2"/>
          <c:w val="0.93637992125984248"/>
          <c:h val="0.90456611388051722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'Retention Age'!$B$3</c:f>
              <c:strCache>
                <c:ptCount val="1"/>
                <c:pt idx="0">
                  <c:v>Under 30</c:v>
                </c:pt>
              </c:strCache>
            </c:strRef>
          </c:tx>
          <c:spPr>
            <a:solidFill>
              <a:schemeClr val="tx2">
                <a:lumMod val="50000"/>
              </a:schemeClr>
            </a:solidFill>
            <a:ln w="12700">
              <a:solidFill>
                <a:sysClr val="window" lastClr="FFFFFF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'Retention Age'!$A$4:$A$10</c:f>
              <c:strCache>
                <c:ptCount val="7"/>
                <c:pt idx="0">
                  <c:v>TEA</c:v>
                </c:pt>
                <c:pt idx="1">
                  <c:v>SLSW</c:v>
                </c:pt>
                <c:pt idx="2">
                  <c:v>FE</c:v>
                </c:pt>
                <c:pt idx="3">
                  <c:v>FELSW</c:v>
                </c:pt>
                <c:pt idx="4">
                  <c:v>WBL</c:v>
                </c:pt>
                <c:pt idx="5">
                  <c:v>YW</c:v>
                </c:pt>
                <c:pt idx="6">
                  <c:v>YSW</c:v>
                </c:pt>
              </c:strCache>
            </c:strRef>
          </c:cat>
          <c:val>
            <c:numRef>
              <c:f>'Retention Age'!$B$4:$B$10</c:f>
              <c:numCache>
                <c:formatCode>0.0%</c:formatCode>
                <c:ptCount val="7"/>
                <c:pt idx="0">
                  <c:v>0.19900000000000001</c:v>
                </c:pt>
                <c:pt idx="1">
                  <c:v>0.38800000000000001</c:v>
                </c:pt>
                <c:pt idx="2">
                  <c:v>0.12</c:v>
                </c:pt>
                <c:pt idx="3">
                  <c:v>0.32</c:v>
                </c:pt>
                <c:pt idx="4">
                  <c:v>0.106</c:v>
                </c:pt>
                <c:pt idx="5">
                  <c:v>8.4000000000000005E-2</c:v>
                </c:pt>
                <c:pt idx="6">
                  <c:v>0.223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69E-459B-B839-D271DE46DC61}"/>
            </c:ext>
          </c:extLst>
        </c:ser>
        <c:ser>
          <c:idx val="1"/>
          <c:order val="1"/>
          <c:tx>
            <c:strRef>
              <c:f>'Retention Age'!$C$3</c:f>
              <c:strCache>
                <c:ptCount val="1"/>
                <c:pt idx="0">
                  <c:v>30 - 34</c:v>
                </c:pt>
              </c:strCache>
            </c:strRef>
          </c:tx>
          <c:spPr>
            <a:solidFill>
              <a:schemeClr val="tx2"/>
            </a:solidFill>
            <a:ln w="12700">
              <a:solidFill>
                <a:sysClr val="window" lastClr="FFFFFF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'Retention Age'!$A$4:$A$10</c:f>
              <c:strCache>
                <c:ptCount val="7"/>
                <c:pt idx="0">
                  <c:v>TEA</c:v>
                </c:pt>
                <c:pt idx="1">
                  <c:v>SLSW</c:v>
                </c:pt>
                <c:pt idx="2">
                  <c:v>FE</c:v>
                </c:pt>
                <c:pt idx="3">
                  <c:v>FELSW</c:v>
                </c:pt>
                <c:pt idx="4">
                  <c:v>WBL</c:v>
                </c:pt>
                <c:pt idx="5">
                  <c:v>YW</c:v>
                </c:pt>
                <c:pt idx="6">
                  <c:v>YSW</c:v>
                </c:pt>
              </c:strCache>
            </c:strRef>
          </c:cat>
          <c:val>
            <c:numRef>
              <c:f>'Retention Age'!$C$4:$C$10</c:f>
              <c:numCache>
                <c:formatCode>0.0%</c:formatCode>
                <c:ptCount val="7"/>
                <c:pt idx="0">
                  <c:v>0.16</c:v>
                </c:pt>
                <c:pt idx="1">
                  <c:v>0.13200000000000001</c:v>
                </c:pt>
                <c:pt idx="2">
                  <c:v>0.13600000000000001</c:v>
                </c:pt>
                <c:pt idx="3">
                  <c:v>0.161</c:v>
                </c:pt>
                <c:pt idx="4">
                  <c:v>0.16200000000000001</c:v>
                </c:pt>
                <c:pt idx="5">
                  <c:v>0.16</c:v>
                </c:pt>
                <c:pt idx="6">
                  <c:v>0.17399999999999999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69E-459B-B839-D271DE46DC61}"/>
            </c:ext>
          </c:extLst>
        </c:ser>
        <c:ser>
          <c:idx val="2"/>
          <c:order val="2"/>
          <c:tx>
            <c:strRef>
              <c:f>'Retention Age'!$D$3</c:f>
              <c:strCache>
                <c:ptCount val="1"/>
                <c:pt idx="0">
                  <c:v>35 - 39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 w="12700">
              <a:solidFill>
                <a:sysClr val="window" lastClr="FFFFFF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'Retention Age'!$A$4:$A$10</c:f>
              <c:strCache>
                <c:ptCount val="7"/>
                <c:pt idx="0">
                  <c:v>TEA</c:v>
                </c:pt>
                <c:pt idx="1">
                  <c:v>SLSW</c:v>
                </c:pt>
                <c:pt idx="2">
                  <c:v>FE</c:v>
                </c:pt>
                <c:pt idx="3">
                  <c:v>FELSW</c:v>
                </c:pt>
                <c:pt idx="4">
                  <c:v>WBL</c:v>
                </c:pt>
                <c:pt idx="5">
                  <c:v>YW</c:v>
                </c:pt>
                <c:pt idx="6">
                  <c:v>YSW</c:v>
                </c:pt>
              </c:strCache>
            </c:strRef>
          </c:cat>
          <c:val>
            <c:numRef>
              <c:f>'Retention Age'!$D$4:$D$10</c:f>
              <c:numCache>
                <c:formatCode>0.0%</c:formatCode>
                <c:ptCount val="7"/>
                <c:pt idx="0">
                  <c:v>0.14199999999999999</c:v>
                </c:pt>
                <c:pt idx="1">
                  <c:v>0.127</c:v>
                </c:pt>
                <c:pt idx="2">
                  <c:v>0.16300000000000001</c:v>
                </c:pt>
                <c:pt idx="3">
                  <c:v>0.13900000000000001</c:v>
                </c:pt>
                <c:pt idx="4">
                  <c:v>0.17499999999999999</c:v>
                </c:pt>
                <c:pt idx="5">
                  <c:v>0.21</c:v>
                </c:pt>
                <c:pt idx="6">
                  <c:v>0.188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69E-459B-B839-D271DE46DC61}"/>
            </c:ext>
          </c:extLst>
        </c:ser>
        <c:ser>
          <c:idx val="3"/>
          <c:order val="3"/>
          <c:tx>
            <c:strRef>
              <c:f>'Retention Age'!$E$3</c:f>
              <c:strCache>
                <c:ptCount val="1"/>
                <c:pt idx="0">
                  <c:v>40 - 44</c:v>
                </c:pt>
              </c:strCache>
            </c:strRef>
          </c:tx>
          <c:spPr>
            <a:solidFill>
              <a:schemeClr val="tx2">
                <a:lumMod val="40000"/>
                <a:lumOff val="60000"/>
              </a:schemeClr>
            </a:solidFill>
            <a:ln w="12700">
              <a:solidFill>
                <a:sysClr val="window" lastClr="FFFFFF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'Retention Age'!$A$4:$A$10</c:f>
              <c:strCache>
                <c:ptCount val="7"/>
                <c:pt idx="0">
                  <c:v>TEA</c:v>
                </c:pt>
                <c:pt idx="1">
                  <c:v>SLSW</c:v>
                </c:pt>
                <c:pt idx="2">
                  <c:v>FE</c:v>
                </c:pt>
                <c:pt idx="3">
                  <c:v>FELSW</c:v>
                </c:pt>
                <c:pt idx="4">
                  <c:v>WBL</c:v>
                </c:pt>
                <c:pt idx="5">
                  <c:v>YW</c:v>
                </c:pt>
                <c:pt idx="6">
                  <c:v>YSW</c:v>
                </c:pt>
              </c:strCache>
            </c:strRef>
          </c:cat>
          <c:val>
            <c:numRef>
              <c:f>'Retention Age'!$E$4:$E$10</c:f>
              <c:numCache>
                <c:formatCode>0.0%</c:formatCode>
                <c:ptCount val="7"/>
                <c:pt idx="0">
                  <c:v>0.153</c:v>
                </c:pt>
                <c:pt idx="1">
                  <c:v>0.113</c:v>
                </c:pt>
                <c:pt idx="2">
                  <c:v>0.17699999999999999</c:v>
                </c:pt>
                <c:pt idx="3">
                  <c:v>0.11799999999999999</c:v>
                </c:pt>
                <c:pt idx="4">
                  <c:v>0.17799999999999999</c:v>
                </c:pt>
                <c:pt idx="5">
                  <c:v>0.20200000000000001</c:v>
                </c:pt>
                <c:pt idx="6">
                  <c:v>0.152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69E-459B-B839-D271DE46DC61}"/>
            </c:ext>
          </c:extLst>
        </c:ser>
        <c:ser>
          <c:idx val="4"/>
          <c:order val="4"/>
          <c:tx>
            <c:strRef>
              <c:f>'Retention Age'!$F$3</c:f>
              <c:strCache>
                <c:ptCount val="1"/>
                <c:pt idx="0">
                  <c:v>45 - 49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2700">
              <a:solidFill>
                <a:sysClr val="window" lastClr="FFFFFF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'Retention Age'!$A$4:$A$10</c:f>
              <c:strCache>
                <c:ptCount val="7"/>
                <c:pt idx="0">
                  <c:v>TEA</c:v>
                </c:pt>
                <c:pt idx="1">
                  <c:v>SLSW</c:v>
                </c:pt>
                <c:pt idx="2">
                  <c:v>FE</c:v>
                </c:pt>
                <c:pt idx="3">
                  <c:v>FELSW</c:v>
                </c:pt>
                <c:pt idx="4">
                  <c:v>WBL</c:v>
                </c:pt>
                <c:pt idx="5">
                  <c:v>YW</c:v>
                </c:pt>
                <c:pt idx="6">
                  <c:v>YSW</c:v>
                </c:pt>
              </c:strCache>
            </c:strRef>
          </c:cat>
          <c:val>
            <c:numRef>
              <c:f>'Retention Age'!$F$4:$F$10</c:f>
              <c:numCache>
                <c:formatCode>0.0%</c:formatCode>
                <c:ptCount val="7"/>
                <c:pt idx="0">
                  <c:v>0.153</c:v>
                </c:pt>
                <c:pt idx="1">
                  <c:v>0.11899999999999999</c:v>
                </c:pt>
                <c:pt idx="2">
                  <c:v>0.182</c:v>
                </c:pt>
                <c:pt idx="3">
                  <c:v>0.13800000000000001</c:v>
                </c:pt>
                <c:pt idx="4">
                  <c:v>0.183</c:v>
                </c:pt>
                <c:pt idx="5">
                  <c:v>0.185</c:v>
                </c:pt>
                <c:pt idx="6">
                  <c:v>0.13400000000000001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69E-459B-B839-D271DE46DC61}"/>
            </c:ext>
          </c:extLst>
        </c:ser>
        <c:ser>
          <c:idx val="5"/>
          <c:order val="5"/>
          <c:tx>
            <c:strRef>
              <c:f>'Retention Age'!$G$3</c:f>
              <c:strCache>
                <c:ptCount val="1"/>
                <c:pt idx="0">
                  <c:v>50 - 54</c:v>
                </c:pt>
              </c:strCache>
            </c:strRef>
          </c:tx>
          <c:spPr>
            <a:solidFill>
              <a:schemeClr val="tx2">
                <a:lumMod val="20000"/>
                <a:lumOff val="80000"/>
              </a:schemeClr>
            </a:solidFill>
            <a:ln w="12700">
              <a:solidFill>
                <a:sysClr val="window" lastClr="FFFFFF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'Retention Age'!$A$4:$A$10</c:f>
              <c:strCache>
                <c:ptCount val="7"/>
                <c:pt idx="0">
                  <c:v>TEA</c:v>
                </c:pt>
                <c:pt idx="1">
                  <c:v>SLSW</c:v>
                </c:pt>
                <c:pt idx="2">
                  <c:v>FE</c:v>
                </c:pt>
                <c:pt idx="3">
                  <c:v>FELSW</c:v>
                </c:pt>
                <c:pt idx="4">
                  <c:v>WBL</c:v>
                </c:pt>
                <c:pt idx="5">
                  <c:v>YW</c:v>
                </c:pt>
                <c:pt idx="6">
                  <c:v>YSW</c:v>
                </c:pt>
              </c:strCache>
            </c:strRef>
          </c:cat>
          <c:val>
            <c:numRef>
              <c:f>'Retention Age'!$G$4:$G$10</c:f>
              <c:numCache>
                <c:formatCode>0.0%</c:formatCode>
                <c:ptCount val="7"/>
                <c:pt idx="0">
                  <c:v>0.193</c:v>
                </c:pt>
                <c:pt idx="1">
                  <c:v>0.122</c:v>
                </c:pt>
                <c:pt idx="2">
                  <c:v>0.222</c:v>
                </c:pt>
                <c:pt idx="3">
                  <c:v>0.123</c:v>
                </c:pt>
                <c:pt idx="4">
                  <c:v>0.19500000000000001</c:v>
                </c:pt>
                <c:pt idx="5">
                  <c:v>0.16</c:v>
                </c:pt>
                <c:pt idx="6">
                  <c:v>0.129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869E-459B-B839-D271DE46DC61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"/>
        <c:overlap val="100"/>
        <c:axId val="387507551"/>
        <c:axId val="387507967"/>
      </c:barChart>
      <c:catAx>
        <c:axId val="387507551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ysClr val="window" lastClr="FFFFFF">
                <a:lumMod val="75000"/>
              </a:sys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cy-GB"/>
          </a:p>
        </c:txPr>
        <c:crossAx val="387507967"/>
        <c:crosses val="autoZero"/>
        <c:auto val="1"/>
        <c:lblAlgn val="ctr"/>
        <c:lblOffset val="100"/>
        <c:noMultiLvlLbl val="0"/>
      </c:catAx>
      <c:valAx>
        <c:axId val="387507967"/>
        <c:scaling>
          <c:orientation val="minMax"/>
        </c:scaling>
        <c:delete val="1"/>
        <c:axPos val="t"/>
        <c:numFmt formatCode="0%" sourceLinked="1"/>
        <c:majorTickMark val="none"/>
        <c:minorTickMark val="none"/>
        <c:tickLblPos val="nextTo"/>
        <c:crossAx val="38750755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6.4885951756542479E-2"/>
          <c:y val="0.92512581634082192"/>
          <c:w val="0.8698877466443603"/>
          <c:h val="7.487418365917801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cy-GB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200">
          <a:solidFill>
            <a:sysClr val="windowText" lastClr="000000"/>
          </a:solidFill>
        </a:defRPr>
      </a:pPr>
      <a:endParaRPr lang="cy-GB"/>
    </a:p>
  </c:txPr>
  <c:externalData r:id="rId4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2722199206217124E-2"/>
          <c:y val="1.3175572281500771E-2"/>
          <c:w val="0.93675967329065557"/>
          <c:h val="0.90621731394691385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'Retention Age'!$K$3</c:f>
              <c:strCache>
                <c:ptCount val="1"/>
                <c:pt idx="0">
                  <c:v>55 - 59</c:v>
                </c:pt>
              </c:strCache>
            </c:strRef>
          </c:tx>
          <c:spPr>
            <a:solidFill>
              <a:schemeClr val="tx2">
                <a:lumMod val="50000"/>
              </a:schemeClr>
            </a:solidFill>
            <a:ln w="12700">
              <a:solidFill>
                <a:sysClr val="window" lastClr="FFFFFF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'Retention Age'!$A$4:$A$10</c:f>
              <c:strCache>
                <c:ptCount val="7"/>
                <c:pt idx="0">
                  <c:v>TEA</c:v>
                </c:pt>
                <c:pt idx="1">
                  <c:v>SLSW</c:v>
                </c:pt>
                <c:pt idx="2">
                  <c:v>FE</c:v>
                </c:pt>
                <c:pt idx="3">
                  <c:v>FELSW</c:v>
                </c:pt>
                <c:pt idx="4">
                  <c:v>WBL</c:v>
                </c:pt>
                <c:pt idx="5">
                  <c:v>YW</c:v>
                </c:pt>
                <c:pt idx="6">
                  <c:v>YSW</c:v>
                </c:pt>
              </c:strCache>
            </c:strRef>
          </c:cat>
          <c:val>
            <c:numRef>
              <c:f>'Retention Age'!$K$4:$K$10</c:f>
              <c:numCache>
                <c:formatCode>0.0%</c:formatCode>
                <c:ptCount val="7"/>
                <c:pt idx="0">
                  <c:v>0.42099999999999999</c:v>
                </c:pt>
                <c:pt idx="1">
                  <c:v>0.39500000000000002</c:v>
                </c:pt>
                <c:pt idx="2">
                  <c:v>0.35099999999999998</c:v>
                </c:pt>
                <c:pt idx="3">
                  <c:v>0.34499999999999997</c:v>
                </c:pt>
                <c:pt idx="4">
                  <c:v>0.38100000000000001</c:v>
                </c:pt>
                <c:pt idx="5">
                  <c:v>0.45</c:v>
                </c:pt>
                <c:pt idx="6">
                  <c:v>0.48699999999999999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3B9-49B8-9E6B-8B905B4A72D9}"/>
            </c:ext>
          </c:extLst>
        </c:ser>
        <c:ser>
          <c:idx val="1"/>
          <c:order val="1"/>
          <c:tx>
            <c:strRef>
              <c:f>'Retention Age'!$L$3</c:f>
              <c:strCache>
                <c:ptCount val="1"/>
                <c:pt idx="0">
                  <c:v>60 - 64</c:v>
                </c:pt>
              </c:strCache>
            </c:strRef>
          </c:tx>
          <c:spPr>
            <a:solidFill>
              <a:schemeClr val="tx2"/>
            </a:solidFill>
            <a:ln w="12700">
              <a:solidFill>
                <a:sysClr val="window" lastClr="FFFFFF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'Retention Age'!$A$4:$A$10</c:f>
              <c:strCache>
                <c:ptCount val="7"/>
                <c:pt idx="0">
                  <c:v>TEA</c:v>
                </c:pt>
                <c:pt idx="1">
                  <c:v>SLSW</c:v>
                </c:pt>
                <c:pt idx="2">
                  <c:v>FE</c:v>
                </c:pt>
                <c:pt idx="3">
                  <c:v>FELSW</c:v>
                </c:pt>
                <c:pt idx="4">
                  <c:v>WBL</c:v>
                </c:pt>
                <c:pt idx="5">
                  <c:v>YW</c:v>
                </c:pt>
                <c:pt idx="6">
                  <c:v>YSW</c:v>
                </c:pt>
              </c:strCache>
            </c:strRef>
          </c:cat>
          <c:val>
            <c:numRef>
              <c:f>'Retention Age'!$L$4:$L$10</c:f>
              <c:numCache>
                <c:formatCode>0.0%</c:formatCode>
                <c:ptCount val="7"/>
                <c:pt idx="0">
                  <c:v>0.35699999999999998</c:v>
                </c:pt>
                <c:pt idx="1">
                  <c:v>0.35799999999999998</c:v>
                </c:pt>
                <c:pt idx="2">
                  <c:v>0.35699999999999998</c:v>
                </c:pt>
                <c:pt idx="3">
                  <c:v>0.32300000000000001</c:v>
                </c:pt>
                <c:pt idx="4">
                  <c:v>0.35299999999999998</c:v>
                </c:pt>
                <c:pt idx="5">
                  <c:v>0.4</c:v>
                </c:pt>
                <c:pt idx="6">
                  <c:v>0.20499999999999999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3B9-49B8-9E6B-8B905B4A72D9}"/>
            </c:ext>
          </c:extLst>
        </c:ser>
        <c:ser>
          <c:idx val="2"/>
          <c:order val="2"/>
          <c:tx>
            <c:strRef>
              <c:f>'Retention Age'!$M$3</c:f>
              <c:strCache>
                <c:ptCount val="1"/>
                <c:pt idx="0">
                  <c:v>65+</c:v>
                </c:pt>
              </c:strCache>
            </c:strRef>
          </c:tx>
          <c:spPr>
            <a:solidFill>
              <a:schemeClr val="tx2">
                <a:lumMod val="20000"/>
                <a:lumOff val="80000"/>
              </a:schemeClr>
            </a:solidFill>
            <a:ln w="12700">
              <a:solidFill>
                <a:sysClr val="window" lastClr="FFFFFF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'Retention Age'!$A$4:$A$10</c:f>
              <c:strCache>
                <c:ptCount val="7"/>
                <c:pt idx="0">
                  <c:v>TEA</c:v>
                </c:pt>
                <c:pt idx="1">
                  <c:v>SLSW</c:v>
                </c:pt>
                <c:pt idx="2">
                  <c:v>FE</c:v>
                </c:pt>
                <c:pt idx="3">
                  <c:v>FELSW</c:v>
                </c:pt>
                <c:pt idx="4">
                  <c:v>WBL</c:v>
                </c:pt>
                <c:pt idx="5">
                  <c:v>YW</c:v>
                </c:pt>
                <c:pt idx="6">
                  <c:v>YSW</c:v>
                </c:pt>
              </c:strCache>
            </c:strRef>
          </c:cat>
          <c:val>
            <c:numRef>
              <c:f>'Retention Age'!$M$4:$M$10</c:f>
              <c:numCache>
                <c:formatCode>0.0%</c:formatCode>
                <c:ptCount val="7"/>
                <c:pt idx="0">
                  <c:v>0.222</c:v>
                </c:pt>
                <c:pt idx="1">
                  <c:v>0.247</c:v>
                </c:pt>
                <c:pt idx="2">
                  <c:v>0.29299999999999998</c:v>
                </c:pt>
                <c:pt idx="3">
                  <c:v>0.33200000000000002</c:v>
                </c:pt>
                <c:pt idx="4">
                  <c:v>0.26600000000000001</c:v>
                </c:pt>
                <c:pt idx="5">
                  <c:v>0.15</c:v>
                </c:pt>
                <c:pt idx="6">
                  <c:v>0.308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3B9-49B8-9E6B-8B905B4A72D9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"/>
        <c:overlap val="100"/>
        <c:axId val="387507551"/>
        <c:axId val="387507967"/>
      </c:barChart>
      <c:catAx>
        <c:axId val="387507551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ysClr val="window" lastClr="FFFFFF">
                <a:lumMod val="75000"/>
              </a:sys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cy-GB"/>
          </a:p>
        </c:txPr>
        <c:crossAx val="387507967"/>
        <c:crosses val="autoZero"/>
        <c:auto val="1"/>
        <c:lblAlgn val="ctr"/>
        <c:lblOffset val="100"/>
        <c:noMultiLvlLbl val="0"/>
      </c:catAx>
      <c:valAx>
        <c:axId val="387507967"/>
        <c:scaling>
          <c:orientation val="minMax"/>
        </c:scaling>
        <c:delete val="1"/>
        <c:axPos val="t"/>
        <c:numFmt formatCode="0%" sourceLinked="1"/>
        <c:majorTickMark val="none"/>
        <c:minorTickMark val="none"/>
        <c:tickLblPos val="nextTo"/>
        <c:crossAx val="38750755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4242876071370459"/>
          <c:y val="0.91646201115178327"/>
          <c:w val="0.31514231253300035"/>
          <c:h val="8.353798884821676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cy-GB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200">
          <a:solidFill>
            <a:sysClr val="windowText" lastClr="000000"/>
          </a:solidFill>
        </a:defRPr>
      </a:pPr>
      <a:endParaRPr lang="cy-GB"/>
    </a:p>
  </c:txPr>
  <c:externalData r:id="rId4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1458333333333333E-2"/>
          <c:y val="2.4395029949260169E-2"/>
          <c:w val="0.9770833333333333"/>
          <c:h val="0.7835389173557234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'Retention Welsh Language'!$B$72:$B$73</c:f>
              <c:strCache>
                <c:ptCount val="2"/>
                <c:pt idx="0">
                  <c:v>Still registered:</c:v>
                </c:pt>
                <c:pt idx="1">
                  <c:v>Welsh speaking</c:v>
                </c:pt>
              </c:strCache>
            </c:strRef>
          </c:tx>
          <c:spPr>
            <a:solidFill>
              <a:srgbClr val="00C257"/>
            </a:solidFill>
            <a:ln>
              <a:solidFill>
                <a:sysClr val="window" lastClr="FFFFFF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'Retention Welsh Language'!$A$74:$A$80</c:f>
              <c:strCache>
                <c:ptCount val="7"/>
                <c:pt idx="0">
                  <c:v>TEA</c:v>
                </c:pt>
                <c:pt idx="1">
                  <c:v>SLSW</c:v>
                </c:pt>
                <c:pt idx="2">
                  <c:v>FE</c:v>
                </c:pt>
                <c:pt idx="3">
                  <c:v>FELSW</c:v>
                </c:pt>
                <c:pt idx="4">
                  <c:v>WBL</c:v>
                </c:pt>
                <c:pt idx="5">
                  <c:v>YW</c:v>
                </c:pt>
                <c:pt idx="6">
                  <c:v>YSW</c:v>
                </c:pt>
              </c:strCache>
            </c:strRef>
          </c:cat>
          <c:val>
            <c:numRef>
              <c:f>'Retention Welsh Language'!$B$74:$B$80</c:f>
              <c:numCache>
                <c:formatCode>0.0%</c:formatCode>
                <c:ptCount val="7"/>
                <c:pt idx="0">
                  <c:v>0.79700000000000004</c:v>
                </c:pt>
                <c:pt idx="1">
                  <c:v>0.46800000000000003</c:v>
                </c:pt>
                <c:pt idx="2">
                  <c:v>0.60499999999999998</c:v>
                </c:pt>
                <c:pt idx="3">
                  <c:v>0.40500000000000003</c:v>
                </c:pt>
                <c:pt idx="4">
                  <c:v>0.48699999999999999</c:v>
                </c:pt>
                <c:pt idx="5">
                  <c:v>0.66700000000000004</c:v>
                </c:pt>
                <c:pt idx="6">
                  <c:v>0.47699999999999998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E63-4050-953E-5B0D7EFBE099}"/>
            </c:ext>
          </c:extLst>
        </c:ser>
        <c:ser>
          <c:idx val="1"/>
          <c:order val="1"/>
          <c:tx>
            <c:strRef>
              <c:f>'Retention Welsh Language'!$C$72:$C$73</c:f>
              <c:strCache>
                <c:ptCount val="2"/>
                <c:pt idx="0">
                  <c:v>Still registered:</c:v>
                </c:pt>
                <c:pt idx="1">
                  <c:v>Not Welsh speaking</c:v>
                </c:pt>
              </c:strCache>
            </c:strRef>
          </c:tx>
          <c:spPr>
            <a:solidFill>
              <a:srgbClr val="A8117C"/>
            </a:solidFill>
            <a:ln>
              <a:solidFill>
                <a:sysClr val="window" lastClr="FFFFFF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'Retention Welsh Language'!$A$74:$A$80</c:f>
              <c:strCache>
                <c:ptCount val="7"/>
                <c:pt idx="0">
                  <c:v>TEA</c:v>
                </c:pt>
                <c:pt idx="1">
                  <c:v>SLSW</c:v>
                </c:pt>
                <c:pt idx="2">
                  <c:v>FE</c:v>
                </c:pt>
                <c:pt idx="3">
                  <c:v>FELSW</c:v>
                </c:pt>
                <c:pt idx="4">
                  <c:v>WBL</c:v>
                </c:pt>
                <c:pt idx="5">
                  <c:v>YW</c:v>
                </c:pt>
                <c:pt idx="6">
                  <c:v>YSW</c:v>
                </c:pt>
              </c:strCache>
            </c:strRef>
          </c:cat>
          <c:val>
            <c:numRef>
              <c:f>'Retention Welsh Language'!$C$74:$C$80</c:f>
              <c:numCache>
                <c:formatCode>0.0%</c:formatCode>
                <c:ptCount val="7"/>
                <c:pt idx="0">
                  <c:v>0.74199999999999999</c:v>
                </c:pt>
                <c:pt idx="1">
                  <c:v>0.40400000000000003</c:v>
                </c:pt>
                <c:pt idx="2">
                  <c:v>0.57499999999999996</c:v>
                </c:pt>
                <c:pt idx="3">
                  <c:v>0.42099999999999999</c:v>
                </c:pt>
                <c:pt idx="4">
                  <c:v>0.44900000000000001</c:v>
                </c:pt>
                <c:pt idx="5">
                  <c:v>0.58699999999999997</c:v>
                </c:pt>
                <c:pt idx="6">
                  <c:v>0.45800000000000002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E63-4050-953E-5B0D7EFBE099}"/>
            </c:ext>
          </c:extLst>
        </c:ser>
        <c:ser>
          <c:idx val="2"/>
          <c:order val="2"/>
          <c:tx>
            <c:strRef>
              <c:f>'Retention Welsh Language'!$D$72:$D$73</c:f>
              <c:strCache>
                <c:ptCount val="2"/>
                <c:pt idx="0">
                  <c:v>Not registered:</c:v>
                </c:pt>
                <c:pt idx="1">
                  <c:v>Welsh speaking</c:v>
                </c:pt>
              </c:strCache>
            </c:strRef>
          </c:tx>
          <c:spPr>
            <a:solidFill>
              <a:srgbClr val="295D75"/>
            </a:solidFill>
            <a:ln>
              <a:solidFill>
                <a:sysClr val="window" lastClr="FFFFFF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'Retention Welsh Language'!$A$74:$A$80</c:f>
              <c:strCache>
                <c:ptCount val="7"/>
                <c:pt idx="0">
                  <c:v>TEA</c:v>
                </c:pt>
                <c:pt idx="1">
                  <c:v>SLSW</c:v>
                </c:pt>
                <c:pt idx="2">
                  <c:v>FE</c:v>
                </c:pt>
                <c:pt idx="3">
                  <c:v>FELSW</c:v>
                </c:pt>
                <c:pt idx="4">
                  <c:v>WBL</c:v>
                </c:pt>
                <c:pt idx="5">
                  <c:v>YW</c:v>
                </c:pt>
                <c:pt idx="6">
                  <c:v>YSW</c:v>
                </c:pt>
              </c:strCache>
            </c:strRef>
          </c:cat>
          <c:val>
            <c:numRef>
              <c:f>'Retention Welsh Language'!$D$74:$D$80</c:f>
              <c:numCache>
                <c:formatCode>0.0%</c:formatCode>
                <c:ptCount val="7"/>
                <c:pt idx="0">
                  <c:v>0.19</c:v>
                </c:pt>
                <c:pt idx="1">
                  <c:v>0.36799999999999999</c:v>
                </c:pt>
                <c:pt idx="2">
                  <c:v>0.33400000000000002</c:v>
                </c:pt>
                <c:pt idx="3">
                  <c:v>0.435</c:v>
                </c:pt>
                <c:pt idx="4">
                  <c:v>0.42299999999999999</c:v>
                </c:pt>
                <c:pt idx="5">
                  <c:v>0.308</c:v>
                </c:pt>
                <c:pt idx="6">
                  <c:v>0.35199999999999998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E63-4050-953E-5B0D7EFBE099}"/>
            </c:ext>
          </c:extLst>
        </c:ser>
        <c:ser>
          <c:idx val="3"/>
          <c:order val="3"/>
          <c:tx>
            <c:strRef>
              <c:f>'Retention Welsh Language'!$E$72:$E$73</c:f>
              <c:strCache>
                <c:ptCount val="2"/>
                <c:pt idx="0">
                  <c:v>Not registered:</c:v>
                </c:pt>
                <c:pt idx="1">
                  <c:v>Not Welsh speaking</c:v>
                </c:pt>
              </c:strCache>
            </c:strRef>
          </c:tx>
          <c:spPr>
            <a:solidFill>
              <a:srgbClr val="C21100"/>
            </a:solidFill>
            <a:ln>
              <a:solidFill>
                <a:sysClr val="window" lastClr="FFFFFF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'Retention Welsh Language'!$A$74:$A$80</c:f>
              <c:strCache>
                <c:ptCount val="7"/>
                <c:pt idx="0">
                  <c:v>TEA</c:v>
                </c:pt>
                <c:pt idx="1">
                  <c:v>SLSW</c:v>
                </c:pt>
                <c:pt idx="2">
                  <c:v>FE</c:v>
                </c:pt>
                <c:pt idx="3">
                  <c:v>FELSW</c:v>
                </c:pt>
                <c:pt idx="4">
                  <c:v>WBL</c:v>
                </c:pt>
                <c:pt idx="5">
                  <c:v>YW</c:v>
                </c:pt>
                <c:pt idx="6">
                  <c:v>YSW</c:v>
                </c:pt>
              </c:strCache>
            </c:strRef>
          </c:cat>
          <c:val>
            <c:numRef>
              <c:f>'Retention Welsh Language'!$E$74:$E$80</c:f>
              <c:numCache>
                <c:formatCode>0.0%</c:formatCode>
                <c:ptCount val="7"/>
                <c:pt idx="0">
                  <c:v>0.23300000000000001</c:v>
                </c:pt>
                <c:pt idx="1">
                  <c:v>0.45900000000000002</c:v>
                </c:pt>
                <c:pt idx="2">
                  <c:v>0.36399999999999999</c:v>
                </c:pt>
                <c:pt idx="3">
                  <c:v>0.432</c:v>
                </c:pt>
                <c:pt idx="4">
                  <c:v>0.48899999999999999</c:v>
                </c:pt>
                <c:pt idx="5">
                  <c:v>0.33500000000000002</c:v>
                </c:pt>
                <c:pt idx="6">
                  <c:v>0.39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E63-4050-953E-5B0D7EFBE099}"/>
            </c:ext>
          </c:extLst>
        </c:ser>
        <c:ser>
          <c:idx val="4"/>
          <c:order val="4"/>
          <c:tx>
            <c:strRef>
              <c:f>'Retention Welsh Language'!$F$72:$F$73</c:f>
              <c:strCache>
                <c:ptCount val="2"/>
                <c:pt idx="0">
                  <c:v>Registered in another category:</c:v>
                </c:pt>
                <c:pt idx="1">
                  <c:v>Welsh speaking</c:v>
                </c:pt>
              </c:strCache>
            </c:strRef>
          </c:tx>
          <c:spPr>
            <a:solidFill>
              <a:srgbClr val="11A6A8"/>
            </a:solidFill>
            <a:ln>
              <a:solidFill>
                <a:sysClr val="window" lastClr="FFFFFF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'Retention Welsh Language'!$A$74:$A$80</c:f>
              <c:strCache>
                <c:ptCount val="7"/>
                <c:pt idx="0">
                  <c:v>TEA</c:v>
                </c:pt>
                <c:pt idx="1">
                  <c:v>SLSW</c:v>
                </c:pt>
                <c:pt idx="2">
                  <c:v>FE</c:v>
                </c:pt>
                <c:pt idx="3">
                  <c:v>FELSW</c:v>
                </c:pt>
                <c:pt idx="4">
                  <c:v>WBL</c:v>
                </c:pt>
                <c:pt idx="5">
                  <c:v>YW</c:v>
                </c:pt>
                <c:pt idx="6">
                  <c:v>YSW</c:v>
                </c:pt>
              </c:strCache>
            </c:strRef>
          </c:cat>
          <c:val>
            <c:numRef>
              <c:f>'Retention Welsh Language'!$F$74:$F$80</c:f>
              <c:numCache>
                <c:formatCode>0.0%</c:formatCode>
                <c:ptCount val="7"/>
                <c:pt idx="0">
                  <c:v>1.2999999999999999E-2</c:v>
                </c:pt>
                <c:pt idx="1">
                  <c:v>0.16400000000000001</c:v>
                </c:pt>
                <c:pt idx="2">
                  <c:v>0.06</c:v>
                </c:pt>
                <c:pt idx="3">
                  <c:v>0.16</c:v>
                </c:pt>
                <c:pt idx="4">
                  <c:v>0.09</c:v>
                </c:pt>
                <c:pt idx="5">
                  <c:v>2.5999999999999999E-2</c:v>
                </c:pt>
                <c:pt idx="6">
                  <c:v>0.17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E63-4050-953E-5B0D7EFBE099}"/>
            </c:ext>
          </c:extLst>
        </c:ser>
        <c:ser>
          <c:idx val="5"/>
          <c:order val="5"/>
          <c:tx>
            <c:strRef>
              <c:f>'Retention Welsh Language'!$G$72:$G$73</c:f>
              <c:strCache>
                <c:ptCount val="2"/>
                <c:pt idx="0">
                  <c:v>Registered in another category:</c:v>
                </c:pt>
                <c:pt idx="1">
                  <c:v>Not Welsh speaking</c:v>
                </c:pt>
              </c:strCache>
            </c:strRef>
          </c:tx>
          <c:spPr>
            <a:solidFill>
              <a:schemeClr val="bg2">
                <a:lumMod val="50000"/>
              </a:schemeClr>
            </a:solidFill>
            <a:ln>
              <a:solidFill>
                <a:sysClr val="window" lastClr="FFFFFF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'Retention Welsh Language'!$A$74:$A$80</c:f>
              <c:strCache>
                <c:ptCount val="7"/>
                <c:pt idx="0">
                  <c:v>TEA</c:v>
                </c:pt>
                <c:pt idx="1">
                  <c:v>SLSW</c:v>
                </c:pt>
                <c:pt idx="2">
                  <c:v>FE</c:v>
                </c:pt>
                <c:pt idx="3">
                  <c:v>FELSW</c:v>
                </c:pt>
                <c:pt idx="4">
                  <c:v>WBL</c:v>
                </c:pt>
                <c:pt idx="5">
                  <c:v>YW</c:v>
                </c:pt>
                <c:pt idx="6">
                  <c:v>YSW</c:v>
                </c:pt>
              </c:strCache>
            </c:strRef>
          </c:cat>
          <c:val>
            <c:numRef>
              <c:f>'Retention Welsh Language'!$G$74:$G$80</c:f>
              <c:numCache>
                <c:formatCode>0.0%</c:formatCode>
                <c:ptCount val="7"/>
                <c:pt idx="0">
                  <c:v>2.5999999999999999E-2</c:v>
                </c:pt>
                <c:pt idx="1">
                  <c:v>0.13700000000000001</c:v>
                </c:pt>
                <c:pt idx="2">
                  <c:v>6.0999999999999999E-2</c:v>
                </c:pt>
                <c:pt idx="3">
                  <c:v>0.14599999999999999</c:v>
                </c:pt>
                <c:pt idx="4">
                  <c:v>6.2E-2</c:v>
                </c:pt>
                <c:pt idx="5">
                  <c:v>7.8E-2</c:v>
                </c:pt>
                <c:pt idx="6">
                  <c:v>0.152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6E63-4050-953E-5B0D7EFBE09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50"/>
        <c:axId val="585617087"/>
        <c:axId val="585610847"/>
      </c:barChart>
      <c:catAx>
        <c:axId val="585617087"/>
        <c:scaling>
          <c:orientation val="minMax"/>
        </c:scaling>
        <c:delete val="0"/>
        <c:axPos val="b"/>
        <c:majorGridlines>
          <c:spPr>
            <a:ln w="15875" cap="flat" cmpd="sng" algn="ctr">
              <a:solidFill>
                <a:srgbClr val="00C257"/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bg1">
                <a:lumMod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cy-GB"/>
          </a:p>
        </c:txPr>
        <c:crossAx val="585610847"/>
        <c:crosses val="autoZero"/>
        <c:auto val="1"/>
        <c:lblAlgn val="ctr"/>
        <c:lblOffset val="100"/>
        <c:noMultiLvlLbl val="0"/>
      </c:catAx>
      <c:valAx>
        <c:axId val="585610847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58561708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9.121883202099737E-3"/>
          <c:y val="0.88647529973226602"/>
          <c:w val="0.98036556758530202"/>
          <c:h val="0.1122020681194373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cy-GB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200">
          <a:solidFill>
            <a:sysClr val="windowText" lastClr="000000"/>
          </a:solidFill>
        </a:defRPr>
      </a:pPr>
      <a:endParaRPr lang="cy-GB"/>
    </a:p>
  </c:txPr>
  <c:externalData r:id="rId4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0625821081514197E-2"/>
          <c:y val="5.6642775606194448E-2"/>
          <c:w val="0.97951935527553768"/>
          <c:h val="0.75645600398991819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'Retention Phase'!$I$3</c:f>
              <c:strCache>
                <c:ptCount val="1"/>
                <c:pt idx="0">
                  <c:v>Still registered in the same phase</c:v>
                </c:pt>
              </c:strCache>
            </c:strRef>
          </c:tx>
          <c:spPr>
            <a:solidFill>
              <a:schemeClr val="accent3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8"/>
              <c:layout>
                <c:manualLayout>
                  <c:x val="0"/>
                  <c:y val="-6.663855953670056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B43D-4D25-9CCC-EF61FA5BF2B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'Retention Phase'!$H$4:$H$12</c:f>
              <c:strCache>
                <c:ptCount val="9"/>
                <c:pt idx="0">
                  <c:v>Nursery</c:v>
                </c:pt>
                <c:pt idx="1">
                  <c:v>Primary</c:v>
                </c:pt>
                <c:pt idx="2">
                  <c:v>Middle</c:v>
                </c:pt>
                <c:pt idx="3">
                  <c:v>Secondary</c:v>
                </c:pt>
                <c:pt idx="4">
                  <c:v>Pupil referral unit</c:v>
                </c:pt>
                <c:pt idx="5">
                  <c:v>Special</c:v>
                </c:pt>
                <c:pt idx="6">
                  <c:v>Supply</c:v>
                </c:pt>
                <c:pt idx="7">
                  <c:v>Others in service</c:v>
                </c:pt>
                <c:pt idx="8">
                  <c:v>Others out of service</c:v>
                </c:pt>
              </c:strCache>
            </c:strRef>
          </c:cat>
          <c:val>
            <c:numRef>
              <c:f>'Retention Phase'!$I$4:$I$12</c:f>
              <c:numCache>
                <c:formatCode>0.0%</c:formatCode>
                <c:ptCount val="9"/>
                <c:pt idx="0">
                  <c:v>0.42499999999999999</c:v>
                </c:pt>
                <c:pt idx="1">
                  <c:v>0.83901959301006102</c:v>
                </c:pt>
                <c:pt idx="2">
                  <c:v>0.27432077125328702</c:v>
                </c:pt>
                <c:pt idx="3">
                  <c:v>0.80252177068214803</c:v>
                </c:pt>
                <c:pt idx="4">
                  <c:v>0.32236842105263203</c:v>
                </c:pt>
                <c:pt idx="5">
                  <c:v>0.55125000000000002</c:v>
                </c:pt>
                <c:pt idx="6">
                  <c:v>0.114778856526429</c:v>
                </c:pt>
                <c:pt idx="7">
                  <c:v>0.106317411402157</c:v>
                </c:pt>
                <c:pt idx="8">
                  <c:v>2.8197094844773601E-2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43D-4D25-9CCC-EF61FA5BF2BA}"/>
            </c:ext>
          </c:extLst>
        </c:ser>
        <c:ser>
          <c:idx val="1"/>
          <c:order val="1"/>
          <c:tx>
            <c:strRef>
              <c:f>'Retention Phase'!$J$3</c:f>
              <c:strCache>
                <c:ptCount val="1"/>
                <c:pt idx="0">
                  <c:v>Registered in a different phase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'Retention Phase'!$H$4:$H$12</c:f>
              <c:strCache>
                <c:ptCount val="9"/>
                <c:pt idx="0">
                  <c:v>Nursery</c:v>
                </c:pt>
                <c:pt idx="1">
                  <c:v>Primary</c:v>
                </c:pt>
                <c:pt idx="2">
                  <c:v>Middle</c:v>
                </c:pt>
                <c:pt idx="3">
                  <c:v>Secondary</c:v>
                </c:pt>
                <c:pt idx="4">
                  <c:v>Pupil referral unit</c:v>
                </c:pt>
                <c:pt idx="5">
                  <c:v>Special</c:v>
                </c:pt>
                <c:pt idx="6">
                  <c:v>Supply</c:v>
                </c:pt>
                <c:pt idx="7">
                  <c:v>Others in service</c:v>
                </c:pt>
                <c:pt idx="8">
                  <c:v>Others out of service</c:v>
                </c:pt>
              </c:strCache>
            </c:strRef>
          </c:cat>
          <c:val>
            <c:numRef>
              <c:f>'Retention Phase'!$J$4:$J$12</c:f>
              <c:numCache>
                <c:formatCode>0.0%</c:formatCode>
                <c:ptCount val="9"/>
                <c:pt idx="0">
                  <c:v>0.35</c:v>
                </c:pt>
                <c:pt idx="1">
                  <c:v>1.9366063998789599E-2</c:v>
                </c:pt>
                <c:pt idx="2">
                  <c:v>0.59684487291849297</c:v>
                </c:pt>
                <c:pt idx="3">
                  <c:v>3.7554426705370098E-2</c:v>
                </c:pt>
                <c:pt idx="4">
                  <c:v>0.44736842105263203</c:v>
                </c:pt>
                <c:pt idx="5">
                  <c:v>0.26874999999999999</c:v>
                </c:pt>
                <c:pt idx="6">
                  <c:v>0.40021574973031299</c:v>
                </c:pt>
                <c:pt idx="7">
                  <c:v>0.50847457627118597</c:v>
                </c:pt>
                <c:pt idx="8">
                  <c:v>0.401310168043292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43D-4D25-9CCC-EF61FA5BF2BA}"/>
            </c:ext>
          </c:extLst>
        </c:ser>
        <c:ser>
          <c:idx val="2"/>
          <c:order val="2"/>
          <c:tx>
            <c:strRef>
              <c:f>'Retention Phase'!$K$3</c:f>
              <c:strCache>
                <c:ptCount val="1"/>
                <c:pt idx="0">
                  <c:v>Not registered</c:v>
                </c:pt>
              </c:strCache>
            </c:strRef>
          </c:tx>
          <c:spPr>
            <a:solidFill>
              <a:srgbClr val="11A6A8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'Retention Phase'!$H$4:$H$12</c:f>
              <c:strCache>
                <c:ptCount val="9"/>
                <c:pt idx="0">
                  <c:v>Nursery</c:v>
                </c:pt>
                <c:pt idx="1">
                  <c:v>Primary</c:v>
                </c:pt>
                <c:pt idx="2">
                  <c:v>Middle</c:v>
                </c:pt>
                <c:pt idx="3">
                  <c:v>Secondary</c:v>
                </c:pt>
                <c:pt idx="4">
                  <c:v>Pupil referral unit</c:v>
                </c:pt>
                <c:pt idx="5">
                  <c:v>Special</c:v>
                </c:pt>
                <c:pt idx="6">
                  <c:v>Supply</c:v>
                </c:pt>
                <c:pt idx="7">
                  <c:v>Others in service</c:v>
                </c:pt>
                <c:pt idx="8">
                  <c:v>Others out of service</c:v>
                </c:pt>
              </c:strCache>
            </c:strRef>
          </c:cat>
          <c:val>
            <c:numRef>
              <c:f>'Retention Phase'!$K$4:$K$12</c:f>
              <c:numCache>
                <c:formatCode>0.0%</c:formatCode>
                <c:ptCount val="9"/>
                <c:pt idx="0">
                  <c:v>0.2</c:v>
                </c:pt>
                <c:pt idx="1">
                  <c:v>0.13397382555412701</c:v>
                </c:pt>
                <c:pt idx="2">
                  <c:v>0.120946538124452</c:v>
                </c:pt>
                <c:pt idx="3">
                  <c:v>0.147224238026125</c:v>
                </c:pt>
                <c:pt idx="4">
                  <c:v>0.21052631578947401</c:v>
                </c:pt>
                <c:pt idx="5">
                  <c:v>0.16875000000000001</c:v>
                </c:pt>
                <c:pt idx="6">
                  <c:v>0.44573894282632098</c:v>
                </c:pt>
                <c:pt idx="7">
                  <c:v>0.36671802773497703</c:v>
                </c:pt>
                <c:pt idx="8">
                  <c:v>0.49188265451438301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43D-4D25-9CCC-EF61FA5BF2BA}"/>
            </c:ext>
          </c:extLst>
        </c:ser>
        <c:ser>
          <c:idx val="3"/>
          <c:order val="3"/>
          <c:tx>
            <c:strRef>
              <c:f>'Retention Phase'!$L$3</c:f>
              <c:strCache>
                <c:ptCount val="1"/>
                <c:pt idx="0">
                  <c:v>Registered in another category</c:v>
                </c:pt>
              </c:strCache>
            </c:strRef>
          </c:tx>
          <c:spPr>
            <a:solidFill>
              <a:srgbClr val="C4F8F9"/>
            </a:solidFill>
            <a:ln>
              <a:noFill/>
            </a:ln>
            <a:effectLst/>
          </c:spPr>
          <c:invertIfNegative val="0"/>
          <c:dLbls>
            <c:dLbl>
              <c:idx val="6"/>
              <c:layout>
                <c:manualLayout>
                  <c:x val="2.1111105754837559E-3"/>
                  <c:y val="-3.7183791508411022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B43D-4D25-9CCC-EF61FA5BF2BA}"/>
                </c:ext>
              </c:extLst>
            </c:dLbl>
            <c:dLbl>
              <c:idx val="8"/>
              <c:layout>
                <c:manualLayout>
                  <c:x val="-2.1111105754839108E-3"/>
                  <c:y val="-4.6145103626895424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43D-4D25-9CCC-EF61FA5BF2B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'Retention Phase'!$H$4:$H$12</c:f>
              <c:strCache>
                <c:ptCount val="9"/>
                <c:pt idx="0">
                  <c:v>Nursery</c:v>
                </c:pt>
                <c:pt idx="1">
                  <c:v>Primary</c:v>
                </c:pt>
                <c:pt idx="2">
                  <c:v>Middle</c:v>
                </c:pt>
                <c:pt idx="3">
                  <c:v>Secondary</c:v>
                </c:pt>
                <c:pt idx="4">
                  <c:v>Pupil referral unit</c:v>
                </c:pt>
                <c:pt idx="5">
                  <c:v>Special</c:v>
                </c:pt>
                <c:pt idx="6">
                  <c:v>Supply</c:v>
                </c:pt>
                <c:pt idx="7">
                  <c:v>Others in service</c:v>
                </c:pt>
                <c:pt idx="8">
                  <c:v>Others out of service</c:v>
                </c:pt>
              </c:strCache>
            </c:strRef>
          </c:cat>
          <c:val>
            <c:numRef>
              <c:f>'Retention Phase'!$L$4:$L$12</c:f>
              <c:numCache>
                <c:formatCode>0.0%</c:formatCode>
                <c:ptCount val="9"/>
                <c:pt idx="0">
                  <c:v>2.5000000000000001E-2</c:v>
                </c:pt>
                <c:pt idx="1">
                  <c:v>7.6405174370224697E-3</c:v>
                </c:pt>
                <c:pt idx="2">
                  <c:v>7.8878177037686199E-3</c:v>
                </c:pt>
                <c:pt idx="3">
                  <c:v>1.2699564586356999E-2</c:v>
                </c:pt>
                <c:pt idx="4">
                  <c:v>1.9736842105263198E-2</c:v>
                </c:pt>
                <c:pt idx="5">
                  <c:v>1.125E-2</c:v>
                </c:pt>
                <c:pt idx="6">
                  <c:v>3.9266450916936403E-2</c:v>
                </c:pt>
                <c:pt idx="7">
                  <c:v>1.8489984591679502E-2</c:v>
                </c:pt>
                <c:pt idx="8">
                  <c:v>7.8610082597550507E-2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43D-4D25-9CCC-EF61FA5BF2BA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30"/>
        <c:overlap val="100"/>
        <c:axId val="576083631"/>
        <c:axId val="576084047"/>
      </c:barChart>
      <c:catAx>
        <c:axId val="57608363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ysClr val="window" lastClr="FFFFFF">
                <a:lumMod val="75000"/>
              </a:sys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cy-GB"/>
          </a:p>
        </c:txPr>
        <c:crossAx val="576084047"/>
        <c:crosses val="autoZero"/>
        <c:auto val="1"/>
        <c:lblAlgn val="ctr"/>
        <c:lblOffset val="100"/>
        <c:noMultiLvlLbl val="0"/>
      </c:catAx>
      <c:valAx>
        <c:axId val="576084047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57608363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8.063644498287921E-2"/>
          <c:y val="0.90501644057217856"/>
          <c:w val="0.83661583322957878"/>
          <c:h val="9.498355942782138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cy-GB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200">
          <a:solidFill>
            <a:sysClr val="windowText" lastClr="000000"/>
          </a:solidFill>
        </a:defRPr>
      </a:pPr>
      <a:endParaRPr lang="cy-GB"/>
    </a:p>
  </c:txPr>
  <c:externalData r:id="rId4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0405347769028871E-2"/>
          <c:y val="5.6642775606194448E-2"/>
          <c:w val="0.98131414041994747"/>
          <c:h val="0.76645178792042301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'Retention Phase'!$I$3</c:f>
              <c:strCache>
                <c:ptCount val="1"/>
                <c:pt idx="0">
                  <c:v>Still registered in the same phase</c:v>
                </c:pt>
              </c:strCache>
            </c:strRef>
          </c:tx>
          <c:spPr>
            <a:solidFill>
              <a:schemeClr val="accent3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'Retention Phase'!$H$15:$H$23</c:f>
              <c:strCache>
                <c:ptCount val="9"/>
                <c:pt idx="0">
                  <c:v>Nursery</c:v>
                </c:pt>
                <c:pt idx="1">
                  <c:v>Primary</c:v>
                </c:pt>
                <c:pt idx="2">
                  <c:v>Middle</c:v>
                </c:pt>
                <c:pt idx="3">
                  <c:v>Secondary</c:v>
                </c:pt>
                <c:pt idx="4">
                  <c:v>Pupil referral unit</c:v>
                </c:pt>
                <c:pt idx="5">
                  <c:v>Special</c:v>
                </c:pt>
                <c:pt idx="6">
                  <c:v>Supply</c:v>
                </c:pt>
                <c:pt idx="7">
                  <c:v>Others in service</c:v>
                </c:pt>
                <c:pt idx="8">
                  <c:v>Others out of service</c:v>
                </c:pt>
              </c:strCache>
            </c:strRef>
          </c:cat>
          <c:val>
            <c:numRef>
              <c:f>'Retention Phase'!$I$15:$I$23</c:f>
              <c:numCache>
                <c:formatCode>0.0%</c:formatCode>
                <c:ptCount val="9"/>
                <c:pt idx="0">
                  <c:v>0.394736842105263</c:v>
                </c:pt>
                <c:pt idx="1">
                  <c:v>0.56880733944954098</c:v>
                </c:pt>
                <c:pt idx="2">
                  <c:v>0.5</c:v>
                </c:pt>
                <c:pt idx="3">
                  <c:v>0.45668262951676097</c:v>
                </c:pt>
                <c:pt idx="4">
                  <c:v>0.3</c:v>
                </c:pt>
                <c:pt idx="5">
                  <c:v>0.53446771378708502</c:v>
                </c:pt>
                <c:pt idx="6">
                  <c:v>0.14025974025974</c:v>
                </c:pt>
                <c:pt idx="7">
                  <c:v>0.183155080213904</c:v>
                </c:pt>
                <c:pt idx="8">
                  <c:v>7.4668312249305799E-2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1EC-4CBB-A0FA-27E63CE47400}"/>
            </c:ext>
          </c:extLst>
        </c:ser>
        <c:ser>
          <c:idx val="1"/>
          <c:order val="1"/>
          <c:tx>
            <c:strRef>
              <c:f>'Retention Phase'!$J$3</c:f>
              <c:strCache>
                <c:ptCount val="1"/>
                <c:pt idx="0">
                  <c:v>Registered in a different phase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'Retention Phase'!$H$15:$H$23</c:f>
              <c:strCache>
                <c:ptCount val="9"/>
                <c:pt idx="0">
                  <c:v>Nursery</c:v>
                </c:pt>
                <c:pt idx="1">
                  <c:v>Primary</c:v>
                </c:pt>
                <c:pt idx="2">
                  <c:v>Middle</c:v>
                </c:pt>
                <c:pt idx="3">
                  <c:v>Secondary</c:v>
                </c:pt>
                <c:pt idx="4">
                  <c:v>Pupil referral unit</c:v>
                </c:pt>
                <c:pt idx="5">
                  <c:v>Special</c:v>
                </c:pt>
                <c:pt idx="6">
                  <c:v>Supply</c:v>
                </c:pt>
                <c:pt idx="7">
                  <c:v>Others in service</c:v>
                </c:pt>
                <c:pt idx="8">
                  <c:v>Others out of service</c:v>
                </c:pt>
              </c:strCache>
            </c:strRef>
          </c:cat>
          <c:val>
            <c:numRef>
              <c:f>'Retention Phase'!$J$15:$J$23</c:f>
              <c:numCache>
                <c:formatCode>0.0%</c:formatCode>
                <c:ptCount val="9"/>
                <c:pt idx="0">
                  <c:v>0.23684210526315799</c:v>
                </c:pt>
                <c:pt idx="1">
                  <c:v>0.102585487906589</c:v>
                </c:pt>
                <c:pt idx="2">
                  <c:v>0.127627627627628</c:v>
                </c:pt>
                <c:pt idx="3">
                  <c:v>0.111232041793644</c:v>
                </c:pt>
                <c:pt idx="4">
                  <c:v>0.3</c:v>
                </c:pt>
                <c:pt idx="5">
                  <c:v>0.12041884816753901</c:v>
                </c:pt>
                <c:pt idx="6">
                  <c:v>0.197874852420307</c:v>
                </c:pt>
                <c:pt idx="7">
                  <c:v>0.36029411764705899</c:v>
                </c:pt>
                <c:pt idx="8">
                  <c:v>0.135914841098426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1EC-4CBB-A0FA-27E63CE47400}"/>
            </c:ext>
          </c:extLst>
        </c:ser>
        <c:ser>
          <c:idx val="2"/>
          <c:order val="2"/>
          <c:tx>
            <c:strRef>
              <c:f>'Retention Phase'!$K$3</c:f>
              <c:strCache>
                <c:ptCount val="1"/>
                <c:pt idx="0">
                  <c:v>Not registered</c:v>
                </c:pt>
              </c:strCache>
            </c:strRef>
          </c:tx>
          <c:spPr>
            <a:solidFill>
              <a:srgbClr val="11A6A8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'Retention Phase'!$H$15:$H$23</c:f>
              <c:strCache>
                <c:ptCount val="9"/>
                <c:pt idx="0">
                  <c:v>Nursery</c:v>
                </c:pt>
                <c:pt idx="1">
                  <c:v>Primary</c:v>
                </c:pt>
                <c:pt idx="2">
                  <c:v>Middle</c:v>
                </c:pt>
                <c:pt idx="3">
                  <c:v>Secondary</c:v>
                </c:pt>
                <c:pt idx="4">
                  <c:v>Pupil referral unit</c:v>
                </c:pt>
                <c:pt idx="5">
                  <c:v>Special</c:v>
                </c:pt>
                <c:pt idx="6">
                  <c:v>Supply</c:v>
                </c:pt>
                <c:pt idx="7">
                  <c:v>Others in service</c:v>
                </c:pt>
                <c:pt idx="8">
                  <c:v>Others out of service</c:v>
                </c:pt>
              </c:strCache>
            </c:strRef>
          </c:cat>
          <c:val>
            <c:numRef>
              <c:f>'Retention Phase'!$K$15:$K$23</c:f>
              <c:numCache>
                <c:formatCode>0.0%</c:formatCode>
                <c:ptCount val="9"/>
                <c:pt idx="0">
                  <c:v>0.36842105263157898</c:v>
                </c:pt>
                <c:pt idx="1">
                  <c:v>0.30421184320266897</c:v>
                </c:pt>
                <c:pt idx="2">
                  <c:v>0.32282282282282299</c:v>
                </c:pt>
                <c:pt idx="3">
                  <c:v>0.36808881149325201</c:v>
                </c:pt>
                <c:pt idx="4">
                  <c:v>0.35384615384615398</c:v>
                </c:pt>
                <c:pt idx="5">
                  <c:v>0.32024432809773101</c:v>
                </c:pt>
                <c:pt idx="6">
                  <c:v>0.52207792207792203</c:v>
                </c:pt>
                <c:pt idx="7">
                  <c:v>0.42179144385026701</c:v>
                </c:pt>
                <c:pt idx="8">
                  <c:v>0.49166923788953998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1EC-4CBB-A0FA-27E63CE47400}"/>
            </c:ext>
          </c:extLst>
        </c:ser>
        <c:ser>
          <c:idx val="3"/>
          <c:order val="3"/>
          <c:tx>
            <c:strRef>
              <c:f>'Retention Phase'!$L$3</c:f>
              <c:strCache>
                <c:ptCount val="1"/>
                <c:pt idx="0">
                  <c:v>Registered in another category</c:v>
                </c:pt>
              </c:strCache>
            </c:strRef>
          </c:tx>
          <c:spPr>
            <a:solidFill>
              <a:srgbClr val="C4F8F9"/>
            </a:solidFill>
            <a:ln>
              <a:noFill/>
            </a:ln>
            <a:effectLst/>
          </c:spPr>
          <c:invertIfNegative val="0"/>
          <c:dLbls>
            <c:dLbl>
              <c:idx val="2"/>
              <c:layout>
                <c:manualLayout>
                  <c:x val="0"/>
                  <c:y val="-4.2961931804616792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91EC-4CBB-A0FA-27E63CE47400}"/>
                </c:ext>
              </c:extLst>
            </c:dLbl>
            <c:dLbl>
              <c:idx val="3"/>
              <c:layout>
                <c:manualLayout>
                  <c:x val="0"/>
                  <c:y val="-4.8167347787954007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1EC-4CBB-A0FA-27E63CE47400}"/>
                </c:ext>
              </c:extLst>
            </c:dLbl>
            <c:dLbl>
              <c:idx val="4"/>
              <c:layout>
                <c:manualLayout>
                  <c:x val="0"/>
                  <c:y val="-4.0755775713498268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91EC-4CBB-A0FA-27E63CE47400}"/>
                </c:ext>
              </c:extLst>
            </c:dLbl>
            <c:dLbl>
              <c:idx val="6"/>
              <c:layout>
                <c:manualLayout>
                  <c:x val="-7.7406454959684333E-17"/>
                  <c:y val="-7.3015397442600979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AD0-434D-8D4D-9FA16F73A4EC}"/>
                </c:ext>
              </c:extLst>
            </c:dLbl>
            <c:dLbl>
              <c:idx val="7"/>
              <c:layout>
                <c:manualLayout>
                  <c:x val="2.1111095226999015E-3"/>
                  <c:y val="-3.7870116200332302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91EC-4CBB-A0FA-27E63CE47400}"/>
                </c:ext>
              </c:extLst>
            </c:dLbl>
            <c:dLbl>
              <c:idx val="8"/>
              <c:layout>
                <c:manualLayout>
                  <c:x val="0"/>
                  <c:y val="-0.1239285687113073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AD0-434D-8D4D-9FA16F73A4E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'Retention Phase'!$H$15:$H$23</c:f>
              <c:strCache>
                <c:ptCount val="9"/>
                <c:pt idx="0">
                  <c:v>Nursery</c:v>
                </c:pt>
                <c:pt idx="1">
                  <c:v>Primary</c:v>
                </c:pt>
                <c:pt idx="2">
                  <c:v>Middle</c:v>
                </c:pt>
                <c:pt idx="3">
                  <c:v>Secondary</c:v>
                </c:pt>
                <c:pt idx="4">
                  <c:v>Pupil referral unit</c:v>
                </c:pt>
                <c:pt idx="5">
                  <c:v>Special</c:v>
                </c:pt>
                <c:pt idx="6">
                  <c:v>Supply</c:v>
                </c:pt>
                <c:pt idx="7">
                  <c:v>Others in service</c:v>
                </c:pt>
                <c:pt idx="8">
                  <c:v>Others out of service</c:v>
                </c:pt>
              </c:strCache>
            </c:strRef>
          </c:cat>
          <c:val>
            <c:numRef>
              <c:f>'Retention Phase'!$L$15:$L$23</c:f>
              <c:numCache>
                <c:formatCode>0.0%</c:formatCode>
                <c:ptCount val="9"/>
                <c:pt idx="0">
                  <c:v>0</c:v>
                </c:pt>
                <c:pt idx="1">
                  <c:v>2.4395329441201E-2</c:v>
                </c:pt>
                <c:pt idx="2">
                  <c:v>4.9549549549549501E-2</c:v>
                </c:pt>
                <c:pt idx="3">
                  <c:v>6.3996517196343097E-2</c:v>
                </c:pt>
                <c:pt idx="4">
                  <c:v>4.6153846153846198E-2</c:v>
                </c:pt>
                <c:pt idx="5">
                  <c:v>2.4869109947643998E-2</c:v>
                </c:pt>
                <c:pt idx="6">
                  <c:v>0.139787485242031</c:v>
                </c:pt>
                <c:pt idx="7">
                  <c:v>3.4759358288770102E-2</c:v>
                </c:pt>
                <c:pt idx="8">
                  <c:v>0.29774760876272799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1EC-4CBB-A0FA-27E63CE4740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100"/>
        <c:axId val="576083631"/>
        <c:axId val="576084047"/>
      </c:barChart>
      <c:catAx>
        <c:axId val="57608363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ysClr val="window" lastClr="FFFFFF">
                <a:lumMod val="75000"/>
              </a:sys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cy-GB"/>
          </a:p>
        </c:txPr>
        <c:crossAx val="576084047"/>
        <c:crosses val="autoZero"/>
        <c:auto val="1"/>
        <c:lblAlgn val="ctr"/>
        <c:lblOffset val="100"/>
        <c:noMultiLvlLbl val="0"/>
      </c:catAx>
      <c:valAx>
        <c:axId val="576084047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57608363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2.363678011580848E-2"/>
          <c:y val="0.90501644057217856"/>
          <c:w val="0.95483754929108278"/>
          <c:h val="9.498355942782138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cy-GB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200">
          <a:solidFill>
            <a:sysClr val="windowText" lastClr="000000"/>
          </a:solidFill>
        </a:defRPr>
      </a:pPr>
      <a:endParaRPr lang="cy-GB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9089551471055888E-2"/>
          <c:y val="3.0963087807952177E-4"/>
          <c:w val="0.96064256011695937"/>
          <c:h val="0.90425941695531609"/>
        </c:manualLayout>
      </c:layout>
      <c:lineChart>
        <c:grouping val="standard"/>
        <c:varyColors val="0"/>
        <c:ser>
          <c:idx val="0"/>
          <c:order val="0"/>
          <c:tx>
            <c:strRef>
              <c:f>NQT!$A$3</c:f>
              <c:strCache>
                <c:ptCount val="1"/>
                <c:pt idx="0">
                  <c:v>Percentage of NQTs as a proportion of all school teachers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dLbls>
            <c:dLbl>
              <c:idx val="5"/>
              <c:layout>
                <c:manualLayout>
                  <c:x val="-5.29824332477054E-2"/>
                  <c:y val="-0.12513596943315736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DE60-4267-A804-CA5DB4125580}"/>
                </c:ext>
              </c:extLst>
            </c:dLbl>
            <c:dLbl>
              <c:idx val="7"/>
              <c:layout>
                <c:manualLayout>
                  <c:x val="-1.5413698980434511E-2"/>
                  <c:y val="-5.744759667109910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EAB-4304-B7D5-9A6290BF7CBF}"/>
                </c:ext>
              </c:extLst>
            </c:dLbl>
            <c:dLbl>
              <c:idx val="8"/>
              <c:layout>
                <c:manualLayout>
                  <c:x val="-2.1675154691646468E-2"/>
                  <c:y val="-5.369896735593235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EAB-4304-B7D5-9A6290BF7CB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NQT!$B$1:$K$1</c:f>
              <c:numCache>
                <c:formatCode>General</c:formatCode>
                <c:ptCount val="10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</c:v>
                </c:pt>
              </c:numCache>
            </c:numRef>
          </c:cat>
          <c:val>
            <c:numRef>
              <c:f>NQT!$B$3:$K$3</c:f>
              <c:numCache>
                <c:formatCode>0.0%</c:formatCode>
                <c:ptCount val="10"/>
                <c:pt idx="0">
                  <c:v>3.3233200725284802E-2</c:v>
                </c:pt>
                <c:pt idx="1">
                  <c:v>3.1543403063745701E-2</c:v>
                </c:pt>
                <c:pt idx="2">
                  <c:v>3.3594032675554601E-2</c:v>
                </c:pt>
                <c:pt idx="3">
                  <c:v>3.2775355183570103E-2</c:v>
                </c:pt>
                <c:pt idx="4">
                  <c:v>3.2981717892582002E-2</c:v>
                </c:pt>
                <c:pt idx="5">
                  <c:v>3.4113789334407202E-2</c:v>
                </c:pt>
                <c:pt idx="6">
                  <c:v>4.1836850465169002E-2</c:v>
                </c:pt>
                <c:pt idx="7">
                  <c:v>3.8117029885314103E-2</c:v>
                </c:pt>
                <c:pt idx="8">
                  <c:v>3.5075979367070999E-2</c:v>
                </c:pt>
                <c:pt idx="9">
                  <c:v>3.2751091703056803E-2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E60-4267-A804-CA5DB4125580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267063856"/>
        <c:axId val="1267056784"/>
      </c:lineChart>
      <c:catAx>
        <c:axId val="12670638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bg1">
                <a:lumMod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cy-GB"/>
          </a:p>
        </c:txPr>
        <c:crossAx val="1267056784"/>
        <c:crosses val="autoZero"/>
        <c:auto val="1"/>
        <c:lblAlgn val="ctr"/>
        <c:lblOffset val="100"/>
        <c:noMultiLvlLbl val="0"/>
      </c:catAx>
      <c:valAx>
        <c:axId val="1267056784"/>
        <c:scaling>
          <c:orientation val="minMax"/>
          <c:max val="4.5000000000000012E-2"/>
          <c:min val="3.0000000000000006E-2"/>
        </c:scaling>
        <c:delete val="1"/>
        <c:axPos val="l"/>
        <c:numFmt formatCode="0.0%" sourceLinked="1"/>
        <c:majorTickMark val="out"/>
        <c:minorTickMark val="none"/>
        <c:tickLblPos val="nextTo"/>
        <c:crossAx val="12670638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200">
          <a:solidFill>
            <a:sysClr val="windowText" lastClr="000000"/>
          </a:solidFill>
        </a:defRPr>
      </a:pPr>
      <a:endParaRPr lang="cy-GB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8.3333333333333332E-3"/>
          <c:y val="8.4719894614587142E-3"/>
          <c:w val="0.98106028543307067"/>
          <c:h val="0.81511625912963492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Ethnicity!$A$8</c:f>
              <c:strCache>
                <c:ptCount val="1"/>
                <c:pt idx="0">
                  <c:v>NQTs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Ethnicity!$C$6:$F$6</c:f>
              <c:strCache>
                <c:ptCount val="4"/>
                <c:pt idx="0">
                  <c:v>Mixed / multiple</c:v>
                </c:pt>
                <c:pt idx="1">
                  <c:v>Asian / Asian British</c:v>
                </c:pt>
                <c:pt idx="2">
                  <c:v>Black/African/ Caribbean/ Black British</c:v>
                </c:pt>
                <c:pt idx="3">
                  <c:v>Other</c:v>
                </c:pt>
              </c:strCache>
              <c:extLst/>
            </c:strRef>
          </c:cat>
          <c:val>
            <c:numRef>
              <c:f>Ethnicity!$C$8:$F$8</c:f>
              <c:numCache>
                <c:formatCode>0.0%</c:formatCode>
                <c:ptCount val="4"/>
                <c:pt idx="0">
                  <c:v>1.7999999999999999E-2</c:v>
                </c:pt>
                <c:pt idx="1">
                  <c:v>2.1999999999999999E-2</c:v>
                </c:pt>
                <c:pt idx="2">
                  <c:v>5.0000000000000001E-3</c:v>
                </c:pt>
                <c:pt idx="3">
                  <c:v>0.01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27F8-4041-9CB8-167FDE5D0EA0}"/>
            </c:ext>
          </c:extLst>
        </c:ser>
        <c:ser>
          <c:idx val="0"/>
          <c:order val="1"/>
          <c:tx>
            <c:strRef>
              <c:f>Ethnicity!$A$7</c:f>
              <c:strCache>
                <c:ptCount val="1"/>
                <c:pt idx="0">
                  <c:v>TEA</c:v>
                </c:pt>
              </c:strCache>
            </c:strRef>
          </c:tx>
          <c:spPr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Ethnicity!$C$6:$F$6</c:f>
              <c:strCache>
                <c:ptCount val="4"/>
                <c:pt idx="0">
                  <c:v>Mixed / multiple</c:v>
                </c:pt>
                <c:pt idx="1">
                  <c:v>Asian / Asian British</c:v>
                </c:pt>
                <c:pt idx="2">
                  <c:v>Black/African/ Caribbean/ Black British</c:v>
                </c:pt>
                <c:pt idx="3">
                  <c:v>Other</c:v>
                </c:pt>
              </c:strCache>
              <c:extLst/>
            </c:strRef>
          </c:cat>
          <c:val>
            <c:numRef>
              <c:f>Ethnicity!$C$7:$F$7</c:f>
              <c:numCache>
                <c:formatCode>0.0%</c:formatCode>
                <c:ptCount val="4"/>
                <c:pt idx="0">
                  <c:v>7.0889808881075302E-3</c:v>
                </c:pt>
                <c:pt idx="1">
                  <c:v>8.5634889128338894E-3</c:v>
                </c:pt>
                <c:pt idx="2">
                  <c:v>3.09079566721488E-3</c:v>
                </c:pt>
                <c:pt idx="3">
                  <c:v>2.0983383428798299E-3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27F8-4041-9CB8-167FDE5D0EA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-10"/>
        <c:axId val="1901569696"/>
        <c:axId val="1901576768"/>
      </c:barChart>
      <c:catAx>
        <c:axId val="190156969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ysClr val="window" lastClr="FFFFFF">
                  <a:lumMod val="75000"/>
                </a:sys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ysClr val="window" lastClr="FFFFFF">
                <a:lumMod val="75000"/>
              </a:sys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cy-GB"/>
          </a:p>
        </c:txPr>
        <c:crossAx val="1901576768"/>
        <c:crosses val="autoZero"/>
        <c:auto val="1"/>
        <c:lblAlgn val="ctr"/>
        <c:lblOffset val="100"/>
        <c:noMultiLvlLbl val="0"/>
      </c:catAx>
      <c:valAx>
        <c:axId val="1901576768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19015696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2867749343832023"/>
          <c:y val="0.92921528944494225"/>
          <c:w val="0.13939069140915167"/>
          <c:h val="7.076772640941798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cy-GB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200">
          <a:solidFill>
            <a:sysClr val="windowText" lastClr="000000"/>
          </a:solidFill>
        </a:defRPr>
      </a:pPr>
      <a:endParaRPr lang="cy-GB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2.1814596427434583E-2"/>
          <c:y val="1.280463144324628E-4"/>
          <c:w val="0.96051905435185414"/>
          <c:h val="0.88906083424026094"/>
        </c:manualLayout>
      </c:layout>
      <c:barChart>
        <c:barDir val="col"/>
        <c:grouping val="clustered"/>
        <c:varyColors val="0"/>
        <c:ser>
          <c:idx val="1"/>
          <c:order val="1"/>
          <c:tx>
            <c:strRef>
              <c:f>'Welsh Language'!$A$56</c:f>
              <c:strCache>
                <c:ptCount val="1"/>
                <c:pt idx="0">
                  <c:v>Ability to work in Welsh</c:v>
                </c:pt>
              </c:strCache>
            </c:strRef>
          </c:tx>
          <c:spPr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'Welsh Language'!$B$53:$K$54</c:f>
              <c:strCach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strCache>
              <c:extLst/>
            </c:strRef>
          </c:cat>
          <c:val>
            <c:numRef>
              <c:f>'Welsh Language'!$B$56:$K$56</c:f>
              <c:numCache>
                <c:formatCode>0.0%</c:formatCode>
                <c:ptCount val="5"/>
                <c:pt idx="0">
                  <c:v>0.25800000000000001</c:v>
                </c:pt>
                <c:pt idx="1">
                  <c:v>0.222</c:v>
                </c:pt>
                <c:pt idx="2">
                  <c:v>0.26800000000000002</c:v>
                </c:pt>
                <c:pt idx="3">
                  <c:v>0.253</c:v>
                </c:pt>
                <c:pt idx="4">
                  <c:v>0.24099999999999999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F3AC-4280-8B5E-3AF312429C8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30"/>
        <c:axId val="2069377840"/>
        <c:axId val="2069369520"/>
      </c:barChart>
      <c:lineChart>
        <c:grouping val="standard"/>
        <c:varyColors val="0"/>
        <c:ser>
          <c:idx val="0"/>
          <c:order val="0"/>
          <c:tx>
            <c:strRef>
              <c:f>'Welsh Language'!$A$55</c:f>
              <c:strCache>
                <c:ptCount val="1"/>
                <c:pt idx="0">
                  <c:v>Ability to speak Welsh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'Welsh Language'!$B$53:$K$54</c:f>
              <c:strCach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strCache>
              <c:extLst/>
            </c:strRef>
          </c:cat>
          <c:val>
            <c:numRef>
              <c:f>'Welsh Language'!$B$55:$K$55</c:f>
              <c:numCache>
                <c:formatCode>0.0%</c:formatCode>
                <c:ptCount val="5"/>
                <c:pt idx="0">
                  <c:v>0.32800000000000001</c:v>
                </c:pt>
                <c:pt idx="1">
                  <c:v>0.28299999999999997</c:v>
                </c:pt>
                <c:pt idx="2">
                  <c:v>0.32600000000000001</c:v>
                </c:pt>
                <c:pt idx="3">
                  <c:v>0.28899999999999998</c:v>
                </c:pt>
                <c:pt idx="4">
                  <c:v>0.307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1-F3AC-4280-8B5E-3AF312429C8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2069377840"/>
        <c:axId val="2069369520"/>
      </c:lineChart>
      <c:catAx>
        <c:axId val="20693778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ysClr val="window" lastClr="FFFFFF">
                <a:lumMod val="75000"/>
              </a:sys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cy-GB"/>
          </a:p>
        </c:txPr>
        <c:crossAx val="2069369520"/>
        <c:crosses val="autoZero"/>
        <c:auto val="1"/>
        <c:lblAlgn val="ctr"/>
        <c:lblOffset val="100"/>
        <c:noMultiLvlLbl val="0"/>
      </c:catAx>
      <c:valAx>
        <c:axId val="2069369520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2069377840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layout>
        <c:manualLayout>
          <c:xMode val="edge"/>
          <c:yMode val="edge"/>
          <c:x val="0.16102921085309124"/>
          <c:y val="0.94074010878026026"/>
          <c:w val="0.67171259289213958"/>
          <c:h val="5.674578992441933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cy-GB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200">
          <a:solidFill>
            <a:sysClr val="windowText" lastClr="000000"/>
          </a:solidFill>
        </a:defRPr>
      </a:pPr>
      <a:endParaRPr lang="cy-GB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7705128822466696E-2"/>
          <c:y val="0"/>
          <c:w val="0.96250275479399894"/>
          <c:h val="0.88985874800340359"/>
        </c:manualLayout>
      </c:layout>
      <c:barChart>
        <c:barDir val="col"/>
        <c:grouping val="clustered"/>
        <c:varyColors val="0"/>
        <c:ser>
          <c:idx val="1"/>
          <c:order val="1"/>
          <c:tx>
            <c:strRef>
              <c:f>'Welsh Language'!$A$56</c:f>
              <c:strCache>
                <c:ptCount val="1"/>
                <c:pt idx="0">
                  <c:v>Ability to work in Welsh</c:v>
                </c:pt>
              </c:strCache>
            </c:strRef>
          </c:tx>
          <c:spPr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'Welsh Language'!$B$53:$K$54</c:f>
              <c:strCach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strCache>
            </c:strRef>
          </c:cat>
          <c:val>
            <c:numRef>
              <c:f>'Welsh Language'!$B$56:$K$56</c:f>
              <c:numCache>
                <c:formatCode>0.0%</c:formatCode>
                <c:ptCount val="5"/>
                <c:pt idx="0">
                  <c:v>0.27100000000000002</c:v>
                </c:pt>
                <c:pt idx="1">
                  <c:v>0.26600000000000001</c:v>
                </c:pt>
                <c:pt idx="2">
                  <c:v>0.26500000000000001</c:v>
                </c:pt>
                <c:pt idx="3">
                  <c:v>0.26500000000000001</c:v>
                </c:pt>
                <c:pt idx="4">
                  <c:v>0.26878579935348501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AED-4355-9B13-D5FC9D1884F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30"/>
        <c:axId val="2069377840"/>
        <c:axId val="2069369520"/>
      </c:barChart>
      <c:lineChart>
        <c:grouping val="standard"/>
        <c:varyColors val="0"/>
        <c:ser>
          <c:idx val="0"/>
          <c:order val="0"/>
          <c:tx>
            <c:strRef>
              <c:f>'Welsh Language'!$A$55</c:f>
              <c:strCache>
                <c:ptCount val="1"/>
                <c:pt idx="0">
                  <c:v>Ability to speak Welsh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'Welsh Language'!$B$53:$K$54</c:f>
              <c:strCach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strCache>
            </c:strRef>
          </c:cat>
          <c:val>
            <c:numRef>
              <c:f>'Welsh Language'!$B$55:$K$55</c:f>
              <c:numCache>
                <c:formatCode>0.0%</c:formatCode>
                <c:ptCount val="5"/>
                <c:pt idx="0">
                  <c:v>0.33500000000000002</c:v>
                </c:pt>
                <c:pt idx="1">
                  <c:v>0.33200000000000002</c:v>
                </c:pt>
                <c:pt idx="2">
                  <c:v>0.33200000000000002</c:v>
                </c:pt>
                <c:pt idx="3">
                  <c:v>0.33</c:v>
                </c:pt>
                <c:pt idx="4">
                  <c:v>0.334202914988941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AED-4355-9B13-D5FC9D1884F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2069377840"/>
        <c:axId val="2069369520"/>
      </c:lineChart>
      <c:catAx>
        <c:axId val="20693778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ysClr val="window" lastClr="FFFFFF">
                <a:lumMod val="75000"/>
              </a:sys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cy-GB"/>
          </a:p>
        </c:txPr>
        <c:crossAx val="2069369520"/>
        <c:crosses val="autoZero"/>
        <c:auto val="1"/>
        <c:lblAlgn val="ctr"/>
        <c:lblOffset val="100"/>
        <c:noMultiLvlLbl val="0"/>
      </c:catAx>
      <c:valAx>
        <c:axId val="2069369520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2069377840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layout>
        <c:manualLayout>
          <c:xMode val="edge"/>
          <c:yMode val="edge"/>
          <c:x val="0.15688080032311871"/>
          <c:y val="0.94277892070969549"/>
          <c:w val="0.68830623501202959"/>
          <c:h val="5.722107929030451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cy-GB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200">
          <a:solidFill>
            <a:sysClr val="windowText" lastClr="000000"/>
          </a:solidFill>
        </a:defRPr>
      </a:pPr>
      <a:endParaRPr lang="cy-GB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"/>
          <c:y val="9.5045921939358128E-3"/>
          <c:w val="1"/>
          <c:h val="0.80585274798400075"/>
        </c:manualLayout>
      </c:layout>
      <c:lineChart>
        <c:grouping val="standard"/>
        <c:varyColors val="0"/>
        <c:ser>
          <c:idx val="0"/>
          <c:order val="0"/>
          <c:tx>
            <c:strRef>
              <c:f>Retention!$A$12</c:f>
              <c:strCache>
                <c:ptCount val="1"/>
                <c:pt idx="0">
                  <c:v>Percentage increase or decrease on previous year</c:v>
                </c:pt>
              </c:strCache>
            </c:strRef>
          </c:tx>
          <c:spPr>
            <a:ln w="28575" cap="rnd">
              <a:solidFill>
                <a:schemeClr val="accent2">
                  <a:lumMod val="20000"/>
                  <a:lumOff val="8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>
                  <a:lumMod val="20000"/>
                  <a:lumOff val="80000"/>
                </a:schemeClr>
              </a:solidFill>
              <a:ln w="9525">
                <a:solidFill>
                  <a:schemeClr val="accent2">
                    <a:lumMod val="20000"/>
                    <a:lumOff val="80000"/>
                  </a:schemeClr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Retention!$B$11:$K$11</c:f>
              <c:numCache>
                <c:formatCode>General</c:formatCode>
                <c:ptCount val="10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</c:v>
                </c:pt>
              </c:numCache>
            </c:numRef>
          </c:cat>
          <c:val>
            <c:numRef>
              <c:f>Retention!$B$12:$K$12</c:f>
              <c:numCache>
                <c:formatCode>0.0%</c:formatCode>
                <c:ptCount val="10"/>
                <c:pt idx="0">
                  <c:v>-1.0999999999999999E-2</c:v>
                </c:pt>
                <c:pt idx="1">
                  <c:v>-1.4E-2</c:v>
                </c:pt>
                <c:pt idx="2">
                  <c:v>-1.4E-2</c:v>
                </c:pt>
                <c:pt idx="3">
                  <c:v>-1.0999999999999999E-2</c:v>
                </c:pt>
                <c:pt idx="4">
                  <c:v>-1.0999999999999999E-2</c:v>
                </c:pt>
                <c:pt idx="5">
                  <c:v>-1.2E-2</c:v>
                </c:pt>
                <c:pt idx="6">
                  <c:v>1.4E-2</c:v>
                </c:pt>
                <c:pt idx="7">
                  <c:v>1.6E-2</c:v>
                </c:pt>
                <c:pt idx="8">
                  <c:v>1E-3</c:v>
                </c:pt>
                <c:pt idx="9">
                  <c:v>-1.7000000000000001E-2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55B-4E1A-9DDB-F5B0462A973F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955985727"/>
        <c:axId val="1435293071"/>
      </c:lineChart>
      <c:catAx>
        <c:axId val="195598572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bg1">
                <a:lumMod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cy-GB"/>
          </a:p>
        </c:txPr>
        <c:crossAx val="1435293071"/>
        <c:crosses val="autoZero"/>
        <c:auto val="1"/>
        <c:lblAlgn val="ctr"/>
        <c:lblOffset val="100"/>
        <c:noMultiLvlLbl val="0"/>
      </c:catAx>
      <c:valAx>
        <c:axId val="1435293071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195598572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31940246783051601"/>
          <c:y val="0.91672823185958485"/>
          <c:w val="0.35982991185120855"/>
          <c:h val="8.094294919038044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cy-GB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200">
          <a:solidFill>
            <a:sysClr val="windowText" lastClr="000000"/>
          </a:solidFill>
        </a:defRPr>
      </a:pPr>
      <a:endParaRPr lang="cy-GB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2.1917326430007617E-2"/>
          <c:y val="0"/>
          <c:w val="0.95729772921550671"/>
          <c:h val="0.74699463047419301"/>
        </c:manualLayout>
      </c:layout>
      <c:lineChart>
        <c:grouping val="standard"/>
        <c:varyColors val="0"/>
        <c:ser>
          <c:idx val="1"/>
          <c:order val="1"/>
          <c:tx>
            <c:strRef>
              <c:f>'Retention 5 Yr Trend'!$A$13</c:f>
              <c:strCache>
                <c:ptCount val="1"/>
                <c:pt idx="0">
                  <c:v>SLSW</c:v>
                </c:pt>
              </c:strCache>
            </c:strRef>
          </c:tx>
          <c:spPr>
            <a:ln w="28575" cap="rnd">
              <a:solidFill>
                <a:srgbClr val="00391A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00391A"/>
              </a:solidFill>
              <a:ln w="9525">
                <a:solidFill>
                  <a:srgbClr val="00391A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9.2442888605563711E-2"/>
                  <c:y val="-4.641070926478215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44E6-4D9D-BFB2-555E9496E848}"/>
                </c:ext>
              </c:extLst>
            </c:dLbl>
            <c:dLbl>
              <c:idx val="3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4E6-4D9D-BFB2-555E9496E848}"/>
                </c:ext>
              </c:extLst>
            </c:dLbl>
            <c:dLbl>
              <c:idx val="4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4E6-4D9D-BFB2-555E9496E84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'Retention 5 Yr Trend'!$B$11:$F$11</c:f>
              <c:numCache>
                <c:formatCode>General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</c:numRef>
          </c:cat>
          <c:val>
            <c:numRef>
              <c:f>'Retention 5 Yr Trend'!$B$13:$F$13</c:f>
              <c:numCache>
                <c:formatCode>0.0%</c:formatCode>
                <c:ptCount val="5"/>
                <c:pt idx="0">
                  <c:v>2E-3</c:v>
                </c:pt>
                <c:pt idx="1">
                  <c:v>0.10100000000000001</c:v>
                </c:pt>
                <c:pt idx="2">
                  <c:v>0.16</c:v>
                </c:pt>
                <c:pt idx="3">
                  <c:v>-4.9000000000000002E-2</c:v>
                </c:pt>
                <c:pt idx="4">
                  <c:v>-2.3E-2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44E6-4D9D-BFB2-555E9496E848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955985727"/>
        <c:axId val="1435293071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'Retention 5 Yr Trend'!$A$12</c15:sqref>
                        </c15:formulaRef>
                      </c:ext>
                    </c:extLst>
                    <c:strCache>
                      <c:ptCount val="1"/>
                      <c:pt idx="0">
                        <c:v>TEA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20000"/>
                        <a:lumOff val="80000"/>
                      </a:schemeClr>
                    </a:solidFill>
                    <a:round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2">
                        <a:lumMod val="20000"/>
                        <a:lumOff val="80000"/>
                      </a:schemeClr>
                    </a:solidFill>
                    <a:ln w="9525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dLblPos val="b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/>
                      <c:ext xmlns:c16="http://schemas.microsoft.com/office/drawing/2014/chart" uri="{C3380CC4-5D6E-409C-BE32-E72D297353CC}">
                        <c16:uniqueId val="{00000000-44E6-4D9D-BFB2-555E9496E848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anchor="ctr" anchorCtr="1"/>
                    <a:lstStyle/>
                    <a:p>
                      <a:pPr>
                        <a:defRPr sz="1200" b="0" i="0" u="none" strike="noStrike" kern="1200" baseline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cy-GB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'Retention 5 Yr Trend'!$B$11:$F$11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2021</c:v>
                      </c:pt>
                      <c:pt idx="1">
                        <c:v>2022</c:v>
                      </c:pt>
                      <c:pt idx="2">
                        <c:v>2023</c:v>
                      </c:pt>
                      <c:pt idx="3">
                        <c:v>2024</c:v>
                      </c:pt>
                      <c:pt idx="4">
                        <c:v>2025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'Retention 5 Yr Trend'!$B$12:$F$12</c15:sqref>
                        </c15:formulaRef>
                      </c:ext>
                    </c:extLst>
                    <c:numCache>
                      <c:formatCode>0.0%</c:formatCode>
                      <c:ptCount val="5"/>
                      <c:pt idx="0">
                        <c:v>-1.2E-2</c:v>
                      </c:pt>
                      <c:pt idx="1">
                        <c:v>1.4E-2</c:v>
                      </c:pt>
                      <c:pt idx="2">
                        <c:v>1.6E-2</c:v>
                      </c:pt>
                      <c:pt idx="3">
                        <c:v>1E-3</c:v>
                      </c:pt>
                      <c:pt idx="4">
                        <c:v>-1.7000000000000001E-2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1-44E6-4D9D-BFB2-555E9496E848}"/>
                  </c:ext>
                </c:extLst>
              </c15:ser>
            </c15:filteredLineSeries>
          </c:ext>
        </c:extLst>
      </c:lineChart>
      <c:catAx>
        <c:axId val="195598572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ysClr val="window" lastClr="FFFFFF">
                <a:lumMod val="75000"/>
              </a:sys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cy-GB"/>
          </a:p>
        </c:txPr>
        <c:crossAx val="1435293071"/>
        <c:crosses val="autoZero"/>
        <c:auto val="1"/>
        <c:lblAlgn val="ctr"/>
        <c:lblOffset val="100"/>
        <c:noMultiLvlLbl val="0"/>
      </c:catAx>
      <c:valAx>
        <c:axId val="1435293071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195598572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0184778573618532"/>
          <c:y val="0.8915019618458877"/>
          <c:w val="0.79724145208582953"/>
          <c:h val="0.1031346880789620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cy-GB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ysClr val="windowText" lastClr="000000"/>
          </a:solidFill>
        </a:defRPr>
      </a:pPr>
      <a:endParaRPr lang="cy-GB"/>
    </a:p>
  </c:txPr>
  <c:externalData r:id="rId4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0625819338433455E-2"/>
          <c:y val="7.1686297995843876E-3"/>
          <c:w val="0.97993635335167706"/>
          <c:h val="0.80840228566915695"/>
        </c:manualLayout>
      </c:layout>
      <c:lineChart>
        <c:grouping val="standard"/>
        <c:varyColors val="0"/>
        <c:ser>
          <c:idx val="0"/>
          <c:order val="0"/>
          <c:tx>
            <c:strRef>
              <c:f>'Retention 5 Yr Trend'!$A$14</c:f>
              <c:strCache>
                <c:ptCount val="1"/>
                <c:pt idx="0">
                  <c:v>FE</c:v>
                </c:pt>
              </c:strCache>
            </c:strRef>
          </c:tx>
          <c:spPr>
            <a:ln w="28575" cap="rnd">
              <a:solidFill>
                <a:srgbClr val="00753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007534"/>
              </a:solidFill>
              <a:ln w="9525">
                <a:solidFill>
                  <a:srgbClr val="007534"/>
                </a:solidFill>
              </a:ln>
              <a:effectLst/>
            </c:spPr>
          </c:marker>
          <c:dLbls>
            <c:dLbl>
              <c:idx val="1"/>
              <c:layout>
                <c:manualLayout>
                  <c:x val="-3.4975931783060077E-2"/>
                  <c:y val="-3.953347778902014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02C-4321-977C-6530537E67F2}"/>
                </c:ext>
              </c:extLst>
            </c:dLbl>
            <c:dLbl>
              <c:idx val="3"/>
              <c:layout>
                <c:manualLayout>
                  <c:x val="-2.4244174520655054E-2"/>
                  <c:y val="4.973321245765374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02C-4321-977C-6530537E67F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'Retention 5 Yr Trend'!$B$11:$F$11</c:f>
              <c:numCache>
                <c:formatCode>General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</c:numRef>
          </c:cat>
          <c:val>
            <c:numRef>
              <c:f>'Retention 5 Yr Trend'!$B$14:$F$14</c:f>
              <c:numCache>
                <c:formatCode>0.0%</c:formatCode>
                <c:ptCount val="5"/>
                <c:pt idx="0">
                  <c:v>-2.1999999999999999E-2</c:v>
                </c:pt>
                <c:pt idx="1">
                  <c:v>1.4999999999999999E-2</c:v>
                </c:pt>
                <c:pt idx="2">
                  <c:v>1.2E-2</c:v>
                </c:pt>
                <c:pt idx="3">
                  <c:v>-1.2E-2</c:v>
                </c:pt>
                <c:pt idx="4">
                  <c:v>-1.7000000000000001E-2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402C-4321-977C-6530537E67F2}"/>
            </c:ext>
          </c:extLst>
        </c:ser>
        <c:ser>
          <c:idx val="1"/>
          <c:order val="1"/>
          <c:tx>
            <c:strRef>
              <c:f>'Retention 5 Yr Trend'!$A$15</c:f>
              <c:strCache>
                <c:ptCount val="1"/>
                <c:pt idx="0">
                  <c:v>FELSW</c:v>
                </c:pt>
              </c:strCache>
            </c:strRef>
          </c:tx>
          <c:spPr>
            <a:ln w="28575" cap="rnd">
              <a:solidFill>
                <a:srgbClr val="00391A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00391A"/>
              </a:solidFill>
              <a:ln w="9525">
                <a:solidFill>
                  <a:srgbClr val="00391A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4.5598667519794321E-2"/>
                  <c:y val="4.7141515037339614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02C-4321-977C-6530537E67F2}"/>
                </c:ext>
              </c:extLst>
            </c:dLbl>
            <c:dLbl>
              <c:idx val="3"/>
              <c:layout>
                <c:manualLayout>
                  <c:x val="-1.975180284187969E-2"/>
                  <c:y val="-6.291348778437186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02C-4321-977C-6530537E67F2}"/>
                </c:ext>
              </c:extLst>
            </c:dLbl>
            <c:dLbl>
              <c:idx val="4"/>
              <c:layout>
                <c:manualLayout>
                  <c:x val="-5.0412697217399563E-2"/>
                  <c:y val="3.244521207384144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402C-4321-977C-6530537E67F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'Retention 5 Yr Trend'!$B$11:$F$11</c:f>
              <c:numCache>
                <c:formatCode>General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</c:numRef>
          </c:cat>
          <c:val>
            <c:numRef>
              <c:f>'Retention 5 Yr Trend'!$B$15:$F$15</c:f>
              <c:numCache>
                <c:formatCode>0.0%</c:formatCode>
                <c:ptCount val="5"/>
                <c:pt idx="0">
                  <c:v>-0.03</c:v>
                </c:pt>
                <c:pt idx="1">
                  <c:v>0.06</c:v>
                </c:pt>
                <c:pt idx="2">
                  <c:v>0.113</c:v>
                </c:pt>
                <c:pt idx="3">
                  <c:v>4.0000000000000001E-3</c:v>
                </c:pt>
                <c:pt idx="4">
                  <c:v>-0.17599999999999999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402C-4321-977C-6530537E67F2}"/>
            </c:ext>
          </c:extLst>
        </c:ser>
        <c:ser>
          <c:idx val="2"/>
          <c:order val="2"/>
          <c:tx>
            <c:strRef>
              <c:f>'Retention 5 Yr Trend'!$A$16</c:f>
              <c:strCache>
                <c:ptCount val="1"/>
                <c:pt idx="0">
                  <c:v>WBL</c:v>
                </c:pt>
              </c:strCache>
            </c:strRef>
          </c:tx>
          <c:spPr>
            <a:ln w="28575" cap="rnd">
              <a:solidFill>
                <a:srgbClr val="62FFA9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62FFA9"/>
              </a:solidFill>
              <a:ln w="9525">
                <a:solidFill>
                  <a:srgbClr val="62FFA9"/>
                </a:solidFill>
              </a:ln>
              <a:effectLst/>
            </c:spPr>
          </c:marker>
          <c:dLbls>
            <c:dLbl>
              <c:idx val="3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402C-4321-977C-6530537E67F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'Retention 5 Yr Trend'!$B$11:$F$11</c:f>
              <c:numCache>
                <c:formatCode>General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</c:numRef>
          </c:cat>
          <c:val>
            <c:numRef>
              <c:f>'Retention 5 Yr Trend'!$B$16:$F$16</c:f>
              <c:numCache>
                <c:formatCode>0.0%</c:formatCode>
                <c:ptCount val="5"/>
                <c:pt idx="0">
                  <c:v>-6.2E-2</c:v>
                </c:pt>
                <c:pt idx="1">
                  <c:v>-1E-3</c:v>
                </c:pt>
                <c:pt idx="2">
                  <c:v>2E-3</c:v>
                </c:pt>
                <c:pt idx="3">
                  <c:v>5.8000000000000003E-2</c:v>
                </c:pt>
                <c:pt idx="4">
                  <c:v>-0.03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402C-4321-977C-6530537E67F2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235431199"/>
        <c:axId val="1235432863"/>
      </c:lineChart>
      <c:catAx>
        <c:axId val="123543119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ysClr val="window" lastClr="FFFFFF">
                <a:lumMod val="75000"/>
              </a:sys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cy-GB"/>
          </a:p>
        </c:txPr>
        <c:crossAx val="1235432863"/>
        <c:crosses val="autoZero"/>
        <c:auto val="1"/>
        <c:lblAlgn val="ctr"/>
        <c:lblOffset val="100"/>
        <c:noMultiLvlLbl val="0"/>
      </c:catAx>
      <c:valAx>
        <c:axId val="1235432863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123543119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1.7555949634615386E-2"/>
          <c:y val="0.91517295382285146"/>
          <c:w val="0.94722935145315346"/>
          <c:h val="8.482704617714856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cy-GB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ysClr val="windowText" lastClr="000000"/>
          </a:solidFill>
        </a:defRPr>
      </a:pPr>
      <a:endParaRPr lang="cy-GB"/>
    </a:p>
  </c:txPr>
  <c:externalData r:id="rId4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6236975784339192E-2"/>
          <c:y val="0"/>
          <c:w val="0.96325455831148965"/>
          <c:h val="0.7641742677365071"/>
        </c:manualLayout>
      </c:layout>
      <c:lineChart>
        <c:grouping val="standard"/>
        <c:varyColors val="0"/>
        <c:ser>
          <c:idx val="0"/>
          <c:order val="0"/>
          <c:tx>
            <c:strRef>
              <c:f>'Retention 5 Yr Trend'!$A$17</c:f>
              <c:strCache>
                <c:ptCount val="1"/>
                <c:pt idx="0">
                  <c:v>YW</c:v>
                </c:pt>
              </c:strCache>
            </c:strRef>
          </c:tx>
          <c:spPr>
            <a:ln w="28575" cap="rnd">
              <a:solidFill>
                <a:srgbClr val="62FFA9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62FFA9"/>
              </a:solidFill>
              <a:ln w="9525">
                <a:solidFill>
                  <a:srgbClr val="62FFA9"/>
                </a:solidFill>
              </a:ln>
              <a:effectLst/>
            </c:spPr>
          </c:marker>
          <c:dLbls>
            <c:dLbl>
              <c:idx val="0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000-47CB-B0AA-F38F06C53A50}"/>
                </c:ext>
              </c:extLst>
            </c:dLbl>
            <c:dLbl>
              <c:idx val="1"/>
              <c:layout>
                <c:manualLayout>
                  <c:x val="-6.3760931682396743E-2"/>
                  <c:y val="-0.1001054800868229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E000-47CB-B0AA-F38F06C53A50}"/>
                </c:ext>
              </c:extLst>
            </c:dLbl>
            <c:dLbl>
              <c:idx val="3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000-47CB-B0AA-F38F06C53A5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'Retention 5 Yr Trend'!$B$11:$F$11</c:f>
              <c:numCache>
                <c:formatCode>General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</c:numRef>
          </c:cat>
          <c:val>
            <c:numRef>
              <c:f>'Retention 5 Yr Trend'!$B$17:$F$17</c:f>
              <c:numCache>
                <c:formatCode>0.0%</c:formatCode>
                <c:ptCount val="5"/>
                <c:pt idx="0">
                  <c:v>8.9999999999999993E-3</c:v>
                </c:pt>
                <c:pt idx="1">
                  <c:v>-1.7999999999999999E-2</c:v>
                </c:pt>
                <c:pt idx="2">
                  <c:v>5.1999999999999998E-2</c:v>
                </c:pt>
                <c:pt idx="3">
                  <c:v>-1.4E-2</c:v>
                </c:pt>
                <c:pt idx="4">
                  <c:v>0.106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000-47CB-B0AA-F38F06C53A50}"/>
            </c:ext>
          </c:extLst>
        </c:ser>
        <c:ser>
          <c:idx val="1"/>
          <c:order val="1"/>
          <c:tx>
            <c:strRef>
              <c:f>'Retention 5 Yr Trend'!$A$18</c:f>
              <c:strCache>
                <c:ptCount val="1"/>
                <c:pt idx="0">
                  <c:v>YSW</c:v>
                </c:pt>
              </c:strCache>
            </c:strRef>
          </c:tx>
          <c:spPr>
            <a:ln w="28575" cap="rnd">
              <a:solidFill>
                <a:srgbClr val="00391A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00391A"/>
              </a:solidFill>
              <a:ln w="9525">
                <a:solidFill>
                  <a:srgbClr val="00391A"/>
                </a:solidFill>
              </a:ln>
              <a:effectLst/>
            </c:spPr>
          </c:marker>
          <c:dLbls>
            <c:dLbl>
              <c:idx val="1"/>
              <c:layout>
                <c:manualLayout>
                  <c:x val="-4.6282703211874533E-2"/>
                  <c:y val="4.081408677413847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000-47CB-B0AA-F38F06C53A50}"/>
                </c:ext>
              </c:extLst>
            </c:dLbl>
            <c:dLbl>
              <c:idx val="2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E000-47CB-B0AA-F38F06C53A50}"/>
                </c:ext>
              </c:extLst>
            </c:dLbl>
            <c:dLbl>
              <c:idx val="4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000-47CB-B0AA-F38F06C53A5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'Retention 5 Yr Trend'!$B$11:$F$11</c:f>
              <c:numCache>
                <c:formatCode>General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</c:numRef>
          </c:cat>
          <c:val>
            <c:numRef>
              <c:f>'Retention 5 Yr Trend'!$B$18:$F$18</c:f>
              <c:numCache>
                <c:formatCode>0.0%</c:formatCode>
                <c:ptCount val="5"/>
                <c:pt idx="0">
                  <c:v>2.1999999999999999E-2</c:v>
                </c:pt>
                <c:pt idx="1">
                  <c:v>-0.04</c:v>
                </c:pt>
                <c:pt idx="2">
                  <c:v>1.6E-2</c:v>
                </c:pt>
                <c:pt idx="3">
                  <c:v>1.7000000000000001E-2</c:v>
                </c:pt>
                <c:pt idx="4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E000-47CB-B0AA-F38F06C53A50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765238719"/>
        <c:axId val="1765240383"/>
      </c:lineChart>
      <c:catAx>
        <c:axId val="1765238719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noFill/>
          <a:ln w="9525" cap="flat" cmpd="sng" algn="ctr">
            <a:solidFill>
              <a:sysClr val="window" lastClr="FFFFFF">
                <a:lumMod val="75000"/>
              </a:sys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cy-GB"/>
          </a:p>
        </c:txPr>
        <c:crossAx val="1765240383"/>
        <c:crosses val="autoZero"/>
        <c:auto val="1"/>
        <c:lblAlgn val="ctr"/>
        <c:lblOffset val="100"/>
        <c:noMultiLvlLbl val="0"/>
      </c:catAx>
      <c:valAx>
        <c:axId val="1765240383"/>
        <c:scaling>
          <c:orientation val="minMax"/>
          <c:min val="-5.5000000000000007E-2"/>
        </c:scaling>
        <c:delete val="1"/>
        <c:axPos val="l"/>
        <c:numFmt formatCode="0.0%" sourceLinked="1"/>
        <c:majorTickMark val="out"/>
        <c:minorTickMark val="none"/>
        <c:tickLblPos val="nextTo"/>
        <c:crossAx val="176523871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2158599405489204"/>
          <c:y val="0.90751012279110288"/>
          <c:w val="0.75682801189021598"/>
          <c:h val="9.248987720889691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cy-GB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ysClr val="windowText" lastClr="000000"/>
          </a:solidFill>
        </a:defRPr>
      </a:pPr>
      <a:endParaRPr lang="cy-GB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y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01469F-D22E-4803-B1D6-FD9561744128}" type="datetimeFigureOut">
              <a:rPr lang="cy-GB" smtClean="0"/>
              <a:t>26/11/2025</a:t>
            </a:fld>
            <a:endParaRPr lang="cy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y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y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y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271A48-810A-459C-8468-A0F6445BF1F1}" type="slidenum">
              <a:rPr lang="cy-GB" smtClean="0"/>
              <a:t>‹#›</a:t>
            </a:fld>
            <a:endParaRPr lang="cy-GB"/>
          </a:p>
        </p:txBody>
      </p:sp>
    </p:spTree>
    <p:extLst>
      <p:ext uri="{BB962C8B-B14F-4D97-AF65-F5344CB8AC3E}">
        <p14:creationId xmlns:p14="http://schemas.microsoft.com/office/powerpoint/2010/main" val="13880707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dirty="0"/>
              <a:t>Standard pyramid slide for David to talk about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DE4E62-626B-46BE-8CE2-A7037D511F57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02943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DE4E62-626B-46BE-8CE2-A7037D511F57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60400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DE4E62-626B-46BE-8CE2-A7037D511F57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7442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DE4E62-626B-46BE-8CE2-A7037D511F57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19957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DE4E62-626B-46BE-8CE2-A7037D511F57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265444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Updated with Hayden’s comments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DE4E62-626B-46BE-8CE2-A7037D511F57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26637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Matrix – David to cover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DE4E62-626B-46BE-8CE2-A7037D511F57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78988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Start of Nia’s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DE4E62-626B-46BE-8CE2-A7037D511F57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6712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DE4E62-626B-46BE-8CE2-A7037D511F57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44672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Table at top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DE4E62-626B-46BE-8CE2-A7037D511F57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9869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DE4E62-626B-46BE-8CE2-A7037D511F57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9869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DE4E62-626B-46BE-8CE2-A7037D511F57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95116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DE4E62-626B-46BE-8CE2-A7037D511F57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0427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DE4E62-626B-46BE-8CE2-A7037D511F57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97208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82DF31-7797-4B5B-84C3-884596A439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cy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D01A54B-9E73-4996-81EB-602C93857E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cy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B03BA3-E71A-4905-A38D-9A25E42222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64FC9-4883-4906-8342-65DB22D9608D}" type="datetimeFigureOut">
              <a:rPr lang="cy-GB" smtClean="0"/>
              <a:t>26/11/2025</a:t>
            </a:fld>
            <a:endParaRPr lang="cy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506CE3-DFBB-4EBA-A7D5-F6C9A861E1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y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CEA0DC-56FE-4229-BA5A-AB0081F42E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9A183-D67E-4FAC-8DA7-88578987EC0A}" type="slidenum">
              <a:rPr lang="cy-GB" smtClean="0"/>
              <a:t>‹#›</a:t>
            </a:fld>
            <a:endParaRPr lang="cy-GB"/>
          </a:p>
        </p:txBody>
      </p:sp>
    </p:spTree>
    <p:extLst>
      <p:ext uri="{BB962C8B-B14F-4D97-AF65-F5344CB8AC3E}">
        <p14:creationId xmlns:p14="http://schemas.microsoft.com/office/powerpoint/2010/main" val="1997063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B896B5-D7A1-4899-A7D2-57146F304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y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1037370-0D50-4004-B361-81B31B5D5B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y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102FC8-96C3-43BB-B1FE-A5258F5F6F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64FC9-4883-4906-8342-65DB22D9608D}" type="datetimeFigureOut">
              <a:rPr lang="cy-GB" smtClean="0"/>
              <a:t>26/11/2025</a:t>
            </a:fld>
            <a:endParaRPr lang="cy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9BC247-2277-49B1-B39C-2DF40DB8BC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y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130D2D-41F4-45C3-B26F-343A37A93A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9A183-D67E-4FAC-8DA7-88578987EC0A}" type="slidenum">
              <a:rPr lang="cy-GB" smtClean="0"/>
              <a:t>‹#›</a:t>
            </a:fld>
            <a:endParaRPr lang="cy-GB"/>
          </a:p>
        </p:txBody>
      </p:sp>
    </p:spTree>
    <p:extLst>
      <p:ext uri="{BB962C8B-B14F-4D97-AF65-F5344CB8AC3E}">
        <p14:creationId xmlns:p14="http://schemas.microsoft.com/office/powerpoint/2010/main" val="10800384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941298A-A5FE-4F0F-9503-68E569431C1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cy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66F2A74-2B56-4DDB-8E50-1F3A36C6D5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y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B49542-E888-4800-A37D-B3B71987CA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64FC9-4883-4906-8342-65DB22D9608D}" type="datetimeFigureOut">
              <a:rPr lang="cy-GB" smtClean="0"/>
              <a:t>26/11/2025</a:t>
            </a:fld>
            <a:endParaRPr lang="cy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D3ACEB-FD21-42AB-8263-E4434831DD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y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0367DA-8DDC-42A0-947A-233C1C5497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9A183-D67E-4FAC-8DA7-88578987EC0A}" type="slidenum">
              <a:rPr lang="cy-GB" smtClean="0"/>
              <a:t>‹#›</a:t>
            </a:fld>
            <a:endParaRPr lang="cy-GB"/>
          </a:p>
        </p:txBody>
      </p:sp>
    </p:spTree>
    <p:extLst>
      <p:ext uri="{BB962C8B-B14F-4D97-AF65-F5344CB8AC3E}">
        <p14:creationId xmlns:p14="http://schemas.microsoft.com/office/powerpoint/2010/main" val="5621355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Bod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>
            <a:extLst>
              <a:ext uri="{FF2B5EF4-FFF2-40B4-BE49-F238E27FC236}">
                <a16:creationId xmlns:a16="http://schemas.microsoft.com/office/drawing/2014/main" id="{1ECD6BFB-7FAC-4A2A-8578-CEF6C91F49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2937" y="171568"/>
            <a:ext cx="897651" cy="939477"/>
          </a:xfrm>
          <a:prstGeom prst="rect">
            <a:avLst/>
          </a:prstGeom>
        </p:spPr>
      </p:pic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D7EB7EBC-CB68-4A6F-89DE-558AC6F777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0237" y="1580781"/>
            <a:ext cx="5297487" cy="4384084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rgbClr val="017A37"/>
                </a:solidFill>
                <a:latin typeface="+mn-lt"/>
                <a:cs typeface="Poppins Medium" panose="00000600000000000000" pitchFamily="50" charset="0"/>
              </a:defRPr>
            </a:lvl1pPr>
            <a:lvl2pPr marL="4572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2pPr>
            <a:lvl3pPr marL="9144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3pPr>
            <a:lvl4pPr marL="13716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4pPr>
            <a:lvl5pPr marL="18288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5pPr>
          </a:lstStyle>
          <a:p>
            <a:pPr lvl="0"/>
            <a:r>
              <a:rPr lang="en-US" dirty="0"/>
              <a:t>Welsh content</a:t>
            </a:r>
            <a:endParaRPr lang="en-GB" dirty="0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B60A6AC8-4D05-49E4-B911-3CD0F48E6C5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64277" y="1580781"/>
            <a:ext cx="5297487" cy="4384084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rgbClr val="017A37"/>
                </a:solidFill>
                <a:latin typeface="+mn-lt"/>
                <a:cs typeface="Poppins Medium" panose="00000600000000000000" pitchFamily="50" charset="0"/>
              </a:defRPr>
            </a:lvl1pPr>
            <a:lvl2pPr marL="4572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2pPr>
            <a:lvl3pPr marL="9144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3pPr>
            <a:lvl4pPr marL="13716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4pPr>
            <a:lvl5pPr marL="18288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5pPr>
          </a:lstStyle>
          <a:p>
            <a:pPr lvl="0"/>
            <a:r>
              <a:rPr lang="en-US" dirty="0"/>
              <a:t>English title</a:t>
            </a:r>
            <a:endParaRPr lang="en-GB" dirty="0"/>
          </a:p>
        </p:txBody>
      </p:sp>
      <p:sp>
        <p:nvSpPr>
          <p:cNvPr id="32" name="Text Placeholder 8">
            <a:extLst>
              <a:ext uri="{FF2B5EF4-FFF2-40B4-BE49-F238E27FC236}">
                <a16:creationId xmlns:a16="http://schemas.microsoft.com/office/drawing/2014/main" id="{B4E39F02-0C63-4CE7-A283-26E9E839F29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30237" y="496390"/>
            <a:ext cx="5297487" cy="823892"/>
          </a:xfrm>
        </p:spPr>
        <p:txBody>
          <a:bodyPr>
            <a:normAutofit/>
          </a:bodyPr>
          <a:lstStyle>
            <a:lvl1pPr marL="0" indent="0" algn="l">
              <a:buNone/>
              <a:defRPr sz="2800" b="1">
                <a:solidFill>
                  <a:srgbClr val="017A37"/>
                </a:solidFill>
                <a:latin typeface="+mn-lt"/>
                <a:cs typeface="Poppins SemiBold" panose="00000700000000000000" pitchFamily="50" charset="0"/>
              </a:defRPr>
            </a:lvl1pPr>
            <a:lvl2pPr marL="4572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2pPr>
            <a:lvl3pPr marL="9144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3pPr>
            <a:lvl4pPr marL="13716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4pPr>
            <a:lvl5pPr marL="18288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5pPr>
          </a:lstStyle>
          <a:p>
            <a:pPr lvl="0"/>
            <a:r>
              <a:rPr lang="en-US" dirty="0"/>
              <a:t>Welsh heading</a:t>
            </a:r>
            <a:endParaRPr lang="en-GB" dirty="0"/>
          </a:p>
        </p:txBody>
      </p:sp>
      <p:sp>
        <p:nvSpPr>
          <p:cNvPr id="33" name="Text Placeholder 8">
            <a:extLst>
              <a:ext uri="{FF2B5EF4-FFF2-40B4-BE49-F238E27FC236}">
                <a16:creationId xmlns:a16="http://schemas.microsoft.com/office/drawing/2014/main" id="{E1CDF28B-D908-40B0-9BFD-758E1410A1E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64277" y="496390"/>
            <a:ext cx="5297486" cy="823892"/>
          </a:xfrm>
        </p:spPr>
        <p:txBody>
          <a:bodyPr>
            <a:normAutofit/>
          </a:bodyPr>
          <a:lstStyle>
            <a:lvl1pPr marL="0" indent="0" algn="l">
              <a:buNone/>
              <a:defRPr sz="2800" b="1">
                <a:solidFill>
                  <a:srgbClr val="017A37"/>
                </a:solidFill>
                <a:latin typeface="+mn-lt"/>
                <a:cs typeface="Poppins SemiBold" panose="00000700000000000000" pitchFamily="50" charset="0"/>
              </a:defRPr>
            </a:lvl1pPr>
            <a:lvl2pPr marL="4572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2pPr>
            <a:lvl3pPr marL="9144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3pPr>
            <a:lvl4pPr marL="13716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4pPr>
            <a:lvl5pPr marL="18288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5pPr>
          </a:lstStyle>
          <a:p>
            <a:pPr lvl="0"/>
            <a:r>
              <a:rPr lang="en-US" dirty="0"/>
              <a:t>English heading</a:t>
            </a:r>
            <a:endParaRPr lang="en-GB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9AD67CA-2A9E-4235-B986-BB74FD92CAAA}"/>
              </a:ext>
            </a:extLst>
          </p:cNvPr>
          <p:cNvGrpSpPr/>
          <p:nvPr/>
        </p:nvGrpSpPr>
        <p:grpSpPr>
          <a:xfrm>
            <a:off x="137071" y="6570847"/>
            <a:ext cx="11917858" cy="212826"/>
            <a:chOff x="145253" y="5408620"/>
            <a:chExt cx="11917858" cy="212826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61448A7A-CCE1-4C68-8131-DA81348AFAF5}"/>
                </a:ext>
              </a:extLst>
            </p:cNvPr>
            <p:cNvSpPr/>
            <p:nvPr/>
          </p:nvSpPr>
          <p:spPr>
            <a:xfrm>
              <a:off x="3120015" y="5408620"/>
              <a:ext cx="2959626" cy="212825"/>
            </a:xfrm>
            <a:prstGeom prst="rect">
              <a:avLst/>
            </a:prstGeom>
            <a:solidFill>
              <a:srgbClr val="A8117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C0B56FFF-40A8-439D-926B-ECAC392F7FF0}"/>
                </a:ext>
              </a:extLst>
            </p:cNvPr>
            <p:cNvSpPr/>
            <p:nvPr/>
          </p:nvSpPr>
          <p:spPr>
            <a:xfrm>
              <a:off x="6111750" y="5408621"/>
              <a:ext cx="2959626" cy="212825"/>
            </a:xfrm>
            <a:prstGeom prst="rect">
              <a:avLst/>
            </a:prstGeom>
            <a:solidFill>
              <a:srgbClr val="11A6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83DD68B3-405A-454B-B010-16E9A835B57E}"/>
                </a:ext>
              </a:extLst>
            </p:cNvPr>
            <p:cNvSpPr/>
            <p:nvPr/>
          </p:nvSpPr>
          <p:spPr>
            <a:xfrm>
              <a:off x="9103485" y="5408621"/>
              <a:ext cx="2959626" cy="212825"/>
            </a:xfrm>
            <a:prstGeom prst="rect">
              <a:avLst/>
            </a:prstGeom>
            <a:solidFill>
              <a:srgbClr val="65C2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5629269-F317-442E-BFA7-7CE002DE44B9}"/>
                </a:ext>
              </a:extLst>
            </p:cNvPr>
            <p:cNvSpPr/>
            <p:nvPr/>
          </p:nvSpPr>
          <p:spPr>
            <a:xfrm>
              <a:off x="145253" y="5411798"/>
              <a:ext cx="2942653" cy="209648"/>
            </a:xfrm>
            <a:prstGeom prst="rect">
              <a:avLst/>
            </a:prstGeom>
            <a:solidFill>
              <a:srgbClr val="295D7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0202201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od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>
            <a:extLst>
              <a:ext uri="{FF2B5EF4-FFF2-40B4-BE49-F238E27FC236}">
                <a16:creationId xmlns:a16="http://schemas.microsoft.com/office/drawing/2014/main" id="{1ECD6BFB-7FAC-4A2A-8578-CEF6C91F49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2937" y="171568"/>
            <a:ext cx="897651" cy="939477"/>
          </a:xfrm>
          <a:prstGeom prst="rect">
            <a:avLst/>
          </a:prstGeom>
        </p:spPr>
      </p:pic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D7EB7EBC-CB68-4A6F-89DE-558AC6F777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0237" y="1580781"/>
            <a:ext cx="9933260" cy="4384084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rgbClr val="017A37"/>
                </a:solidFill>
                <a:latin typeface="+mn-lt"/>
                <a:cs typeface="Poppins Medium" panose="00000600000000000000" pitchFamily="50" charset="0"/>
              </a:defRPr>
            </a:lvl1pPr>
            <a:lvl2pPr marL="4572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2pPr>
            <a:lvl3pPr marL="9144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3pPr>
            <a:lvl4pPr marL="13716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4pPr>
            <a:lvl5pPr marL="18288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5pPr>
          </a:lstStyle>
          <a:p>
            <a:pPr lvl="0"/>
            <a:r>
              <a:rPr lang="en-US" dirty="0"/>
              <a:t>Content</a:t>
            </a:r>
            <a:endParaRPr lang="en-GB" dirty="0"/>
          </a:p>
        </p:txBody>
      </p:sp>
      <p:sp>
        <p:nvSpPr>
          <p:cNvPr id="32" name="Text Placeholder 8">
            <a:extLst>
              <a:ext uri="{FF2B5EF4-FFF2-40B4-BE49-F238E27FC236}">
                <a16:creationId xmlns:a16="http://schemas.microsoft.com/office/drawing/2014/main" id="{B4E39F02-0C63-4CE7-A283-26E9E839F29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30237" y="496390"/>
            <a:ext cx="9933260" cy="823892"/>
          </a:xfrm>
        </p:spPr>
        <p:txBody>
          <a:bodyPr>
            <a:normAutofit/>
          </a:bodyPr>
          <a:lstStyle>
            <a:lvl1pPr marL="0" indent="0" algn="l">
              <a:buNone/>
              <a:defRPr sz="2800" b="1">
                <a:solidFill>
                  <a:srgbClr val="017A37"/>
                </a:solidFill>
                <a:latin typeface="+mn-lt"/>
                <a:cs typeface="Poppins SemiBold" panose="00000700000000000000" pitchFamily="50" charset="0"/>
              </a:defRPr>
            </a:lvl1pPr>
            <a:lvl2pPr marL="4572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2pPr>
            <a:lvl3pPr marL="9144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3pPr>
            <a:lvl4pPr marL="13716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4pPr>
            <a:lvl5pPr marL="18288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5pPr>
          </a:lstStyle>
          <a:p>
            <a:pPr lvl="0"/>
            <a:r>
              <a:rPr lang="en-US" dirty="0"/>
              <a:t>Heading</a:t>
            </a:r>
            <a:endParaRPr lang="en-GB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9AD67CA-2A9E-4235-B986-BB74FD92CAAA}"/>
              </a:ext>
            </a:extLst>
          </p:cNvPr>
          <p:cNvGrpSpPr/>
          <p:nvPr/>
        </p:nvGrpSpPr>
        <p:grpSpPr>
          <a:xfrm>
            <a:off x="137071" y="6570847"/>
            <a:ext cx="11917858" cy="212826"/>
            <a:chOff x="145253" y="5408620"/>
            <a:chExt cx="11917858" cy="212826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61448A7A-CCE1-4C68-8131-DA81348AFAF5}"/>
                </a:ext>
              </a:extLst>
            </p:cNvPr>
            <p:cNvSpPr/>
            <p:nvPr/>
          </p:nvSpPr>
          <p:spPr>
            <a:xfrm>
              <a:off x="3120015" y="5408620"/>
              <a:ext cx="2959626" cy="212825"/>
            </a:xfrm>
            <a:prstGeom prst="rect">
              <a:avLst/>
            </a:prstGeom>
            <a:solidFill>
              <a:srgbClr val="A8117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C0B56FFF-40A8-439D-926B-ECAC392F7FF0}"/>
                </a:ext>
              </a:extLst>
            </p:cNvPr>
            <p:cNvSpPr/>
            <p:nvPr/>
          </p:nvSpPr>
          <p:spPr>
            <a:xfrm>
              <a:off x="6111750" y="5408621"/>
              <a:ext cx="2959626" cy="212825"/>
            </a:xfrm>
            <a:prstGeom prst="rect">
              <a:avLst/>
            </a:prstGeom>
            <a:solidFill>
              <a:srgbClr val="11A6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83DD68B3-405A-454B-B010-16E9A835B57E}"/>
                </a:ext>
              </a:extLst>
            </p:cNvPr>
            <p:cNvSpPr/>
            <p:nvPr/>
          </p:nvSpPr>
          <p:spPr>
            <a:xfrm>
              <a:off x="9103485" y="5408621"/>
              <a:ext cx="2959626" cy="212825"/>
            </a:xfrm>
            <a:prstGeom prst="rect">
              <a:avLst/>
            </a:prstGeom>
            <a:solidFill>
              <a:srgbClr val="65C2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5629269-F317-442E-BFA7-7CE002DE44B9}"/>
                </a:ext>
              </a:extLst>
            </p:cNvPr>
            <p:cNvSpPr/>
            <p:nvPr/>
          </p:nvSpPr>
          <p:spPr>
            <a:xfrm>
              <a:off x="145253" y="5411798"/>
              <a:ext cx="2942653" cy="209648"/>
            </a:xfrm>
            <a:prstGeom prst="rect">
              <a:avLst/>
            </a:prstGeom>
            <a:solidFill>
              <a:srgbClr val="295D7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6505033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256873-56EB-4044-B3AF-2D80FE6E31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y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7FA4A7-DFFB-471F-BCD1-3F647B4603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y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ADD202-EFBD-4B77-B7D4-BB1E9D8CF5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64FC9-4883-4906-8342-65DB22D9608D}" type="datetimeFigureOut">
              <a:rPr lang="cy-GB" smtClean="0"/>
              <a:t>26/11/2025</a:t>
            </a:fld>
            <a:endParaRPr lang="cy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86AC2E-2CDD-488C-B8A2-630188F2CC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y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BFCB87-9CCC-4CEB-9424-7C3D930A0F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9A183-D67E-4FAC-8DA7-88578987EC0A}" type="slidenum">
              <a:rPr lang="cy-GB" smtClean="0"/>
              <a:t>‹#›</a:t>
            </a:fld>
            <a:endParaRPr lang="cy-GB"/>
          </a:p>
        </p:txBody>
      </p:sp>
    </p:spTree>
    <p:extLst>
      <p:ext uri="{BB962C8B-B14F-4D97-AF65-F5344CB8AC3E}">
        <p14:creationId xmlns:p14="http://schemas.microsoft.com/office/powerpoint/2010/main" val="40571010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5C48B4-CEDD-46B3-B0BC-BAEED50DFC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cy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349C52-631B-4DF0-BE3C-55B0294BA0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96CF61-4522-4DE0-AB8B-C7F3E33E84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64FC9-4883-4906-8342-65DB22D9608D}" type="datetimeFigureOut">
              <a:rPr lang="cy-GB" smtClean="0"/>
              <a:t>26/11/2025</a:t>
            </a:fld>
            <a:endParaRPr lang="cy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412C9D-74FB-4102-8FB3-EADA06E3C7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y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D332B8-CC6A-4E8C-BDC5-ADFAB63690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9A183-D67E-4FAC-8DA7-88578987EC0A}" type="slidenum">
              <a:rPr lang="cy-GB" smtClean="0"/>
              <a:t>‹#›</a:t>
            </a:fld>
            <a:endParaRPr lang="cy-GB"/>
          </a:p>
        </p:txBody>
      </p:sp>
    </p:spTree>
    <p:extLst>
      <p:ext uri="{BB962C8B-B14F-4D97-AF65-F5344CB8AC3E}">
        <p14:creationId xmlns:p14="http://schemas.microsoft.com/office/powerpoint/2010/main" val="13909086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20DFAD-CB82-410A-9645-6A4ACF1F37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y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AD88D5-1226-4C04-8587-0404E315DB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y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3CE5AC-677C-492D-B15B-58D0E5B2D3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y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207D793-B837-45E0-9FB4-2E92D63A80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64FC9-4883-4906-8342-65DB22D9608D}" type="datetimeFigureOut">
              <a:rPr lang="cy-GB" smtClean="0"/>
              <a:t>26/11/2025</a:t>
            </a:fld>
            <a:endParaRPr lang="cy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99FB2F-98EE-4E9D-9203-7304E5C443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y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D3D250-B96E-437A-BD25-22167C264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9A183-D67E-4FAC-8DA7-88578987EC0A}" type="slidenum">
              <a:rPr lang="cy-GB" smtClean="0"/>
              <a:t>‹#›</a:t>
            </a:fld>
            <a:endParaRPr lang="cy-GB"/>
          </a:p>
        </p:txBody>
      </p:sp>
    </p:spTree>
    <p:extLst>
      <p:ext uri="{BB962C8B-B14F-4D97-AF65-F5344CB8AC3E}">
        <p14:creationId xmlns:p14="http://schemas.microsoft.com/office/powerpoint/2010/main" val="32692906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3CDAE8-DCCB-478F-B6C5-7DC9F572B5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cy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BF42D1-46B6-400D-9BFC-1749A2F2C2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1DCFB41-6104-450B-AD00-75965E6C69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y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C8E9D86-174F-4997-B79E-442DC6CFFC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9621C2-3A3A-417A-BED9-B84EC33DD2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y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0EC37F3-2594-4040-894C-C2B56A94AB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64FC9-4883-4906-8342-65DB22D9608D}" type="datetimeFigureOut">
              <a:rPr lang="cy-GB" smtClean="0"/>
              <a:t>26/11/2025</a:t>
            </a:fld>
            <a:endParaRPr lang="cy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AC898B9-9837-4DBA-BF9C-2CBA54E5C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y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89773E-DC4A-46CB-8FAA-E91224B6BB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9A183-D67E-4FAC-8DA7-88578987EC0A}" type="slidenum">
              <a:rPr lang="cy-GB" smtClean="0"/>
              <a:t>‹#›</a:t>
            </a:fld>
            <a:endParaRPr lang="cy-GB"/>
          </a:p>
        </p:txBody>
      </p:sp>
    </p:spTree>
    <p:extLst>
      <p:ext uri="{BB962C8B-B14F-4D97-AF65-F5344CB8AC3E}">
        <p14:creationId xmlns:p14="http://schemas.microsoft.com/office/powerpoint/2010/main" val="5941872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41E17C-837F-4D82-8F18-D11BD56A05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y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7FEF49A-3A67-44D7-BA91-8E26841A5B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64FC9-4883-4906-8342-65DB22D9608D}" type="datetimeFigureOut">
              <a:rPr lang="cy-GB" smtClean="0"/>
              <a:t>26/11/2025</a:t>
            </a:fld>
            <a:endParaRPr lang="cy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93CB6D4-2BDD-4029-8B91-BA6B2EEA79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y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5FE7028-A524-44DB-B509-B7BD31B3C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9A183-D67E-4FAC-8DA7-88578987EC0A}" type="slidenum">
              <a:rPr lang="cy-GB" smtClean="0"/>
              <a:t>‹#›</a:t>
            </a:fld>
            <a:endParaRPr lang="cy-GB"/>
          </a:p>
        </p:txBody>
      </p:sp>
    </p:spTree>
    <p:extLst>
      <p:ext uri="{BB962C8B-B14F-4D97-AF65-F5344CB8AC3E}">
        <p14:creationId xmlns:p14="http://schemas.microsoft.com/office/powerpoint/2010/main" val="40913283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2DCD81A-3FC3-4DF0-9D03-EE6D95B115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64FC9-4883-4906-8342-65DB22D9608D}" type="datetimeFigureOut">
              <a:rPr lang="cy-GB" smtClean="0"/>
              <a:t>26/11/2025</a:t>
            </a:fld>
            <a:endParaRPr lang="cy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2EA1A35-87D4-41F9-AE23-8E9AFFB372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y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D8F394-0436-4424-A789-A2333FBA8F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9A183-D67E-4FAC-8DA7-88578987EC0A}" type="slidenum">
              <a:rPr lang="cy-GB" smtClean="0"/>
              <a:t>‹#›</a:t>
            </a:fld>
            <a:endParaRPr lang="cy-GB"/>
          </a:p>
        </p:txBody>
      </p:sp>
    </p:spTree>
    <p:extLst>
      <p:ext uri="{BB962C8B-B14F-4D97-AF65-F5344CB8AC3E}">
        <p14:creationId xmlns:p14="http://schemas.microsoft.com/office/powerpoint/2010/main" val="366448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2C0726-71D0-4A69-A02B-41298494C3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cy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9A48AE-9FF8-4272-B466-075E16DE45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y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8C9A78-A531-4CFA-8CC4-3469499D76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5F3910-D938-44D5-B3FF-E44D047762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64FC9-4883-4906-8342-65DB22D9608D}" type="datetimeFigureOut">
              <a:rPr lang="cy-GB" smtClean="0"/>
              <a:t>26/11/2025</a:t>
            </a:fld>
            <a:endParaRPr lang="cy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447C5E-8CCB-4198-AEEC-DB7816723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y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E72E0AA-59AD-4F2D-A6AE-D2C876F8F4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9A183-D67E-4FAC-8DA7-88578987EC0A}" type="slidenum">
              <a:rPr lang="cy-GB" smtClean="0"/>
              <a:t>‹#›</a:t>
            </a:fld>
            <a:endParaRPr lang="cy-GB"/>
          </a:p>
        </p:txBody>
      </p:sp>
    </p:spTree>
    <p:extLst>
      <p:ext uri="{BB962C8B-B14F-4D97-AF65-F5344CB8AC3E}">
        <p14:creationId xmlns:p14="http://schemas.microsoft.com/office/powerpoint/2010/main" val="26690443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0009ED-FB63-4473-8666-CD18175CDD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cy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34DB9F2-CE01-4676-BFDE-6407B375FC9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y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B7C4E66-E576-4B02-B2DC-2E11EFD7A2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4D3333-FBCC-4BC7-A5B9-A6242BE11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64FC9-4883-4906-8342-65DB22D9608D}" type="datetimeFigureOut">
              <a:rPr lang="cy-GB" smtClean="0"/>
              <a:t>26/11/2025</a:t>
            </a:fld>
            <a:endParaRPr lang="cy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B7831C-7D04-4FBA-AEAB-846ADB586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y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487479-64B2-4B79-9866-B4FF3B6697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9A183-D67E-4FAC-8DA7-88578987EC0A}" type="slidenum">
              <a:rPr lang="cy-GB" smtClean="0"/>
              <a:t>‹#›</a:t>
            </a:fld>
            <a:endParaRPr lang="cy-GB"/>
          </a:p>
        </p:txBody>
      </p:sp>
    </p:spTree>
    <p:extLst>
      <p:ext uri="{BB962C8B-B14F-4D97-AF65-F5344CB8AC3E}">
        <p14:creationId xmlns:p14="http://schemas.microsoft.com/office/powerpoint/2010/main" val="2346592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4E389AE-1F25-4AD0-87BC-DFFC272B1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cy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FB015F-D09A-4986-A1A8-06DD4A607E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y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933A82-1267-4CC6-957F-08B8E2AC17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964FC9-4883-4906-8342-65DB22D9608D}" type="datetimeFigureOut">
              <a:rPr lang="cy-GB" smtClean="0"/>
              <a:t>26/11/2025</a:t>
            </a:fld>
            <a:endParaRPr lang="cy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D0D2B4-F89B-4FF3-9B78-C82622AB6C7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y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471954-4FFE-462B-9EE3-0F1498B679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29A183-D67E-4FAC-8DA7-88578987EC0A}" type="slidenum">
              <a:rPr lang="cy-GB" smtClean="0"/>
              <a:t>‹#›</a:t>
            </a:fld>
            <a:endParaRPr lang="cy-GB"/>
          </a:p>
        </p:txBody>
      </p:sp>
    </p:spTree>
    <p:extLst>
      <p:ext uri="{BB962C8B-B14F-4D97-AF65-F5344CB8AC3E}">
        <p14:creationId xmlns:p14="http://schemas.microsoft.com/office/powerpoint/2010/main" val="3067115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2" r:id="rId12"/>
    <p:sldLayoutId id="2147483663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y-GB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chart" Target="../charts/chart9.xml"/><Relationship Id="rId4" Type="http://schemas.openxmlformats.org/officeDocument/2006/relationships/chart" Target="../charts/char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Text Placeholder 5">
            <a:extLst>
              <a:ext uri="{FF2B5EF4-FFF2-40B4-BE49-F238E27FC236}">
                <a16:creationId xmlns:a16="http://schemas.microsoft.com/office/drawing/2014/main" id="{AD34DA8E-F4E6-4DAC-AFA3-03F7F689BFF9}"/>
              </a:ext>
            </a:extLst>
          </p:cNvPr>
          <p:cNvSpPr txBox="1">
            <a:spLocks/>
          </p:cNvSpPr>
          <p:nvPr/>
        </p:nvSpPr>
        <p:spPr>
          <a:xfrm>
            <a:off x="421240" y="608360"/>
            <a:ext cx="5297487" cy="490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rgbClr val="017A37"/>
                </a:solidFill>
                <a:latin typeface="+mn-lt"/>
                <a:ea typeface="+mn-ea"/>
                <a:cs typeface="Poppins SemiBold" panose="00000700000000000000" pitchFamily="50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Registrants –  31 March 2025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02CB180-9065-421D-A33C-81683B4490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240" y="1267865"/>
            <a:ext cx="11198831" cy="5146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896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651"/>
    </mc:Choice>
    <mc:Fallback xmlns="">
      <p:transition spd="slow" advTm="23651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E680019-D4EE-4EF9-A174-DBAA2D9CD7BD}"/>
              </a:ext>
            </a:extLst>
          </p:cNvPr>
          <p:cNvSpPr/>
          <p:nvPr/>
        </p:nvSpPr>
        <p:spPr>
          <a:xfrm>
            <a:off x="0" y="6500813"/>
            <a:ext cx="12192000" cy="3571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B7293DA-457D-427B-BCF0-193294AE7A94}"/>
              </a:ext>
            </a:extLst>
          </p:cNvPr>
          <p:cNvSpPr/>
          <p:nvPr/>
        </p:nvSpPr>
        <p:spPr>
          <a:xfrm>
            <a:off x="10592656" y="41096"/>
            <a:ext cx="1475507" cy="12448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ADBA0308-4C77-4ED5-B02E-1EE53A428D77}"/>
              </a:ext>
            </a:extLst>
          </p:cNvPr>
          <p:cNvSpPr txBox="1">
            <a:spLocks/>
          </p:cNvSpPr>
          <p:nvPr/>
        </p:nvSpPr>
        <p:spPr>
          <a:xfrm>
            <a:off x="2457" y="0"/>
            <a:ext cx="9357853" cy="50400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rgbClr val="017A37"/>
                </a:solidFill>
                <a:latin typeface="+mn-lt"/>
                <a:ea typeface="+mn-ea"/>
                <a:cs typeface="Poppins SemiBold" panose="00000700000000000000" pitchFamily="50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rgbClr val="C21100"/>
                </a:solidFill>
              </a:rPr>
              <a:t>2020 cohort retention: De-registration age at March 2025</a:t>
            </a:r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805E30F0-FC0D-4227-BAF9-38139A89E793}"/>
              </a:ext>
            </a:extLst>
          </p:cNvPr>
          <p:cNvGraphicFramePr>
            <a:graphicFrameLocks/>
          </p:cNvGraphicFramePr>
          <p:nvPr/>
        </p:nvGraphicFramePr>
        <p:xfrm>
          <a:off x="0" y="2104200"/>
          <a:ext cx="12191999" cy="4753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2FB1AE78-918A-48C0-9244-D0A46CF3CB90}"/>
              </a:ext>
            </a:extLst>
          </p:cNvPr>
          <p:cNvGraphicFramePr>
            <a:graphicFrameLocks noGrp="1"/>
          </p:cNvGraphicFramePr>
          <p:nvPr/>
        </p:nvGraphicFramePr>
        <p:xfrm>
          <a:off x="116962" y="504000"/>
          <a:ext cx="11951201" cy="1600200"/>
        </p:xfrm>
        <a:graphic>
          <a:graphicData uri="http://schemas.openxmlformats.org/drawingml/2006/table">
            <a:tbl>
              <a:tblPr/>
              <a:tblGrid>
                <a:gridCol w="6319153">
                  <a:extLst>
                    <a:ext uri="{9D8B030D-6E8A-4147-A177-3AD203B41FA5}">
                      <a16:colId xmlns:a16="http://schemas.microsoft.com/office/drawing/2014/main" val="2569921773"/>
                    </a:ext>
                  </a:extLst>
                </a:gridCol>
                <a:gridCol w="1408012">
                  <a:extLst>
                    <a:ext uri="{9D8B030D-6E8A-4147-A177-3AD203B41FA5}">
                      <a16:colId xmlns:a16="http://schemas.microsoft.com/office/drawing/2014/main" val="3570286737"/>
                    </a:ext>
                  </a:extLst>
                </a:gridCol>
                <a:gridCol w="1408012">
                  <a:extLst>
                    <a:ext uri="{9D8B030D-6E8A-4147-A177-3AD203B41FA5}">
                      <a16:colId xmlns:a16="http://schemas.microsoft.com/office/drawing/2014/main" val="3912645858"/>
                    </a:ext>
                  </a:extLst>
                </a:gridCol>
                <a:gridCol w="1408012">
                  <a:extLst>
                    <a:ext uri="{9D8B030D-6E8A-4147-A177-3AD203B41FA5}">
                      <a16:colId xmlns:a16="http://schemas.microsoft.com/office/drawing/2014/main" val="3322533074"/>
                    </a:ext>
                  </a:extLst>
                </a:gridCol>
                <a:gridCol w="1408012">
                  <a:extLst>
                    <a:ext uri="{9D8B030D-6E8A-4147-A177-3AD203B41FA5}">
                      <a16:colId xmlns:a16="http://schemas.microsoft.com/office/drawing/2014/main" val="1439652964"/>
                    </a:ext>
                  </a:extLst>
                </a:gridCol>
              </a:tblGrid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Categories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11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55 - 59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11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60 - 64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11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65+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11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11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0870852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School teachers (TEA)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1,479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1,251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779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3,509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98658267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School learning support workers (SLSW)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1,422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1,291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890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3,603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60587767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Further education teachers (FE)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407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414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1,161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002188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Further education learning support workers (FELSW)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246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230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237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713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72133807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Work-based learning practitioners (WBL)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199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150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564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2903802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Qualified youth workers (YW)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73751257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Qualified youth support workers (YSW)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996464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49403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E680019-D4EE-4EF9-A174-DBAA2D9CD7BD}"/>
              </a:ext>
            </a:extLst>
          </p:cNvPr>
          <p:cNvSpPr/>
          <p:nvPr/>
        </p:nvSpPr>
        <p:spPr>
          <a:xfrm>
            <a:off x="0" y="6500813"/>
            <a:ext cx="12192000" cy="3571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B7293DA-457D-427B-BCF0-193294AE7A94}"/>
              </a:ext>
            </a:extLst>
          </p:cNvPr>
          <p:cNvSpPr/>
          <p:nvPr/>
        </p:nvSpPr>
        <p:spPr>
          <a:xfrm>
            <a:off x="10592656" y="41096"/>
            <a:ext cx="1475507" cy="12448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ADBA0308-4C77-4ED5-B02E-1EE53A428D77}"/>
              </a:ext>
            </a:extLst>
          </p:cNvPr>
          <p:cNvSpPr txBox="1">
            <a:spLocks/>
          </p:cNvSpPr>
          <p:nvPr/>
        </p:nvSpPr>
        <p:spPr>
          <a:xfrm>
            <a:off x="2457" y="0"/>
            <a:ext cx="8295969" cy="50400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rgbClr val="017A37"/>
                </a:solidFill>
                <a:latin typeface="+mn-lt"/>
                <a:ea typeface="+mn-ea"/>
                <a:cs typeface="Poppins SemiBold" panose="00000700000000000000" pitchFamily="50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rgbClr val="00C257"/>
                </a:solidFill>
              </a:rPr>
              <a:t>2020 cohort retention: Welsh language at March 2025 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C9FD8870-3157-4F60-85D2-04866D715744}"/>
              </a:ext>
            </a:extLst>
          </p:cNvPr>
          <p:cNvGraphicFramePr>
            <a:graphicFrameLocks noGrp="1"/>
          </p:cNvGraphicFramePr>
          <p:nvPr/>
        </p:nvGraphicFramePr>
        <p:xfrm>
          <a:off x="123837" y="504000"/>
          <a:ext cx="11944325" cy="1710216"/>
        </p:xfrm>
        <a:graphic>
          <a:graphicData uri="http://schemas.openxmlformats.org/drawingml/2006/table">
            <a:tbl>
              <a:tblPr/>
              <a:tblGrid>
                <a:gridCol w="4021901">
                  <a:extLst>
                    <a:ext uri="{9D8B030D-6E8A-4147-A177-3AD203B41FA5}">
                      <a16:colId xmlns:a16="http://schemas.microsoft.com/office/drawing/2014/main" val="978737522"/>
                    </a:ext>
                  </a:extLst>
                </a:gridCol>
                <a:gridCol w="990303">
                  <a:extLst>
                    <a:ext uri="{9D8B030D-6E8A-4147-A177-3AD203B41FA5}">
                      <a16:colId xmlns:a16="http://schemas.microsoft.com/office/drawing/2014/main" val="779058221"/>
                    </a:ext>
                  </a:extLst>
                </a:gridCol>
                <a:gridCol w="990303">
                  <a:extLst>
                    <a:ext uri="{9D8B030D-6E8A-4147-A177-3AD203B41FA5}">
                      <a16:colId xmlns:a16="http://schemas.microsoft.com/office/drawing/2014/main" val="837872117"/>
                    </a:ext>
                  </a:extLst>
                </a:gridCol>
                <a:gridCol w="990303">
                  <a:extLst>
                    <a:ext uri="{9D8B030D-6E8A-4147-A177-3AD203B41FA5}">
                      <a16:colId xmlns:a16="http://schemas.microsoft.com/office/drawing/2014/main" val="1886046101"/>
                    </a:ext>
                  </a:extLst>
                </a:gridCol>
                <a:gridCol w="990303">
                  <a:extLst>
                    <a:ext uri="{9D8B030D-6E8A-4147-A177-3AD203B41FA5}">
                      <a16:colId xmlns:a16="http://schemas.microsoft.com/office/drawing/2014/main" val="4097642863"/>
                    </a:ext>
                  </a:extLst>
                </a:gridCol>
                <a:gridCol w="990303">
                  <a:extLst>
                    <a:ext uri="{9D8B030D-6E8A-4147-A177-3AD203B41FA5}">
                      <a16:colId xmlns:a16="http://schemas.microsoft.com/office/drawing/2014/main" val="1091476748"/>
                    </a:ext>
                  </a:extLst>
                </a:gridCol>
                <a:gridCol w="990303">
                  <a:extLst>
                    <a:ext uri="{9D8B030D-6E8A-4147-A177-3AD203B41FA5}">
                      <a16:colId xmlns:a16="http://schemas.microsoft.com/office/drawing/2014/main" val="1778671499"/>
                    </a:ext>
                  </a:extLst>
                </a:gridCol>
                <a:gridCol w="990303">
                  <a:extLst>
                    <a:ext uri="{9D8B030D-6E8A-4147-A177-3AD203B41FA5}">
                      <a16:colId xmlns:a16="http://schemas.microsoft.com/office/drawing/2014/main" val="2393097275"/>
                    </a:ext>
                  </a:extLst>
                </a:gridCol>
                <a:gridCol w="990303">
                  <a:extLst>
                    <a:ext uri="{9D8B030D-6E8A-4147-A177-3AD203B41FA5}">
                      <a16:colId xmlns:a16="http://schemas.microsoft.com/office/drawing/2014/main" val="1840498596"/>
                    </a:ext>
                  </a:extLst>
                </a:gridCol>
              </a:tblGrid>
              <a:tr h="150019">
                <a:tc>
                  <a:txBody>
                    <a:bodyPr/>
                    <a:lstStyle/>
                    <a:p>
                      <a:pPr algn="l" fontAlgn="b"/>
                      <a:endParaRPr lang="en-GB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Still registered</a:t>
                      </a: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25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Not registered</a:t>
                      </a: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25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Registered in another category</a:t>
                      </a: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25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25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4562448"/>
                  </a:ext>
                </a:extLst>
              </a:tr>
              <a:tr h="150019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Categories</a:t>
                      </a: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25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Yes</a:t>
                      </a: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25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No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25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Yes</a:t>
                      </a: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25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No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25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Yes</a:t>
                      </a: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25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No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25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Yes</a:t>
                      </a: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25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No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25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4330334"/>
                  </a:ext>
                </a:extLst>
              </a:tr>
              <a:tr h="150019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School teachers (TEA)</a:t>
                      </a: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9,405</a:t>
                      </a: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5,127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2,245</a:t>
                      </a: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5,127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154</a:t>
                      </a: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568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11,804</a:t>
                      </a: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22,039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95593815"/>
                  </a:ext>
                </a:extLst>
              </a:tr>
              <a:tr h="150019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School learning support workers (SLSW)</a:t>
                      </a: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3,457</a:t>
                      </a: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8,251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2,715</a:t>
                      </a: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8,251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1,212</a:t>
                      </a: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2,469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7,384</a:t>
                      </a: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17,972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2984122"/>
                  </a:ext>
                </a:extLst>
              </a:tr>
              <a:tr h="150019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Further education teachers (FE)</a:t>
                      </a: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663</a:t>
                      </a: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1,561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366</a:t>
                      </a: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1,561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66</a:t>
                      </a: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261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1,095</a:t>
                      </a: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4,290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10001808"/>
                  </a:ext>
                </a:extLst>
              </a:tr>
              <a:tr h="150019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Further education learning support workers (FELSW)</a:t>
                      </a: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330</a:t>
                      </a: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1,575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354</a:t>
                      </a: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1,575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130</a:t>
                      </a: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532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814</a:t>
                      </a: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3,642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14260793"/>
                  </a:ext>
                </a:extLst>
              </a:tr>
              <a:tr h="150019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Work-based learning practitioners (WBL)</a:t>
                      </a: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222</a:t>
                      </a: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1,156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193</a:t>
                      </a: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1,156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146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456</a:t>
                      </a: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2,362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41569334"/>
                  </a:ext>
                </a:extLst>
              </a:tr>
              <a:tr h="150019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Qualified youth workers (YW)</a:t>
                      </a: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73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73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218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08351795"/>
                  </a:ext>
                </a:extLst>
              </a:tr>
              <a:tr h="150019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Qualified youth support workers (YSW)</a:t>
                      </a: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126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126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49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88</a:t>
                      </a: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323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0157992"/>
                  </a:ext>
                </a:extLst>
              </a:tr>
            </a:tbl>
          </a:graphicData>
        </a:graphic>
      </p:graphicFrame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0BC92AA4-9BD8-40FD-A0F2-44E28AA4722D}"/>
              </a:ext>
            </a:extLst>
          </p:cNvPr>
          <p:cNvGraphicFramePr>
            <a:graphicFrameLocks/>
          </p:cNvGraphicFramePr>
          <p:nvPr/>
        </p:nvGraphicFramePr>
        <p:xfrm>
          <a:off x="0" y="2214216"/>
          <a:ext cx="12192000" cy="46437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0548361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E680019-D4EE-4EF9-A174-DBAA2D9CD7BD}"/>
              </a:ext>
            </a:extLst>
          </p:cNvPr>
          <p:cNvSpPr/>
          <p:nvPr/>
        </p:nvSpPr>
        <p:spPr>
          <a:xfrm>
            <a:off x="0" y="6500813"/>
            <a:ext cx="12192000" cy="3571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B7293DA-457D-427B-BCF0-193294AE7A94}"/>
              </a:ext>
            </a:extLst>
          </p:cNvPr>
          <p:cNvSpPr/>
          <p:nvPr/>
        </p:nvSpPr>
        <p:spPr>
          <a:xfrm>
            <a:off x="10592656" y="41096"/>
            <a:ext cx="1475507" cy="12448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ADBA0308-4C77-4ED5-B02E-1EE53A428D77}"/>
              </a:ext>
            </a:extLst>
          </p:cNvPr>
          <p:cNvSpPr txBox="1">
            <a:spLocks/>
          </p:cNvSpPr>
          <p:nvPr/>
        </p:nvSpPr>
        <p:spPr>
          <a:xfrm>
            <a:off x="2457" y="0"/>
            <a:ext cx="10461368" cy="50400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rgbClr val="017A37"/>
                </a:solidFill>
                <a:latin typeface="+mn-lt"/>
                <a:ea typeface="+mn-ea"/>
                <a:cs typeface="Poppins SemiBold" panose="00000700000000000000" pitchFamily="50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rgbClr val="A8117C"/>
                </a:solidFill>
              </a:rPr>
              <a:t>2020 cohort retention: Phase (TEA) at March 2025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9800462-47B8-4A14-A170-BB6B658A02FA}"/>
              </a:ext>
            </a:extLst>
          </p:cNvPr>
          <p:cNvGraphicFramePr>
            <a:graphicFrameLocks noGrp="1"/>
          </p:cNvGraphicFramePr>
          <p:nvPr/>
        </p:nvGraphicFramePr>
        <p:xfrm>
          <a:off x="123837" y="446068"/>
          <a:ext cx="11939329" cy="2243025"/>
        </p:xfrm>
        <a:graphic>
          <a:graphicData uri="http://schemas.openxmlformats.org/drawingml/2006/table">
            <a:tbl>
              <a:tblPr/>
              <a:tblGrid>
                <a:gridCol w="1924969">
                  <a:extLst>
                    <a:ext uri="{9D8B030D-6E8A-4147-A177-3AD203B41FA5}">
                      <a16:colId xmlns:a16="http://schemas.microsoft.com/office/drawing/2014/main" val="1019634731"/>
                    </a:ext>
                  </a:extLst>
                </a:gridCol>
                <a:gridCol w="2157090">
                  <a:extLst>
                    <a:ext uri="{9D8B030D-6E8A-4147-A177-3AD203B41FA5}">
                      <a16:colId xmlns:a16="http://schemas.microsoft.com/office/drawing/2014/main" val="3640183551"/>
                    </a:ext>
                  </a:extLst>
                </a:gridCol>
                <a:gridCol w="2157090">
                  <a:extLst>
                    <a:ext uri="{9D8B030D-6E8A-4147-A177-3AD203B41FA5}">
                      <a16:colId xmlns:a16="http://schemas.microsoft.com/office/drawing/2014/main" val="2026684769"/>
                    </a:ext>
                  </a:extLst>
                </a:gridCol>
                <a:gridCol w="2157090">
                  <a:extLst>
                    <a:ext uri="{9D8B030D-6E8A-4147-A177-3AD203B41FA5}">
                      <a16:colId xmlns:a16="http://schemas.microsoft.com/office/drawing/2014/main" val="1935229149"/>
                    </a:ext>
                  </a:extLst>
                </a:gridCol>
                <a:gridCol w="2157090">
                  <a:extLst>
                    <a:ext uri="{9D8B030D-6E8A-4147-A177-3AD203B41FA5}">
                      <a16:colId xmlns:a16="http://schemas.microsoft.com/office/drawing/2014/main" val="781523959"/>
                    </a:ext>
                  </a:extLst>
                </a:gridCol>
                <a:gridCol w="1386000">
                  <a:extLst>
                    <a:ext uri="{9D8B030D-6E8A-4147-A177-3AD203B41FA5}">
                      <a16:colId xmlns:a16="http://schemas.microsoft.com/office/drawing/2014/main" val="4063927060"/>
                    </a:ext>
                  </a:extLst>
                </a:gridCol>
              </a:tblGrid>
              <a:tr h="442800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School teacher phase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117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Still registered in the same phase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117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Registered in a different phase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117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Not registered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117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Registered in another category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117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117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861142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Nursery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12036708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Primary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11,091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256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1,771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101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13,219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73222027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Middle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313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681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138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1,141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53708323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Secondary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8,847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414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1,623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11,024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636244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Pupil referral unit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152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25079553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Special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441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135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78462861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Supply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532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1,855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2,066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182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4,635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45767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Others in service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330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238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649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3686557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Others out of service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99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1,409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1727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276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3,511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20468575"/>
                  </a:ext>
                </a:extLst>
              </a:tr>
            </a:tbl>
          </a:graphicData>
        </a:graphic>
      </p:graphicFrame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2668C2F2-3D5D-4C00-8E28-30159CB8B890}"/>
              </a:ext>
            </a:extLst>
          </p:cNvPr>
          <p:cNvGraphicFramePr>
            <a:graphicFrameLocks/>
          </p:cNvGraphicFramePr>
          <p:nvPr/>
        </p:nvGraphicFramePr>
        <p:xfrm>
          <a:off x="-2" y="2689094"/>
          <a:ext cx="12191999" cy="41689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266718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E680019-D4EE-4EF9-A174-DBAA2D9CD7BD}"/>
              </a:ext>
            </a:extLst>
          </p:cNvPr>
          <p:cNvSpPr/>
          <p:nvPr/>
        </p:nvSpPr>
        <p:spPr>
          <a:xfrm>
            <a:off x="0" y="6500813"/>
            <a:ext cx="12192000" cy="3571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B7293DA-457D-427B-BCF0-193294AE7A94}"/>
              </a:ext>
            </a:extLst>
          </p:cNvPr>
          <p:cNvSpPr/>
          <p:nvPr/>
        </p:nvSpPr>
        <p:spPr>
          <a:xfrm>
            <a:off x="10592656" y="41096"/>
            <a:ext cx="1475507" cy="12448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ADBA0308-4C77-4ED5-B02E-1EE53A428D77}"/>
              </a:ext>
            </a:extLst>
          </p:cNvPr>
          <p:cNvSpPr txBox="1">
            <a:spLocks/>
          </p:cNvSpPr>
          <p:nvPr/>
        </p:nvSpPr>
        <p:spPr>
          <a:xfrm>
            <a:off x="2458" y="0"/>
            <a:ext cx="11107994" cy="50400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rgbClr val="017A37"/>
                </a:solidFill>
                <a:latin typeface="+mn-lt"/>
                <a:ea typeface="+mn-ea"/>
                <a:cs typeface="Poppins SemiBold" panose="00000700000000000000" pitchFamily="50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rgbClr val="A8117C"/>
                </a:solidFill>
              </a:rPr>
              <a:t>2020 cohort retention: Phase (SLSW) at March 2025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32960179-02A2-471C-90A2-5F4438366894}"/>
              </a:ext>
            </a:extLst>
          </p:cNvPr>
          <p:cNvGraphicFramePr>
            <a:graphicFrameLocks noGrp="1"/>
          </p:cNvGraphicFramePr>
          <p:nvPr/>
        </p:nvGraphicFramePr>
        <p:xfrm>
          <a:off x="123837" y="446068"/>
          <a:ext cx="11944327" cy="2241056"/>
        </p:xfrm>
        <a:graphic>
          <a:graphicData uri="http://schemas.openxmlformats.org/drawingml/2006/table">
            <a:tbl>
              <a:tblPr/>
              <a:tblGrid>
                <a:gridCol w="1931844">
                  <a:extLst>
                    <a:ext uri="{9D8B030D-6E8A-4147-A177-3AD203B41FA5}">
                      <a16:colId xmlns:a16="http://schemas.microsoft.com/office/drawing/2014/main" val="3931593022"/>
                    </a:ext>
                  </a:extLst>
                </a:gridCol>
                <a:gridCol w="2157091">
                  <a:extLst>
                    <a:ext uri="{9D8B030D-6E8A-4147-A177-3AD203B41FA5}">
                      <a16:colId xmlns:a16="http://schemas.microsoft.com/office/drawing/2014/main" val="1051645432"/>
                    </a:ext>
                  </a:extLst>
                </a:gridCol>
                <a:gridCol w="2157091">
                  <a:extLst>
                    <a:ext uri="{9D8B030D-6E8A-4147-A177-3AD203B41FA5}">
                      <a16:colId xmlns:a16="http://schemas.microsoft.com/office/drawing/2014/main" val="3041805329"/>
                    </a:ext>
                  </a:extLst>
                </a:gridCol>
                <a:gridCol w="2157091">
                  <a:extLst>
                    <a:ext uri="{9D8B030D-6E8A-4147-A177-3AD203B41FA5}">
                      <a16:colId xmlns:a16="http://schemas.microsoft.com/office/drawing/2014/main" val="4215352753"/>
                    </a:ext>
                  </a:extLst>
                </a:gridCol>
                <a:gridCol w="2157091">
                  <a:extLst>
                    <a:ext uri="{9D8B030D-6E8A-4147-A177-3AD203B41FA5}">
                      <a16:colId xmlns:a16="http://schemas.microsoft.com/office/drawing/2014/main" val="218391146"/>
                    </a:ext>
                  </a:extLst>
                </a:gridCol>
                <a:gridCol w="1384119">
                  <a:extLst>
                    <a:ext uri="{9D8B030D-6E8A-4147-A177-3AD203B41FA5}">
                      <a16:colId xmlns:a16="http://schemas.microsoft.com/office/drawing/2014/main" val="2274758746"/>
                    </a:ext>
                  </a:extLst>
                </a:gridCol>
              </a:tblGrid>
              <a:tr h="440831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School learning support worker phase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117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Still registered in the same phase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117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Registered in a different phase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117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Not registered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117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Registered in another category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117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117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3495339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Nursery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6176011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Primary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8,184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1,476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4,377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351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14,388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554076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Middle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333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666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57995622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Secondary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2,098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511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1,691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294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4,594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60878001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Pupil referral unit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130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5460629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Special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1,225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276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734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2,292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7784118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Supply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1,188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1,676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4,422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1,184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8,470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5449102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Others in service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274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539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631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1,496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91028159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Others out of service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484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881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3,187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1,930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6,482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53709418"/>
                  </a:ext>
                </a:extLst>
              </a:tr>
            </a:tbl>
          </a:graphicData>
        </a:graphic>
      </p:graphicFrame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A2E692BF-C502-406E-937A-732D283F4B57}"/>
              </a:ext>
            </a:extLst>
          </p:cNvPr>
          <p:cNvGraphicFramePr>
            <a:graphicFrameLocks/>
          </p:cNvGraphicFramePr>
          <p:nvPr/>
        </p:nvGraphicFramePr>
        <p:xfrm>
          <a:off x="0" y="2687125"/>
          <a:ext cx="12192000" cy="41708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892939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4E7745D-1E6F-43ED-BBD8-F5FAD562B38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0237" y="383514"/>
            <a:ext cx="5297486" cy="823892"/>
          </a:xfrm>
        </p:spPr>
        <p:txBody>
          <a:bodyPr/>
          <a:lstStyle/>
          <a:p>
            <a:r>
              <a:rPr lang="en-GB" dirty="0"/>
              <a:t>Some take-aways </a:t>
            </a:r>
            <a:endParaRPr lang="en-GB" dirty="0">
              <a:highlight>
                <a:srgbClr val="FFFF00"/>
              </a:highlight>
            </a:endParaRPr>
          </a:p>
        </p:txBody>
      </p:sp>
      <p:sp>
        <p:nvSpPr>
          <p:cNvPr id="6" name="Text Placeholder 1">
            <a:extLst>
              <a:ext uri="{FF2B5EF4-FFF2-40B4-BE49-F238E27FC236}">
                <a16:creationId xmlns:a16="http://schemas.microsoft.com/office/drawing/2014/main" id="{0B5923C7-2744-4EB1-B161-E59B2C5E16E9}"/>
              </a:ext>
            </a:extLst>
          </p:cNvPr>
          <p:cNvSpPr txBox="1">
            <a:spLocks/>
          </p:cNvSpPr>
          <p:nvPr/>
        </p:nvSpPr>
        <p:spPr>
          <a:xfrm>
            <a:off x="543414" y="1207406"/>
            <a:ext cx="10441109" cy="43467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rgbClr val="017A37"/>
                </a:solidFill>
                <a:latin typeface="+mn-lt"/>
                <a:ea typeface="+mn-ea"/>
                <a:cs typeface="Poppins Medium" panose="00000600000000000000" pitchFamily="50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>
              <a:lnSpc>
                <a:spcPct val="100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GB" sz="205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School learning support staff remain the largest group in the education workforce</a:t>
            </a:r>
          </a:p>
          <a:p>
            <a:pPr marL="342900" lvl="0" indent="-342900">
              <a:lnSpc>
                <a:spcPct val="100000"/>
              </a:lnSpc>
              <a:buFont typeface="Symbol" panose="05050102010706020507" pitchFamily="18" charset="2"/>
              <a:buChar char=""/>
            </a:pPr>
            <a:r>
              <a:rPr lang="en-GB" sz="205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Education workforce predominantly female especially in school learning support worker category</a:t>
            </a:r>
          </a:p>
          <a:p>
            <a:pPr marL="342900" lvl="0" indent="-342900">
              <a:lnSpc>
                <a:spcPct val="100000"/>
              </a:lnSpc>
              <a:buFont typeface="Symbol" panose="05050102010706020507" pitchFamily="18" charset="2"/>
              <a:buChar char=""/>
            </a:pPr>
            <a:r>
              <a:rPr lang="en-GB" sz="205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Retention challenges persist, especially in learning support across all categories and all FE sectors, especially work-based learner practitioners</a:t>
            </a:r>
          </a:p>
          <a:p>
            <a:pPr marL="342900" lvl="0" indent="-342900">
              <a:lnSpc>
                <a:spcPct val="100000"/>
              </a:lnSpc>
              <a:buFont typeface="Symbol" panose="05050102010706020507" pitchFamily="18" charset="2"/>
              <a:buChar char=""/>
            </a:pPr>
            <a:r>
              <a:rPr lang="en-GB" sz="205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Minority ethnic groups continue to be under represented compared to national averages</a:t>
            </a:r>
          </a:p>
          <a:p>
            <a:pPr marL="342900" lvl="0" indent="-342900">
              <a:lnSpc>
                <a:spcPct val="100000"/>
              </a:lnSpc>
              <a:buFont typeface="Symbol" panose="05050102010706020507" pitchFamily="18" charset="2"/>
              <a:buChar char=""/>
            </a:pPr>
            <a:r>
              <a:rPr lang="en-GB" sz="205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</a:t>
            </a:r>
            <a:r>
              <a:rPr lang="en-GB" sz="205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ery little change in Welsh</a:t>
            </a:r>
            <a:r>
              <a:rPr lang="en-GB" sz="205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n-GB" sz="205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medium related data</a:t>
            </a:r>
          </a:p>
          <a:p>
            <a:pPr marL="342900" lvl="0" indent="-342900">
              <a:lnSpc>
                <a:spcPct val="100000"/>
              </a:lnSpc>
              <a:buFont typeface="Symbol" panose="05050102010706020507" pitchFamily="18" charset="2"/>
              <a:buChar char=""/>
            </a:pPr>
            <a:r>
              <a:rPr lang="en-GB" sz="205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Strong ITE pass rates, but fewer entrants overall, especially in secondary</a:t>
            </a:r>
          </a:p>
          <a:p>
            <a:pPr marL="342900" lvl="0" indent="-342900">
              <a:lnSpc>
                <a:spcPct val="100000"/>
              </a:lnSpc>
              <a:buFont typeface="Symbol" panose="05050102010706020507" pitchFamily="18" charset="2"/>
              <a:buChar char=""/>
            </a:pPr>
            <a:r>
              <a:rPr lang="en-GB" sz="205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Supply staff continue to move between registration categories</a:t>
            </a:r>
          </a:p>
          <a:p>
            <a:pPr marL="342900" lvl="0" indent="-342900">
              <a:lnSpc>
                <a:spcPct val="100000"/>
              </a:lnSpc>
              <a:buFont typeface="Symbol" panose="05050102010706020507" pitchFamily="18" charset="2"/>
              <a:buChar char=""/>
            </a:pPr>
            <a:r>
              <a:rPr lang="en-GB" sz="205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EWC continue to work on the accuracy </a:t>
            </a:r>
            <a:r>
              <a:rPr lang="en-GB" sz="205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en-GB" sz="205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 the data quality</a:t>
            </a:r>
          </a:p>
        </p:txBody>
      </p:sp>
    </p:spTree>
    <p:extLst>
      <p:ext uri="{BB962C8B-B14F-4D97-AF65-F5344CB8AC3E}">
        <p14:creationId xmlns:p14="http://schemas.microsoft.com/office/powerpoint/2010/main" val="35284218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630237" y="1580781"/>
            <a:ext cx="7442609" cy="4384084"/>
          </a:xfrm>
        </p:spPr>
        <p:txBody>
          <a:bodyPr/>
          <a:lstStyle/>
          <a:p>
            <a:pPr marL="342900" indent="-34290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 sz="1800"/>
            </a:pPr>
            <a:r>
              <a:rPr lang="en-US" sz="2400" dirty="0">
                <a:solidFill>
                  <a:srgbClr val="017A37"/>
                </a:solidFill>
              </a:rPr>
              <a:t>Key factors affecting teaching recruitment and retention</a:t>
            </a:r>
          </a:p>
          <a:p>
            <a:pPr marL="342900" indent="-34290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 sz="1800"/>
            </a:pPr>
            <a:r>
              <a:rPr lang="en-US" sz="2400" dirty="0">
                <a:solidFill>
                  <a:srgbClr val="017A37"/>
                </a:solidFill>
              </a:rPr>
              <a:t>Challenges across the education workforce</a:t>
            </a:r>
          </a:p>
          <a:p>
            <a:pPr marL="342900" indent="-34290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 sz="1800"/>
            </a:pPr>
            <a:r>
              <a:rPr lang="en-US" sz="2400" dirty="0">
                <a:solidFill>
                  <a:srgbClr val="017A37"/>
                </a:solidFill>
              </a:rPr>
              <a:t>Impact on learners and educators</a:t>
            </a:r>
          </a:p>
          <a:p>
            <a:pPr marL="342900" indent="-34290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 sz="1800"/>
            </a:pPr>
            <a:r>
              <a:rPr lang="en-US" sz="2400" dirty="0">
                <a:solidFill>
                  <a:srgbClr val="017A37"/>
                </a:solidFill>
              </a:rPr>
              <a:t>How challenges reflect those seen internationally and in other professions</a:t>
            </a:r>
          </a:p>
          <a:p>
            <a:pPr marL="342900" indent="-34290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 sz="1800"/>
            </a:pPr>
            <a:r>
              <a:rPr lang="en-US" sz="2400" dirty="0">
                <a:solidFill>
                  <a:srgbClr val="017A37"/>
                </a:solidFill>
              </a:rPr>
              <a:t>Policy responses – Wales and beyond</a:t>
            </a:r>
            <a:endParaRPr lang="cy-GB" sz="2400" b="0" i="0" u="none" strike="noStrike" cap="none" baseline="0" noProof="0" dirty="0">
              <a:solidFill>
                <a:srgbClr val="548235"/>
              </a:solidFill>
              <a:effectLst/>
              <a:uFill>
                <a:solidFill>
                  <a:prstClr val="black">
                    <a:alpha val="0"/>
                  </a:prstClr>
                </a:solidFill>
              </a:uFill>
              <a:latin typeface="Calibri"/>
              <a:ea typeface="Calibri"/>
              <a:cs typeface="Calibri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Recruitment and retention: policy Insights</a:t>
            </a:r>
            <a:endParaRPr lang="en-GB" sz="28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90B3D28-D73F-459A-B9FC-98CEC51CF47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4" t="1103" b="3531"/>
          <a:stretch/>
        </p:blipFill>
        <p:spPr>
          <a:xfrm>
            <a:off x="8072846" y="3098049"/>
            <a:ext cx="3755518" cy="3269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17789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92500" lnSpcReduction="10000"/>
          </a:bodyPr>
          <a:lstStyle/>
          <a:p>
            <a:pPr marL="342900" indent="-342900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 sz="1800"/>
            </a:pPr>
            <a:r>
              <a:rPr lang="en-US" sz="2400" dirty="0">
                <a:solidFill>
                  <a:srgbClr val="017A37"/>
                </a:solidFill>
              </a:rPr>
              <a:t>Our insights draw from: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Aft>
                <a:spcPts val="1200"/>
              </a:spcAft>
              <a:buClrTx/>
              <a:buSzTx/>
              <a:buFont typeface="Calibri" panose="020F0502020204030204" pitchFamily="34" charset="0"/>
              <a:buChar char="-"/>
              <a:tabLst/>
              <a:defRPr/>
            </a:pPr>
            <a:r>
              <a:rPr lang="en-GB" dirty="0">
                <a:solidFill>
                  <a:srgbClr val="017A37"/>
                </a:solidFill>
                <a:latin typeface="+mn-lt"/>
                <a:ea typeface="Times New Roman" panose="02020603050405020304" pitchFamily="18" charset="0"/>
                <a:cs typeface="Poppins SemiBold" panose="020B0502040204020203" pitchFamily="2" charset="0"/>
              </a:rPr>
              <a:t>‘real time’ data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17A37"/>
                </a:solidFill>
                <a:effectLst/>
                <a:uLnTx/>
                <a:uFillTx/>
                <a:latin typeface="+mn-lt"/>
                <a:ea typeface="Times New Roman" panose="02020603050405020304" pitchFamily="18" charset="0"/>
                <a:cs typeface="Poppins SemiBold" panose="020B0502040204020203" pitchFamily="2" charset="0"/>
              </a:rPr>
              <a:t> the EWC Register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Aft>
                <a:spcPts val="1200"/>
              </a:spcAft>
              <a:buClrTx/>
              <a:buSzTx/>
              <a:buFont typeface="Calibri" panose="020F0502020204030204" pitchFamily="34" charset="0"/>
              <a:buChar char="-"/>
              <a:tabLst/>
              <a:defRPr/>
            </a:pPr>
            <a:r>
              <a:rPr lang="en-GB" sz="2400" dirty="0">
                <a:solidFill>
                  <a:srgbClr val="017A37"/>
                </a:solidFill>
                <a:latin typeface="+mn-lt"/>
                <a:ea typeface="Times New Roman" panose="02020603050405020304" pitchFamily="18" charset="0"/>
                <a:cs typeface="Poppins SemiBold" panose="020B0502040204020203" pitchFamily="2" charset="0"/>
              </a:rPr>
              <a:t>ITE  data and intelligence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017A37"/>
              </a:solidFill>
              <a:effectLst/>
              <a:uLnTx/>
              <a:uFillTx/>
              <a:latin typeface="+mn-lt"/>
              <a:ea typeface="Times New Roman" panose="02020603050405020304" pitchFamily="18" charset="0"/>
              <a:cs typeface="Poppins SemiBold" panose="020B0502040204020203" pitchFamily="2" charset="0"/>
            </a:endParaRP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Aft>
                <a:spcPts val="1200"/>
              </a:spcAft>
              <a:buClrTx/>
              <a:buSzTx/>
              <a:buFont typeface="Calibri" panose="020F0502020204030204" pitchFamily="34" charset="0"/>
              <a:buChar char="-"/>
              <a:tabLst/>
              <a:defRPr/>
            </a:pPr>
            <a:r>
              <a:rPr lang="en-GB" dirty="0">
                <a:solidFill>
                  <a:srgbClr val="017A37"/>
                </a:solidFill>
                <a:latin typeface="+mn-lt"/>
                <a:ea typeface="Times New Roman" panose="02020603050405020304" pitchFamily="18" charset="0"/>
                <a:cs typeface="Poppins SemiBold" panose="020B0502040204020203" pitchFamily="2" charset="0"/>
              </a:rPr>
              <a:t>m</a:t>
            </a:r>
            <a:r>
              <a:rPr lang="en-GB" sz="2400" dirty="0">
                <a:solidFill>
                  <a:srgbClr val="017A37"/>
                </a:solidFill>
                <a:latin typeface="+mn-lt"/>
                <a:ea typeface="Times New Roman" panose="02020603050405020304" pitchFamily="18" charset="0"/>
                <a:cs typeface="Poppins SemiBold" panose="020B0502040204020203" pitchFamily="2" charset="0"/>
              </a:rPr>
              <a:t>onthly recruitment tracking/QTS award data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Aft>
                <a:spcPts val="1200"/>
              </a:spcAft>
              <a:buClrTx/>
              <a:buSzTx/>
              <a:buFont typeface="Calibri" panose="020F0502020204030204" pitchFamily="34" charset="0"/>
              <a:buChar char="-"/>
              <a:tabLst/>
              <a:defRPr/>
            </a:pPr>
            <a:r>
              <a:rPr lang="en-GB" dirty="0">
                <a:solidFill>
                  <a:srgbClr val="017A37"/>
                </a:solidFill>
                <a:latin typeface="+mn-lt"/>
                <a:ea typeface="Times New Roman" panose="02020603050405020304" pitchFamily="18" charset="0"/>
                <a:cs typeface="Poppins SemiBold" panose="020B0502040204020203" pitchFamily="2" charset="0"/>
              </a:rPr>
              <a:t>registrant/stakeholder engagement</a:t>
            </a:r>
            <a:endParaRPr lang="en-GB" sz="2400" dirty="0">
              <a:solidFill>
                <a:srgbClr val="017A37"/>
              </a:solidFill>
              <a:latin typeface="+mn-lt"/>
              <a:ea typeface="Times New Roman" panose="02020603050405020304" pitchFamily="18" charset="0"/>
              <a:cs typeface="Poppins SemiBold" panose="020B0502040204020203" pitchFamily="2" charset="0"/>
            </a:endParaRP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Aft>
                <a:spcPts val="1200"/>
              </a:spcAft>
              <a:buClrTx/>
              <a:buSzTx/>
              <a:buFont typeface="Calibri" panose="020F0502020204030204" pitchFamily="34" charset="0"/>
              <a:buChar char="-"/>
              <a:tabLst/>
              <a:defRPr/>
            </a:pPr>
            <a:r>
              <a:rPr lang="en-GB">
                <a:solidFill>
                  <a:srgbClr val="017A37"/>
                </a:solidFill>
                <a:latin typeface="+mn-lt"/>
                <a:ea typeface="Times New Roman" panose="02020603050405020304" pitchFamily="18" charset="0"/>
                <a:cs typeface="Poppins SemiBold" panose="020B0502040204020203" pitchFamily="2" charset="0"/>
              </a:rPr>
              <a:t>intelligence </a:t>
            </a:r>
            <a:r>
              <a:rPr lang="en-GB" dirty="0">
                <a:solidFill>
                  <a:srgbClr val="017A37"/>
                </a:solidFill>
                <a:latin typeface="+mn-lt"/>
                <a:ea typeface="Times New Roman" panose="02020603050405020304" pitchFamily="18" charset="0"/>
                <a:cs typeface="Poppins SemiBold" panose="020B0502040204020203" pitchFamily="2" charset="0"/>
              </a:rPr>
              <a:t>from our p</a:t>
            </a:r>
            <a:r>
              <a:rPr lang="en-GB" sz="2400" dirty="0">
                <a:solidFill>
                  <a:srgbClr val="017A37"/>
                </a:solidFill>
                <a:latin typeface="+mn-lt"/>
                <a:ea typeface="Times New Roman" panose="02020603050405020304" pitchFamily="18" charset="0"/>
                <a:cs typeface="Poppins SemiBold" panose="020B0502040204020203" pitchFamily="2" charset="0"/>
              </a:rPr>
              <a:t>romotion of careers </a:t>
            </a:r>
            <a:r>
              <a:rPr lang="en-GB" dirty="0">
                <a:solidFill>
                  <a:srgbClr val="017A37"/>
                </a:solidFill>
                <a:latin typeface="+mn-lt"/>
                <a:ea typeface="Times New Roman" panose="02020603050405020304" pitchFamily="18" charset="0"/>
                <a:cs typeface="Poppins SemiBold" panose="020B0502040204020203" pitchFamily="2" charset="0"/>
              </a:rPr>
              <a:t>work</a:t>
            </a:r>
            <a:endParaRPr lang="en-GB" sz="2400" dirty="0">
              <a:solidFill>
                <a:srgbClr val="017A37"/>
              </a:solidFill>
              <a:latin typeface="+mn-lt"/>
              <a:ea typeface="Times New Roman" panose="02020603050405020304" pitchFamily="18" charset="0"/>
              <a:cs typeface="Poppins SemiBold" panose="020B0502040204020203" pitchFamily="2" charset="0"/>
            </a:endParaRP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Aft>
                <a:spcPts val="1200"/>
              </a:spcAft>
              <a:buClrTx/>
              <a:buSzTx/>
              <a:buFont typeface="Calibri" panose="020F0502020204030204" pitchFamily="34" charset="0"/>
              <a:buChar char="-"/>
              <a:tabLst/>
              <a:defRPr/>
            </a:pPr>
            <a:r>
              <a:rPr lang="en-GB" dirty="0">
                <a:solidFill>
                  <a:srgbClr val="017A37"/>
                </a:solidFill>
                <a:latin typeface="+mn-lt"/>
                <a:ea typeface="Times New Roman" panose="02020603050405020304" pitchFamily="18" charset="0"/>
                <a:cs typeface="Poppins SemiBold" panose="020B0502040204020203" pitchFamily="2" charset="0"/>
              </a:rPr>
              <a:t>g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17A37"/>
                </a:solidFill>
                <a:effectLst/>
                <a:uLnTx/>
                <a:uFillTx/>
                <a:latin typeface="+mn-lt"/>
                <a:ea typeface="Times New Roman" panose="02020603050405020304" pitchFamily="18" charset="0"/>
                <a:cs typeface="Poppins SemiBold" panose="020B0502040204020203" pitchFamily="2" charset="0"/>
              </a:rPr>
              <a:t>rant funded </a:t>
            </a:r>
            <a:r>
              <a:rPr lang="en-GB" dirty="0">
                <a:solidFill>
                  <a:srgbClr val="017A37"/>
                </a:solidFill>
                <a:latin typeface="+mn-lt"/>
                <a:ea typeface="Times New Roman" panose="02020603050405020304" pitchFamily="18" charset="0"/>
                <a:cs typeface="Poppins SemiBold" panose="020B0502040204020203" pitchFamily="2" charset="0"/>
              </a:rPr>
              <a:t>projects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017A37"/>
              </a:solidFill>
              <a:effectLst/>
              <a:uLnTx/>
              <a:uFillTx/>
              <a:latin typeface="+mn-lt"/>
              <a:ea typeface="Times New Roman" panose="02020603050405020304" pitchFamily="18" charset="0"/>
              <a:cs typeface="Poppins SemiBold" panose="020B0502040204020203" pitchFamily="2" charset="0"/>
            </a:endParaRP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Aft>
                <a:spcPts val="1200"/>
              </a:spcAft>
              <a:buClrTx/>
              <a:buSzTx/>
              <a:buFont typeface="Calibri" panose="020F0502020204030204" pitchFamily="34" charset="0"/>
              <a:buChar char="-"/>
              <a:tabLst/>
              <a:defRPr/>
            </a:pPr>
            <a:r>
              <a:rPr lang="en-GB" dirty="0">
                <a:solidFill>
                  <a:srgbClr val="017A37"/>
                </a:solidFill>
                <a:latin typeface="+mn-lt"/>
                <a:ea typeface="Times New Roman" panose="02020603050405020304" pitchFamily="18" charset="0"/>
                <a:cs typeface="Poppins SemiBold" panose="020B0502040204020203" pitchFamily="2" charset="0"/>
              </a:rPr>
              <a:t>d</a:t>
            </a:r>
            <a:r>
              <a:rPr kumimoji="0" lang="en-GB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17A37"/>
                </a:solidFill>
                <a:effectLst/>
                <a:uLnTx/>
                <a:uFillTx/>
                <a:latin typeface="+mn-lt"/>
                <a:ea typeface="Times New Roman" panose="02020603050405020304" pitchFamily="18" charset="0"/>
                <a:cs typeface="Poppins SemiBold" panose="020B0502040204020203" pitchFamily="2" charset="0"/>
              </a:rPr>
              <a:t>esktop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17A37"/>
                </a:solidFill>
                <a:effectLst/>
                <a:uLnTx/>
                <a:uFillTx/>
                <a:latin typeface="+mn-lt"/>
                <a:ea typeface="Times New Roman" panose="02020603050405020304" pitchFamily="18" charset="0"/>
                <a:cs typeface="Poppins SemiBold" panose="020B0502040204020203" pitchFamily="2" charset="0"/>
              </a:rPr>
              <a:t> research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Aft>
                <a:spcPts val="1200"/>
              </a:spcAft>
              <a:buClrTx/>
              <a:buSzTx/>
              <a:buFont typeface="Calibri" panose="020F0502020204030204" pitchFamily="34" charset="0"/>
              <a:buChar char="-"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017A37"/>
              </a:solidFill>
              <a:effectLst/>
              <a:uLnTx/>
              <a:uFillTx/>
              <a:latin typeface="+mn-lt"/>
              <a:ea typeface="Times New Roman" panose="02020603050405020304" pitchFamily="18" charset="0"/>
              <a:cs typeface="Poppins SemiBold" panose="020B0502040204020203" pitchFamily="2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solidFill>
                  <a:srgbClr val="017A37"/>
                </a:solidFill>
              </a:rPr>
              <a:t>Why we are well positioned to comment</a:t>
            </a:r>
            <a:endParaRPr lang="en-GB" sz="3200" dirty="0">
              <a:solidFill>
                <a:srgbClr val="017A37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3626C35-1752-4FE8-8084-965F324B78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5052" y="3509554"/>
            <a:ext cx="3216948" cy="2852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5901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en-GB" dirty="0"/>
              <a:t>Key recruitment and retention challenges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0AB50D0-65B6-4253-926B-A988128368FA}"/>
              </a:ext>
            </a:extLst>
          </p:cNvPr>
          <p:cNvSpPr txBox="1"/>
          <p:nvPr/>
        </p:nvSpPr>
        <p:spPr>
          <a:xfrm>
            <a:off x="630237" y="1548882"/>
            <a:ext cx="9933260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 sz="1800"/>
            </a:pPr>
            <a:r>
              <a:rPr lang="en-GB" sz="2400" dirty="0">
                <a:solidFill>
                  <a:srgbClr val="017A37"/>
                </a:solidFill>
              </a:rPr>
              <a:t>Falling teacher numbers </a:t>
            </a:r>
          </a:p>
          <a:p>
            <a:pPr marL="342900" indent="-342900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 sz="1800"/>
            </a:pPr>
            <a:r>
              <a:rPr lang="en-GB" sz="2400" dirty="0">
                <a:solidFill>
                  <a:srgbClr val="017A37"/>
                </a:solidFill>
              </a:rPr>
              <a:t>Recruitment is the key challenge</a:t>
            </a:r>
          </a:p>
          <a:p>
            <a:pPr marL="800100" lvl="1" indent="-342900">
              <a:lnSpc>
                <a:spcPct val="100000"/>
              </a:lnSpc>
              <a:spcAft>
                <a:spcPts val="1200"/>
              </a:spcAft>
              <a:buFont typeface="Calibri" panose="020F0502020204030204" pitchFamily="34" charset="0"/>
              <a:buChar char="-"/>
              <a:defRPr sz="1800"/>
            </a:pPr>
            <a:r>
              <a:rPr lang="en-GB" sz="2400" dirty="0">
                <a:solidFill>
                  <a:srgbClr val="017A37"/>
                </a:solidFill>
                <a:latin typeface="+mn-lt"/>
              </a:rPr>
              <a:t>attracting people into teaching</a:t>
            </a:r>
          </a:p>
          <a:p>
            <a:pPr marL="800100" lvl="1" indent="-342900">
              <a:lnSpc>
                <a:spcPct val="100000"/>
              </a:lnSpc>
              <a:spcAft>
                <a:spcPts val="1200"/>
              </a:spcAft>
              <a:buFont typeface="Calibri" panose="020F0502020204030204" pitchFamily="34" charset="0"/>
              <a:buChar char="-"/>
              <a:defRPr sz="1800"/>
            </a:pPr>
            <a:r>
              <a:rPr lang="en-GB" sz="2400" dirty="0">
                <a:solidFill>
                  <a:srgbClr val="017A37"/>
                </a:solidFill>
                <a:latin typeface="+mn-lt"/>
              </a:rPr>
              <a:t>supporting them through the pipeline to gaining QTS</a:t>
            </a:r>
          </a:p>
          <a:p>
            <a:pPr marL="800100" lvl="1" indent="-342900">
              <a:lnSpc>
                <a:spcPct val="100000"/>
              </a:lnSpc>
              <a:spcAft>
                <a:spcPts val="1200"/>
              </a:spcAft>
              <a:buFont typeface="Calibri" panose="020F0502020204030204" pitchFamily="34" charset="0"/>
              <a:buChar char="-"/>
              <a:defRPr sz="1800"/>
            </a:pPr>
            <a:r>
              <a:rPr lang="en-GB" sz="2400" dirty="0">
                <a:solidFill>
                  <a:srgbClr val="017A37"/>
                </a:solidFill>
                <a:latin typeface="+mn-lt"/>
              </a:rPr>
              <a:t>ensuring they are retained and can progress and have fulfilling careers</a:t>
            </a:r>
          </a:p>
          <a:p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6E16A33-22FE-42FA-B0F1-390709B8FE2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804"/>
          <a:stretch/>
        </p:blipFill>
        <p:spPr>
          <a:xfrm>
            <a:off x="8034746" y="4103118"/>
            <a:ext cx="3922703" cy="24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25483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en-US" dirty="0"/>
              <a:t>W</a:t>
            </a:r>
            <a:r>
              <a:rPr lang="en-GB" dirty="0" err="1"/>
              <a:t>ider</a:t>
            </a:r>
            <a:r>
              <a:rPr lang="en-GB" dirty="0"/>
              <a:t> context: other EWC registrant groups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FA4540E-7F97-4A36-AB1F-EA6E5A2CAA2A}"/>
              </a:ext>
            </a:extLst>
          </p:cNvPr>
          <p:cNvSpPr txBox="1"/>
          <p:nvPr/>
        </p:nvSpPr>
        <p:spPr>
          <a:xfrm>
            <a:off x="630235" y="1580781"/>
            <a:ext cx="6789468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 sz="1800"/>
            </a:pPr>
            <a:r>
              <a:rPr lang="en-US" sz="2400" dirty="0">
                <a:solidFill>
                  <a:srgbClr val="017A37"/>
                </a:solidFill>
              </a:rPr>
              <a:t>School LSWs, FE teachers, FE LSWs, and WBL practitioners</a:t>
            </a:r>
          </a:p>
          <a:p>
            <a:pPr marL="342900" indent="-342900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 sz="1800"/>
            </a:pPr>
            <a:r>
              <a:rPr lang="en-US" sz="2400" dirty="0">
                <a:solidFill>
                  <a:srgbClr val="017A37"/>
                </a:solidFill>
              </a:rPr>
              <a:t>FE teachers:</a:t>
            </a:r>
          </a:p>
          <a:p>
            <a:pPr marL="800100" lvl="1" indent="-342900">
              <a:lnSpc>
                <a:spcPct val="100000"/>
              </a:lnSpc>
              <a:spcAft>
                <a:spcPts val="1200"/>
              </a:spcAft>
              <a:buFont typeface="Calibri" panose="020F0502020204030204" pitchFamily="34" charset="0"/>
              <a:buChar char="-"/>
              <a:defRPr sz="1800"/>
            </a:pPr>
            <a:r>
              <a:rPr lang="en-US" sz="2400" dirty="0">
                <a:solidFill>
                  <a:srgbClr val="017A37"/>
                </a:solidFill>
                <a:latin typeface="+mn-lt"/>
              </a:rPr>
              <a:t>many similar underlying issues</a:t>
            </a:r>
          </a:p>
          <a:p>
            <a:pPr marL="342900" indent="-342900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 sz="1800"/>
            </a:pPr>
            <a:r>
              <a:rPr lang="en-US" sz="2400" dirty="0">
                <a:solidFill>
                  <a:srgbClr val="017A37"/>
                </a:solidFill>
              </a:rPr>
              <a:t>School LSWs:</a:t>
            </a:r>
          </a:p>
          <a:p>
            <a:pPr marL="800100" lvl="1" indent="-342900">
              <a:lnSpc>
                <a:spcPct val="100000"/>
              </a:lnSpc>
              <a:spcAft>
                <a:spcPts val="1200"/>
              </a:spcAft>
              <a:buFont typeface="Calibri" panose="020F0502020204030204" pitchFamily="34" charset="0"/>
              <a:buChar char="-"/>
              <a:defRPr sz="1800"/>
            </a:pPr>
            <a:r>
              <a:rPr lang="en-US" sz="2400" dirty="0">
                <a:solidFill>
                  <a:srgbClr val="017A37"/>
                </a:solidFill>
                <a:latin typeface="+mn-lt"/>
              </a:rPr>
              <a:t>largest group on the EWC Register</a:t>
            </a:r>
          </a:p>
          <a:p>
            <a:pPr marL="800100" lvl="1" indent="-342900">
              <a:lnSpc>
                <a:spcPct val="100000"/>
              </a:lnSpc>
              <a:spcAft>
                <a:spcPts val="1200"/>
              </a:spcAft>
              <a:buFont typeface="Calibri" panose="020F0502020204030204" pitchFamily="34" charset="0"/>
              <a:buChar char="-"/>
              <a:defRPr sz="1800"/>
            </a:pPr>
            <a:r>
              <a:rPr lang="en-US" sz="2400" dirty="0">
                <a:solidFill>
                  <a:srgbClr val="017A37"/>
                </a:solidFill>
                <a:latin typeface="+mn-lt"/>
              </a:rPr>
              <a:t>key challenge is retention</a:t>
            </a:r>
          </a:p>
          <a:p>
            <a:pPr marL="800100" lvl="1" indent="-342900">
              <a:lnSpc>
                <a:spcPct val="100000"/>
              </a:lnSpc>
              <a:spcAft>
                <a:spcPts val="1200"/>
              </a:spcAft>
              <a:buFont typeface="Calibri" panose="020F0502020204030204" pitchFamily="34" charset="0"/>
              <a:buChar char="-"/>
              <a:defRPr sz="1800"/>
            </a:pPr>
            <a:r>
              <a:rPr lang="en-US" sz="2400" dirty="0">
                <a:solidFill>
                  <a:srgbClr val="017A37"/>
                </a:solidFill>
                <a:latin typeface="+mn-lt"/>
              </a:rPr>
              <a:t>shortages and high turnover have significant negative impact for teacher workload</a:t>
            </a:r>
          </a:p>
          <a:p>
            <a:endParaRPr lang="en-GB" sz="24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7BFB4A9-2942-4C1D-AF54-582955CBE68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72" t="6255" r="20173" b="6842"/>
          <a:stretch/>
        </p:blipFill>
        <p:spPr>
          <a:xfrm>
            <a:off x="7680961" y="3033438"/>
            <a:ext cx="4142062" cy="3014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38323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630237" y="1168404"/>
            <a:ext cx="9933260" cy="4945525"/>
          </a:xfrm>
        </p:spPr>
        <p:txBody>
          <a:bodyPr>
            <a:noAutofit/>
          </a:bodyPr>
          <a:lstStyle/>
          <a:p>
            <a:pPr marL="342900" indent="-342900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17A37"/>
                </a:solidFill>
              </a:rPr>
              <a:t>More pressure on teachers and LSWs:</a:t>
            </a:r>
          </a:p>
          <a:p>
            <a:pPr marL="800100" lvl="1" indent="-342900">
              <a:lnSpc>
                <a:spcPct val="110000"/>
              </a:lnSpc>
              <a:spcBef>
                <a:spcPts val="600"/>
              </a:spcBef>
              <a:buFont typeface="Calibri" panose="020F0502020204030204" pitchFamily="34" charset="0"/>
              <a:buChar char="‐"/>
            </a:pPr>
            <a:r>
              <a:rPr lang="en-GB" dirty="0">
                <a:solidFill>
                  <a:srgbClr val="017A37"/>
                </a:solidFill>
                <a:latin typeface="+mn-lt"/>
              </a:rPr>
              <a:t>less time for professional development</a:t>
            </a:r>
          </a:p>
          <a:p>
            <a:pPr marL="800100" lvl="1" indent="-342900">
              <a:lnSpc>
                <a:spcPct val="110000"/>
              </a:lnSpc>
              <a:spcBef>
                <a:spcPts val="600"/>
              </a:spcBef>
              <a:buFont typeface="Calibri" panose="020F0502020204030204" pitchFamily="34" charset="0"/>
              <a:buChar char="‐"/>
            </a:pPr>
            <a:r>
              <a:rPr lang="en-GB" dirty="0">
                <a:solidFill>
                  <a:srgbClr val="017A37"/>
                </a:solidFill>
                <a:latin typeface="+mn-lt"/>
              </a:rPr>
              <a:t>less strategic focus</a:t>
            </a:r>
          </a:p>
          <a:p>
            <a:pPr marL="800100" lvl="1" indent="-342900">
              <a:lnSpc>
                <a:spcPct val="110000"/>
              </a:lnSpc>
              <a:spcBef>
                <a:spcPts val="600"/>
              </a:spcBef>
              <a:buFont typeface="Calibri" panose="020F0502020204030204" pitchFamily="34" charset="0"/>
              <a:buChar char="‐"/>
            </a:pPr>
            <a:r>
              <a:rPr lang="en-GB" dirty="0">
                <a:solidFill>
                  <a:srgbClr val="017A37"/>
                </a:solidFill>
                <a:latin typeface="+mn-lt"/>
              </a:rPr>
              <a:t>instability and lower morale</a:t>
            </a:r>
          </a:p>
          <a:p>
            <a:pPr marL="342900" indent="-342900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17A37"/>
                </a:solidFill>
              </a:rPr>
              <a:t>Negative impact on learners education:</a:t>
            </a:r>
          </a:p>
          <a:p>
            <a:pPr marL="800100" lvl="1" indent="-342900">
              <a:lnSpc>
                <a:spcPct val="110000"/>
              </a:lnSpc>
              <a:spcBef>
                <a:spcPts val="600"/>
              </a:spcBef>
              <a:buFont typeface="Calibri" panose="020F0502020204030204" pitchFamily="34" charset="0"/>
              <a:buChar char="-"/>
            </a:pPr>
            <a:r>
              <a:rPr lang="en-GB" dirty="0">
                <a:solidFill>
                  <a:srgbClr val="017A37"/>
                </a:solidFill>
                <a:latin typeface="+mn-lt"/>
              </a:rPr>
              <a:t>larger class sizes and reduced support</a:t>
            </a:r>
          </a:p>
          <a:p>
            <a:pPr marL="800100" lvl="1" indent="-342900">
              <a:lnSpc>
                <a:spcPct val="110000"/>
              </a:lnSpc>
              <a:spcBef>
                <a:spcPts val="600"/>
              </a:spcBef>
              <a:buFont typeface="Calibri" panose="020F0502020204030204" pitchFamily="34" charset="0"/>
              <a:buChar char="-"/>
            </a:pPr>
            <a:r>
              <a:rPr lang="en-GB" dirty="0">
                <a:solidFill>
                  <a:srgbClr val="017A37"/>
                </a:solidFill>
                <a:latin typeface="+mn-lt"/>
              </a:rPr>
              <a:t>reduced subject choice</a:t>
            </a:r>
          </a:p>
          <a:p>
            <a:pPr marL="800100" lvl="1" indent="-342900">
              <a:lnSpc>
                <a:spcPct val="110000"/>
              </a:lnSpc>
              <a:spcBef>
                <a:spcPts val="600"/>
              </a:spcBef>
              <a:buFont typeface="Calibri" panose="020F0502020204030204" pitchFamily="34" charset="0"/>
              <a:buChar char="-"/>
            </a:pPr>
            <a:r>
              <a:rPr lang="en-GB" dirty="0">
                <a:solidFill>
                  <a:srgbClr val="017A37"/>
                </a:solidFill>
                <a:latin typeface="+mn-lt"/>
              </a:rPr>
              <a:t>delays in ALN support</a:t>
            </a:r>
          </a:p>
          <a:p>
            <a:pPr marL="800100" lvl="1" indent="-342900">
              <a:lnSpc>
                <a:spcPct val="110000"/>
              </a:lnSpc>
              <a:spcBef>
                <a:spcPts val="600"/>
              </a:spcBef>
              <a:buFont typeface="Calibri" panose="020F0502020204030204" pitchFamily="34" charset="0"/>
              <a:buChar char="-"/>
            </a:pPr>
            <a:r>
              <a:rPr lang="en-GB" dirty="0">
                <a:solidFill>
                  <a:srgbClr val="017A37"/>
                </a:solidFill>
                <a:latin typeface="+mn-lt"/>
              </a:rPr>
              <a:t>fewer extracurricular activities</a:t>
            </a:r>
          </a:p>
          <a:p>
            <a:pPr marL="800100" lvl="1" indent="-342900">
              <a:lnSpc>
                <a:spcPct val="110000"/>
              </a:lnSpc>
              <a:spcBef>
                <a:spcPts val="600"/>
              </a:spcBef>
              <a:buFont typeface="Calibri" panose="020F0502020204030204" pitchFamily="34" charset="0"/>
              <a:buChar char="-"/>
            </a:pPr>
            <a:r>
              <a:rPr lang="en-GB" dirty="0">
                <a:solidFill>
                  <a:srgbClr val="017A37"/>
                </a:solidFill>
                <a:latin typeface="+mn-lt"/>
              </a:rPr>
              <a:t>widening attainment gaps – entrenching inequality</a:t>
            </a:r>
            <a:endParaRPr lang="en-GB" dirty="0">
              <a:latin typeface="+mn-lt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C6C5AAA-9022-4C39-98B0-9DE5589E8F0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Impact of recruitment and retention challenges</a:t>
            </a:r>
          </a:p>
          <a:p>
            <a:endParaRPr lang="en-GB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F4987D5-73D3-4305-A18F-BAEF39C8236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3" t="14368" b="10825"/>
          <a:stretch/>
        </p:blipFill>
        <p:spPr>
          <a:xfrm>
            <a:off x="8135258" y="3733951"/>
            <a:ext cx="3751942" cy="2627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4040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Text Placeholder 5">
            <a:extLst>
              <a:ext uri="{FF2B5EF4-FFF2-40B4-BE49-F238E27FC236}">
                <a16:creationId xmlns:a16="http://schemas.microsoft.com/office/drawing/2014/main" id="{AD34DA8E-F4E6-4DAC-AFA3-03F7F689BFF9}"/>
              </a:ext>
            </a:extLst>
          </p:cNvPr>
          <p:cNvSpPr txBox="1">
            <a:spLocks/>
          </p:cNvSpPr>
          <p:nvPr/>
        </p:nvSpPr>
        <p:spPr>
          <a:xfrm>
            <a:off x="296816" y="820831"/>
            <a:ext cx="9368294" cy="46343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rgbClr val="017A37"/>
                </a:solidFill>
                <a:latin typeface="+mn-lt"/>
                <a:ea typeface="+mn-ea"/>
                <a:cs typeface="Poppins SemiBold" panose="00000700000000000000" pitchFamily="50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Single and multiple registrations two-way matrix – 31 March 2025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C8821D85-BCC5-44E2-8284-30A4792A4798}"/>
              </a:ext>
            </a:extLst>
          </p:cNvPr>
          <p:cNvGraphicFramePr>
            <a:graphicFrameLocks noGrp="1"/>
          </p:cNvGraphicFramePr>
          <p:nvPr/>
        </p:nvGraphicFramePr>
        <p:xfrm>
          <a:off x="296816" y="1476618"/>
          <a:ext cx="11569833" cy="4790618"/>
        </p:xfrm>
        <a:graphic>
          <a:graphicData uri="http://schemas.openxmlformats.org/drawingml/2006/table">
            <a:tbl>
              <a:tblPr/>
              <a:tblGrid>
                <a:gridCol w="4293683">
                  <a:extLst>
                    <a:ext uri="{9D8B030D-6E8A-4147-A177-3AD203B41FA5}">
                      <a16:colId xmlns:a16="http://schemas.microsoft.com/office/drawing/2014/main" val="512505053"/>
                    </a:ext>
                  </a:extLst>
                </a:gridCol>
                <a:gridCol w="519725">
                  <a:extLst>
                    <a:ext uri="{9D8B030D-6E8A-4147-A177-3AD203B41FA5}">
                      <a16:colId xmlns:a16="http://schemas.microsoft.com/office/drawing/2014/main" val="375561041"/>
                    </a:ext>
                  </a:extLst>
                </a:gridCol>
                <a:gridCol w="519725">
                  <a:extLst>
                    <a:ext uri="{9D8B030D-6E8A-4147-A177-3AD203B41FA5}">
                      <a16:colId xmlns:a16="http://schemas.microsoft.com/office/drawing/2014/main" val="1778773195"/>
                    </a:ext>
                  </a:extLst>
                </a:gridCol>
                <a:gridCol w="519725">
                  <a:extLst>
                    <a:ext uri="{9D8B030D-6E8A-4147-A177-3AD203B41FA5}">
                      <a16:colId xmlns:a16="http://schemas.microsoft.com/office/drawing/2014/main" val="3155854675"/>
                    </a:ext>
                  </a:extLst>
                </a:gridCol>
                <a:gridCol w="519725">
                  <a:extLst>
                    <a:ext uri="{9D8B030D-6E8A-4147-A177-3AD203B41FA5}">
                      <a16:colId xmlns:a16="http://schemas.microsoft.com/office/drawing/2014/main" val="2203029387"/>
                    </a:ext>
                  </a:extLst>
                </a:gridCol>
                <a:gridCol w="519725">
                  <a:extLst>
                    <a:ext uri="{9D8B030D-6E8A-4147-A177-3AD203B41FA5}">
                      <a16:colId xmlns:a16="http://schemas.microsoft.com/office/drawing/2014/main" val="3162206052"/>
                    </a:ext>
                  </a:extLst>
                </a:gridCol>
                <a:gridCol w="519725">
                  <a:extLst>
                    <a:ext uri="{9D8B030D-6E8A-4147-A177-3AD203B41FA5}">
                      <a16:colId xmlns:a16="http://schemas.microsoft.com/office/drawing/2014/main" val="448377524"/>
                    </a:ext>
                  </a:extLst>
                </a:gridCol>
                <a:gridCol w="519725">
                  <a:extLst>
                    <a:ext uri="{9D8B030D-6E8A-4147-A177-3AD203B41FA5}">
                      <a16:colId xmlns:a16="http://schemas.microsoft.com/office/drawing/2014/main" val="1673252784"/>
                    </a:ext>
                  </a:extLst>
                </a:gridCol>
                <a:gridCol w="519725">
                  <a:extLst>
                    <a:ext uri="{9D8B030D-6E8A-4147-A177-3AD203B41FA5}">
                      <a16:colId xmlns:a16="http://schemas.microsoft.com/office/drawing/2014/main" val="370523360"/>
                    </a:ext>
                  </a:extLst>
                </a:gridCol>
                <a:gridCol w="519725">
                  <a:extLst>
                    <a:ext uri="{9D8B030D-6E8A-4147-A177-3AD203B41FA5}">
                      <a16:colId xmlns:a16="http://schemas.microsoft.com/office/drawing/2014/main" val="4203515762"/>
                    </a:ext>
                  </a:extLst>
                </a:gridCol>
                <a:gridCol w="519725">
                  <a:extLst>
                    <a:ext uri="{9D8B030D-6E8A-4147-A177-3AD203B41FA5}">
                      <a16:colId xmlns:a16="http://schemas.microsoft.com/office/drawing/2014/main" val="966935778"/>
                    </a:ext>
                  </a:extLst>
                </a:gridCol>
                <a:gridCol w="519725">
                  <a:extLst>
                    <a:ext uri="{9D8B030D-6E8A-4147-A177-3AD203B41FA5}">
                      <a16:colId xmlns:a16="http://schemas.microsoft.com/office/drawing/2014/main" val="2350112019"/>
                    </a:ext>
                  </a:extLst>
                </a:gridCol>
                <a:gridCol w="519725">
                  <a:extLst>
                    <a:ext uri="{9D8B030D-6E8A-4147-A177-3AD203B41FA5}">
                      <a16:colId xmlns:a16="http://schemas.microsoft.com/office/drawing/2014/main" val="2743711453"/>
                    </a:ext>
                  </a:extLst>
                </a:gridCol>
                <a:gridCol w="519725">
                  <a:extLst>
                    <a:ext uri="{9D8B030D-6E8A-4147-A177-3AD203B41FA5}">
                      <a16:colId xmlns:a16="http://schemas.microsoft.com/office/drawing/2014/main" val="1912924964"/>
                    </a:ext>
                  </a:extLst>
                </a:gridCol>
                <a:gridCol w="519725">
                  <a:extLst>
                    <a:ext uri="{9D8B030D-6E8A-4147-A177-3AD203B41FA5}">
                      <a16:colId xmlns:a16="http://schemas.microsoft.com/office/drawing/2014/main" val="161265358"/>
                    </a:ext>
                  </a:extLst>
                </a:gridCol>
              </a:tblGrid>
              <a:tr h="342187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Registrant categories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Code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TEA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SLSW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FE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FELSW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FEL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ALP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WBL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YW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YSW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ITEA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ITSW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ISTEA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ISSW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8449645"/>
                  </a:ext>
                </a:extLst>
              </a:tr>
              <a:tr h="342187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School teachers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TEA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30,401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F8C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3,697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1,164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329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195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261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3147372"/>
                  </a:ext>
                </a:extLst>
              </a:tr>
              <a:tr h="342187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School learning support workers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SLSW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3,697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40,161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F8C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935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1,580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294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277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31626651"/>
                  </a:ext>
                </a:extLst>
              </a:tr>
              <a:tr h="342187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Further education teachers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FE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1,164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935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3,274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F8C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1,484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210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830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92829411"/>
                  </a:ext>
                </a:extLst>
              </a:tr>
              <a:tr h="342187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Further education learning support workers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FELSW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329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1,580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1,484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2,273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F8C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583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64022600"/>
                  </a:ext>
                </a:extLst>
              </a:tr>
              <a:tr h="342187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Further education principals and senior leaders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FEL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210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F8C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72997860"/>
                  </a:ext>
                </a:extLst>
              </a:tr>
              <a:tr h="342187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Adult learning practitioners 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ALP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237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F8C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25729710"/>
                  </a:ext>
                </a:extLst>
              </a:tr>
              <a:tr h="342187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Work-based learning support workers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WBL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195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294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830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583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2,150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F8C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43156467"/>
                  </a:ext>
                </a:extLst>
              </a:tr>
              <a:tr h="342187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Qualified youth workers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YW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367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F8C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2921190"/>
                  </a:ext>
                </a:extLst>
              </a:tr>
              <a:tr h="342187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Qualified youth support workers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YSW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555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F8C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01640882"/>
                  </a:ext>
                </a:extLst>
              </a:tr>
              <a:tr h="342187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Independent school teachers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ITEA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261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1,627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F8C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84988473"/>
                  </a:ext>
                </a:extLst>
              </a:tr>
              <a:tr h="342187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Independent school learning support workers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ITSW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277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1,052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F8C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64681906"/>
                  </a:ext>
                </a:extLst>
              </a:tr>
              <a:tr h="342187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Independent special post-16 institution teachers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ISTEA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F8C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75526650"/>
                  </a:ext>
                </a:extLst>
              </a:tr>
              <a:tr h="342187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Independent special post-16 institution learning support workers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ISSW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220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F8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54007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52743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651"/>
    </mc:Choice>
    <mc:Fallback xmlns="">
      <p:transition spd="slow" advTm="23651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17A37"/>
                </a:solidFill>
              </a:rPr>
              <a:t>Key strategies and initiatives:</a:t>
            </a:r>
          </a:p>
          <a:p>
            <a:pPr marL="800100" lvl="1" indent="-342900">
              <a:spcBef>
                <a:spcPts val="600"/>
              </a:spcBef>
              <a:buFont typeface="Calibri" panose="020F0502020204030204" pitchFamily="34" charset="0"/>
              <a:buChar char="-"/>
            </a:pPr>
            <a:r>
              <a:rPr lang="en-GB" sz="2400" dirty="0">
                <a:solidFill>
                  <a:srgbClr val="017A37"/>
                </a:solidFill>
                <a:latin typeface="+mn-lt"/>
              </a:rPr>
              <a:t>bursaries for Black, Asian and minority ethnic students/Welsh speakers</a:t>
            </a:r>
          </a:p>
          <a:p>
            <a:pPr marL="800100" lvl="1" indent="-342900">
              <a:spcBef>
                <a:spcPts val="600"/>
              </a:spcBef>
              <a:buFont typeface="Calibri" panose="020F0502020204030204" pitchFamily="34" charset="0"/>
              <a:buChar char="-"/>
            </a:pPr>
            <a:r>
              <a:rPr lang="en-GB" sz="2400" dirty="0">
                <a:solidFill>
                  <a:srgbClr val="017A37"/>
                </a:solidFill>
                <a:latin typeface="+mn-lt"/>
              </a:rPr>
              <a:t>Welsh medium retention bursary</a:t>
            </a:r>
          </a:p>
          <a:p>
            <a:pPr marL="800100" lvl="1" indent="-342900">
              <a:spcBef>
                <a:spcPts val="600"/>
              </a:spcBef>
              <a:buFont typeface="Calibri" panose="020F0502020204030204" pitchFamily="34" charset="0"/>
              <a:buChar char="-"/>
            </a:pPr>
            <a:r>
              <a:rPr lang="en-GB" sz="2400" dirty="0">
                <a:solidFill>
                  <a:srgbClr val="017A37"/>
                </a:solidFill>
                <a:latin typeface="+mn-lt"/>
              </a:rPr>
              <a:t>priority subject incentive grant</a:t>
            </a:r>
          </a:p>
          <a:p>
            <a:pPr marL="800100" lvl="1" indent="-342900">
              <a:spcBef>
                <a:spcPts val="600"/>
              </a:spcBef>
              <a:buFont typeface="Calibri" panose="020F0502020204030204" pitchFamily="34" charset="0"/>
              <a:buChar char="-"/>
            </a:pPr>
            <a:r>
              <a:rPr lang="en-GB" sz="2400" dirty="0">
                <a:solidFill>
                  <a:srgbClr val="017A37"/>
                </a:solidFill>
                <a:latin typeface="+mn-lt"/>
              </a:rPr>
              <a:t>investment in marketing – Teach in Wales</a:t>
            </a:r>
          </a:p>
          <a:p>
            <a:pPr marL="800100" lvl="1" indent="-342900">
              <a:spcBef>
                <a:spcPts val="600"/>
              </a:spcBef>
              <a:buFont typeface="Calibri" panose="020F0502020204030204" pitchFamily="34" charset="0"/>
              <a:buChar char="-"/>
            </a:pPr>
            <a:r>
              <a:rPr lang="en-GB" sz="2400" dirty="0">
                <a:solidFill>
                  <a:srgbClr val="017A37"/>
                </a:solidFill>
                <a:latin typeface="+mn-lt"/>
              </a:rPr>
              <a:t>ITE reform</a:t>
            </a:r>
          </a:p>
          <a:p>
            <a:endParaRPr lang="en-GB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2F411D8-A551-4296-93FA-7BBBFA04AB9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Recruiting more teachers - a system wide challenge</a:t>
            </a:r>
          </a:p>
          <a:p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0C241D5-3F10-40D0-AFD1-A9CDABC62D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7623" y="3540979"/>
            <a:ext cx="4787153" cy="2684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5221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92C1A1C-3180-4F56-92A2-762862E2CAC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02" t="24253" r="14146" b="6429"/>
          <a:stretch/>
        </p:blipFill>
        <p:spPr>
          <a:xfrm>
            <a:off x="8444753" y="3209365"/>
            <a:ext cx="3334871" cy="3015999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17A37"/>
                </a:solidFill>
              </a:rPr>
              <a:t>Seen as rewarding, well-supported, and respected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17A37"/>
                </a:solidFill>
              </a:rPr>
              <a:t>People want to join and stay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17A37"/>
                </a:solidFill>
              </a:rPr>
              <a:t>Address systemic issues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17A37"/>
                </a:solidFill>
              </a:rPr>
              <a:t>Compete with other graduate professions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30E730F-4ACF-4E1C-9BD7-C3377C570A1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Getting the ‘product’ right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850299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E9F3A33-AE2A-406D-B77A-27227C676E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8988" y="3657117"/>
            <a:ext cx="4823012" cy="2704493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17A37"/>
                </a:solidFill>
              </a:rPr>
              <a:t>Workload and bureaucracy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17A37"/>
                </a:solidFill>
              </a:rPr>
              <a:t>Declining autonomy/trust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17A37"/>
                </a:solidFill>
              </a:rPr>
              <a:t>Pupil behaviour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17A37"/>
                </a:solidFill>
              </a:rPr>
              <a:t>Expanding role of teachers – addressing societal problems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17A37"/>
                </a:solidFill>
              </a:rPr>
              <a:t>ALN provision – insufficient resources and specialist staff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17A37"/>
                </a:solidFill>
              </a:rPr>
              <a:t>Parental relationships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17A37"/>
                </a:solidFill>
              </a:rPr>
              <a:t>Access to professional learning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17A37"/>
                </a:solidFill>
              </a:rPr>
              <a:t>Limited flexibility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435FA64-C8F4-42A3-986F-3F0569459DD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Addressing the underlying issues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668801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17A37"/>
                </a:solidFill>
              </a:rPr>
              <a:t>£33,731 starting salary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17A37"/>
                </a:solidFill>
              </a:rPr>
              <a:t>Competing sectors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17A37"/>
                </a:solidFill>
              </a:rPr>
              <a:t>Challenging for NQTs to secure permanent contracts</a:t>
            </a:r>
          </a:p>
          <a:p>
            <a:pPr marL="800100" lvl="1" indent="-342900">
              <a:spcBef>
                <a:spcPts val="600"/>
              </a:spcBef>
              <a:buFont typeface="Calibri" panose="020F0502020204030204" pitchFamily="34" charset="0"/>
              <a:buChar char="-"/>
            </a:pPr>
            <a:r>
              <a:rPr lang="en-GB" dirty="0">
                <a:solidFill>
                  <a:srgbClr val="017A37"/>
                </a:solidFill>
                <a:latin typeface="+mn-lt"/>
              </a:rPr>
              <a:t>o</a:t>
            </a:r>
            <a:r>
              <a:rPr lang="en-GB" sz="2400" dirty="0">
                <a:solidFill>
                  <a:srgbClr val="017A37"/>
                </a:solidFill>
                <a:latin typeface="+mn-lt"/>
              </a:rPr>
              <a:t>nly 20.67% of NQTs undertaking induction have a permanent contract 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B85E49E-D8D3-459F-8E20-5FE28F0F55E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Pay and benefits</a:t>
            </a:r>
          </a:p>
          <a:p>
            <a:endParaRPr lang="en-GB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20E8605-E3CD-4EAD-A37B-8718A79272A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56"/>
          <a:stretch/>
        </p:blipFill>
        <p:spPr>
          <a:xfrm>
            <a:off x="8125097" y="3338817"/>
            <a:ext cx="3798037" cy="3112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78363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17A37"/>
                </a:solidFill>
              </a:rPr>
              <a:t>Other professions also experiencing recruitment challenges 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17A37"/>
                </a:solidFill>
              </a:rPr>
              <a:t>Common issues across sectors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dirty="0"/>
              <a:t>Common </a:t>
            </a:r>
            <a:r>
              <a:rPr lang="en-GB" sz="2400" dirty="0">
                <a:solidFill>
                  <a:srgbClr val="017A37"/>
                </a:solidFill>
              </a:rPr>
              <a:t>solutions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GB" sz="2400" dirty="0">
              <a:solidFill>
                <a:srgbClr val="017A37"/>
              </a:solidFill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1BC9F95-5596-4996-9ECC-462CB1A1A5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Other professions – similar challenges and responses</a:t>
            </a:r>
          </a:p>
          <a:p>
            <a:endParaRPr lang="en-GB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EEFCEFC-48C3-4256-9461-34E4733D354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08" t="11543" r="12603" b="28480"/>
          <a:stretch/>
        </p:blipFill>
        <p:spPr>
          <a:xfrm>
            <a:off x="7391399" y="2564309"/>
            <a:ext cx="4690783" cy="3797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38716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17A37"/>
                </a:solidFill>
              </a:rPr>
              <a:t>UNESCO Global Report on Teachers 2024: </a:t>
            </a:r>
          </a:p>
          <a:p>
            <a:pPr marL="800100" lvl="1" indent="-342900">
              <a:spcBef>
                <a:spcPts val="600"/>
              </a:spcBef>
              <a:buFont typeface="Calibri" panose="020F0502020204030204" pitchFamily="34" charset="0"/>
              <a:buChar char="-"/>
            </a:pPr>
            <a:r>
              <a:rPr lang="en-GB" sz="2400" dirty="0">
                <a:solidFill>
                  <a:srgbClr val="017A37"/>
                </a:solidFill>
                <a:latin typeface="+mn-lt"/>
              </a:rPr>
              <a:t>44+ million primary and secondary teachers needed worldwide by 2030 </a:t>
            </a:r>
          </a:p>
          <a:p>
            <a:pPr marL="800100" lvl="1" indent="-342900">
              <a:spcBef>
                <a:spcPts val="600"/>
              </a:spcBef>
              <a:buFont typeface="Calibri" panose="020F0502020204030204" pitchFamily="34" charset="0"/>
              <a:buChar char="-"/>
            </a:pPr>
            <a:r>
              <a:rPr lang="en-GB" sz="2400" dirty="0">
                <a:solidFill>
                  <a:srgbClr val="017A37"/>
                </a:solidFill>
                <a:latin typeface="+mn-lt"/>
              </a:rPr>
              <a:t>4.8 million additional teachers needed in Europe &amp; North America 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17A37"/>
                </a:solidFill>
              </a:rPr>
              <a:t>Specific challenges highlighted in Wales also faced elsewhere:</a:t>
            </a:r>
          </a:p>
          <a:p>
            <a:pPr marL="800100" lvl="1" indent="-342900">
              <a:spcBef>
                <a:spcPts val="600"/>
              </a:spcBef>
              <a:buFont typeface="Calibri" panose="020F0502020204030204" pitchFamily="34" charset="0"/>
              <a:buChar char="-"/>
            </a:pPr>
            <a:r>
              <a:rPr lang="en-GB" sz="2400" dirty="0">
                <a:solidFill>
                  <a:srgbClr val="017A37"/>
                </a:solidFill>
                <a:latin typeface="+mn-lt"/>
              </a:rPr>
              <a:t>increasing ethnic diversity </a:t>
            </a:r>
          </a:p>
          <a:p>
            <a:pPr marL="800100" lvl="1" indent="-342900">
              <a:spcBef>
                <a:spcPts val="600"/>
              </a:spcBef>
              <a:buFont typeface="Calibri" panose="020F0502020204030204" pitchFamily="34" charset="0"/>
              <a:buChar char="-"/>
            </a:pPr>
            <a:r>
              <a:rPr lang="en-GB" sz="2400" dirty="0">
                <a:solidFill>
                  <a:srgbClr val="017A37"/>
                </a:solidFill>
                <a:latin typeface="+mn-lt"/>
              </a:rPr>
              <a:t>minority languages</a:t>
            </a:r>
            <a:endParaRPr lang="en-GB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59CFE3C-C777-46E5-A170-9A4AEA5767C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International context – a global challenge</a:t>
            </a:r>
          </a:p>
          <a:p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99DF9DC-BA5B-4F84-B7A7-2713C9243BF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64" b="21769"/>
          <a:stretch/>
        </p:blipFill>
        <p:spPr>
          <a:xfrm>
            <a:off x="7576457" y="3478883"/>
            <a:ext cx="4615543" cy="2947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98421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400" dirty="0" err="1">
                <a:solidFill>
                  <a:srgbClr val="017A37"/>
                </a:solidFill>
              </a:rPr>
              <a:t>Gorard</a:t>
            </a:r>
            <a:r>
              <a:rPr lang="en-GB" sz="2400" dirty="0">
                <a:solidFill>
                  <a:srgbClr val="017A37"/>
                </a:solidFill>
              </a:rPr>
              <a:t>, Ledger, See, </a:t>
            </a:r>
            <a:r>
              <a:rPr lang="en-GB" sz="2400" dirty="0" err="1">
                <a:solidFill>
                  <a:srgbClr val="017A37"/>
                </a:solidFill>
              </a:rPr>
              <a:t>Beng</a:t>
            </a:r>
            <a:r>
              <a:rPr lang="en-GB" sz="2400" dirty="0">
                <a:solidFill>
                  <a:srgbClr val="017A37"/>
                </a:solidFill>
              </a:rPr>
              <a:t> </a:t>
            </a:r>
            <a:r>
              <a:rPr lang="en-GB" sz="2400" dirty="0" err="1">
                <a:solidFill>
                  <a:srgbClr val="017A37"/>
                </a:solidFill>
              </a:rPr>
              <a:t>Huat</a:t>
            </a:r>
            <a:r>
              <a:rPr lang="en-GB" sz="2400" dirty="0">
                <a:solidFill>
                  <a:srgbClr val="017A37"/>
                </a:solidFill>
              </a:rPr>
              <a:t> and Morrison 2024 – Key predictors of international teacher shortages</a:t>
            </a:r>
          </a:p>
          <a:p>
            <a:pPr marL="800100" lvl="1" indent="-342900">
              <a:spcBef>
                <a:spcPts val="600"/>
              </a:spcBef>
              <a:buFont typeface="Calibri" panose="020F0502020204030204" pitchFamily="34" charset="0"/>
              <a:buChar char="-"/>
            </a:pPr>
            <a:r>
              <a:rPr lang="en-GB" sz="2400" dirty="0">
                <a:solidFill>
                  <a:srgbClr val="017A37"/>
                </a:solidFill>
                <a:latin typeface="+mn-lt"/>
              </a:rPr>
              <a:t>pay, resources, and behaviour all important factors</a:t>
            </a:r>
          </a:p>
          <a:p>
            <a:pPr marL="800100" lvl="1" indent="-342900">
              <a:spcBef>
                <a:spcPts val="600"/>
              </a:spcBef>
              <a:buFont typeface="Calibri" panose="020F0502020204030204" pitchFamily="34" charset="0"/>
              <a:buChar char="-"/>
            </a:pPr>
            <a:r>
              <a:rPr lang="en-GB" dirty="0">
                <a:solidFill>
                  <a:srgbClr val="017A37"/>
                </a:solidFill>
                <a:latin typeface="+mn-lt"/>
              </a:rPr>
              <a:t>b</a:t>
            </a:r>
            <a:r>
              <a:rPr lang="en-GB" sz="2400" dirty="0">
                <a:solidFill>
                  <a:srgbClr val="017A37"/>
                </a:solidFill>
                <a:latin typeface="+mn-lt"/>
              </a:rPr>
              <a:t>ursaries, scholarships, and performance-related pay, etc. are insufficient</a:t>
            </a:r>
          </a:p>
          <a:p>
            <a:pPr marL="800100" lvl="1" indent="-342900">
              <a:spcBef>
                <a:spcPts val="600"/>
              </a:spcBef>
              <a:buFont typeface="Calibri" panose="020F0502020204030204" pitchFamily="34" charset="0"/>
              <a:buChar char="-"/>
            </a:pPr>
            <a:r>
              <a:rPr lang="en-GB" sz="2400" dirty="0">
                <a:solidFill>
                  <a:srgbClr val="017A37"/>
                </a:solidFill>
                <a:latin typeface="+mn-lt"/>
              </a:rPr>
              <a:t>focus on raising the status of teaching </a:t>
            </a:r>
          </a:p>
          <a:p>
            <a:pPr marL="800100" lvl="1" indent="-342900">
              <a:spcBef>
                <a:spcPts val="600"/>
              </a:spcBef>
              <a:buFont typeface="Calibri" panose="020F0502020204030204" pitchFamily="34" charset="0"/>
              <a:buChar char="-"/>
            </a:pPr>
            <a:r>
              <a:rPr lang="en-GB" sz="2400" dirty="0">
                <a:solidFill>
                  <a:srgbClr val="017A37"/>
                </a:solidFill>
                <a:latin typeface="+mn-lt"/>
              </a:rPr>
              <a:t>government planning, employment structures, labour markets, culture, and politics</a:t>
            </a:r>
          </a:p>
          <a:p>
            <a:pPr marL="800100" lvl="1" indent="-342900">
              <a:spcBef>
                <a:spcPts val="600"/>
              </a:spcBef>
              <a:buFont typeface="Calibri" panose="020F0502020204030204" pitchFamily="34" charset="0"/>
              <a:buChar char="-"/>
            </a:pPr>
            <a:r>
              <a:rPr lang="en-GB" dirty="0">
                <a:solidFill>
                  <a:srgbClr val="017A37"/>
                </a:solidFill>
                <a:latin typeface="+mn-lt"/>
              </a:rPr>
              <a:t>t</a:t>
            </a:r>
            <a:r>
              <a:rPr lang="en-GB" sz="2400" dirty="0">
                <a:solidFill>
                  <a:srgbClr val="017A37"/>
                </a:solidFill>
                <a:latin typeface="+mn-lt"/>
              </a:rPr>
              <a:t>ackling behaviour and strengthen support from leaders</a:t>
            </a:r>
          </a:p>
          <a:p>
            <a:endParaRPr lang="en-GB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6484496-E706-4159-AEC6-15B75B49AC1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I</a:t>
            </a:r>
            <a:r>
              <a:rPr lang="en-GB" dirty="0" err="1"/>
              <a:t>nternational</a:t>
            </a:r>
            <a:r>
              <a:rPr lang="en-GB" dirty="0"/>
              <a:t> lessons - no quick fixes (1)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00015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17A37"/>
                </a:solidFill>
              </a:rPr>
              <a:t>OECD 2024 Policy Outlook: </a:t>
            </a:r>
          </a:p>
          <a:p>
            <a:pPr marL="800100" lvl="1" indent="-342900">
              <a:spcBef>
                <a:spcPts val="600"/>
              </a:spcBef>
              <a:buFont typeface="Calibri" panose="020F0502020204030204" pitchFamily="34" charset="0"/>
              <a:buChar char="-"/>
            </a:pPr>
            <a:r>
              <a:rPr lang="en-GB" sz="2400" dirty="0">
                <a:solidFill>
                  <a:srgbClr val="017A37"/>
                </a:solidFill>
                <a:latin typeface="+mn-lt"/>
              </a:rPr>
              <a:t>no single lever can solve shortages</a:t>
            </a:r>
          </a:p>
          <a:p>
            <a:pPr marL="800100" lvl="1" indent="-342900">
              <a:spcBef>
                <a:spcPts val="600"/>
              </a:spcBef>
              <a:buFont typeface="Calibri" panose="020F0502020204030204" pitchFamily="34" charset="0"/>
              <a:buChar char="-"/>
            </a:pPr>
            <a:r>
              <a:rPr lang="en-GB" sz="2400" dirty="0">
                <a:solidFill>
                  <a:srgbClr val="017A37"/>
                </a:solidFill>
                <a:latin typeface="+mn-lt"/>
              </a:rPr>
              <a:t>focus on recruitment and retention</a:t>
            </a:r>
          </a:p>
          <a:p>
            <a:pPr marL="800100" lvl="1" indent="-342900">
              <a:spcBef>
                <a:spcPts val="600"/>
              </a:spcBef>
              <a:buFont typeface="Calibri" panose="020F0502020204030204" pitchFamily="34" charset="0"/>
              <a:buChar char="-"/>
            </a:pPr>
            <a:r>
              <a:rPr lang="en-GB" sz="2400" dirty="0">
                <a:solidFill>
                  <a:srgbClr val="017A37"/>
                </a:solidFill>
                <a:latin typeface="+mn-lt"/>
              </a:rPr>
              <a:t>robust data driven planning</a:t>
            </a:r>
          </a:p>
          <a:p>
            <a:pPr marL="800100" lvl="1" indent="-342900">
              <a:spcBef>
                <a:spcPts val="600"/>
              </a:spcBef>
              <a:buFont typeface="Calibri" panose="020F0502020204030204" pitchFamily="34" charset="0"/>
              <a:buChar char="-"/>
            </a:pPr>
            <a:r>
              <a:rPr lang="en-GB" sz="2400" dirty="0">
                <a:solidFill>
                  <a:srgbClr val="017A37"/>
                </a:solidFill>
                <a:latin typeface="+mn-lt"/>
              </a:rPr>
              <a:t>valuing teachers expertise</a:t>
            </a:r>
          </a:p>
          <a:p>
            <a:pPr marL="800100" lvl="1" indent="-342900">
              <a:spcBef>
                <a:spcPts val="600"/>
              </a:spcBef>
              <a:buFont typeface="Calibri" panose="020F0502020204030204" pitchFamily="34" charset="0"/>
              <a:buChar char="-"/>
            </a:pPr>
            <a:r>
              <a:rPr lang="en-GB" sz="2400" dirty="0">
                <a:solidFill>
                  <a:srgbClr val="017A37"/>
                </a:solidFill>
                <a:latin typeface="+mn-lt"/>
              </a:rPr>
              <a:t>reducing bureaucracy</a:t>
            </a:r>
          </a:p>
          <a:p>
            <a:pPr marL="800100" lvl="1" indent="-342900">
              <a:spcBef>
                <a:spcPts val="600"/>
              </a:spcBef>
              <a:buFont typeface="Calibri" panose="020F0502020204030204" pitchFamily="34" charset="0"/>
              <a:buChar char="-"/>
            </a:pPr>
            <a:r>
              <a:rPr lang="en-GB" sz="2400" dirty="0">
                <a:solidFill>
                  <a:srgbClr val="017A37"/>
                </a:solidFill>
                <a:latin typeface="+mn-lt"/>
              </a:rPr>
              <a:t>embedding CPD</a:t>
            </a:r>
          </a:p>
          <a:p>
            <a:pPr marL="800100" lvl="1" indent="-342900">
              <a:spcBef>
                <a:spcPts val="600"/>
              </a:spcBef>
              <a:buFont typeface="Calibri" panose="020F0502020204030204" pitchFamily="34" charset="0"/>
              <a:buChar char="-"/>
            </a:pPr>
            <a:r>
              <a:rPr lang="en-GB" sz="2400" dirty="0">
                <a:solidFill>
                  <a:srgbClr val="017A37"/>
                </a:solidFill>
                <a:latin typeface="+mn-lt"/>
              </a:rPr>
              <a:t>adapting to technological and societal change</a:t>
            </a:r>
          </a:p>
          <a:p>
            <a:pPr marL="800100" lvl="1" indent="-342900">
              <a:spcBef>
                <a:spcPts val="600"/>
              </a:spcBef>
              <a:buFont typeface="Calibri" panose="020F0502020204030204" pitchFamily="34" charset="0"/>
              <a:buChar char="-"/>
            </a:pPr>
            <a:r>
              <a:rPr lang="en-GB" sz="2400" dirty="0">
                <a:solidFill>
                  <a:srgbClr val="017A37"/>
                </a:solidFill>
                <a:latin typeface="+mn-lt"/>
              </a:rPr>
              <a:t>ensuring teachers are actively involved in policy development</a:t>
            </a:r>
            <a:endParaRPr lang="en-GB" dirty="0">
              <a:latin typeface="+mn-lt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0449DF4-7BBF-4307-8840-EB4322214CB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I</a:t>
            </a:r>
            <a:r>
              <a:rPr lang="en-GB" dirty="0" err="1"/>
              <a:t>nternational</a:t>
            </a:r>
            <a:r>
              <a:rPr lang="en-GB" dirty="0"/>
              <a:t> lessons - no quick fixes (2)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3702587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600"/>
              </a:spcBef>
              <a:buFont typeface="+mj-lt"/>
              <a:buAutoNum type="arabicPeriod"/>
            </a:pPr>
            <a:r>
              <a:rPr lang="en-GB" sz="2400" dirty="0">
                <a:solidFill>
                  <a:srgbClr val="017A37"/>
                </a:solidFill>
              </a:rPr>
              <a:t>Elevate the status of the teaching profession</a:t>
            </a:r>
          </a:p>
          <a:p>
            <a:pPr marL="800100" lvl="1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17A37"/>
                </a:solidFill>
                <a:latin typeface="+mn-lt"/>
              </a:rPr>
              <a:t>promote a positive narrative</a:t>
            </a:r>
          </a:p>
          <a:p>
            <a:pPr marL="800100" lvl="1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17A37"/>
                </a:solidFill>
                <a:latin typeface="+mn-lt"/>
              </a:rPr>
              <a:t>c</a:t>
            </a:r>
            <a:r>
              <a:rPr lang="en-GB" sz="2400" dirty="0">
                <a:solidFill>
                  <a:srgbClr val="017A37"/>
                </a:solidFill>
                <a:latin typeface="+mn-lt"/>
              </a:rPr>
              <a:t>elebrate teachers contributions</a:t>
            </a:r>
          </a:p>
          <a:p>
            <a:pPr marL="800100" lvl="1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17A37"/>
                </a:solidFill>
                <a:latin typeface="+mn-lt"/>
              </a:rPr>
              <a:t>b</a:t>
            </a:r>
            <a:r>
              <a:rPr lang="en-GB" sz="2400" dirty="0">
                <a:solidFill>
                  <a:srgbClr val="017A37"/>
                </a:solidFill>
                <a:latin typeface="+mn-lt"/>
              </a:rPr>
              <a:t>uild trust and autonomy</a:t>
            </a:r>
          </a:p>
          <a:p>
            <a:pPr marL="457200" indent="-457200">
              <a:spcBef>
                <a:spcPts val="600"/>
              </a:spcBef>
              <a:buFont typeface="+mj-lt"/>
              <a:buAutoNum type="arabicPeriod"/>
            </a:pPr>
            <a:r>
              <a:rPr lang="en-GB" sz="2400" dirty="0">
                <a:solidFill>
                  <a:srgbClr val="017A37"/>
                </a:solidFill>
              </a:rPr>
              <a:t>Improve working conditions and ensure that pay is competitive</a:t>
            </a:r>
          </a:p>
          <a:p>
            <a:pPr marL="800100" lvl="1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17A37"/>
                </a:solidFill>
                <a:latin typeface="+mn-lt"/>
              </a:rPr>
              <a:t>v</a:t>
            </a:r>
            <a:r>
              <a:rPr lang="en-GB" sz="2400" dirty="0">
                <a:solidFill>
                  <a:srgbClr val="017A37"/>
                </a:solidFill>
                <a:latin typeface="+mn-lt"/>
              </a:rPr>
              <a:t>ariety of progression opportunities</a:t>
            </a:r>
          </a:p>
          <a:p>
            <a:pPr marL="800100" lvl="1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17A37"/>
                </a:solidFill>
                <a:latin typeface="+mn-lt"/>
              </a:rPr>
              <a:t>r</a:t>
            </a:r>
            <a:r>
              <a:rPr lang="en-GB" sz="2400" dirty="0">
                <a:solidFill>
                  <a:srgbClr val="017A37"/>
                </a:solidFill>
                <a:latin typeface="+mn-lt"/>
              </a:rPr>
              <a:t>educe workload and bureaucracy</a:t>
            </a:r>
          </a:p>
          <a:p>
            <a:pPr marL="800100" lvl="1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17A37"/>
                </a:solidFill>
                <a:latin typeface="+mn-lt"/>
              </a:rPr>
              <a:t>support career-long professional development</a:t>
            </a:r>
          </a:p>
          <a:p>
            <a:endParaRPr lang="en-GB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833C4DC-BC49-47E8-B7C1-BAD42C99BCF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Conclusions – key priorities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3111503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600"/>
              </a:spcBef>
              <a:buFont typeface="+mj-lt"/>
              <a:buAutoNum type="arabicPeriod" startAt="3"/>
            </a:pPr>
            <a:r>
              <a:rPr lang="en-GB" sz="2400" dirty="0">
                <a:solidFill>
                  <a:srgbClr val="017A37"/>
                </a:solidFill>
              </a:rPr>
              <a:t>Enhanced flexibility and work-life balance</a:t>
            </a:r>
          </a:p>
          <a:p>
            <a:pPr marL="914400" lvl="1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17A37"/>
                </a:solidFill>
                <a:latin typeface="+mn-lt"/>
              </a:rPr>
              <a:t>consider flexible working options</a:t>
            </a:r>
          </a:p>
          <a:p>
            <a:pPr marL="914400" lvl="1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17A37"/>
                </a:solidFill>
                <a:latin typeface="+mn-lt"/>
              </a:rPr>
              <a:t>b</a:t>
            </a:r>
            <a:r>
              <a:rPr lang="en-GB" sz="2400" dirty="0">
                <a:solidFill>
                  <a:srgbClr val="017A37"/>
                </a:solidFill>
                <a:latin typeface="+mn-lt"/>
              </a:rPr>
              <a:t>uild on the OECD’s work on the future of teaching in Wales</a:t>
            </a:r>
          </a:p>
          <a:p>
            <a:pPr marL="457200" indent="-457200">
              <a:spcBef>
                <a:spcPts val="600"/>
              </a:spcBef>
              <a:buFont typeface="+mj-lt"/>
              <a:buAutoNum type="arabicPeriod" startAt="3"/>
            </a:pPr>
            <a:r>
              <a:rPr lang="en-GB" sz="2400" dirty="0">
                <a:solidFill>
                  <a:srgbClr val="017A37"/>
                </a:solidFill>
              </a:rPr>
              <a:t>Build a workforce that reflects the needs of Wales</a:t>
            </a:r>
          </a:p>
          <a:p>
            <a:pPr marL="914400" lvl="1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17A37"/>
                </a:solidFill>
                <a:latin typeface="+mn-lt"/>
              </a:rPr>
              <a:t>more teachers needed to teach Welsh/through the medium of Welsh</a:t>
            </a:r>
          </a:p>
          <a:p>
            <a:pPr marL="914400" lvl="1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17A37"/>
                </a:solidFill>
                <a:latin typeface="+mn-lt"/>
              </a:rPr>
              <a:t>u</a:t>
            </a:r>
            <a:r>
              <a:rPr lang="en-GB" sz="2400" dirty="0">
                <a:solidFill>
                  <a:srgbClr val="017A37"/>
                </a:solidFill>
                <a:latin typeface="+mn-lt"/>
              </a:rPr>
              <a:t>pskill existing teaching workforce – boosting language confidence</a:t>
            </a:r>
          </a:p>
          <a:p>
            <a:pPr marL="914400" lvl="1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17A37"/>
                </a:solidFill>
                <a:latin typeface="+mn-lt"/>
              </a:rPr>
              <a:t>t</a:t>
            </a:r>
            <a:r>
              <a:rPr lang="en-GB" sz="2400" dirty="0">
                <a:solidFill>
                  <a:srgbClr val="017A37"/>
                </a:solidFill>
                <a:latin typeface="+mn-lt"/>
              </a:rPr>
              <a:t>arget underrepresented ethnic groups – outreach and financial support</a:t>
            </a:r>
          </a:p>
          <a:p>
            <a:pPr marL="914400" lvl="1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17A37"/>
                </a:solidFill>
                <a:latin typeface="+mn-lt"/>
              </a:rPr>
              <a:t>p</a:t>
            </a:r>
            <a:r>
              <a:rPr lang="en-GB" sz="2400" dirty="0">
                <a:solidFill>
                  <a:srgbClr val="017A37"/>
                </a:solidFill>
                <a:latin typeface="+mn-lt"/>
              </a:rPr>
              <a:t>romote teaching early – in schools and universities</a:t>
            </a:r>
          </a:p>
          <a:p>
            <a:endParaRPr lang="en-GB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E6933E-0BA0-4E89-94E9-F60DA105684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Conclusions – key priorities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680900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E416A72C-D944-4843-8415-9396206D5D69}"/>
              </a:ext>
            </a:extLst>
          </p:cNvPr>
          <p:cNvGraphicFramePr>
            <a:graphicFrameLocks/>
          </p:cNvGraphicFramePr>
          <p:nvPr/>
        </p:nvGraphicFramePr>
        <p:xfrm>
          <a:off x="0" y="41096"/>
          <a:ext cx="6084847" cy="33879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3B7293DA-457D-427B-BCF0-193294AE7A94}"/>
              </a:ext>
            </a:extLst>
          </p:cNvPr>
          <p:cNvSpPr/>
          <p:nvPr/>
        </p:nvSpPr>
        <p:spPr>
          <a:xfrm>
            <a:off x="10592656" y="41096"/>
            <a:ext cx="1475507" cy="12448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0315A580-9005-48E5-9755-E6C296C407CC}"/>
              </a:ext>
            </a:extLst>
          </p:cNvPr>
          <p:cNvGraphicFramePr>
            <a:graphicFrameLocks/>
          </p:cNvGraphicFramePr>
          <p:nvPr/>
        </p:nvGraphicFramePr>
        <p:xfrm>
          <a:off x="6107153" y="41095"/>
          <a:ext cx="6084847" cy="33879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7" name="TextBox 16">
            <a:extLst>
              <a:ext uri="{FF2B5EF4-FFF2-40B4-BE49-F238E27FC236}">
                <a16:creationId xmlns:a16="http://schemas.microsoft.com/office/drawing/2014/main" id="{B2DBB20A-04B6-4232-BDFA-270716E55429}"/>
              </a:ext>
            </a:extLst>
          </p:cNvPr>
          <p:cNvSpPr txBox="1"/>
          <p:nvPr/>
        </p:nvSpPr>
        <p:spPr>
          <a:xfrm>
            <a:off x="0" y="307811"/>
            <a:ext cx="42801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u="sng" dirty="0"/>
              <a:t>10 year trend of registered NQTs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ADBA0308-4C77-4ED5-B02E-1EE53A428D77}"/>
              </a:ext>
            </a:extLst>
          </p:cNvPr>
          <p:cNvSpPr txBox="1">
            <a:spLocks/>
          </p:cNvSpPr>
          <p:nvPr/>
        </p:nvSpPr>
        <p:spPr>
          <a:xfrm>
            <a:off x="-9833" y="-549"/>
            <a:ext cx="4843089" cy="47171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rgbClr val="017A37"/>
                </a:solidFill>
                <a:latin typeface="+mn-lt"/>
                <a:ea typeface="+mn-ea"/>
                <a:cs typeface="Poppins SemiBold" panose="00000700000000000000" pitchFamily="50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rgbClr val="A8117C"/>
                </a:solidFill>
              </a:rPr>
              <a:t>Teacher recruitment: NQTs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3E3A8E2-A18E-4587-9F05-310B46F9B84C}"/>
              </a:ext>
            </a:extLst>
          </p:cNvPr>
          <p:cNvSpPr/>
          <p:nvPr/>
        </p:nvSpPr>
        <p:spPr>
          <a:xfrm>
            <a:off x="0" y="6500813"/>
            <a:ext cx="12192000" cy="3571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351EE9E-340F-41BB-8BB3-2082B8B21B8D}"/>
              </a:ext>
            </a:extLst>
          </p:cNvPr>
          <p:cNvCxnSpPr>
            <a:cxnSpLocks/>
          </p:cNvCxnSpPr>
          <p:nvPr/>
        </p:nvCxnSpPr>
        <p:spPr>
          <a:xfrm>
            <a:off x="89210" y="3414443"/>
            <a:ext cx="11978953" cy="14557"/>
          </a:xfrm>
          <a:prstGeom prst="line">
            <a:avLst/>
          </a:prstGeom>
          <a:ln w="28575">
            <a:solidFill>
              <a:srgbClr val="A8117C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F0644145-D692-4873-9346-793A2C72DADF}"/>
              </a:ext>
            </a:extLst>
          </p:cNvPr>
          <p:cNvSpPr txBox="1"/>
          <p:nvPr/>
        </p:nvSpPr>
        <p:spPr>
          <a:xfrm>
            <a:off x="6107152" y="307811"/>
            <a:ext cx="3696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u="sng" dirty="0"/>
              <a:t>Percentage of NQTs in proportion to all school teachers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EE93935-E480-44B2-9BAE-D03BAD174995}"/>
              </a:ext>
            </a:extLst>
          </p:cNvPr>
          <p:cNvCxnSpPr>
            <a:cxnSpLocks/>
          </p:cNvCxnSpPr>
          <p:nvPr/>
        </p:nvCxnSpPr>
        <p:spPr>
          <a:xfrm>
            <a:off x="6107153" y="307811"/>
            <a:ext cx="0" cy="3038534"/>
          </a:xfrm>
          <a:prstGeom prst="line">
            <a:avLst/>
          </a:prstGeom>
          <a:ln w="28575">
            <a:solidFill>
              <a:srgbClr val="A8117C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F39832C6-8E91-4A69-8EB4-B0F0C3AA4086}"/>
              </a:ext>
            </a:extLst>
          </p:cNvPr>
          <p:cNvGraphicFramePr>
            <a:graphicFrameLocks/>
          </p:cNvGraphicFramePr>
          <p:nvPr/>
        </p:nvGraphicFramePr>
        <p:xfrm>
          <a:off x="1" y="3650724"/>
          <a:ext cx="12192000" cy="32072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2" name="TextBox 21">
            <a:extLst>
              <a:ext uri="{FF2B5EF4-FFF2-40B4-BE49-F238E27FC236}">
                <a16:creationId xmlns:a16="http://schemas.microsoft.com/office/drawing/2014/main" id="{47CB9E3E-05EE-4398-A724-605AD8233D60}"/>
              </a:ext>
            </a:extLst>
          </p:cNvPr>
          <p:cNvSpPr txBox="1"/>
          <p:nvPr/>
        </p:nvSpPr>
        <p:spPr>
          <a:xfrm>
            <a:off x="0" y="3414443"/>
            <a:ext cx="78053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u="sng" dirty="0"/>
              <a:t>Percentage of ethnic minority NQTs and all school teachers in 2025</a:t>
            </a:r>
          </a:p>
        </p:txBody>
      </p:sp>
    </p:spTree>
    <p:extLst>
      <p:ext uri="{BB962C8B-B14F-4D97-AF65-F5344CB8AC3E}">
        <p14:creationId xmlns:p14="http://schemas.microsoft.com/office/powerpoint/2010/main" val="252864119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600"/>
              </a:spcBef>
              <a:buFont typeface="+mj-lt"/>
              <a:buAutoNum type="arabicPeriod" startAt="5"/>
            </a:pPr>
            <a:r>
              <a:rPr lang="en-GB" sz="2400" dirty="0">
                <a:solidFill>
                  <a:srgbClr val="017A37"/>
                </a:solidFill>
              </a:rPr>
              <a:t>Evidence-based policy development</a:t>
            </a:r>
          </a:p>
          <a:p>
            <a:pPr marL="914400" lvl="1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17A37"/>
                </a:solidFill>
                <a:latin typeface="+mn-lt"/>
              </a:rPr>
              <a:t>use EWC register data to inform workforce planning</a:t>
            </a:r>
          </a:p>
          <a:p>
            <a:pPr marL="914400" lvl="1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17A37"/>
                </a:solidFill>
                <a:latin typeface="+mn-lt"/>
              </a:rPr>
              <a:t>l</a:t>
            </a:r>
            <a:r>
              <a:rPr lang="en-GB" sz="2400" dirty="0">
                <a:solidFill>
                  <a:srgbClr val="017A37"/>
                </a:solidFill>
                <a:latin typeface="+mn-lt"/>
              </a:rPr>
              <a:t>isten to the experiences of practitioners </a:t>
            </a:r>
          </a:p>
          <a:p>
            <a:pPr marL="914400" lvl="1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17A37"/>
                </a:solidFill>
                <a:latin typeface="+mn-lt"/>
              </a:rPr>
              <a:t>l</a:t>
            </a:r>
            <a:r>
              <a:rPr lang="en-GB" sz="2400" dirty="0">
                <a:solidFill>
                  <a:srgbClr val="017A37"/>
                </a:solidFill>
                <a:latin typeface="+mn-lt"/>
              </a:rPr>
              <a:t>earn from international best practice</a:t>
            </a:r>
          </a:p>
          <a:p>
            <a:endParaRPr lang="en-GB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573B009-62D7-46D5-8013-F038EAF1B8F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Conclusions – key priorities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754725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What are the key predictors of international teacher shortages? Steven </a:t>
            </a:r>
            <a:r>
              <a:rPr lang="en-US" dirty="0" err="1"/>
              <a:t>Gorard</a:t>
            </a:r>
            <a:r>
              <a:rPr lang="en-US" dirty="0"/>
              <a:t>, Mark Ledger, </a:t>
            </a:r>
            <a:r>
              <a:rPr lang="en-US" dirty="0" err="1"/>
              <a:t>Beng</a:t>
            </a:r>
            <a:r>
              <a:rPr lang="en-US" dirty="0"/>
              <a:t> </a:t>
            </a:r>
            <a:r>
              <a:rPr lang="en-US" dirty="0" err="1"/>
              <a:t>Huat</a:t>
            </a:r>
            <a:r>
              <a:rPr lang="en-US" dirty="0"/>
              <a:t> Seng and Rebecca Morrison. Research Papers in Education. 2025.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i="0" dirty="0">
                <a:effectLst/>
              </a:rPr>
              <a:t>Global report on teachers. </a:t>
            </a:r>
            <a:r>
              <a:rPr lang="en-US" dirty="0"/>
              <a:t>International Task Force on Teachers for Education 2030. UNESCO. 2024.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Education policy outlook. Reshaping Teaching into a Thriving Profession from ABCs to AI. OECD. 2024.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A future teaching profession for Wales. Cardiff Metropolitan University. 2024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Incentives to recruit and retain teachers in Wales. Jo Hutchinson, Joni Kelly, Luke </a:t>
            </a:r>
            <a:r>
              <a:rPr lang="en-US" dirty="0" err="1"/>
              <a:t>Sibieta</a:t>
            </a:r>
            <a:r>
              <a:rPr lang="en-US" dirty="0"/>
              <a:t> and James </a:t>
            </a:r>
            <a:r>
              <a:rPr lang="en-US" dirty="0" err="1"/>
              <a:t>Zuccollo</a:t>
            </a:r>
            <a:r>
              <a:rPr lang="en-US" dirty="0"/>
              <a:t>. 2024.</a:t>
            </a:r>
            <a:endParaRPr lang="en-GB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573B009-62D7-46D5-8013-F038EAF1B8F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References</a:t>
            </a:r>
          </a:p>
        </p:txBody>
      </p:sp>
    </p:spTree>
    <p:extLst>
      <p:ext uri="{BB962C8B-B14F-4D97-AF65-F5344CB8AC3E}">
        <p14:creationId xmlns:p14="http://schemas.microsoft.com/office/powerpoint/2010/main" val="27760415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B7293DA-457D-427B-BCF0-193294AE7A94}"/>
              </a:ext>
            </a:extLst>
          </p:cNvPr>
          <p:cNvSpPr/>
          <p:nvPr/>
        </p:nvSpPr>
        <p:spPr>
          <a:xfrm>
            <a:off x="10592656" y="41096"/>
            <a:ext cx="1475507" cy="12448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ADBA0308-4C77-4ED5-B02E-1EE53A428D77}"/>
              </a:ext>
            </a:extLst>
          </p:cNvPr>
          <p:cNvSpPr txBox="1">
            <a:spLocks/>
          </p:cNvSpPr>
          <p:nvPr/>
        </p:nvSpPr>
        <p:spPr>
          <a:xfrm>
            <a:off x="-9832" y="-549"/>
            <a:ext cx="4616208" cy="447472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rgbClr val="017A37"/>
                </a:solidFill>
                <a:latin typeface="+mn-lt"/>
                <a:ea typeface="+mn-ea"/>
                <a:cs typeface="Poppins SemiBold" panose="00000700000000000000" pitchFamily="50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rgbClr val="A8117C"/>
                </a:solidFill>
              </a:rPr>
              <a:t>Teacher recruitment: NQTs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3E3A8E2-A18E-4587-9F05-310B46F9B84C}"/>
              </a:ext>
            </a:extLst>
          </p:cNvPr>
          <p:cNvSpPr/>
          <p:nvPr/>
        </p:nvSpPr>
        <p:spPr>
          <a:xfrm>
            <a:off x="0" y="6500813"/>
            <a:ext cx="12192000" cy="3571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20" name="Chart 19">
            <a:extLst>
              <a:ext uri="{FF2B5EF4-FFF2-40B4-BE49-F238E27FC236}">
                <a16:creationId xmlns:a16="http://schemas.microsoft.com/office/drawing/2014/main" id="{62364931-42D6-4C28-AF0A-3BFD9FBEE8D9}"/>
              </a:ext>
            </a:extLst>
          </p:cNvPr>
          <p:cNvGraphicFramePr>
            <a:graphicFrameLocks/>
          </p:cNvGraphicFramePr>
          <p:nvPr/>
        </p:nvGraphicFramePr>
        <p:xfrm>
          <a:off x="-15674" y="657884"/>
          <a:ext cx="6122827" cy="62086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4" name="TextBox 23">
            <a:extLst>
              <a:ext uri="{FF2B5EF4-FFF2-40B4-BE49-F238E27FC236}">
                <a16:creationId xmlns:a16="http://schemas.microsoft.com/office/drawing/2014/main" id="{EC68142C-50D5-4370-83CF-82C1D3630922}"/>
              </a:ext>
            </a:extLst>
          </p:cNvPr>
          <p:cNvSpPr txBox="1"/>
          <p:nvPr/>
        </p:nvSpPr>
        <p:spPr>
          <a:xfrm>
            <a:off x="6875" y="350107"/>
            <a:ext cx="60691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u="sng" dirty="0"/>
              <a:t>Percentage of NQTs by Welsh language ability from 2021-2025</a:t>
            </a:r>
          </a:p>
        </p:txBody>
      </p:sp>
      <p:graphicFrame>
        <p:nvGraphicFramePr>
          <p:cNvPr id="26" name="Chart 25">
            <a:extLst>
              <a:ext uri="{FF2B5EF4-FFF2-40B4-BE49-F238E27FC236}">
                <a16:creationId xmlns:a16="http://schemas.microsoft.com/office/drawing/2014/main" id="{2E617FCE-E609-4A7C-ABD3-4D6AECDE30F0}"/>
              </a:ext>
            </a:extLst>
          </p:cNvPr>
          <p:cNvGraphicFramePr>
            <a:graphicFrameLocks/>
          </p:cNvGraphicFramePr>
          <p:nvPr/>
        </p:nvGraphicFramePr>
        <p:xfrm>
          <a:off x="6107153" y="657883"/>
          <a:ext cx="6084847" cy="62086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8" name="TextBox 27">
            <a:extLst>
              <a:ext uri="{FF2B5EF4-FFF2-40B4-BE49-F238E27FC236}">
                <a16:creationId xmlns:a16="http://schemas.microsoft.com/office/drawing/2014/main" id="{40D0E4F9-28EE-463A-ACDE-04F37AC0A866}"/>
              </a:ext>
            </a:extLst>
          </p:cNvPr>
          <p:cNvSpPr txBox="1"/>
          <p:nvPr/>
        </p:nvSpPr>
        <p:spPr>
          <a:xfrm>
            <a:off x="6107153" y="350107"/>
            <a:ext cx="59419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u="sng" dirty="0"/>
              <a:t>Percentage of all school teachers by Welsh language ability from 2021-2025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65CA7644-9302-487A-BF3B-B3A1E4FA7C41}"/>
              </a:ext>
            </a:extLst>
          </p:cNvPr>
          <p:cNvCxnSpPr>
            <a:cxnSpLocks/>
          </p:cNvCxnSpPr>
          <p:nvPr/>
        </p:nvCxnSpPr>
        <p:spPr>
          <a:xfrm flipH="1">
            <a:off x="6089851" y="398761"/>
            <a:ext cx="17302" cy="6391038"/>
          </a:xfrm>
          <a:prstGeom prst="line">
            <a:avLst/>
          </a:prstGeom>
          <a:ln w="28575">
            <a:solidFill>
              <a:srgbClr val="A8117C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51318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E680019-D4EE-4EF9-A174-DBAA2D9CD7BD}"/>
              </a:ext>
            </a:extLst>
          </p:cNvPr>
          <p:cNvSpPr/>
          <p:nvPr/>
        </p:nvSpPr>
        <p:spPr>
          <a:xfrm>
            <a:off x="0" y="6500813"/>
            <a:ext cx="12192000" cy="3571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B7293DA-457D-427B-BCF0-193294AE7A94}"/>
              </a:ext>
            </a:extLst>
          </p:cNvPr>
          <p:cNvSpPr/>
          <p:nvPr/>
        </p:nvSpPr>
        <p:spPr>
          <a:xfrm>
            <a:off x="10592656" y="41096"/>
            <a:ext cx="1475507" cy="12448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ADBA0308-4C77-4ED5-B02E-1EE53A428D77}"/>
              </a:ext>
            </a:extLst>
          </p:cNvPr>
          <p:cNvSpPr txBox="1">
            <a:spLocks/>
          </p:cNvSpPr>
          <p:nvPr/>
        </p:nvSpPr>
        <p:spPr>
          <a:xfrm>
            <a:off x="6304" y="-5359"/>
            <a:ext cx="6724506" cy="50400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rgbClr val="017A37"/>
                </a:solidFill>
                <a:latin typeface="+mn-lt"/>
                <a:ea typeface="+mn-ea"/>
                <a:cs typeface="Poppins SemiBold" panose="00000700000000000000" pitchFamily="50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rgbClr val="750A00"/>
                </a:solidFill>
              </a:rPr>
              <a:t>Teacher retention: Year-on-year change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3F130B93-99D2-4847-AF46-4DD0ECB52108}"/>
              </a:ext>
            </a:extLst>
          </p:cNvPr>
          <p:cNvGraphicFramePr>
            <a:graphicFrameLocks noGrp="1"/>
          </p:cNvGraphicFramePr>
          <p:nvPr/>
        </p:nvGraphicFramePr>
        <p:xfrm>
          <a:off x="123836" y="822656"/>
          <a:ext cx="11921332" cy="1563120"/>
        </p:xfrm>
        <a:graphic>
          <a:graphicData uri="http://schemas.openxmlformats.org/drawingml/2006/table">
            <a:tbl>
              <a:tblPr/>
              <a:tblGrid>
                <a:gridCol w="3307882">
                  <a:extLst>
                    <a:ext uri="{9D8B030D-6E8A-4147-A177-3AD203B41FA5}">
                      <a16:colId xmlns:a16="http://schemas.microsoft.com/office/drawing/2014/main" val="1703691630"/>
                    </a:ext>
                  </a:extLst>
                </a:gridCol>
                <a:gridCol w="861345">
                  <a:extLst>
                    <a:ext uri="{9D8B030D-6E8A-4147-A177-3AD203B41FA5}">
                      <a16:colId xmlns:a16="http://schemas.microsoft.com/office/drawing/2014/main" val="1343885497"/>
                    </a:ext>
                  </a:extLst>
                </a:gridCol>
                <a:gridCol w="861345">
                  <a:extLst>
                    <a:ext uri="{9D8B030D-6E8A-4147-A177-3AD203B41FA5}">
                      <a16:colId xmlns:a16="http://schemas.microsoft.com/office/drawing/2014/main" val="4086901781"/>
                    </a:ext>
                  </a:extLst>
                </a:gridCol>
                <a:gridCol w="861345">
                  <a:extLst>
                    <a:ext uri="{9D8B030D-6E8A-4147-A177-3AD203B41FA5}">
                      <a16:colId xmlns:a16="http://schemas.microsoft.com/office/drawing/2014/main" val="170366259"/>
                    </a:ext>
                  </a:extLst>
                </a:gridCol>
                <a:gridCol w="861345">
                  <a:extLst>
                    <a:ext uri="{9D8B030D-6E8A-4147-A177-3AD203B41FA5}">
                      <a16:colId xmlns:a16="http://schemas.microsoft.com/office/drawing/2014/main" val="4098235589"/>
                    </a:ext>
                  </a:extLst>
                </a:gridCol>
                <a:gridCol w="861345">
                  <a:extLst>
                    <a:ext uri="{9D8B030D-6E8A-4147-A177-3AD203B41FA5}">
                      <a16:colId xmlns:a16="http://schemas.microsoft.com/office/drawing/2014/main" val="1011445374"/>
                    </a:ext>
                  </a:extLst>
                </a:gridCol>
                <a:gridCol w="861345">
                  <a:extLst>
                    <a:ext uri="{9D8B030D-6E8A-4147-A177-3AD203B41FA5}">
                      <a16:colId xmlns:a16="http://schemas.microsoft.com/office/drawing/2014/main" val="2167181804"/>
                    </a:ext>
                  </a:extLst>
                </a:gridCol>
                <a:gridCol w="861345">
                  <a:extLst>
                    <a:ext uri="{9D8B030D-6E8A-4147-A177-3AD203B41FA5}">
                      <a16:colId xmlns:a16="http://schemas.microsoft.com/office/drawing/2014/main" val="961199916"/>
                    </a:ext>
                  </a:extLst>
                </a:gridCol>
                <a:gridCol w="861345">
                  <a:extLst>
                    <a:ext uri="{9D8B030D-6E8A-4147-A177-3AD203B41FA5}">
                      <a16:colId xmlns:a16="http://schemas.microsoft.com/office/drawing/2014/main" val="137052890"/>
                    </a:ext>
                  </a:extLst>
                </a:gridCol>
                <a:gridCol w="861345">
                  <a:extLst>
                    <a:ext uri="{9D8B030D-6E8A-4147-A177-3AD203B41FA5}">
                      <a16:colId xmlns:a16="http://schemas.microsoft.com/office/drawing/2014/main" val="2944115053"/>
                    </a:ext>
                  </a:extLst>
                </a:gridCol>
                <a:gridCol w="861345">
                  <a:extLst>
                    <a:ext uri="{9D8B030D-6E8A-4147-A177-3AD203B41FA5}">
                      <a16:colId xmlns:a16="http://schemas.microsoft.com/office/drawing/2014/main" val="521038744"/>
                    </a:ext>
                  </a:extLst>
                </a:gridCol>
              </a:tblGrid>
              <a:tr h="142584">
                <a:tc>
                  <a:txBody>
                    <a:bodyPr/>
                    <a:lstStyle/>
                    <a:p>
                      <a:pPr algn="l" fontAlgn="b"/>
                      <a:endParaRPr lang="en-GB" sz="1200" b="0" i="0" u="none" strike="noStrike" dirty="0">
                        <a:solidFill>
                          <a:srgbClr val="F5C97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24" marR="7824" marT="782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2016</a:t>
                      </a:r>
                    </a:p>
                  </a:txBody>
                  <a:tcPr marL="7824" marR="7824" marT="78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0A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2017</a:t>
                      </a:r>
                    </a:p>
                  </a:txBody>
                  <a:tcPr marL="7824" marR="7824" marT="78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0A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2018</a:t>
                      </a:r>
                    </a:p>
                  </a:txBody>
                  <a:tcPr marL="7824" marR="7824" marT="78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0A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2019</a:t>
                      </a:r>
                    </a:p>
                  </a:txBody>
                  <a:tcPr marL="7824" marR="7824" marT="78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0A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2020</a:t>
                      </a:r>
                    </a:p>
                  </a:txBody>
                  <a:tcPr marL="7824" marR="7824" marT="78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0A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7824" marR="7824" marT="78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0A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2022</a:t>
                      </a:r>
                    </a:p>
                  </a:txBody>
                  <a:tcPr marL="7824" marR="7824" marT="78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0A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2023</a:t>
                      </a:r>
                    </a:p>
                  </a:txBody>
                  <a:tcPr marL="7824" marR="7824" marT="78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0A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2024</a:t>
                      </a:r>
                    </a:p>
                  </a:txBody>
                  <a:tcPr marL="7824" marR="7824" marT="78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0A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2025</a:t>
                      </a:r>
                    </a:p>
                  </a:txBody>
                  <a:tcPr marL="7824" marR="7824" marT="78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0A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0875869"/>
                  </a:ext>
                </a:extLst>
              </a:tr>
              <a:tr h="343104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Total registered</a:t>
                      </a:r>
                    </a:p>
                  </a:txBody>
                  <a:tcPr marL="7824" marR="7824" marT="78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36,951</a:t>
                      </a:r>
                    </a:p>
                  </a:txBody>
                  <a:tcPr marL="7824" marR="7824" marT="78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36,426</a:t>
                      </a:r>
                    </a:p>
                  </a:txBody>
                  <a:tcPr marL="7824" marR="7824" marT="78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35,929</a:t>
                      </a:r>
                    </a:p>
                  </a:txBody>
                  <a:tcPr marL="7824" marR="7824" marT="78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35,545</a:t>
                      </a:r>
                    </a:p>
                  </a:txBody>
                  <a:tcPr marL="7824" marR="7824" marT="78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35,171</a:t>
                      </a:r>
                    </a:p>
                  </a:txBody>
                  <a:tcPr marL="7824" marR="7824" marT="78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34,766</a:t>
                      </a:r>
                    </a:p>
                  </a:txBody>
                  <a:tcPr marL="7824" marR="7824" marT="78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35,256</a:t>
                      </a:r>
                    </a:p>
                  </a:txBody>
                  <a:tcPr marL="7824" marR="7824" marT="78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35,837</a:t>
                      </a:r>
                    </a:p>
                  </a:txBody>
                  <a:tcPr marL="7824" marR="7824" marT="78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35,865</a:t>
                      </a:r>
                    </a:p>
                  </a:txBody>
                  <a:tcPr marL="7824" marR="7824" marT="78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35,266</a:t>
                      </a:r>
                    </a:p>
                  </a:txBody>
                  <a:tcPr marL="7824" marR="7824" marT="78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57710302"/>
                  </a:ext>
                </a:extLst>
              </a:tr>
              <a:tr h="343104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Registrants de-registered since previous year</a:t>
                      </a:r>
                    </a:p>
                  </a:txBody>
                  <a:tcPr marL="7824" marR="7824" marT="78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2,660</a:t>
                      </a:r>
                    </a:p>
                  </a:txBody>
                  <a:tcPr marL="7824" marR="7824" marT="78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2,816</a:t>
                      </a:r>
                    </a:p>
                  </a:txBody>
                  <a:tcPr marL="7824" marR="7824" marT="78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2,812</a:t>
                      </a:r>
                    </a:p>
                  </a:txBody>
                  <a:tcPr marL="7824" marR="7824" marT="78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2,601</a:t>
                      </a:r>
                    </a:p>
                  </a:txBody>
                  <a:tcPr marL="7824" marR="7824" marT="78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2,720</a:t>
                      </a:r>
                    </a:p>
                  </a:txBody>
                  <a:tcPr marL="7824" marR="7824" marT="78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2,632</a:t>
                      </a:r>
                    </a:p>
                  </a:txBody>
                  <a:tcPr marL="7824" marR="7824" marT="78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2,312</a:t>
                      </a:r>
                    </a:p>
                  </a:txBody>
                  <a:tcPr marL="7824" marR="7824" marT="78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2,186</a:t>
                      </a:r>
                    </a:p>
                  </a:txBody>
                  <a:tcPr marL="7824" marR="7824" marT="78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2,486</a:t>
                      </a:r>
                    </a:p>
                  </a:txBody>
                  <a:tcPr marL="7824" marR="7824" marT="78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2,910</a:t>
                      </a:r>
                    </a:p>
                  </a:txBody>
                  <a:tcPr marL="7824" marR="7824" marT="78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10022421"/>
                  </a:ext>
                </a:extLst>
              </a:tr>
              <a:tr h="343104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New registrants since previous year</a:t>
                      </a:r>
                    </a:p>
                  </a:txBody>
                  <a:tcPr marL="7824" marR="7824" marT="78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2,256</a:t>
                      </a:r>
                    </a:p>
                  </a:txBody>
                  <a:tcPr marL="7824" marR="7824" marT="78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2,291</a:t>
                      </a:r>
                    </a:p>
                  </a:txBody>
                  <a:tcPr marL="7824" marR="7824" marT="78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2,315</a:t>
                      </a:r>
                    </a:p>
                  </a:txBody>
                  <a:tcPr marL="7824" marR="7824" marT="78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2,217</a:t>
                      </a:r>
                    </a:p>
                  </a:txBody>
                  <a:tcPr marL="7824" marR="7824" marT="78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2,346</a:t>
                      </a:r>
                    </a:p>
                  </a:txBody>
                  <a:tcPr marL="7824" marR="7824" marT="78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2,227</a:t>
                      </a:r>
                    </a:p>
                  </a:txBody>
                  <a:tcPr marL="7824" marR="7824" marT="78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2,802</a:t>
                      </a:r>
                    </a:p>
                  </a:txBody>
                  <a:tcPr marL="7824" marR="7824" marT="78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2,767</a:t>
                      </a:r>
                    </a:p>
                  </a:txBody>
                  <a:tcPr marL="7824" marR="7824" marT="78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2,514</a:t>
                      </a:r>
                    </a:p>
                  </a:txBody>
                  <a:tcPr marL="7824" marR="7824" marT="78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2,311</a:t>
                      </a:r>
                    </a:p>
                  </a:txBody>
                  <a:tcPr marL="7824" marR="7824" marT="78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6324867"/>
                  </a:ext>
                </a:extLst>
              </a:tr>
              <a:tr h="343104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Increase or decrease on previous year</a:t>
                      </a:r>
                    </a:p>
                  </a:txBody>
                  <a:tcPr marL="7824" marR="7824" marT="78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-404</a:t>
                      </a:r>
                    </a:p>
                  </a:txBody>
                  <a:tcPr marL="7824" marR="7824" marT="78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-525</a:t>
                      </a:r>
                    </a:p>
                  </a:txBody>
                  <a:tcPr marL="7824" marR="7824" marT="78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-497</a:t>
                      </a:r>
                    </a:p>
                  </a:txBody>
                  <a:tcPr marL="7824" marR="7824" marT="78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-384</a:t>
                      </a:r>
                    </a:p>
                  </a:txBody>
                  <a:tcPr marL="7824" marR="7824" marT="78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-374</a:t>
                      </a:r>
                    </a:p>
                  </a:txBody>
                  <a:tcPr marL="7824" marR="7824" marT="78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-405</a:t>
                      </a:r>
                    </a:p>
                  </a:txBody>
                  <a:tcPr marL="7824" marR="7824" marT="78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490</a:t>
                      </a:r>
                    </a:p>
                  </a:txBody>
                  <a:tcPr marL="7824" marR="7824" marT="78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581</a:t>
                      </a:r>
                    </a:p>
                  </a:txBody>
                  <a:tcPr marL="7824" marR="7824" marT="78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7824" marR="7824" marT="78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-599</a:t>
                      </a:r>
                    </a:p>
                  </a:txBody>
                  <a:tcPr marL="7824" marR="7824" marT="78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43715758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8D37F63F-BB10-421E-8750-89A8E92D9F38}"/>
              </a:ext>
            </a:extLst>
          </p:cNvPr>
          <p:cNvSpPr txBox="1"/>
          <p:nvPr/>
        </p:nvSpPr>
        <p:spPr>
          <a:xfrm>
            <a:off x="30921" y="395878"/>
            <a:ext cx="51743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u="sng" dirty="0"/>
              <a:t>Year-on-year change in registered school teacher numbers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4B80AD8E-6469-4E3C-B90F-FB8FA3BFD5B1}"/>
              </a:ext>
            </a:extLst>
          </p:cNvPr>
          <p:cNvGraphicFramePr>
            <a:graphicFrameLocks/>
          </p:cNvGraphicFramePr>
          <p:nvPr/>
        </p:nvGraphicFramePr>
        <p:xfrm>
          <a:off x="127819" y="2385776"/>
          <a:ext cx="11917350" cy="4472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2058517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E680019-D4EE-4EF9-A174-DBAA2D9CD7BD}"/>
              </a:ext>
            </a:extLst>
          </p:cNvPr>
          <p:cNvSpPr/>
          <p:nvPr/>
        </p:nvSpPr>
        <p:spPr>
          <a:xfrm>
            <a:off x="0" y="6500813"/>
            <a:ext cx="12192000" cy="3571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4B80AD8E-6469-4E3C-B90F-FB8FA3BFD5B1}"/>
              </a:ext>
            </a:extLst>
          </p:cNvPr>
          <p:cNvGraphicFramePr>
            <a:graphicFrameLocks/>
          </p:cNvGraphicFramePr>
          <p:nvPr/>
        </p:nvGraphicFramePr>
        <p:xfrm>
          <a:off x="0" y="1840284"/>
          <a:ext cx="6095999" cy="19681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3B7293DA-457D-427B-BCF0-193294AE7A94}"/>
              </a:ext>
            </a:extLst>
          </p:cNvPr>
          <p:cNvSpPr/>
          <p:nvPr/>
        </p:nvSpPr>
        <p:spPr>
          <a:xfrm>
            <a:off x="10592656" y="41096"/>
            <a:ext cx="1475507" cy="12448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ADBA0308-4C77-4ED5-B02E-1EE53A428D77}"/>
              </a:ext>
            </a:extLst>
          </p:cNvPr>
          <p:cNvSpPr txBox="1">
            <a:spLocks/>
          </p:cNvSpPr>
          <p:nvPr/>
        </p:nvSpPr>
        <p:spPr>
          <a:xfrm>
            <a:off x="26928" y="-5359"/>
            <a:ext cx="6069071" cy="50400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rgbClr val="017A37"/>
                </a:solidFill>
                <a:latin typeface="+mn-lt"/>
                <a:ea typeface="+mn-ea"/>
                <a:cs typeface="Poppins SemiBold" panose="00000700000000000000" pitchFamily="50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007534"/>
                </a:solidFill>
                <a:effectLst/>
                <a:uLnTx/>
                <a:uFillTx/>
                <a:latin typeface="Calibri" panose="020F0502020204030204"/>
                <a:ea typeface="+mn-ea"/>
                <a:cs typeface="Poppins SemiBold" panose="00000700000000000000" pitchFamily="50" charset="0"/>
              </a:rPr>
              <a:t>Retention: Year-on-year </a:t>
            </a:r>
            <a:r>
              <a:rPr lang="en-GB" dirty="0">
                <a:solidFill>
                  <a:srgbClr val="007534"/>
                </a:solidFill>
                <a:latin typeface="Calibri" panose="020F0502020204030204"/>
              </a:rPr>
              <a:t>c</a:t>
            </a:r>
            <a:r>
              <a:rPr kumimoji="0" lang="en-GB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534"/>
                </a:solidFill>
                <a:effectLst/>
                <a:uLnTx/>
                <a:uFillTx/>
                <a:latin typeface="Calibri" panose="020F0502020204030204"/>
                <a:ea typeface="+mn-ea"/>
                <a:cs typeface="Poppins SemiBold" panose="00000700000000000000" pitchFamily="50" charset="0"/>
              </a:rPr>
              <a:t>hange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007534"/>
              </a:solidFill>
              <a:effectLst/>
              <a:uLnTx/>
              <a:uFillTx/>
              <a:latin typeface="Calibri" panose="020F0502020204030204"/>
              <a:ea typeface="+mn-ea"/>
              <a:cs typeface="Poppins SemiBold" panose="00000700000000000000" pitchFamily="50" charset="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36CEFAF9-1355-46A5-A70F-648DD1A33BFD}"/>
              </a:ext>
            </a:extLst>
          </p:cNvPr>
          <p:cNvGraphicFramePr>
            <a:graphicFrameLocks noGrp="1"/>
          </p:cNvGraphicFramePr>
          <p:nvPr/>
        </p:nvGraphicFramePr>
        <p:xfrm>
          <a:off x="129223" y="240082"/>
          <a:ext cx="11938945" cy="1600200"/>
        </p:xfrm>
        <a:graphic>
          <a:graphicData uri="http://schemas.openxmlformats.org/drawingml/2006/table">
            <a:tbl>
              <a:tblPr/>
              <a:tblGrid>
                <a:gridCol w="4737745">
                  <a:extLst>
                    <a:ext uri="{9D8B030D-6E8A-4147-A177-3AD203B41FA5}">
                      <a16:colId xmlns:a16="http://schemas.microsoft.com/office/drawing/2014/main" val="1523738097"/>
                    </a:ext>
                  </a:extLst>
                </a:gridCol>
                <a:gridCol w="720120">
                  <a:extLst>
                    <a:ext uri="{9D8B030D-6E8A-4147-A177-3AD203B41FA5}">
                      <a16:colId xmlns:a16="http://schemas.microsoft.com/office/drawing/2014/main" val="1330438180"/>
                    </a:ext>
                  </a:extLst>
                </a:gridCol>
                <a:gridCol w="720120">
                  <a:extLst>
                    <a:ext uri="{9D8B030D-6E8A-4147-A177-3AD203B41FA5}">
                      <a16:colId xmlns:a16="http://schemas.microsoft.com/office/drawing/2014/main" val="2833607200"/>
                    </a:ext>
                  </a:extLst>
                </a:gridCol>
                <a:gridCol w="720120">
                  <a:extLst>
                    <a:ext uri="{9D8B030D-6E8A-4147-A177-3AD203B41FA5}">
                      <a16:colId xmlns:a16="http://schemas.microsoft.com/office/drawing/2014/main" val="528324684"/>
                    </a:ext>
                  </a:extLst>
                </a:gridCol>
                <a:gridCol w="720120">
                  <a:extLst>
                    <a:ext uri="{9D8B030D-6E8A-4147-A177-3AD203B41FA5}">
                      <a16:colId xmlns:a16="http://schemas.microsoft.com/office/drawing/2014/main" val="2471804028"/>
                    </a:ext>
                  </a:extLst>
                </a:gridCol>
                <a:gridCol w="720120">
                  <a:extLst>
                    <a:ext uri="{9D8B030D-6E8A-4147-A177-3AD203B41FA5}">
                      <a16:colId xmlns:a16="http://schemas.microsoft.com/office/drawing/2014/main" val="2492166464"/>
                    </a:ext>
                  </a:extLst>
                </a:gridCol>
                <a:gridCol w="720120">
                  <a:extLst>
                    <a:ext uri="{9D8B030D-6E8A-4147-A177-3AD203B41FA5}">
                      <a16:colId xmlns:a16="http://schemas.microsoft.com/office/drawing/2014/main" val="19522073"/>
                    </a:ext>
                  </a:extLst>
                </a:gridCol>
                <a:gridCol w="720120">
                  <a:extLst>
                    <a:ext uri="{9D8B030D-6E8A-4147-A177-3AD203B41FA5}">
                      <a16:colId xmlns:a16="http://schemas.microsoft.com/office/drawing/2014/main" val="1935277882"/>
                    </a:ext>
                  </a:extLst>
                </a:gridCol>
                <a:gridCol w="720120">
                  <a:extLst>
                    <a:ext uri="{9D8B030D-6E8A-4147-A177-3AD203B41FA5}">
                      <a16:colId xmlns:a16="http://schemas.microsoft.com/office/drawing/2014/main" val="2496978371"/>
                    </a:ext>
                  </a:extLst>
                </a:gridCol>
                <a:gridCol w="720120">
                  <a:extLst>
                    <a:ext uri="{9D8B030D-6E8A-4147-A177-3AD203B41FA5}">
                      <a16:colId xmlns:a16="http://schemas.microsoft.com/office/drawing/2014/main" val="3280421912"/>
                    </a:ext>
                  </a:extLst>
                </a:gridCol>
                <a:gridCol w="720120">
                  <a:extLst>
                    <a:ext uri="{9D8B030D-6E8A-4147-A177-3AD203B41FA5}">
                      <a16:colId xmlns:a16="http://schemas.microsoft.com/office/drawing/2014/main" val="1371069675"/>
                    </a:ext>
                  </a:extLst>
                </a:gridCol>
              </a:tblGrid>
              <a:tr h="200025">
                <a:tc>
                  <a:txBody>
                    <a:bodyPr/>
                    <a:lstStyle/>
                    <a:p>
                      <a:pPr algn="l" fontAlgn="b"/>
                      <a:endParaRPr lang="en-GB" sz="1200" b="0" i="0" u="none" strike="noStrike">
                        <a:solidFill>
                          <a:srgbClr val="F5C97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4998354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Categories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Number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Number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Number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Number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Number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3769678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School learning support workers (SLSW)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3,917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10.1%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6,795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16.0%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-2,418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-4.9%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-1,075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-2.3%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1553379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Further education teachers (FE)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-151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-2.2%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1.2%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-83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-1.2%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-114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-1.7%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2973610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Further education learning support workers (FELSW)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-164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-3.0%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11.3%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-1,095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-17.6%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52812941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Work-based learning practitioners (WBL)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-219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-6.2%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-0.1%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5.8%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-107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-3.0%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93317353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Qualified youth workers (YW)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-1.8%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5.2%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-1.4%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10.6%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65220783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Qualified youth support workers (YSW)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2.2%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-4.0%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43327570"/>
                  </a:ext>
                </a:extLst>
              </a:tr>
            </a:tbl>
          </a:graphicData>
        </a:graphic>
      </p:graphicFrame>
      <p:graphicFrame>
        <p:nvGraphicFramePr>
          <p:cNvPr id="23" name="Chart 22">
            <a:extLst>
              <a:ext uri="{FF2B5EF4-FFF2-40B4-BE49-F238E27FC236}">
                <a16:creationId xmlns:a16="http://schemas.microsoft.com/office/drawing/2014/main" id="{60BC4224-EC25-4926-B19B-C6C15EAE6107}"/>
              </a:ext>
            </a:extLst>
          </p:cNvPr>
          <p:cNvGraphicFramePr>
            <a:graphicFrameLocks/>
          </p:cNvGraphicFramePr>
          <p:nvPr/>
        </p:nvGraphicFramePr>
        <p:xfrm>
          <a:off x="-1" y="3819065"/>
          <a:ext cx="12192001" cy="30389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5A106A7E-7BB4-4FBE-809B-F70371A8E08B}"/>
              </a:ext>
            </a:extLst>
          </p:cNvPr>
          <p:cNvSpPr txBox="1"/>
          <p:nvPr/>
        </p:nvSpPr>
        <p:spPr>
          <a:xfrm>
            <a:off x="42605" y="1812958"/>
            <a:ext cx="12669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School sector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59BA739D-859A-43BC-BD88-4F4CA8FADC54}"/>
              </a:ext>
            </a:extLst>
          </p:cNvPr>
          <p:cNvCxnSpPr>
            <a:cxnSpLocks/>
          </p:cNvCxnSpPr>
          <p:nvPr/>
        </p:nvCxnSpPr>
        <p:spPr>
          <a:xfrm>
            <a:off x="129223" y="3808426"/>
            <a:ext cx="11938940" cy="0"/>
          </a:xfrm>
          <a:prstGeom prst="line">
            <a:avLst/>
          </a:prstGeom>
          <a:ln w="28575">
            <a:solidFill>
              <a:srgbClr val="007534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6" name="Chart 25">
            <a:extLst>
              <a:ext uri="{FF2B5EF4-FFF2-40B4-BE49-F238E27FC236}">
                <a16:creationId xmlns:a16="http://schemas.microsoft.com/office/drawing/2014/main" id="{890039DA-32E3-4FFE-A04B-A726BC01DCCC}"/>
              </a:ext>
            </a:extLst>
          </p:cNvPr>
          <p:cNvGraphicFramePr>
            <a:graphicFrameLocks/>
          </p:cNvGraphicFramePr>
          <p:nvPr/>
        </p:nvGraphicFramePr>
        <p:xfrm>
          <a:off x="6094129" y="1840282"/>
          <a:ext cx="6097872" cy="19681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157873E0-599F-41F8-8238-43FEAC65651E}"/>
              </a:ext>
            </a:extLst>
          </p:cNvPr>
          <p:cNvSpPr txBox="1"/>
          <p:nvPr/>
        </p:nvSpPr>
        <p:spPr>
          <a:xfrm>
            <a:off x="42605" y="3797787"/>
            <a:ext cx="22679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Further education sector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0883556-50A2-48E0-8204-E88CF80F05EE}"/>
              </a:ext>
            </a:extLst>
          </p:cNvPr>
          <p:cNvSpPr txBox="1"/>
          <p:nvPr/>
        </p:nvSpPr>
        <p:spPr>
          <a:xfrm>
            <a:off x="6094129" y="1821694"/>
            <a:ext cx="12669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Youth sector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86D89F39-ED56-4598-8DEC-C637143846FD}"/>
              </a:ext>
            </a:extLst>
          </p:cNvPr>
          <p:cNvCxnSpPr>
            <a:cxnSpLocks/>
          </p:cNvCxnSpPr>
          <p:nvPr/>
        </p:nvCxnSpPr>
        <p:spPr>
          <a:xfrm>
            <a:off x="6094129" y="1936959"/>
            <a:ext cx="0" cy="1799298"/>
          </a:xfrm>
          <a:prstGeom prst="line">
            <a:avLst/>
          </a:prstGeom>
          <a:ln w="28575">
            <a:solidFill>
              <a:srgbClr val="007534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15300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E680019-D4EE-4EF9-A174-DBAA2D9CD7BD}"/>
              </a:ext>
            </a:extLst>
          </p:cNvPr>
          <p:cNvSpPr/>
          <p:nvPr/>
        </p:nvSpPr>
        <p:spPr>
          <a:xfrm>
            <a:off x="0" y="6500813"/>
            <a:ext cx="12192000" cy="3571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B7293DA-457D-427B-BCF0-193294AE7A94}"/>
              </a:ext>
            </a:extLst>
          </p:cNvPr>
          <p:cNvSpPr/>
          <p:nvPr/>
        </p:nvSpPr>
        <p:spPr>
          <a:xfrm>
            <a:off x="10592656" y="41096"/>
            <a:ext cx="1475507" cy="12448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ADBA0308-4C77-4ED5-B02E-1EE53A428D77}"/>
              </a:ext>
            </a:extLst>
          </p:cNvPr>
          <p:cNvSpPr txBox="1">
            <a:spLocks/>
          </p:cNvSpPr>
          <p:nvPr/>
        </p:nvSpPr>
        <p:spPr>
          <a:xfrm>
            <a:off x="19456" y="-30820"/>
            <a:ext cx="6076544" cy="50400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rgbClr val="017A37"/>
                </a:solidFill>
                <a:latin typeface="+mn-lt"/>
                <a:ea typeface="+mn-ea"/>
                <a:cs typeface="Poppins SemiBold" panose="00000700000000000000" pitchFamily="50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rgbClr val="11A6A8"/>
                </a:solidFill>
              </a:rPr>
              <a:t>Retention: 10 year and 5 year change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8BF3FFF-6699-41B0-ADA4-8724D2701CAA}"/>
              </a:ext>
            </a:extLst>
          </p:cNvPr>
          <p:cNvGraphicFramePr>
            <a:graphicFrameLocks noGrp="1"/>
          </p:cNvGraphicFramePr>
          <p:nvPr/>
        </p:nvGraphicFramePr>
        <p:xfrm>
          <a:off x="123837" y="404356"/>
          <a:ext cx="11944330" cy="1800225"/>
        </p:xfrm>
        <a:graphic>
          <a:graphicData uri="http://schemas.openxmlformats.org/drawingml/2006/table">
            <a:tbl>
              <a:tblPr/>
              <a:tblGrid>
                <a:gridCol w="4202357">
                  <a:extLst>
                    <a:ext uri="{9D8B030D-6E8A-4147-A177-3AD203B41FA5}">
                      <a16:colId xmlns:a16="http://schemas.microsoft.com/office/drawing/2014/main" val="877533618"/>
                    </a:ext>
                  </a:extLst>
                </a:gridCol>
                <a:gridCol w="2045110">
                  <a:extLst>
                    <a:ext uri="{9D8B030D-6E8A-4147-A177-3AD203B41FA5}">
                      <a16:colId xmlns:a16="http://schemas.microsoft.com/office/drawing/2014/main" val="2243351810"/>
                    </a:ext>
                  </a:extLst>
                </a:gridCol>
                <a:gridCol w="2045110">
                  <a:extLst>
                    <a:ext uri="{9D8B030D-6E8A-4147-A177-3AD203B41FA5}">
                      <a16:colId xmlns:a16="http://schemas.microsoft.com/office/drawing/2014/main" val="3839396184"/>
                    </a:ext>
                  </a:extLst>
                </a:gridCol>
                <a:gridCol w="2045110">
                  <a:extLst>
                    <a:ext uri="{9D8B030D-6E8A-4147-A177-3AD203B41FA5}">
                      <a16:colId xmlns:a16="http://schemas.microsoft.com/office/drawing/2014/main" val="4200160928"/>
                    </a:ext>
                  </a:extLst>
                </a:gridCol>
                <a:gridCol w="1606643">
                  <a:extLst>
                    <a:ext uri="{9D8B030D-6E8A-4147-A177-3AD203B41FA5}">
                      <a16:colId xmlns:a16="http://schemas.microsoft.com/office/drawing/2014/main" val="486858353"/>
                    </a:ext>
                  </a:extLst>
                </a:gridCol>
              </a:tblGrid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Categories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A6A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Still registered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A6A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Not registered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A6A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Registered in another category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A6A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A6A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0488318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School teacher (TEA): 10 year change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21,549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14,809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997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35,171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71386644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School teacher (TEA): 5 year change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26,700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7,738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733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37,355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23703367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School learning support workers (SLSW): 5 year change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19,356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15,331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3,907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38,594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0653832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Further education teachers (FE): 5 year change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4,105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2,290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361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6,756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8271659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Further education learning support workers (FELSW): 5 year change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2,399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2,260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748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5,407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06163218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Work-based learning practitioners (WBL): 5 year change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1,648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1,672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3,540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86448245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Qualified youth workers (YW): 5 year change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264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139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429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42689856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Qualified youth support workers (YSW): 5 year change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333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263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93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689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71539430"/>
                  </a:ext>
                </a:extLst>
              </a:tr>
            </a:tbl>
          </a:graphicData>
        </a:graphic>
      </p:graphicFrame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DCDA2409-F7DB-4172-A11D-84C1302CAEF4}"/>
              </a:ext>
            </a:extLst>
          </p:cNvPr>
          <p:cNvGraphicFramePr>
            <a:graphicFrameLocks/>
          </p:cNvGraphicFramePr>
          <p:nvPr/>
        </p:nvGraphicFramePr>
        <p:xfrm>
          <a:off x="0" y="2255062"/>
          <a:ext cx="12192000" cy="46029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5494861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E680019-D4EE-4EF9-A174-DBAA2D9CD7BD}"/>
              </a:ext>
            </a:extLst>
          </p:cNvPr>
          <p:cNvSpPr/>
          <p:nvPr/>
        </p:nvSpPr>
        <p:spPr>
          <a:xfrm>
            <a:off x="0" y="6500813"/>
            <a:ext cx="12192000" cy="3571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B7293DA-457D-427B-BCF0-193294AE7A94}"/>
              </a:ext>
            </a:extLst>
          </p:cNvPr>
          <p:cNvSpPr/>
          <p:nvPr/>
        </p:nvSpPr>
        <p:spPr>
          <a:xfrm>
            <a:off x="10592656" y="41096"/>
            <a:ext cx="1475507" cy="12448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ADBA0308-4C77-4ED5-B02E-1EE53A428D77}"/>
              </a:ext>
            </a:extLst>
          </p:cNvPr>
          <p:cNvSpPr txBox="1">
            <a:spLocks/>
          </p:cNvSpPr>
          <p:nvPr/>
        </p:nvSpPr>
        <p:spPr>
          <a:xfrm>
            <a:off x="2457" y="0"/>
            <a:ext cx="9249697" cy="50400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rgbClr val="017A37"/>
                </a:solidFill>
                <a:latin typeface="+mn-lt"/>
                <a:ea typeface="+mn-ea"/>
                <a:cs typeface="Poppins SemiBold" panose="00000700000000000000" pitchFamily="50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rgbClr val="C21100"/>
                </a:solidFill>
              </a:rPr>
              <a:t>2020 cohort retention: De-registration age at March 2025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9AC3C48C-0A7D-4F0A-8AC9-CFAAE7E345F2}"/>
              </a:ext>
            </a:extLst>
          </p:cNvPr>
          <p:cNvGraphicFramePr>
            <a:graphicFrameLocks noGrp="1"/>
          </p:cNvGraphicFramePr>
          <p:nvPr/>
        </p:nvGraphicFramePr>
        <p:xfrm>
          <a:off x="123837" y="437703"/>
          <a:ext cx="11944326" cy="1600200"/>
        </p:xfrm>
        <a:graphic>
          <a:graphicData uri="http://schemas.openxmlformats.org/drawingml/2006/table">
            <a:tbl>
              <a:tblPr/>
              <a:tblGrid>
                <a:gridCol w="8173650">
                  <a:extLst>
                    <a:ext uri="{9D8B030D-6E8A-4147-A177-3AD203B41FA5}">
                      <a16:colId xmlns:a16="http://schemas.microsoft.com/office/drawing/2014/main" val="1763922752"/>
                    </a:ext>
                  </a:extLst>
                </a:gridCol>
                <a:gridCol w="1256892">
                  <a:extLst>
                    <a:ext uri="{9D8B030D-6E8A-4147-A177-3AD203B41FA5}">
                      <a16:colId xmlns:a16="http://schemas.microsoft.com/office/drawing/2014/main" val="2932009378"/>
                    </a:ext>
                  </a:extLst>
                </a:gridCol>
                <a:gridCol w="1256892">
                  <a:extLst>
                    <a:ext uri="{9D8B030D-6E8A-4147-A177-3AD203B41FA5}">
                      <a16:colId xmlns:a16="http://schemas.microsoft.com/office/drawing/2014/main" val="2880874705"/>
                    </a:ext>
                  </a:extLst>
                </a:gridCol>
                <a:gridCol w="1256892">
                  <a:extLst>
                    <a:ext uri="{9D8B030D-6E8A-4147-A177-3AD203B41FA5}">
                      <a16:colId xmlns:a16="http://schemas.microsoft.com/office/drawing/2014/main" val="2500482617"/>
                    </a:ext>
                  </a:extLst>
                </a:gridCol>
              </a:tblGrid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Categories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11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Under 55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11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55+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11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11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3095492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School teachers (TEA)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4,229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3,509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7,738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65977675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School learning support workers (SLSW)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11,728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3,603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15,331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19600421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Further education teachers (FE)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1,129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1,161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2,290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18730828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Further education learning support workers (FELSW)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1,547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713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2,260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83039529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Work-based learning practitioners (WBL)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1,108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564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1,672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92569435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Qualified youth workers (YW)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119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139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5993544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Qualified youth support workers (YSW)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224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263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52625013"/>
                  </a:ext>
                </a:extLst>
              </a:tr>
            </a:tbl>
          </a:graphicData>
        </a:graphic>
      </p:graphicFrame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8D2E4751-FAA3-4897-B895-7D157F493B5F}"/>
              </a:ext>
            </a:extLst>
          </p:cNvPr>
          <p:cNvGraphicFramePr>
            <a:graphicFrameLocks/>
          </p:cNvGraphicFramePr>
          <p:nvPr/>
        </p:nvGraphicFramePr>
        <p:xfrm>
          <a:off x="-1" y="2037903"/>
          <a:ext cx="12191999" cy="48200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0106083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E680019-D4EE-4EF9-A174-DBAA2D9CD7BD}"/>
              </a:ext>
            </a:extLst>
          </p:cNvPr>
          <p:cNvSpPr/>
          <p:nvPr/>
        </p:nvSpPr>
        <p:spPr>
          <a:xfrm>
            <a:off x="0" y="6500813"/>
            <a:ext cx="12192000" cy="3571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B7293DA-457D-427B-BCF0-193294AE7A94}"/>
              </a:ext>
            </a:extLst>
          </p:cNvPr>
          <p:cNvSpPr/>
          <p:nvPr/>
        </p:nvSpPr>
        <p:spPr>
          <a:xfrm>
            <a:off x="10592656" y="41096"/>
            <a:ext cx="1475507" cy="12448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ADBA0308-4C77-4ED5-B02E-1EE53A428D77}"/>
              </a:ext>
            </a:extLst>
          </p:cNvPr>
          <p:cNvSpPr txBox="1">
            <a:spLocks/>
          </p:cNvSpPr>
          <p:nvPr/>
        </p:nvSpPr>
        <p:spPr>
          <a:xfrm>
            <a:off x="2456" y="0"/>
            <a:ext cx="9426679" cy="50400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rgbClr val="017A37"/>
                </a:solidFill>
                <a:latin typeface="+mn-lt"/>
                <a:ea typeface="+mn-ea"/>
                <a:cs typeface="Poppins SemiBold" panose="00000700000000000000" pitchFamily="50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rgbClr val="C21100"/>
                </a:solidFill>
              </a:rPr>
              <a:t>2020 cohort retention: De-registration age at March 2025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0BFC9E32-9B7C-4125-BAA3-E645DF16631F}"/>
              </a:ext>
            </a:extLst>
          </p:cNvPr>
          <p:cNvGraphicFramePr>
            <a:graphicFrameLocks/>
          </p:cNvGraphicFramePr>
          <p:nvPr/>
        </p:nvGraphicFramePr>
        <p:xfrm>
          <a:off x="-7453" y="2104201"/>
          <a:ext cx="12192000" cy="4753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A7ABDAE4-2462-4703-8EB2-6A838EB2F177}"/>
              </a:ext>
            </a:extLst>
          </p:cNvPr>
          <p:cNvGraphicFramePr>
            <a:graphicFrameLocks noGrp="1"/>
          </p:cNvGraphicFramePr>
          <p:nvPr/>
        </p:nvGraphicFramePr>
        <p:xfrm>
          <a:off x="112947" y="504000"/>
          <a:ext cx="11951201" cy="1600200"/>
        </p:xfrm>
        <a:graphic>
          <a:graphicData uri="http://schemas.openxmlformats.org/drawingml/2006/table">
            <a:tbl>
              <a:tblPr/>
              <a:tblGrid>
                <a:gridCol w="4668954">
                  <a:extLst>
                    <a:ext uri="{9D8B030D-6E8A-4147-A177-3AD203B41FA5}">
                      <a16:colId xmlns:a16="http://schemas.microsoft.com/office/drawing/2014/main" val="2569921773"/>
                    </a:ext>
                  </a:extLst>
                </a:gridCol>
                <a:gridCol w="1040321">
                  <a:extLst>
                    <a:ext uri="{9D8B030D-6E8A-4147-A177-3AD203B41FA5}">
                      <a16:colId xmlns:a16="http://schemas.microsoft.com/office/drawing/2014/main" val="3570286737"/>
                    </a:ext>
                  </a:extLst>
                </a:gridCol>
                <a:gridCol w="1040321">
                  <a:extLst>
                    <a:ext uri="{9D8B030D-6E8A-4147-A177-3AD203B41FA5}">
                      <a16:colId xmlns:a16="http://schemas.microsoft.com/office/drawing/2014/main" val="3912645858"/>
                    </a:ext>
                  </a:extLst>
                </a:gridCol>
                <a:gridCol w="1040321">
                  <a:extLst>
                    <a:ext uri="{9D8B030D-6E8A-4147-A177-3AD203B41FA5}">
                      <a16:colId xmlns:a16="http://schemas.microsoft.com/office/drawing/2014/main" val="3322533074"/>
                    </a:ext>
                  </a:extLst>
                </a:gridCol>
                <a:gridCol w="1040321">
                  <a:extLst>
                    <a:ext uri="{9D8B030D-6E8A-4147-A177-3AD203B41FA5}">
                      <a16:colId xmlns:a16="http://schemas.microsoft.com/office/drawing/2014/main" val="1439652964"/>
                    </a:ext>
                  </a:extLst>
                </a:gridCol>
                <a:gridCol w="1040321">
                  <a:extLst>
                    <a:ext uri="{9D8B030D-6E8A-4147-A177-3AD203B41FA5}">
                      <a16:colId xmlns:a16="http://schemas.microsoft.com/office/drawing/2014/main" val="2704656186"/>
                    </a:ext>
                  </a:extLst>
                </a:gridCol>
                <a:gridCol w="1040321">
                  <a:extLst>
                    <a:ext uri="{9D8B030D-6E8A-4147-A177-3AD203B41FA5}">
                      <a16:colId xmlns:a16="http://schemas.microsoft.com/office/drawing/2014/main" val="2643048789"/>
                    </a:ext>
                  </a:extLst>
                </a:gridCol>
                <a:gridCol w="1040321">
                  <a:extLst>
                    <a:ext uri="{9D8B030D-6E8A-4147-A177-3AD203B41FA5}">
                      <a16:colId xmlns:a16="http://schemas.microsoft.com/office/drawing/2014/main" val="3576768196"/>
                    </a:ext>
                  </a:extLst>
                </a:gridCol>
              </a:tblGrid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Categories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11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Under 30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11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30 - 34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11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35 - 39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11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40 - 44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11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45 - 49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11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50 - 54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11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11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0870852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School teachers (TEA)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676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599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649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649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4,229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98658267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School learning support workers (SLSW)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4,549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1,545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1,484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1,328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1,390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1,432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11,728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60587767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Further education teachers (FE)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135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153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184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251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1,129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002188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Further education learning support workers (FELSW)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495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249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183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214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191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1,547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72133807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Work-based learning practitioners (WBL)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118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180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194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197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1,108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2903802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Qualified youth workers (YW)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119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73751257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Qualified youth support workers (YSW)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224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996464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325956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Custom 2">
    <a:dk1>
      <a:srgbClr val="F5C97A"/>
    </a:dk1>
    <a:lt1>
      <a:srgbClr val="FFFFFF"/>
    </a:lt1>
    <a:dk2>
      <a:srgbClr val="C21100"/>
    </a:dk2>
    <a:lt2>
      <a:srgbClr val="007534"/>
    </a:lt2>
    <a:accent1>
      <a:srgbClr val="295D75"/>
    </a:accent1>
    <a:accent2>
      <a:srgbClr val="750A00"/>
    </a:accent2>
    <a:accent3>
      <a:srgbClr val="A8117C"/>
    </a:accent3>
    <a:accent4>
      <a:srgbClr val="11A6A8"/>
    </a:accent4>
    <a:accent5>
      <a:srgbClr val="65C21F"/>
    </a:accent5>
    <a:accent6>
      <a:srgbClr val="00C257"/>
    </a:accent6>
    <a:hlink>
      <a:srgbClr val="F5C97A"/>
    </a:hlink>
    <a:folHlink>
      <a:srgbClr val="FFFFFF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0.xml><?xml version="1.0" encoding="utf-8"?>
<a:themeOverride xmlns:a="http://schemas.openxmlformats.org/drawingml/2006/main">
  <a:clrScheme name="Custom 2">
    <a:dk1>
      <a:srgbClr val="F5C97A"/>
    </a:dk1>
    <a:lt1>
      <a:srgbClr val="FFFFFF"/>
    </a:lt1>
    <a:dk2>
      <a:srgbClr val="C21100"/>
    </a:dk2>
    <a:lt2>
      <a:srgbClr val="007534"/>
    </a:lt2>
    <a:accent1>
      <a:srgbClr val="295D75"/>
    </a:accent1>
    <a:accent2>
      <a:srgbClr val="750A00"/>
    </a:accent2>
    <a:accent3>
      <a:srgbClr val="A8117C"/>
    </a:accent3>
    <a:accent4>
      <a:srgbClr val="11A6A8"/>
    </a:accent4>
    <a:accent5>
      <a:srgbClr val="65C21F"/>
    </a:accent5>
    <a:accent6>
      <a:srgbClr val="00C257"/>
    </a:accent6>
    <a:hlink>
      <a:srgbClr val="F5C97A"/>
    </a:hlink>
    <a:folHlink>
      <a:srgbClr val="FFFFFF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1.xml><?xml version="1.0" encoding="utf-8"?>
<a:themeOverride xmlns:a="http://schemas.openxmlformats.org/drawingml/2006/main">
  <a:clrScheme name="Custom 2">
    <a:dk1>
      <a:srgbClr val="F5C97A"/>
    </a:dk1>
    <a:lt1>
      <a:srgbClr val="FFFFFF"/>
    </a:lt1>
    <a:dk2>
      <a:srgbClr val="C21100"/>
    </a:dk2>
    <a:lt2>
      <a:srgbClr val="007534"/>
    </a:lt2>
    <a:accent1>
      <a:srgbClr val="295D75"/>
    </a:accent1>
    <a:accent2>
      <a:srgbClr val="750A00"/>
    </a:accent2>
    <a:accent3>
      <a:srgbClr val="A8117C"/>
    </a:accent3>
    <a:accent4>
      <a:srgbClr val="11A6A8"/>
    </a:accent4>
    <a:accent5>
      <a:srgbClr val="65C21F"/>
    </a:accent5>
    <a:accent6>
      <a:srgbClr val="00C257"/>
    </a:accent6>
    <a:hlink>
      <a:srgbClr val="F5C97A"/>
    </a:hlink>
    <a:folHlink>
      <a:srgbClr val="FFFFFF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2.xml><?xml version="1.0" encoding="utf-8"?>
<a:themeOverride xmlns:a="http://schemas.openxmlformats.org/drawingml/2006/main">
  <a:clrScheme name="Custom 2">
    <a:dk1>
      <a:srgbClr val="F5C97A"/>
    </a:dk1>
    <a:lt1>
      <a:srgbClr val="FFFFFF"/>
    </a:lt1>
    <a:dk2>
      <a:srgbClr val="C21100"/>
    </a:dk2>
    <a:lt2>
      <a:srgbClr val="007534"/>
    </a:lt2>
    <a:accent1>
      <a:srgbClr val="295D75"/>
    </a:accent1>
    <a:accent2>
      <a:srgbClr val="750A00"/>
    </a:accent2>
    <a:accent3>
      <a:srgbClr val="A8117C"/>
    </a:accent3>
    <a:accent4>
      <a:srgbClr val="11A6A8"/>
    </a:accent4>
    <a:accent5>
      <a:srgbClr val="65C21F"/>
    </a:accent5>
    <a:accent6>
      <a:srgbClr val="00C257"/>
    </a:accent6>
    <a:hlink>
      <a:srgbClr val="F5C97A"/>
    </a:hlink>
    <a:folHlink>
      <a:srgbClr val="FFFFFF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3.xml><?xml version="1.0" encoding="utf-8"?>
<a:themeOverride xmlns:a="http://schemas.openxmlformats.org/drawingml/2006/main">
  <a:clrScheme name="Custom 2">
    <a:dk1>
      <a:srgbClr val="F5C97A"/>
    </a:dk1>
    <a:lt1>
      <a:srgbClr val="FFFFFF"/>
    </a:lt1>
    <a:dk2>
      <a:srgbClr val="C21100"/>
    </a:dk2>
    <a:lt2>
      <a:srgbClr val="007534"/>
    </a:lt2>
    <a:accent1>
      <a:srgbClr val="295D75"/>
    </a:accent1>
    <a:accent2>
      <a:srgbClr val="750A00"/>
    </a:accent2>
    <a:accent3>
      <a:srgbClr val="A8117C"/>
    </a:accent3>
    <a:accent4>
      <a:srgbClr val="11A6A8"/>
    </a:accent4>
    <a:accent5>
      <a:srgbClr val="65C21F"/>
    </a:accent5>
    <a:accent6>
      <a:srgbClr val="00C257"/>
    </a:accent6>
    <a:hlink>
      <a:srgbClr val="F5C97A"/>
    </a:hlink>
    <a:folHlink>
      <a:srgbClr val="FFFFFF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4.xml><?xml version="1.0" encoding="utf-8"?>
<a:themeOverride xmlns:a="http://schemas.openxmlformats.org/drawingml/2006/main">
  <a:clrScheme name="Custom 2">
    <a:dk1>
      <a:srgbClr val="F5C97A"/>
    </a:dk1>
    <a:lt1>
      <a:srgbClr val="FFFFFF"/>
    </a:lt1>
    <a:dk2>
      <a:srgbClr val="C21100"/>
    </a:dk2>
    <a:lt2>
      <a:srgbClr val="007534"/>
    </a:lt2>
    <a:accent1>
      <a:srgbClr val="295D75"/>
    </a:accent1>
    <a:accent2>
      <a:srgbClr val="750A00"/>
    </a:accent2>
    <a:accent3>
      <a:srgbClr val="A8117C"/>
    </a:accent3>
    <a:accent4>
      <a:srgbClr val="11A6A8"/>
    </a:accent4>
    <a:accent5>
      <a:srgbClr val="65C21F"/>
    </a:accent5>
    <a:accent6>
      <a:srgbClr val="00C257"/>
    </a:accent6>
    <a:hlink>
      <a:srgbClr val="F5C97A"/>
    </a:hlink>
    <a:folHlink>
      <a:srgbClr val="FFFFFF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5.xml><?xml version="1.0" encoding="utf-8"?>
<a:themeOverride xmlns:a="http://schemas.openxmlformats.org/drawingml/2006/main">
  <a:clrScheme name="Custom 2">
    <a:dk1>
      <a:srgbClr val="F5C97A"/>
    </a:dk1>
    <a:lt1>
      <a:srgbClr val="FFFFFF"/>
    </a:lt1>
    <a:dk2>
      <a:srgbClr val="C21100"/>
    </a:dk2>
    <a:lt2>
      <a:srgbClr val="007534"/>
    </a:lt2>
    <a:accent1>
      <a:srgbClr val="295D75"/>
    </a:accent1>
    <a:accent2>
      <a:srgbClr val="750A00"/>
    </a:accent2>
    <a:accent3>
      <a:srgbClr val="A8117C"/>
    </a:accent3>
    <a:accent4>
      <a:srgbClr val="11A6A8"/>
    </a:accent4>
    <a:accent5>
      <a:srgbClr val="65C21F"/>
    </a:accent5>
    <a:accent6>
      <a:srgbClr val="00C257"/>
    </a:accent6>
    <a:hlink>
      <a:srgbClr val="F5C97A"/>
    </a:hlink>
    <a:folHlink>
      <a:srgbClr val="FFFFFF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6.xml><?xml version="1.0" encoding="utf-8"?>
<a:themeOverride xmlns:a="http://schemas.openxmlformats.org/drawingml/2006/main">
  <a:clrScheme name="Custom 2">
    <a:dk1>
      <a:srgbClr val="F5C97A"/>
    </a:dk1>
    <a:lt1>
      <a:srgbClr val="FFFFFF"/>
    </a:lt1>
    <a:dk2>
      <a:srgbClr val="C21100"/>
    </a:dk2>
    <a:lt2>
      <a:srgbClr val="007534"/>
    </a:lt2>
    <a:accent1>
      <a:srgbClr val="295D75"/>
    </a:accent1>
    <a:accent2>
      <a:srgbClr val="750A00"/>
    </a:accent2>
    <a:accent3>
      <a:srgbClr val="A8117C"/>
    </a:accent3>
    <a:accent4>
      <a:srgbClr val="11A6A8"/>
    </a:accent4>
    <a:accent5>
      <a:srgbClr val="65C21F"/>
    </a:accent5>
    <a:accent6>
      <a:srgbClr val="00C257"/>
    </a:accent6>
    <a:hlink>
      <a:srgbClr val="F5C97A"/>
    </a:hlink>
    <a:folHlink>
      <a:srgbClr val="FFFFFF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Custom 2">
    <a:dk1>
      <a:srgbClr val="F5C97A"/>
    </a:dk1>
    <a:lt1>
      <a:srgbClr val="FFFFFF"/>
    </a:lt1>
    <a:dk2>
      <a:srgbClr val="C21100"/>
    </a:dk2>
    <a:lt2>
      <a:srgbClr val="007534"/>
    </a:lt2>
    <a:accent1>
      <a:srgbClr val="295D75"/>
    </a:accent1>
    <a:accent2>
      <a:srgbClr val="750A00"/>
    </a:accent2>
    <a:accent3>
      <a:srgbClr val="A8117C"/>
    </a:accent3>
    <a:accent4>
      <a:srgbClr val="11A6A8"/>
    </a:accent4>
    <a:accent5>
      <a:srgbClr val="65C21F"/>
    </a:accent5>
    <a:accent6>
      <a:srgbClr val="00C257"/>
    </a:accent6>
    <a:hlink>
      <a:srgbClr val="F5C97A"/>
    </a:hlink>
    <a:folHlink>
      <a:srgbClr val="FFFFFF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Custom 2">
    <a:dk1>
      <a:srgbClr val="F5C97A"/>
    </a:dk1>
    <a:lt1>
      <a:srgbClr val="FFFFFF"/>
    </a:lt1>
    <a:dk2>
      <a:srgbClr val="C21100"/>
    </a:dk2>
    <a:lt2>
      <a:srgbClr val="007534"/>
    </a:lt2>
    <a:accent1>
      <a:srgbClr val="295D75"/>
    </a:accent1>
    <a:accent2>
      <a:srgbClr val="750A00"/>
    </a:accent2>
    <a:accent3>
      <a:srgbClr val="A8117C"/>
    </a:accent3>
    <a:accent4>
      <a:srgbClr val="11A6A8"/>
    </a:accent4>
    <a:accent5>
      <a:srgbClr val="65C21F"/>
    </a:accent5>
    <a:accent6>
      <a:srgbClr val="00C257"/>
    </a:accent6>
    <a:hlink>
      <a:srgbClr val="F5C97A"/>
    </a:hlink>
    <a:folHlink>
      <a:srgbClr val="FFFFFF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Custom 2">
    <a:dk1>
      <a:srgbClr val="F5C97A"/>
    </a:dk1>
    <a:lt1>
      <a:srgbClr val="FFFFFF"/>
    </a:lt1>
    <a:dk2>
      <a:srgbClr val="C21100"/>
    </a:dk2>
    <a:lt2>
      <a:srgbClr val="007534"/>
    </a:lt2>
    <a:accent1>
      <a:srgbClr val="295D75"/>
    </a:accent1>
    <a:accent2>
      <a:srgbClr val="750A00"/>
    </a:accent2>
    <a:accent3>
      <a:srgbClr val="A8117C"/>
    </a:accent3>
    <a:accent4>
      <a:srgbClr val="11A6A8"/>
    </a:accent4>
    <a:accent5>
      <a:srgbClr val="65C21F"/>
    </a:accent5>
    <a:accent6>
      <a:srgbClr val="00C257"/>
    </a:accent6>
    <a:hlink>
      <a:srgbClr val="F5C97A"/>
    </a:hlink>
    <a:folHlink>
      <a:srgbClr val="FFFFFF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Custom 2">
    <a:dk1>
      <a:srgbClr val="F5C97A"/>
    </a:dk1>
    <a:lt1>
      <a:srgbClr val="FFFFFF"/>
    </a:lt1>
    <a:dk2>
      <a:srgbClr val="C21100"/>
    </a:dk2>
    <a:lt2>
      <a:srgbClr val="007534"/>
    </a:lt2>
    <a:accent1>
      <a:srgbClr val="295D75"/>
    </a:accent1>
    <a:accent2>
      <a:srgbClr val="750A00"/>
    </a:accent2>
    <a:accent3>
      <a:srgbClr val="A8117C"/>
    </a:accent3>
    <a:accent4>
      <a:srgbClr val="11A6A8"/>
    </a:accent4>
    <a:accent5>
      <a:srgbClr val="65C21F"/>
    </a:accent5>
    <a:accent6>
      <a:srgbClr val="00C257"/>
    </a:accent6>
    <a:hlink>
      <a:srgbClr val="F5C97A"/>
    </a:hlink>
    <a:folHlink>
      <a:srgbClr val="FFFFFF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Custom 2">
    <a:dk1>
      <a:srgbClr val="F5C97A"/>
    </a:dk1>
    <a:lt1>
      <a:srgbClr val="FFFFFF"/>
    </a:lt1>
    <a:dk2>
      <a:srgbClr val="C21100"/>
    </a:dk2>
    <a:lt2>
      <a:srgbClr val="007534"/>
    </a:lt2>
    <a:accent1>
      <a:srgbClr val="295D75"/>
    </a:accent1>
    <a:accent2>
      <a:srgbClr val="750A00"/>
    </a:accent2>
    <a:accent3>
      <a:srgbClr val="A8117C"/>
    </a:accent3>
    <a:accent4>
      <a:srgbClr val="11A6A8"/>
    </a:accent4>
    <a:accent5>
      <a:srgbClr val="65C21F"/>
    </a:accent5>
    <a:accent6>
      <a:srgbClr val="00C257"/>
    </a:accent6>
    <a:hlink>
      <a:srgbClr val="F5C97A"/>
    </a:hlink>
    <a:folHlink>
      <a:srgbClr val="FFFFFF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Custom 2">
    <a:dk1>
      <a:srgbClr val="F5C97A"/>
    </a:dk1>
    <a:lt1>
      <a:srgbClr val="FFFFFF"/>
    </a:lt1>
    <a:dk2>
      <a:srgbClr val="C21100"/>
    </a:dk2>
    <a:lt2>
      <a:srgbClr val="007534"/>
    </a:lt2>
    <a:accent1>
      <a:srgbClr val="295D75"/>
    </a:accent1>
    <a:accent2>
      <a:srgbClr val="750A00"/>
    </a:accent2>
    <a:accent3>
      <a:srgbClr val="A8117C"/>
    </a:accent3>
    <a:accent4>
      <a:srgbClr val="11A6A8"/>
    </a:accent4>
    <a:accent5>
      <a:srgbClr val="65C21F"/>
    </a:accent5>
    <a:accent6>
      <a:srgbClr val="00C257"/>
    </a:accent6>
    <a:hlink>
      <a:srgbClr val="F5C97A"/>
    </a:hlink>
    <a:folHlink>
      <a:srgbClr val="FFFFFF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8.xml><?xml version="1.0" encoding="utf-8"?>
<a:themeOverride xmlns:a="http://schemas.openxmlformats.org/drawingml/2006/main">
  <a:clrScheme name="Custom 2">
    <a:dk1>
      <a:srgbClr val="F5C97A"/>
    </a:dk1>
    <a:lt1>
      <a:srgbClr val="FFFFFF"/>
    </a:lt1>
    <a:dk2>
      <a:srgbClr val="C21100"/>
    </a:dk2>
    <a:lt2>
      <a:srgbClr val="007534"/>
    </a:lt2>
    <a:accent1>
      <a:srgbClr val="295D75"/>
    </a:accent1>
    <a:accent2>
      <a:srgbClr val="750A00"/>
    </a:accent2>
    <a:accent3>
      <a:srgbClr val="A8117C"/>
    </a:accent3>
    <a:accent4>
      <a:srgbClr val="11A6A8"/>
    </a:accent4>
    <a:accent5>
      <a:srgbClr val="65C21F"/>
    </a:accent5>
    <a:accent6>
      <a:srgbClr val="00C257"/>
    </a:accent6>
    <a:hlink>
      <a:srgbClr val="F5C97A"/>
    </a:hlink>
    <a:folHlink>
      <a:srgbClr val="FFFFFF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9.xml><?xml version="1.0" encoding="utf-8"?>
<a:themeOverride xmlns:a="http://schemas.openxmlformats.org/drawingml/2006/main">
  <a:clrScheme name="Custom 2">
    <a:dk1>
      <a:srgbClr val="F5C97A"/>
    </a:dk1>
    <a:lt1>
      <a:srgbClr val="FFFFFF"/>
    </a:lt1>
    <a:dk2>
      <a:srgbClr val="C21100"/>
    </a:dk2>
    <a:lt2>
      <a:srgbClr val="007534"/>
    </a:lt2>
    <a:accent1>
      <a:srgbClr val="295D75"/>
    </a:accent1>
    <a:accent2>
      <a:srgbClr val="750A00"/>
    </a:accent2>
    <a:accent3>
      <a:srgbClr val="A8117C"/>
    </a:accent3>
    <a:accent4>
      <a:srgbClr val="11A6A8"/>
    </a:accent4>
    <a:accent5>
      <a:srgbClr val="65C21F"/>
    </a:accent5>
    <a:accent6>
      <a:srgbClr val="00C257"/>
    </a:accent6>
    <a:hlink>
      <a:srgbClr val="F5C97A"/>
    </a:hlink>
    <a:folHlink>
      <a:srgbClr val="FFFFFF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2270</Words>
  <Application>Microsoft Office PowerPoint</Application>
  <PresentationFormat>Widescreen</PresentationFormat>
  <Paragraphs>909</Paragraphs>
  <Slides>31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7" baseType="lpstr">
      <vt:lpstr>Arial</vt:lpstr>
      <vt:lpstr>Calibri</vt:lpstr>
      <vt:lpstr>Calibri Light</vt:lpstr>
      <vt:lpstr>Poppins SemiBold</vt:lpstr>
      <vt:lpstr>Symbol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Sioned Wyn</dc:creator>
  <cp:lastModifiedBy>Sioned Wyn</cp:lastModifiedBy>
  <cp:revision>3</cp:revision>
  <dcterms:created xsi:type="dcterms:W3CDTF">2025-11-12T14:08:36Z</dcterms:created>
  <dcterms:modified xsi:type="dcterms:W3CDTF">2025-11-26T11:48:47Z</dcterms:modified>
</cp:coreProperties>
</file>