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76" r:id="rId3"/>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7A37"/>
    <a:srgbClr val="E3071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9D545B-78B3-4B00-B0DB-494CCCD47BEF}" v="10" dt="2025-04-16T18:13:21.85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107" d="100"/>
          <a:sy n="107" d="100"/>
        </p:scale>
        <p:origin x="750"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745F1B-493C-1E4E-913B-E9913477C0E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C46D0EB-F4B4-36B9-5496-E741836F911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B9B0D12-021E-8D2F-6212-733C7E233E32}"/>
              </a:ext>
            </a:extLst>
          </p:cNvPr>
          <p:cNvSpPr>
            <a:spLocks noGrp="1"/>
          </p:cNvSpPr>
          <p:nvPr>
            <p:ph type="dt" sz="half" idx="10"/>
          </p:nvPr>
        </p:nvSpPr>
        <p:spPr/>
        <p:txBody>
          <a:bodyPr/>
          <a:lstStyle/>
          <a:p>
            <a:fld id="{80031FEF-6BB7-4B04-9AA4-8284E7D15DF2}" type="datetimeFigureOut">
              <a:rPr lang="en-GB" smtClean="0"/>
              <a:t>07/05/2025</a:t>
            </a:fld>
            <a:endParaRPr lang="en-GB"/>
          </a:p>
        </p:txBody>
      </p:sp>
      <p:sp>
        <p:nvSpPr>
          <p:cNvPr id="5" name="Footer Placeholder 4">
            <a:extLst>
              <a:ext uri="{FF2B5EF4-FFF2-40B4-BE49-F238E27FC236}">
                <a16:creationId xmlns:a16="http://schemas.microsoft.com/office/drawing/2014/main" id="{EBEF6133-F57C-985A-108C-59E7E9C3538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549CA66-6A13-DDD3-43E9-8A6C86BA4452}"/>
              </a:ext>
            </a:extLst>
          </p:cNvPr>
          <p:cNvSpPr>
            <a:spLocks noGrp="1"/>
          </p:cNvSpPr>
          <p:nvPr>
            <p:ph type="sldNum" sz="quarter" idx="12"/>
          </p:nvPr>
        </p:nvSpPr>
        <p:spPr/>
        <p:txBody>
          <a:bodyPr/>
          <a:lstStyle/>
          <a:p>
            <a:fld id="{179DFB3B-5D25-4989-8F03-96F14AA86A84}" type="slidenum">
              <a:rPr lang="en-GB" smtClean="0"/>
              <a:t>‹#›</a:t>
            </a:fld>
            <a:endParaRPr lang="en-GB"/>
          </a:p>
        </p:txBody>
      </p:sp>
    </p:spTree>
    <p:extLst>
      <p:ext uri="{BB962C8B-B14F-4D97-AF65-F5344CB8AC3E}">
        <p14:creationId xmlns:p14="http://schemas.microsoft.com/office/powerpoint/2010/main" val="32508935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CC8060-110E-DFD7-54B8-DF754CA0797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46CC60B-F4E4-FC22-9D9D-0B577E4560E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4B9719F-9BB1-7DB6-7BCB-57CF3287F64C}"/>
              </a:ext>
            </a:extLst>
          </p:cNvPr>
          <p:cNvSpPr>
            <a:spLocks noGrp="1"/>
          </p:cNvSpPr>
          <p:nvPr>
            <p:ph type="dt" sz="half" idx="10"/>
          </p:nvPr>
        </p:nvSpPr>
        <p:spPr/>
        <p:txBody>
          <a:bodyPr/>
          <a:lstStyle/>
          <a:p>
            <a:fld id="{80031FEF-6BB7-4B04-9AA4-8284E7D15DF2}" type="datetimeFigureOut">
              <a:rPr lang="en-GB" smtClean="0"/>
              <a:t>07/05/2025</a:t>
            </a:fld>
            <a:endParaRPr lang="en-GB"/>
          </a:p>
        </p:txBody>
      </p:sp>
      <p:sp>
        <p:nvSpPr>
          <p:cNvPr id="5" name="Footer Placeholder 4">
            <a:extLst>
              <a:ext uri="{FF2B5EF4-FFF2-40B4-BE49-F238E27FC236}">
                <a16:creationId xmlns:a16="http://schemas.microsoft.com/office/drawing/2014/main" id="{3719612A-AEE8-B1D6-57E3-A33C07D4AB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3EFF9B7-06C4-0330-06B3-45FD81EB1EE3}"/>
              </a:ext>
            </a:extLst>
          </p:cNvPr>
          <p:cNvSpPr>
            <a:spLocks noGrp="1"/>
          </p:cNvSpPr>
          <p:nvPr>
            <p:ph type="sldNum" sz="quarter" idx="12"/>
          </p:nvPr>
        </p:nvSpPr>
        <p:spPr/>
        <p:txBody>
          <a:bodyPr/>
          <a:lstStyle/>
          <a:p>
            <a:fld id="{179DFB3B-5D25-4989-8F03-96F14AA86A84}" type="slidenum">
              <a:rPr lang="en-GB" smtClean="0"/>
              <a:t>‹#›</a:t>
            </a:fld>
            <a:endParaRPr lang="en-GB"/>
          </a:p>
        </p:txBody>
      </p:sp>
    </p:spTree>
    <p:extLst>
      <p:ext uri="{BB962C8B-B14F-4D97-AF65-F5344CB8AC3E}">
        <p14:creationId xmlns:p14="http://schemas.microsoft.com/office/powerpoint/2010/main" val="254225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39339CF-6A2B-B8E8-AF93-10CC89B2E34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B437A11-51DE-BFBA-680A-458EDDC520A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027356-83E7-9BD7-6941-CB747FC30358}"/>
              </a:ext>
            </a:extLst>
          </p:cNvPr>
          <p:cNvSpPr>
            <a:spLocks noGrp="1"/>
          </p:cNvSpPr>
          <p:nvPr>
            <p:ph type="dt" sz="half" idx="10"/>
          </p:nvPr>
        </p:nvSpPr>
        <p:spPr/>
        <p:txBody>
          <a:bodyPr/>
          <a:lstStyle/>
          <a:p>
            <a:fld id="{80031FEF-6BB7-4B04-9AA4-8284E7D15DF2}" type="datetimeFigureOut">
              <a:rPr lang="en-GB" smtClean="0"/>
              <a:t>07/05/2025</a:t>
            </a:fld>
            <a:endParaRPr lang="en-GB"/>
          </a:p>
        </p:txBody>
      </p:sp>
      <p:sp>
        <p:nvSpPr>
          <p:cNvPr id="5" name="Footer Placeholder 4">
            <a:extLst>
              <a:ext uri="{FF2B5EF4-FFF2-40B4-BE49-F238E27FC236}">
                <a16:creationId xmlns:a16="http://schemas.microsoft.com/office/drawing/2014/main" id="{DDFCF46F-3BBC-B986-926B-96AEA66CFD5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4BE4E6F-E385-CF93-A279-9C57B11D4D0F}"/>
              </a:ext>
            </a:extLst>
          </p:cNvPr>
          <p:cNvSpPr>
            <a:spLocks noGrp="1"/>
          </p:cNvSpPr>
          <p:nvPr>
            <p:ph type="sldNum" sz="quarter" idx="12"/>
          </p:nvPr>
        </p:nvSpPr>
        <p:spPr/>
        <p:txBody>
          <a:bodyPr/>
          <a:lstStyle/>
          <a:p>
            <a:fld id="{179DFB3B-5D25-4989-8F03-96F14AA86A84}" type="slidenum">
              <a:rPr lang="en-GB" smtClean="0"/>
              <a:t>‹#›</a:t>
            </a:fld>
            <a:endParaRPr lang="en-GB"/>
          </a:p>
        </p:txBody>
      </p:sp>
    </p:spTree>
    <p:extLst>
      <p:ext uri="{BB962C8B-B14F-4D97-AF65-F5344CB8AC3E}">
        <p14:creationId xmlns:p14="http://schemas.microsoft.com/office/powerpoint/2010/main" val="23610967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45" name="Rectangle 44">
            <a:extLst>
              <a:ext uri="{FF2B5EF4-FFF2-40B4-BE49-F238E27FC236}">
                <a16:creationId xmlns:a16="http://schemas.microsoft.com/office/drawing/2014/main" id="{55CEAC5B-AFA0-4BFC-A55B-ABA1A8E08E24}"/>
              </a:ext>
            </a:extLst>
          </p:cNvPr>
          <p:cNvSpPr/>
          <p:nvPr/>
        </p:nvSpPr>
        <p:spPr>
          <a:xfrm>
            <a:off x="145253" y="156049"/>
            <a:ext cx="11917858" cy="5759531"/>
          </a:xfrm>
          <a:prstGeom prst="rect">
            <a:avLst/>
          </a:prstGeom>
          <a:solidFill>
            <a:srgbClr val="0065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3" name="Text Placeholder 2">
            <a:extLst>
              <a:ext uri="{FF2B5EF4-FFF2-40B4-BE49-F238E27FC236}">
                <a16:creationId xmlns:a16="http://schemas.microsoft.com/office/drawing/2014/main" id="{196A8E1B-D8DF-45DF-BAB9-272F0E646DC5}"/>
              </a:ext>
            </a:extLst>
          </p:cNvPr>
          <p:cNvSpPr>
            <a:spLocks noGrp="1"/>
          </p:cNvSpPr>
          <p:nvPr>
            <p:ph type="body" sz="quarter" idx="10" hasCustomPrompt="1"/>
          </p:nvPr>
        </p:nvSpPr>
        <p:spPr>
          <a:xfrm>
            <a:off x="326743" y="2110189"/>
            <a:ext cx="8955626" cy="607603"/>
          </a:xfrm>
        </p:spPr>
        <p:txBody>
          <a:bodyPr/>
          <a:lstStyle>
            <a:lvl1pPr marL="0" indent="0">
              <a:buNone/>
              <a:defRPr sz="3600" b="1">
                <a:solidFill>
                  <a:schemeClr val="bg1"/>
                </a:solidFill>
              </a:defRPr>
            </a:lvl1pPr>
            <a:lvl2pPr marL="457200" indent="0">
              <a:buFont typeface="Arial" panose="020B0604020202020204" pitchFamily="34" charset="0"/>
              <a:buNone/>
              <a:defRPr sz="3600"/>
            </a:lvl2pPr>
            <a:lvl3pPr marL="914400" indent="0">
              <a:buNone/>
              <a:defRPr sz="3600"/>
            </a:lvl3pPr>
            <a:lvl4pPr marL="1371600" indent="0">
              <a:buNone/>
              <a:defRPr sz="3600"/>
            </a:lvl4pPr>
            <a:lvl5pPr marL="1828800" indent="0">
              <a:buNone/>
              <a:defRPr sz="3600"/>
            </a:lvl5pPr>
          </a:lstStyle>
          <a:p>
            <a:pPr lvl="0"/>
            <a:r>
              <a:rPr lang="en-US" dirty="0"/>
              <a:t>Welsh title</a:t>
            </a:r>
            <a:endParaRPr lang="en-GB" dirty="0"/>
          </a:p>
        </p:txBody>
      </p:sp>
      <p:sp>
        <p:nvSpPr>
          <p:cNvPr id="18" name="Text Placeholder 2">
            <a:extLst>
              <a:ext uri="{FF2B5EF4-FFF2-40B4-BE49-F238E27FC236}">
                <a16:creationId xmlns:a16="http://schemas.microsoft.com/office/drawing/2014/main" id="{62E874F3-E832-4ACE-B304-0981CEDA5DA7}"/>
              </a:ext>
            </a:extLst>
          </p:cNvPr>
          <p:cNvSpPr>
            <a:spLocks noGrp="1"/>
          </p:cNvSpPr>
          <p:nvPr>
            <p:ph type="body" sz="quarter" idx="11" hasCustomPrompt="1"/>
          </p:nvPr>
        </p:nvSpPr>
        <p:spPr>
          <a:xfrm>
            <a:off x="326743" y="2980344"/>
            <a:ext cx="8955626" cy="607603"/>
          </a:xfrm>
        </p:spPr>
        <p:txBody>
          <a:bodyPr/>
          <a:lstStyle>
            <a:lvl1pPr marL="0" indent="0">
              <a:buNone/>
              <a:defRPr sz="3600" b="1">
                <a:solidFill>
                  <a:schemeClr val="bg1"/>
                </a:solidFill>
              </a:defRPr>
            </a:lvl1pPr>
            <a:lvl2pPr marL="457200" indent="0">
              <a:buFont typeface="Arial" panose="020B0604020202020204" pitchFamily="34" charset="0"/>
              <a:buNone/>
              <a:defRPr sz="3600"/>
            </a:lvl2pPr>
            <a:lvl3pPr marL="914400" indent="0">
              <a:buNone/>
              <a:defRPr sz="3600"/>
            </a:lvl3pPr>
            <a:lvl4pPr marL="1371600" indent="0">
              <a:buNone/>
              <a:defRPr sz="3600"/>
            </a:lvl4pPr>
            <a:lvl5pPr marL="1828800" indent="0">
              <a:buNone/>
              <a:defRPr sz="3600"/>
            </a:lvl5pPr>
          </a:lstStyle>
          <a:p>
            <a:pPr lvl="0"/>
            <a:r>
              <a:rPr lang="en-US" dirty="0"/>
              <a:t>English title</a:t>
            </a:r>
            <a:endParaRPr lang="en-GB" dirty="0"/>
          </a:p>
        </p:txBody>
      </p:sp>
      <p:grpSp>
        <p:nvGrpSpPr>
          <p:cNvPr id="47" name="Group 46">
            <a:extLst>
              <a:ext uri="{FF2B5EF4-FFF2-40B4-BE49-F238E27FC236}">
                <a16:creationId xmlns:a16="http://schemas.microsoft.com/office/drawing/2014/main" id="{0554E816-EC6D-427E-8AE6-BA13459E10DC}"/>
              </a:ext>
            </a:extLst>
          </p:cNvPr>
          <p:cNvGrpSpPr/>
          <p:nvPr/>
        </p:nvGrpSpPr>
        <p:grpSpPr>
          <a:xfrm>
            <a:off x="145253" y="6057552"/>
            <a:ext cx="11917858" cy="212826"/>
            <a:chOff x="145253" y="5408620"/>
            <a:chExt cx="11917858" cy="212826"/>
          </a:xfrm>
        </p:grpSpPr>
        <p:sp>
          <p:nvSpPr>
            <p:cNvPr id="41" name="Rectangle 40">
              <a:extLst>
                <a:ext uri="{FF2B5EF4-FFF2-40B4-BE49-F238E27FC236}">
                  <a16:creationId xmlns:a16="http://schemas.microsoft.com/office/drawing/2014/main" id="{AFE47855-12AB-4C32-9CAB-D4E7350BDEF7}"/>
                </a:ext>
              </a:extLst>
            </p:cNvPr>
            <p:cNvSpPr/>
            <p:nvPr/>
          </p:nvSpPr>
          <p:spPr>
            <a:xfrm>
              <a:off x="3120015" y="5408620"/>
              <a:ext cx="2959626" cy="212825"/>
            </a:xfrm>
            <a:prstGeom prst="rect">
              <a:avLst/>
            </a:prstGeom>
            <a:solidFill>
              <a:srgbClr val="A811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0E057D98-CEBF-4409-84C9-A0A6F6B28557}"/>
                </a:ext>
              </a:extLst>
            </p:cNvPr>
            <p:cNvSpPr/>
            <p:nvPr/>
          </p:nvSpPr>
          <p:spPr>
            <a:xfrm>
              <a:off x="6111750" y="5408621"/>
              <a:ext cx="2959626" cy="212825"/>
            </a:xfrm>
            <a:prstGeom prst="rect">
              <a:avLst/>
            </a:prstGeom>
            <a:solidFill>
              <a:srgbClr val="11A6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a:extLst>
                <a:ext uri="{FF2B5EF4-FFF2-40B4-BE49-F238E27FC236}">
                  <a16:creationId xmlns:a16="http://schemas.microsoft.com/office/drawing/2014/main" id="{FD4DD4F9-0CFF-4A66-B305-6AE4BEA7F456}"/>
                </a:ext>
              </a:extLst>
            </p:cNvPr>
            <p:cNvSpPr/>
            <p:nvPr/>
          </p:nvSpPr>
          <p:spPr>
            <a:xfrm>
              <a:off x="9103485" y="5408621"/>
              <a:ext cx="2959626" cy="212825"/>
            </a:xfrm>
            <a:prstGeom prst="rect">
              <a:avLst/>
            </a:prstGeom>
            <a:solidFill>
              <a:srgbClr val="65C2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a:extLst>
                <a:ext uri="{FF2B5EF4-FFF2-40B4-BE49-F238E27FC236}">
                  <a16:creationId xmlns:a16="http://schemas.microsoft.com/office/drawing/2014/main" id="{6E2988E7-47E5-45A4-91D8-7D79ACA58FB6}"/>
                </a:ext>
              </a:extLst>
            </p:cNvPr>
            <p:cNvSpPr/>
            <p:nvPr/>
          </p:nvSpPr>
          <p:spPr>
            <a:xfrm>
              <a:off x="145253" y="5411798"/>
              <a:ext cx="2942653" cy="209648"/>
            </a:xfrm>
            <a:prstGeom prst="rect">
              <a:avLst/>
            </a:prstGeom>
            <a:solidFill>
              <a:srgbClr val="295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46" name="Picture 45">
            <a:extLst>
              <a:ext uri="{FF2B5EF4-FFF2-40B4-BE49-F238E27FC236}">
                <a16:creationId xmlns:a16="http://schemas.microsoft.com/office/drawing/2014/main" id="{12B6924D-88A9-4517-AF0E-9A95D716DF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53842" y="159488"/>
            <a:ext cx="2109269" cy="1947345"/>
          </a:xfrm>
          <a:prstGeom prst="rect">
            <a:avLst/>
          </a:prstGeom>
        </p:spPr>
      </p:pic>
      <p:sp>
        <p:nvSpPr>
          <p:cNvPr id="52" name="TextBox 51">
            <a:extLst>
              <a:ext uri="{FF2B5EF4-FFF2-40B4-BE49-F238E27FC236}">
                <a16:creationId xmlns:a16="http://schemas.microsoft.com/office/drawing/2014/main" id="{DB857F45-F52A-4CEC-8FB1-081841FFC49A}"/>
              </a:ext>
            </a:extLst>
          </p:cNvPr>
          <p:cNvSpPr txBox="1"/>
          <p:nvPr/>
        </p:nvSpPr>
        <p:spPr>
          <a:xfrm>
            <a:off x="69897" y="6332619"/>
            <a:ext cx="4638662" cy="369332"/>
          </a:xfrm>
          <a:prstGeom prst="rect">
            <a:avLst/>
          </a:prstGeom>
          <a:noFill/>
        </p:spPr>
        <p:txBody>
          <a:bodyPr wrap="square" rtlCol="0">
            <a:spAutoFit/>
          </a:bodyPr>
          <a:lstStyle/>
          <a:p>
            <a:r>
              <a:rPr lang="en-GB" dirty="0">
                <a:solidFill>
                  <a:srgbClr val="006534"/>
                </a:solidFill>
              </a:rPr>
              <a:t>www.cga.cymru | www.ewc.wales</a:t>
            </a:r>
          </a:p>
        </p:txBody>
      </p:sp>
      <p:sp>
        <p:nvSpPr>
          <p:cNvPr id="14" name="Text Placeholder 2">
            <a:extLst>
              <a:ext uri="{FF2B5EF4-FFF2-40B4-BE49-F238E27FC236}">
                <a16:creationId xmlns:a16="http://schemas.microsoft.com/office/drawing/2014/main" id="{70EAE25E-1AFF-4DDD-9A86-1BD2102B12FC}"/>
              </a:ext>
            </a:extLst>
          </p:cNvPr>
          <p:cNvSpPr>
            <a:spLocks noGrp="1"/>
          </p:cNvSpPr>
          <p:nvPr>
            <p:ph type="body" sz="quarter" idx="12" hasCustomPrompt="1"/>
          </p:nvPr>
        </p:nvSpPr>
        <p:spPr>
          <a:xfrm>
            <a:off x="326743" y="4721193"/>
            <a:ext cx="8955626" cy="400224"/>
          </a:xfrm>
        </p:spPr>
        <p:txBody>
          <a:bodyPr>
            <a:normAutofit/>
          </a:bodyPr>
          <a:lstStyle>
            <a:lvl1pPr marL="0" indent="0">
              <a:buNone/>
              <a:defRPr sz="2400" b="1">
                <a:solidFill>
                  <a:schemeClr val="bg1"/>
                </a:solidFill>
              </a:defRPr>
            </a:lvl1pPr>
            <a:lvl2pPr marL="457200" indent="0">
              <a:buFont typeface="Arial" panose="020B0604020202020204" pitchFamily="34" charset="0"/>
              <a:buNone/>
              <a:defRPr sz="3600"/>
            </a:lvl2pPr>
            <a:lvl3pPr marL="914400" indent="0">
              <a:buNone/>
              <a:defRPr sz="3600"/>
            </a:lvl3pPr>
            <a:lvl4pPr marL="1371600" indent="0">
              <a:buNone/>
              <a:defRPr sz="3600"/>
            </a:lvl4pPr>
            <a:lvl5pPr marL="1828800" indent="0">
              <a:buNone/>
              <a:defRPr sz="3600"/>
            </a:lvl5pPr>
          </a:lstStyle>
          <a:p>
            <a:pPr lvl="0"/>
            <a:r>
              <a:rPr lang="en-US" dirty="0"/>
              <a:t>Presenter name</a:t>
            </a:r>
            <a:endParaRPr lang="en-GB" dirty="0"/>
          </a:p>
        </p:txBody>
      </p:sp>
    </p:spTree>
    <p:extLst>
      <p:ext uri="{BB962C8B-B14F-4D97-AF65-F5344CB8AC3E}">
        <p14:creationId xmlns:p14="http://schemas.microsoft.com/office/powerpoint/2010/main" val="16861293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ody slide">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1ECD6BFB-7FAC-4A2A-8578-CEF6C91F49F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12937" y="171568"/>
            <a:ext cx="897651" cy="939477"/>
          </a:xfrm>
          <a:prstGeom prst="rect">
            <a:avLst/>
          </a:prstGeom>
        </p:spPr>
      </p:pic>
      <p:sp>
        <p:nvSpPr>
          <p:cNvPr id="28" name="Text Placeholder 8">
            <a:extLst>
              <a:ext uri="{FF2B5EF4-FFF2-40B4-BE49-F238E27FC236}">
                <a16:creationId xmlns:a16="http://schemas.microsoft.com/office/drawing/2014/main" id="{D7EB7EBC-CB68-4A6F-89DE-558AC6F777DE}"/>
              </a:ext>
            </a:extLst>
          </p:cNvPr>
          <p:cNvSpPr>
            <a:spLocks noGrp="1"/>
          </p:cNvSpPr>
          <p:nvPr>
            <p:ph type="body" sz="quarter" idx="13" hasCustomPrompt="1"/>
          </p:nvPr>
        </p:nvSpPr>
        <p:spPr>
          <a:xfrm>
            <a:off x="630237" y="1580781"/>
            <a:ext cx="5297487" cy="4384084"/>
          </a:xfrm>
        </p:spPr>
        <p:txBody>
          <a:bodyPr>
            <a:normAutofit/>
          </a:bodyPr>
          <a:lstStyle>
            <a:lvl1pPr marL="0" indent="0" algn="l">
              <a:buNone/>
              <a:defRPr sz="2400">
                <a:solidFill>
                  <a:srgbClr val="006534"/>
                </a:solidFill>
                <a:latin typeface="+mn-lt"/>
                <a:cs typeface="Poppins Medium" panose="00000600000000000000" pitchFamily="50" charset="0"/>
              </a:defRPr>
            </a:lvl1pPr>
            <a:lvl2pPr marL="457200" indent="0">
              <a:buNone/>
              <a:defRPr>
                <a:latin typeface="Poppins SemiBold" panose="00000700000000000000" pitchFamily="50" charset="0"/>
                <a:cs typeface="Poppins SemiBold" panose="00000700000000000000" pitchFamily="50" charset="0"/>
              </a:defRPr>
            </a:lvl2pPr>
            <a:lvl3pPr marL="914400" indent="0">
              <a:buNone/>
              <a:defRPr>
                <a:latin typeface="Poppins SemiBold" panose="00000700000000000000" pitchFamily="50" charset="0"/>
                <a:cs typeface="Poppins SemiBold" panose="00000700000000000000" pitchFamily="50" charset="0"/>
              </a:defRPr>
            </a:lvl3pPr>
            <a:lvl4pPr marL="1371600" indent="0">
              <a:buNone/>
              <a:defRPr>
                <a:latin typeface="Poppins SemiBold" panose="00000700000000000000" pitchFamily="50" charset="0"/>
                <a:cs typeface="Poppins SemiBold" panose="00000700000000000000" pitchFamily="50" charset="0"/>
              </a:defRPr>
            </a:lvl4pPr>
            <a:lvl5pPr marL="1828800" indent="0">
              <a:buNone/>
              <a:defRPr>
                <a:latin typeface="Poppins SemiBold" panose="00000700000000000000" pitchFamily="50" charset="0"/>
                <a:cs typeface="Poppins SemiBold" panose="00000700000000000000" pitchFamily="50" charset="0"/>
              </a:defRPr>
            </a:lvl5pPr>
          </a:lstStyle>
          <a:p>
            <a:pPr lvl="0"/>
            <a:r>
              <a:rPr lang="en-US" dirty="0"/>
              <a:t>Welsh content</a:t>
            </a:r>
            <a:endParaRPr lang="en-GB" dirty="0"/>
          </a:p>
        </p:txBody>
      </p:sp>
      <p:sp>
        <p:nvSpPr>
          <p:cNvPr id="32" name="Text Placeholder 8">
            <a:extLst>
              <a:ext uri="{FF2B5EF4-FFF2-40B4-BE49-F238E27FC236}">
                <a16:creationId xmlns:a16="http://schemas.microsoft.com/office/drawing/2014/main" id="{B4E39F02-0C63-4CE7-A283-26E9E839F292}"/>
              </a:ext>
            </a:extLst>
          </p:cNvPr>
          <p:cNvSpPr>
            <a:spLocks noGrp="1"/>
          </p:cNvSpPr>
          <p:nvPr>
            <p:ph type="body" sz="quarter" idx="15" hasCustomPrompt="1"/>
          </p:nvPr>
        </p:nvSpPr>
        <p:spPr>
          <a:xfrm>
            <a:off x="630237" y="496390"/>
            <a:ext cx="5297487" cy="823892"/>
          </a:xfrm>
        </p:spPr>
        <p:txBody>
          <a:bodyPr>
            <a:normAutofit/>
          </a:bodyPr>
          <a:lstStyle>
            <a:lvl1pPr marL="0" indent="0" algn="l">
              <a:buNone/>
              <a:defRPr sz="2800" b="1">
                <a:solidFill>
                  <a:srgbClr val="006534"/>
                </a:solidFill>
                <a:latin typeface="+mn-lt"/>
                <a:cs typeface="Poppins SemiBold" panose="00000700000000000000" pitchFamily="50" charset="0"/>
              </a:defRPr>
            </a:lvl1pPr>
            <a:lvl2pPr marL="457200" indent="0">
              <a:buNone/>
              <a:defRPr>
                <a:latin typeface="Poppins SemiBold" panose="00000700000000000000" pitchFamily="50" charset="0"/>
                <a:cs typeface="Poppins SemiBold" panose="00000700000000000000" pitchFamily="50" charset="0"/>
              </a:defRPr>
            </a:lvl2pPr>
            <a:lvl3pPr marL="914400" indent="0">
              <a:buNone/>
              <a:defRPr>
                <a:latin typeface="Poppins SemiBold" panose="00000700000000000000" pitchFamily="50" charset="0"/>
                <a:cs typeface="Poppins SemiBold" panose="00000700000000000000" pitchFamily="50" charset="0"/>
              </a:defRPr>
            </a:lvl3pPr>
            <a:lvl4pPr marL="1371600" indent="0">
              <a:buNone/>
              <a:defRPr>
                <a:latin typeface="Poppins SemiBold" panose="00000700000000000000" pitchFamily="50" charset="0"/>
                <a:cs typeface="Poppins SemiBold" panose="00000700000000000000" pitchFamily="50" charset="0"/>
              </a:defRPr>
            </a:lvl4pPr>
            <a:lvl5pPr marL="1828800" indent="0">
              <a:buNone/>
              <a:defRPr>
                <a:latin typeface="Poppins SemiBold" panose="00000700000000000000" pitchFamily="50" charset="0"/>
                <a:cs typeface="Poppins SemiBold" panose="00000700000000000000" pitchFamily="50" charset="0"/>
              </a:defRPr>
            </a:lvl5pPr>
          </a:lstStyle>
          <a:p>
            <a:pPr lvl="0"/>
            <a:r>
              <a:rPr lang="en-US" dirty="0"/>
              <a:t>Welsh heading</a:t>
            </a:r>
            <a:endParaRPr lang="en-GB" dirty="0"/>
          </a:p>
        </p:txBody>
      </p:sp>
      <p:sp>
        <p:nvSpPr>
          <p:cNvPr id="33" name="Text Placeholder 8">
            <a:extLst>
              <a:ext uri="{FF2B5EF4-FFF2-40B4-BE49-F238E27FC236}">
                <a16:creationId xmlns:a16="http://schemas.microsoft.com/office/drawing/2014/main" id="{E1CDF28B-D908-40B0-9BFD-758E1410A1EB}"/>
              </a:ext>
            </a:extLst>
          </p:cNvPr>
          <p:cNvSpPr>
            <a:spLocks noGrp="1"/>
          </p:cNvSpPr>
          <p:nvPr>
            <p:ph type="body" sz="quarter" idx="16" hasCustomPrompt="1"/>
          </p:nvPr>
        </p:nvSpPr>
        <p:spPr>
          <a:xfrm>
            <a:off x="6264277" y="496390"/>
            <a:ext cx="5297486" cy="823892"/>
          </a:xfrm>
        </p:spPr>
        <p:txBody>
          <a:bodyPr>
            <a:normAutofit/>
          </a:bodyPr>
          <a:lstStyle>
            <a:lvl1pPr marL="0" indent="0" algn="l">
              <a:buNone/>
              <a:defRPr sz="2800" b="1">
                <a:solidFill>
                  <a:srgbClr val="006534"/>
                </a:solidFill>
                <a:latin typeface="+mn-lt"/>
                <a:cs typeface="Poppins SemiBold" panose="00000700000000000000" pitchFamily="50" charset="0"/>
              </a:defRPr>
            </a:lvl1pPr>
            <a:lvl2pPr marL="457200" indent="0">
              <a:buNone/>
              <a:defRPr>
                <a:latin typeface="Poppins SemiBold" panose="00000700000000000000" pitchFamily="50" charset="0"/>
                <a:cs typeface="Poppins SemiBold" panose="00000700000000000000" pitchFamily="50" charset="0"/>
              </a:defRPr>
            </a:lvl2pPr>
            <a:lvl3pPr marL="914400" indent="0">
              <a:buNone/>
              <a:defRPr>
                <a:latin typeface="Poppins SemiBold" panose="00000700000000000000" pitchFamily="50" charset="0"/>
                <a:cs typeface="Poppins SemiBold" panose="00000700000000000000" pitchFamily="50" charset="0"/>
              </a:defRPr>
            </a:lvl3pPr>
            <a:lvl4pPr marL="1371600" indent="0">
              <a:buNone/>
              <a:defRPr>
                <a:latin typeface="Poppins SemiBold" panose="00000700000000000000" pitchFamily="50" charset="0"/>
                <a:cs typeface="Poppins SemiBold" panose="00000700000000000000" pitchFamily="50" charset="0"/>
              </a:defRPr>
            </a:lvl4pPr>
            <a:lvl5pPr marL="1828800" indent="0">
              <a:buNone/>
              <a:defRPr>
                <a:latin typeface="Poppins SemiBold" panose="00000700000000000000" pitchFamily="50" charset="0"/>
                <a:cs typeface="Poppins SemiBold" panose="00000700000000000000" pitchFamily="50" charset="0"/>
              </a:defRPr>
            </a:lvl5pPr>
          </a:lstStyle>
          <a:p>
            <a:pPr lvl="0"/>
            <a:r>
              <a:rPr lang="en-US" dirty="0"/>
              <a:t>English heading</a:t>
            </a:r>
            <a:endParaRPr lang="en-GB" dirty="0"/>
          </a:p>
        </p:txBody>
      </p:sp>
      <p:grpSp>
        <p:nvGrpSpPr>
          <p:cNvPr id="10" name="Group 9">
            <a:extLst>
              <a:ext uri="{FF2B5EF4-FFF2-40B4-BE49-F238E27FC236}">
                <a16:creationId xmlns:a16="http://schemas.microsoft.com/office/drawing/2014/main" id="{29AD67CA-2A9E-4235-B986-BB74FD92CAAA}"/>
              </a:ext>
            </a:extLst>
          </p:cNvPr>
          <p:cNvGrpSpPr/>
          <p:nvPr/>
        </p:nvGrpSpPr>
        <p:grpSpPr>
          <a:xfrm>
            <a:off x="137071" y="6570847"/>
            <a:ext cx="11917858" cy="212826"/>
            <a:chOff x="145253" y="5408620"/>
            <a:chExt cx="11917858" cy="212826"/>
          </a:xfrm>
        </p:grpSpPr>
        <p:sp>
          <p:nvSpPr>
            <p:cNvPr id="12" name="Rectangle 11">
              <a:extLst>
                <a:ext uri="{FF2B5EF4-FFF2-40B4-BE49-F238E27FC236}">
                  <a16:creationId xmlns:a16="http://schemas.microsoft.com/office/drawing/2014/main" id="{61448A7A-CCE1-4C68-8131-DA81348AFAF5}"/>
                </a:ext>
              </a:extLst>
            </p:cNvPr>
            <p:cNvSpPr/>
            <p:nvPr/>
          </p:nvSpPr>
          <p:spPr>
            <a:xfrm>
              <a:off x="3120015" y="5408620"/>
              <a:ext cx="2959626" cy="212825"/>
            </a:xfrm>
            <a:prstGeom prst="rect">
              <a:avLst/>
            </a:prstGeom>
            <a:solidFill>
              <a:srgbClr val="A811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C0B56FFF-40A8-439D-926B-ECAC392F7FF0}"/>
                </a:ext>
              </a:extLst>
            </p:cNvPr>
            <p:cNvSpPr/>
            <p:nvPr/>
          </p:nvSpPr>
          <p:spPr>
            <a:xfrm>
              <a:off x="6111750" y="5408621"/>
              <a:ext cx="2959626" cy="212825"/>
            </a:xfrm>
            <a:prstGeom prst="rect">
              <a:avLst/>
            </a:prstGeom>
            <a:solidFill>
              <a:srgbClr val="11A6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83DD68B3-405A-454B-B010-16E9A835B57E}"/>
                </a:ext>
              </a:extLst>
            </p:cNvPr>
            <p:cNvSpPr/>
            <p:nvPr/>
          </p:nvSpPr>
          <p:spPr>
            <a:xfrm>
              <a:off x="9103485" y="5408621"/>
              <a:ext cx="2959626" cy="212825"/>
            </a:xfrm>
            <a:prstGeom prst="rect">
              <a:avLst/>
            </a:prstGeom>
            <a:solidFill>
              <a:srgbClr val="65C2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D5629269-F317-442E-BFA7-7CE002DE44B9}"/>
                </a:ext>
              </a:extLst>
            </p:cNvPr>
            <p:cNvSpPr/>
            <p:nvPr/>
          </p:nvSpPr>
          <p:spPr>
            <a:xfrm>
              <a:off x="145253" y="5411798"/>
              <a:ext cx="2942653" cy="209648"/>
            </a:xfrm>
            <a:prstGeom prst="rect">
              <a:avLst/>
            </a:prstGeom>
            <a:solidFill>
              <a:srgbClr val="295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6" name="Text Placeholder 8">
            <a:extLst>
              <a:ext uri="{FF2B5EF4-FFF2-40B4-BE49-F238E27FC236}">
                <a16:creationId xmlns:a16="http://schemas.microsoft.com/office/drawing/2014/main" id="{1DBA70FA-85AE-4714-A412-A52255134334}"/>
              </a:ext>
            </a:extLst>
          </p:cNvPr>
          <p:cNvSpPr>
            <a:spLocks noGrp="1"/>
          </p:cNvSpPr>
          <p:nvPr>
            <p:ph type="body" sz="quarter" idx="17" hasCustomPrompt="1"/>
          </p:nvPr>
        </p:nvSpPr>
        <p:spPr>
          <a:xfrm>
            <a:off x="6264277" y="1645104"/>
            <a:ext cx="5297487" cy="4384084"/>
          </a:xfrm>
        </p:spPr>
        <p:txBody>
          <a:bodyPr>
            <a:normAutofit/>
          </a:bodyPr>
          <a:lstStyle>
            <a:lvl1pPr marL="0" indent="0" algn="l">
              <a:buNone/>
              <a:defRPr sz="2400">
                <a:solidFill>
                  <a:srgbClr val="006534"/>
                </a:solidFill>
                <a:latin typeface="+mn-lt"/>
                <a:cs typeface="Poppins Medium" panose="00000600000000000000" pitchFamily="50" charset="0"/>
              </a:defRPr>
            </a:lvl1pPr>
            <a:lvl2pPr marL="457200" indent="0">
              <a:buNone/>
              <a:defRPr>
                <a:latin typeface="Poppins SemiBold" panose="00000700000000000000" pitchFamily="50" charset="0"/>
                <a:cs typeface="Poppins SemiBold" panose="00000700000000000000" pitchFamily="50" charset="0"/>
              </a:defRPr>
            </a:lvl2pPr>
            <a:lvl3pPr marL="914400" indent="0">
              <a:buNone/>
              <a:defRPr>
                <a:latin typeface="Poppins SemiBold" panose="00000700000000000000" pitchFamily="50" charset="0"/>
                <a:cs typeface="Poppins SemiBold" panose="00000700000000000000" pitchFamily="50" charset="0"/>
              </a:defRPr>
            </a:lvl3pPr>
            <a:lvl4pPr marL="1371600" indent="0">
              <a:buNone/>
              <a:defRPr>
                <a:latin typeface="Poppins SemiBold" panose="00000700000000000000" pitchFamily="50" charset="0"/>
                <a:cs typeface="Poppins SemiBold" panose="00000700000000000000" pitchFamily="50" charset="0"/>
              </a:defRPr>
            </a:lvl4pPr>
            <a:lvl5pPr marL="1828800" indent="0">
              <a:buNone/>
              <a:defRPr>
                <a:latin typeface="Poppins SemiBold" panose="00000700000000000000" pitchFamily="50" charset="0"/>
                <a:cs typeface="Poppins SemiBold" panose="00000700000000000000" pitchFamily="50" charset="0"/>
              </a:defRPr>
            </a:lvl5pPr>
          </a:lstStyle>
          <a:p>
            <a:pPr lvl="0"/>
            <a:r>
              <a:rPr lang="en-US" dirty="0"/>
              <a:t>English content</a:t>
            </a:r>
            <a:endParaRPr lang="en-GB" dirty="0"/>
          </a:p>
        </p:txBody>
      </p:sp>
    </p:spTree>
    <p:extLst>
      <p:ext uri="{BB962C8B-B14F-4D97-AF65-F5344CB8AC3E}">
        <p14:creationId xmlns:p14="http://schemas.microsoft.com/office/powerpoint/2010/main" val="20836817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ody slide">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1ECD6BFB-7FAC-4A2A-8578-CEF6C91F49F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12937" y="171568"/>
            <a:ext cx="897651" cy="939477"/>
          </a:xfrm>
          <a:prstGeom prst="rect">
            <a:avLst/>
          </a:prstGeom>
        </p:spPr>
      </p:pic>
      <p:grpSp>
        <p:nvGrpSpPr>
          <p:cNvPr id="10" name="Group 9">
            <a:extLst>
              <a:ext uri="{FF2B5EF4-FFF2-40B4-BE49-F238E27FC236}">
                <a16:creationId xmlns:a16="http://schemas.microsoft.com/office/drawing/2014/main" id="{29AD67CA-2A9E-4235-B986-BB74FD92CAAA}"/>
              </a:ext>
            </a:extLst>
          </p:cNvPr>
          <p:cNvGrpSpPr/>
          <p:nvPr/>
        </p:nvGrpSpPr>
        <p:grpSpPr>
          <a:xfrm>
            <a:off x="137071" y="6570847"/>
            <a:ext cx="11917858" cy="212826"/>
            <a:chOff x="145253" y="5408620"/>
            <a:chExt cx="11917858" cy="212826"/>
          </a:xfrm>
        </p:grpSpPr>
        <p:sp>
          <p:nvSpPr>
            <p:cNvPr id="12" name="Rectangle 11">
              <a:extLst>
                <a:ext uri="{FF2B5EF4-FFF2-40B4-BE49-F238E27FC236}">
                  <a16:creationId xmlns:a16="http://schemas.microsoft.com/office/drawing/2014/main" id="{61448A7A-CCE1-4C68-8131-DA81348AFAF5}"/>
                </a:ext>
              </a:extLst>
            </p:cNvPr>
            <p:cNvSpPr/>
            <p:nvPr/>
          </p:nvSpPr>
          <p:spPr>
            <a:xfrm>
              <a:off x="3120015" y="5408620"/>
              <a:ext cx="2959626" cy="212825"/>
            </a:xfrm>
            <a:prstGeom prst="rect">
              <a:avLst/>
            </a:prstGeom>
            <a:solidFill>
              <a:srgbClr val="A811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C0B56FFF-40A8-439D-926B-ECAC392F7FF0}"/>
                </a:ext>
              </a:extLst>
            </p:cNvPr>
            <p:cNvSpPr/>
            <p:nvPr/>
          </p:nvSpPr>
          <p:spPr>
            <a:xfrm>
              <a:off x="6111750" y="5408621"/>
              <a:ext cx="2959626" cy="212825"/>
            </a:xfrm>
            <a:prstGeom prst="rect">
              <a:avLst/>
            </a:prstGeom>
            <a:solidFill>
              <a:srgbClr val="11A6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83DD68B3-405A-454B-B010-16E9A835B57E}"/>
                </a:ext>
              </a:extLst>
            </p:cNvPr>
            <p:cNvSpPr/>
            <p:nvPr/>
          </p:nvSpPr>
          <p:spPr>
            <a:xfrm>
              <a:off x="9103485" y="5408621"/>
              <a:ext cx="2959626" cy="212825"/>
            </a:xfrm>
            <a:prstGeom prst="rect">
              <a:avLst/>
            </a:prstGeom>
            <a:solidFill>
              <a:srgbClr val="65C2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D5629269-F317-442E-BFA7-7CE002DE44B9}"/>
                </a:ext>
              </a:extLst>
            </p:cNvPr>
            <p:cNvSpPr/>
            <p:nvPr/>
          </p:nvSpPr>
          <p:spPr>
            <a:xfrm>
              <a:off x="145253" y="5411798"/>
              <a:ext cx="2942653" cy="209648"/>
            </a:xfrm>
            <a:prstGeom prst="rect">
              <a:avLst/>
            </a:prstGeom>
            <a:solidFill>
              <a:srgbClr val="295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7971322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inal slide - contact us">
    <p:spTree>
      <p:nvGrpSpPr>
        <p:cNvPr id="1" name=""/>
        <p:cNvGrpSpPr/>
        <p:nvPr/>
      </p:nvGrpSpPr>
      <p:grpSpPr>
        <a:xfrm>
          <a:off x="0" y="0"/>
          <a:ext cx="0" cy="0"/>
          <a:chOff x="0" y="0"/>
          <a:chExt cx="0" cy="0"/>
        </a:xfrm>
      </p:grpSpPr>
      <p:sp>
        <p:nvSpPr>
          <p:cNvPr id="45" name="Rectangle 44">
            <a:extLst>
              <a:ext uri="{FF2B5EF4-FFF2-40B4-BE49-F238E27FC236}">
                <a16:creationId xmlns:a16="http://schemas.microsoft.com/office/drawing/2014/main" id="{55CEAC5B-AFA0-4BFC-A55B-ABA1A8E08E24}"/>
              </a:ext>
            </a:extLst>
          </p:cNvPr>
          <p:cNvSpPr/>
          <p:nvPr/>
        </p:nvSpPr>
        <p:spPr>
          <a:xfrm>
            <a:off x="128889" y="159488"/>
            <a:ext cx="11934222" cy="5092996"/>
          </a:xfrm>
          <a:prstGeom prst="rect">
            <a:avLst/>
          </a:prstGeom>
          <a:solidFill>
            <a:srgbClr val="0065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
              <a:solidFill>
                <a:schemeClr val="bg1"/>
              </a:solidFill>
            </a:endParaRPr>
          </a:p>
        </p:txBody>
      </p:sp>
      <p:grpSp>
        <p:nvGrpSpPr>
          <p:cNvPr id="47" name="Group 46">
            <a:extLst>
              <a:ext uri="{FF2B5EF4-FFF2-40B4-BE49-F238E27FC236}">
                <a16:creationId xmlns:a16="http://schemas.microsoft.com/office/drawing/2014/main" id="{0554E816-EC6D-427E-8AE6-BA13459E10DC}"/>
              </a:ext>
            </a:extLst>
          </p:cNvPr>
          <p:cNvGrpSpPr/>
          <p:nvPr/>
        </p:nvGrpSpPr>
        <p:grpSpPr>
          <a:xfrm>
            <a:off x="145253" y="5408620"/>
            <a:ext cx="11917858" cy="212826"/>
            <a:chOff x="145253" y="5408620"/>
            <a:chExt cx="11917858" cy="212826"/>
          </a:xfrm>
        </p:grpSpPr>
        <p:sp>
          <p:nvSpPr>
            <p:cNvPr id="41" name="Rectangle 40">
              <a:extLst>
                <a:ext uri="{FF2B5EF4-FFF2-40B4-BE49-F238E27FC236}">
                  <a16:creationId xmlns:a16="http://schemas.microsoft.com/office/drawing/2014/main" id="{AFE47855-12AB-4C32-9CAB-D4E7350BDEF7}"/>
                </a:ext>
              </a:extLst>
            </p:cNvPr>
            <p:cNvSpPr/>
            <p:nvPr/>
          </p:nvSpPr>
          <p:spPr>
            <a:xfrm>
              <a:off x="3120015" y="5408620"/>
              <a:ext cx="2959626" cy="212825"/>
            </a:xfrm>
            <a:prstGeom prst="rect">
              <a:avLst/>
            </a:prstGeom>
            <a:solidFill>
              <a:srgbClr val="A811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0E057D98-CEBF-4409-84C9-A0A6F6B28557}"/>
                </a:ext>
              </a:extLst>
            </p:cNvPr>
            <p:cNvSpPr/>
            <p:nvPr/>
          </p:nvSpPr>
          <p:spPr>
            <a:xfrm>
              <a:off x="6111750" y="5408621"/>
              <a:ext cx="2959626" cy="212825"/>
            </a:xfrm>
            <a:prstGeom prst="rect">
              <a:avLst/>
            </a:prstGeom>
            <a:solidFill>
              <a:srgbClr val="11A6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a:extLst>
                <a:ext uri="{FF2B5EF4-FFF2-40B4-BE49-F238E27FC236}">
                  <a16:creationId xmlns:a16="http://schemas.microsoft.com/office/drawing/2014/main" id="{FD4DD4F9-0CFF-4A66-B305-6AE4BEA7F456}"/>
                </a:ext>
              </a:extLst>
            </p:cNvPr>
            <p:cNvSpPr/>
            <p:nvPr/>
          </p:nvSpPr>
          <p:spPr>
            <a:xfrm>
              <a:off x="9103485" y="5408621"/>
              <a:ext cx="2959626" cy="212825"/>
            </a:xfrm>
            <a:prstGeom prst="rect">
              <a:avLst/>
            </a:prstGeom>
            <a:solidFill>
              <a:srgbClr val="65C2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a:extLst>
                <a:ext uri="{FF2B5EF4-FFF2-40B4-BE49-F238E27FC236}">
                  <a16:creationId xmlns:a16="http://schemas.microsoft.com/office/drawing/2014/main" id="{6E2988E7-47E5-45A4-91D8-7D79ACA58FB6}"/>
                </a:ext>
              </a:extLst>
            </p:cNvPr>
            <p:cNvSpPr/>
            <p:nvPr/>
          </p:nvSpPr>
          <p:spPr>
            <a:xfrm>
              <a:off x="145253" y="5411798"/>
              <a:ext cx="2942653" cy="209648"/>
            </a:xfrm>
            <a:prstGeom prst="rect">
              <a:avLst/>
            </a:prstGeom>
            <a:solidFill>
              <a:srgbClr val="295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46" name="Picture 45">
            <a:extLst>
              <a:ext uri="{FF2B5EF4-FFF2-40B4-BE49-F238E27FC236}">
                <a16:creationId xmlns:a16="http://schemas.microsoft.com/office/drawing/2014/main" id="{12B6924D-88A9-4517-AF0E-9A95D716DF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53842" y="159488"/>
            <a:ext cx="2109269" cy="1947345"/>
          </a:xfrm>
          <a:prstGeom prst="rect">
            <a:avLst/>
          </a:prstGeom>
        </p:spPr>
      </p:pic>
      <p:sp>
        <p:nvSpPr>
          <p:cNvPr id="52" name="TextBox 51">
            <a:extLst>
              <a:ext uri="{FF2B5EF4-FFF2-40B4-BE49-F238E27FC236}">
                <a16:creationId xmlns:a16="http://schemas.microsoft.com/office/drawing/2014/main" id="{DB857F45-F52A-4CEC-8FB1-081841FFC49A}"/>
              </a:ext>
            </a:extLst>
          </p:cNvPr>
          <p:cNvSpPr txBox="1"/>
          <p:nvPr/>
        </p:nvSpPr>
        <p:spPr>
          <a:xfrm>
            <a:off x="326743" y="5935096"/>
            <a:ext cx="4638662" cy="646331"/>
          </a:xfrm>
          <a:prstGeom prst="rect">
            <a:avLst/>
          </a:prstGeom>
          <a:noFill/>
        </p:spPr>
        <p:txBody>
          <a:bodyPr wrap="square" rtlCol="0">
            <a:spAutoFit/>
          </a:bodyPr>
          <a:lstStyle/>
          <a:p>
            <a:r>
              <a:rPr lang="en-GB" dirty="0">
                <a:solidFill>
                  <a:srgbClr val="006534"/>
                </a:solidFill>
              </a:rPr>
              <a:t>www.cga.cymru</a:t>
            </a:r>
          </a:p>
          <a:p>
            <a:r>
              <a:rPr lang="en-GB" dirty="0">
                <a:solidFill>
                  <a:srgbClr val="006534"/>
                </a:solidFill>
              </a:rPr>
              <a:t>www.ewc.wales</a:t>
            </a:r>
          </a:p>
        </p:txBody>
      </p:sp>
      <p:sp>
        <p:nvSpPr>
          <p:cNvPr id="15" name="Text Placeholder 8">
            <a:extLst>
              <a:ext uri="{FF2B5EF4-FFF2-40B4-BE49-F238E27FC236}">
                <a16:creationId xmlns:a16="http://schemas.microsoft.com/office/drawing/2014/main" id="{B8A0D4AB-3F42-4DEF-94B0-3EFBA05B075F}"/>
              </a:ext>
            </a:extLst>
          </p:cNvPr>
          <p:cNvSpPr>
            <a:spLocks noGrp="1"/>
          </p:cNvSpPr>
          <p:nvPr>
            <p:ph type="body" sz="quarter" idx="15" hasCustomPrompt="1"/>
          </p:nvPr>
        </p:nvSpPr>
        <p:spPr>
          <a:xfrm>
            <a:off x="630237" y="496390"/>
            <a:ext cx="5023155" cy="643435"/>
          </a:xfrm>
        </p:spPr>
        <p:txBody>
          <a:bodyPr>
            <a:normAutofit/>
          </a:bodyPr>
          <a:lstStyle>
            <a:lvl1pPr marL="0" indent="0" algn="l">
              <a:buNone/>
              <a:defRPr sz="2800" b="1">
                <a:solidFill>
                  <a:schemeClr val="bg1"/>
                </a:solidFill>
                <a:latin typeface="+mn-lt"/>
                <a:cs typeface="Poppins SemiBold" panose="00000700000000000000" pitchFamily="50" charset="0"/>
              </a:defRPr>
            </a:lvl1pPr>
            <a:lvl2pPr marL="457200" indent="0">
              <a:buNone/>
              <a:defRPr>
                <a:latin typeface="Poppins SemiBold" panose="00000700000000000000" pitchFamily="50" charset="0"/>
                <a:cs typeface="Poppins SemiBold" panose="00000700000000000000" pitchFamily="50" charset="0"/>
              </a:defRPr>
            </a:lvl2pPr>
            <a:lvl3pPr marL="914400" indent="0">
              <a:buNone/>
              <a:defRPr>
                <a:latin typeface="Poppins SemiBold" panose="00000700000000000000" pitchFamily="50" charset="0"/>
                <a:cs typeface="Poppins SemiBold" panose="00000700000000000000" pitchFamily="50" charset="0"/>
              </a:defRPr>
            </a:lvl3pPr>
            <a:lvl4pPr marL="1371600" indent="0">
              <a:buNone/>
              <a:defRPr>
                <a:latin typeface="Poppins SemiBold" panose="00000700000000000000" pitchFamily="50" charset="0"/>
                <a:cs typeface="Poppins SemiBold" panose="00000700000000000000" pitchFamily="50" charset="0"/>
              </a:defRPr>
            </a:lvl4pPr>
            <a:lvl5pPr marL="1828800" indent="0">
              <a:buNone/>
              <a:defRPr>
                <a:latin typeface="Poppins SemiBold" panose="00000700000000000000" pitchFamily="50" charset="0"/>
                <a:cs typeface="Poppins SemiBold" panose="00000700000000000000" pitchFamily="50" charset="0"/>
              </a:defRPr>
            </a:lvl5pPr>
          </a:lstStyle>
          <a:p>
            <a:pPr lvl="0"/>
            <a:r>
              <a:rPr lang="en-US" dirty="0" err="1"/>
              <a:t>Cysylltwch</a:t>
            </a:r>
            <a:r>
              <a:rPr lang="en-US" dirty="0"/>
              <a:t> â </a:t>
            </a:r>
            <a:r>
              <a:rPr lang="en-US" dirty="0" err="1"/>
              <a:t>ni</a:t>
            </a:r>
            <a:endParaRPr lang="en-GB" dirty="0"/>
          </a:p>
        </p:txBody>
      </p:sp>
      <p:sp>
        <p:nvSpPr>
          <p:cNvPr id="16" name="Text Placeholder 8">
            <a:extLst>
              <a:ext uri="{FF2B5EF4-FFF2-40B4-BE49-F238E27FC236}">
                <a16:creationId xmlns:a16="http://schemas.microsoft.com/office/drawing/2014/main" id="{B65D6060-AD11-4ABA-A57A-212C1F24AAE8}"/>
              </a:ext>
            </a:extLst>
          </p:cNvPr>
          <p:cNvSpPr>
            <a:spLocks noGrp="1"/>
          </p:cNvSpPr>
          <p:nvPr>
            <p:ph type="body" sz="quarter" idx="16" hasCustomPrompt="1"/>
          </p:nvPr>
        </p:nvSpPr>
        <p:spPr>
          <a:xfrm>
            <a:off x="6264277" y="496390"/>
            <a:ext cx="5023154" cy="643435"/>
          </a:xfrm>
        </p:spPr>
        <p:txBody>
          <a:bodyPr>
            <a:normAutofit/>
          </a:bodyPr>
          <a:lstStyle>
            <a:lvl1pPr marL="0" indent="0" algn="l">
              <a:buNone/>
              <a:defRPr sz="2800" b="1">
                <a:solidFill>
                  <a:schemeClr val="bg1"/>
                </a:solidFill>
                <a:latin typeface="+mn-lt"/>
                <a:cs typeface="Poppins SemiBold" panose="00000700000000000000" pitchFamily="50" charset="0"/>
              </a:defRPr>
            </a:lvl1pPr>
            <a:lvl2pPr marL="457200" indent="0">
              <a:buNone/>
              <a:defRPr>
                <a:latin typeface="Poppins SemiBold" panose="00000700000000000000" pitchFamily="50" charset="0"/>
                <a:cs typeface="Poppins SemiBold" panose="00000700000000000000" pitchFamily="50" charset="0"/>
              </a:defRPr>
            </a:lvl2pPr>
            <a:lvl3pPr marL="914400" indent="0">
              <a:buNone/>
              <a:defRPr>
                <a:latin typeface="Poppins SemiBold" panose="00000700000000000000" pitchFamily="50" charset="0"/>
                <a:cs typeface="Poppins SemiBold" panose="00000700000000000000" pitchFamily="50" charset="0"/>
              </a:defRPr>
            </a:lvl3pPr>
            <a:lvl4pPr marL="1371600" indent="0">
              <a:buNone/>
              <a:defRPr>
                <a:latin typeface="Poppins SemiBold" panose="00000700000000000000" pitchFamily="50" charset="0"/>
                <a:cs typeface="Poppins SemiBold" panose="00000700000000000000" pitchFamily="50" charset="0"/>
              </a:defRPr>
            </a:lvl4pPr>
            <a:lvl5pPr marL="1828800" indent="0">
              <a:buNone/>
              <a:defRPr>
                <a:latin typeface="Poppins SemiBold" panose="00000700000000000000" pitchFamily="50" charset="0"/>
                <a:cs typeface="Poppins SemiBold" panose="00000700000000000000" pitchFamily="50" charset="0"/>
              </a:defRPr>
            </a:lvl5pPr>
          </a:lstStyle>
          <a:p>
            <a:pPr lvl="0"/>
            <a:r>
              <a:rPr lang="en-US" dirty="0"/>
              <a:t>Contact us</a:t>
            </a:r>
            <a:endParaRPr lang="en-GB" dirty="0"/>
          </a:p>
        </p:txBody>
      </p:sp>
      <p:sp>
        <p:nvSpPr>
          <p:cNvPr id="17" name="Text Placeholder 8">
            <a:extLst>
              <a:ext uri="{FF2B5EF4-FFF2-40B4-BE49-F238E27FC236}">
                <a16:creationId xmlns:a16="http://schemas.microsoft.com/office/drawing/2014/main" id="{61D761EB-0A15-4517-A409-2CF45BA7A8D5}"/>
              </a:ext>
            </a:extLst>
          </p:cNvPr>
          <p:cNvSpPr>
            <a:spLocks noGrp="1"/>
          </p:cNvSpPr>
          <p:nvPr>
            <p:ph type="body" sz="quarter" idx="13" hasCustomPrompt="1"/>
          </p:nvPr>
        </p:nvSpPr>
        <p:spPr>
          <a:xfrm>
            <a:off x="630237" y="1278853"/>
            <a:ext cx="5023155" cy="4384084"/>
          </a:xfrm>
        </p:spPr>
        <p:txBody>
          <a:bodyPr>
            <a:normAutofit/>
          </a:bodyPr>
          <a:lstStyle>
            <a:lvl1pPr marL="0" indent="0" algn="l">
              <a:buNone/>
              <a:defRPr sz="2400">
                <a:solidFill>
                  <a:schemeClr val="bg1"/>
                </a:solidFill>
                <a:latin typeface="+mn-lt"/>
                <a:cs typeface="Poppins Medium" panose="00000600000000000000" pitchFamily="50" charset="0"/>
              </a:defRPr>
            </a:lvl1pPr>
            <a:lvl2pPr marL="457200" indent="0">
              <a:buNone/>
              <a:defRPr>
                <a:latin typeface="Poppins SemiBold" panose="00000700000000000000" pitchFamily="50" charset="0"/>
                <a:cs typeface="Poppins SemiBold" panose="00000700000000000000" pitchFamily="50" charset="0"/>
              </a:defRPr>
            </a:lvl2pPr>
            <a:lvl3pPr marL="914400" indent="0">
              <a:buNone/>
              <a:defRPr>
                <a:latin typeface="Poppins SemiBold" panose="00000700000000000000" pitchFamily="50" charset="0"/>
                <a:cs typeface="Poppins SemiBold" panose="00000700000000000000" pitchFamily="50" charset="0"/>
              </a:defRPr>
            </a:lvl3pPr>
            <a:lvl4pPr marL="1371600" indent="0">
              <a:buNone/>
              <a:defRPr>
                <a:latin typeface="Poppins SemiBold" panose="00000700000000000000" pitchFamily="50" charset="0"/>
                <a:cs typeface="Poppins SemiBold" panose="00000700000000000000" pitchFamily="50" charset="0"/>
              </a:defRPr>
            </a:lvl4pPr>
            <a:lvl5pPr marL="1828800" indent="0">
              <a:buNone/>
              <a:defRPr>
                <a:latin typeface="Poppins SemiBold" panose="00000700000000000000" pitchFamily="50" charset="0"/>
                <a:cs typeface="Poppins SemiBold" panose="00000700000000000000" pitchFamily="50" charset="0"/>
              </a:defRPr>
            </a:lvl5pPr>
          </a:lstStyle>
          <a:p>
            <a:pPr lvl="0"/>
            <a:r>
              <a:rPr lang="en-US" dirty="0"/>
              <a:t>Welsh content</a:t>
            </a:r>
            <a:endParaRPr lang="en-GB" dirty="0"/>
          </a:p>
        </p:txBody>
      </p:sp>
      <p:sp>
        <p:nvSpPr>
          <p:cNvPr id="18" name="Text Placeholder 8">
            <a:extLst>
              <a:ext uri="{FF2B5EF4-FFF2-40B4-BE49-F238E27FC236}">
                <a16:creationId xmlns:a16="http://schemas.microsoft.com/office/drawing/2014/main" id="{6B24EEBE-CFD3-4094-BDB8-D40379E1B5D8}"/>
              </a:ext>
            </a:extLst>
          </p:cNvPr>
          <p:cNvSpPr>
            <a:spLocks noGrp="1"/>
          </p:cNvSpPr>
          <p:nvPr>
            <p:ph type="body" sz="quarter" idx="17" hasCustomPrompt="1"/>
          </p:nvPr>
        </p:nvSpPr>
        <p:spPr>
          <a:xfrm>
            <a:off x="6264277" y="1343176"/>
            <a:ext cx="5297487" cy="4384084"/>
          </a:xfrm>
        </p:spPr>
        <p:txBody>
          <a:bodyPr>
            <a:normAutofit/>
          </a:bodyPr>
          <a:lstStyle>
            <a:lvl1pPr marL="0" indent="0" algn="l">
              <a:buNone/>
              <a:defRPr sz="2400">
                <a:solidFill>
                  <a:schemeClr val="bg1"/>
                </a:solidFill>
                <a:latin typeface="+mn-lt"/>
                <a:cs typeface="Poppins Medium" panose="00000600000000000000" pitchFamily="50" charset="0"/>
              </a:defRPr>
            </a:lvl1pPr>
            <a:lvl2pPr marL="457200" indent="0">
              <a:buNone/>
              <a:defRPr>
                <a:latin typeface="Poppins SemiBold" panose="00000700000000000000" pitchFamily="50" charset="0"/>
                <a:cs typeface="Poppins SemiBold" panose="00000700000000000000" pitchFamily="50" charset="0"/>
              </a:defRPr>
            </a:lvl2pPr>
            <a:lvl3pPr marL="914400" indent="0">
              <a:buNone/>
              <a:defRPr>
                <a:latin typeface="Poppins SemiBold" panose="00000700000000000000" pitchFamily="50" charset="0"/>
                <a:cs typeface="Poppins SemiBold" panose="00000700000000000000" pitchFamily="50" charset="0"/>
              </a:defRPr>
            </a:lvl3pPr>
            <a:lvl4pPr marL="1371600" indent="0">
              <a:buNone/>
              <a:defRPr>
                <a:latin typeface="Poppins SemiBold" panose="00000700000000000000" pitchFamily="50" charset="0"/>
                <a:cs typeface="Poppins SemiBold" panose="00000700000000000000" pitchFamily="50" charset="0"/>
              </a:defRPr>
            </a:lvl4pPr>
            <a:lvl5pPr marL="1828800" indent="0">
              <a:buNone/>
              <a:defRPr>
                <a:latin typeface="Poppins SemiBold" panose="00000700000000000000" pitchFamily="50" charset="0"/>
                <a:cs typeface="Poppins SemiBold" panose="00000700000000000000" pitchFamily="50" charset="0"/>
              </a:defRPr>
            </a:lvl5pPr>
          </a:lstStyle>
          <a:p>
            <a:pPr lvl="0"/>
            <a:r>
              <a:rPr lang="en-US" dirty="0"/>
              <a:t>English content</a:t>
            </a:r>
            <a:endParaRPr lang="en-GB" dirty="0"/>
          </a:p>
        </p:txBody>
      </p:sp>
      <p:pic>
        <p:nvPicPr>
          <p:cNvPr id="3" name="Picture 2">
            <a:extLst>
              <a:ext uri="{FF2B5EF4-FFF2-40B4-BE49-F238E27FC236}">
                <a16:creationId xmlns:a16="http://schemas.microsoft.com/office/drawing/2014/main" id="{67D04289-6FFE-47E8-AF0F-C21D7B0C974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1859" b="23733"/>
          <a:stretch/>
        </p:blipFill>
        <p:spPr>
          <a:xfrm>
            <a:off x="9529734" y="5930611"/>
            <a:ext cx="2509130" cy="767901"/>
          </a:xfrm>
          <a:prstGeom prst="rect">
            <a:avLst/>
          </a:prstGeom>
        </p:spPr>
      </p:pic>
    </p:spTree>
    <p:extLst>
      <p:ext uri="{BB962C8B-B14F-4D97-AF65-F5344CB8AC3E}">
        <p14:creationId xmlns:p14="http://schemas.microsoft.com/office/powerpoint/2010/main" val="9433389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D7FA3E7-F096-4E49-955C-63E9662989EA}" type="datetimeFigureOut">
              <a:rPr lang="en-GB" smtClean="0"/>
              <a:t>07/05/2025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02966B7-6A1D-4249-B366-1C9C10273FB8}" type="slidenum">
              <a:rPr lang="en-GB" smtClean="0"/>
              <a:t>‹#›</a:t>
            </a:fld>
            <a:endParaRPr lang="en-GB"/>
          </a:p>
        </p:txBody>
      </p:sp>
    </p:spTree>
    <p:extLst>
      <p:ext uri="{BB962C8B-B14F-4D97-AF65-F5344CB8AC3E}">
        <p14:creationId xmlns:p14="http://schemas.microsoft.com/office/powerpoint/2010/main" val="15571367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D7FA3E7-F096-4E49-955C-63E9662989EA}" type="datetimeFigureOut">
              <a:rPr lang="en-GB" smtClean="0"/>
              <a:t>07/05/2025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02966B7-6A1D-4249-B366-1C9C10273FB8}" type="slidenum">
              <a:rPr lang="en-GB" smtClean="0"/>
              <a:t>‹#›</a:t>
            </a:fld>
            <a:endParaRPr lang="en-GB"/>
          </a:p>
        </p:txBody>
      </p:sp>
    </p:spTree>
    <p:extLst>
      <p:ext uri="{BB962C8B-B14F-4D97-AF65-F5344CB8AC3E}">
        <p14:creationId xmlns:p14="http://schemas.microsoft.com/office/powerpoint/2010/main" val="1030658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D7FA3E7-F096-4E49-955C-63E9662989EA}" type="datetimeFigureOut">
              <a:rPr lang="en-GB" smtClean="0"/>
              <a:t>07/05/2025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02966B7-6A1D-4249-B366-1C9C10273FB8}" type="slidenum">
              <a:rPr lang="en-GB" smtClean="0"/>
              <a:t>‹#›</a:t>
            </a:fld>
            <a:endParaRPr lang="en-GB"/>
          </a:p>
        </p:txBody>
      </p:sp>
    </p:spTree>
    <p:extLst>
      <p:ext uri="{BB962C8B-B14F-4D97-AF65-F5344CB8AC3E}">
        <p14:creationId xmlns:p14="http://schemas.microsoft.com/office/powerpoint/2010/main" val="28720621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D7FA3E7-F096-4E49-955C-63E9662989EA}" type="datetimeFigureOut">
              <a:rPr lang="en-GB" smtClean="0"/>
              <a:t>07/05/2025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02966B7-6A1D-4249-B366-1C9C10273FB8}" type="slidenum">
              <a:rPr lang="en-GB" smtClean="0"/>
              <a:t>‹#›</a:t>
            </a:fld>
            <a:endParaRPr lang="en-GB"/>
          </a:p>
        </p:txBody>
      </p:sp>
    </p:spTree>
    <p:extLst>
      <p:ext uri="{BB962C8B-B14F-4D97-AF65-F5344CB8AC3E}">
        <p14:creationId xmlns:p14="http://schemas.microsoft.com/office/powerpoint/2010/main" val="10492303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598050-7084-C30D-4573-20A9520FC506}"/>
              </a:ext>
            </a:extLst>
          </p:cNvPr>
          <p:cNvSpPr>
            <a:spLocks noGrp="1"/>
          </p:cNvSpPr>
          <p:nvPr>
            <p:ph type="title"/>
          </p:nvPr>
        </p:nvSpPr>
        <p:spPr/>
        <p:txBody>
          <a:bodyPr/>
          <a:lstStyle>
            <a:lvl1pPr>
              <a:defRPr b="1">
                <a:solidFill>
                  <a:srgbClr val="E30713"/>
                </a:solidFill>
                <a:latin typeface="Poppins" panose="00000500000000000000" pitchFamily="2" charset="0"/>
                <a:cs typeface="Poppins" panose="00000500000000000000" pitchFamily="2" charset="0"/>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F46801C-ACA7-922A-0A86-4308F448080E}"/>
              </a:ext>
            </a:extLst>
          </p:cNvPr>
          <p:cNvSpPr>
            <a:spLocks noGrp="1"/>
          </p:cNvSpPr>
          <p:nvPr>
            <p:ph idx="1"/>
          </p:nvPr>
        </p:nvSpPr>
        <p:spPr/>
        <p:txBody>
          <a:bodyPr/>
          <a:lstStyle>
            <a:lvl1pPr>
              <a:defRPr>
                <a:solidFill>
                  <a:srgbClr val="017A37"/>
                </a:solidFill>
              </a:defRPr>
            </a:lvl1pPr>
            <a:lvl2pPr>
              <a:defRPr>
                <a:solidFill>
                  <a:srgbClr val="017A37"/>
                </a:solidFill>
              </a:defRPr>
            </a:lvl2pPr>
            <a:lvl3pPr>
              <a:defRPr>
                <a:solidFill>
                  <a:srgbClr val="017A37"/>
                </a:solidFill>
              </a:defRPr>
            </a:lvl3pPr>
            <a:lvl4pPr>
              <a:defRPr>
                <a:solidFill>
                  <a:srgbClr val="017A37"/>
                </a:solidFill>
              </a:defRPr>
            </a:lvl4pPr>
            <a:lvl5pPr>
              <a:defRPr>
                <a:solidFill>
                  <a:srgbClr val="017A37"/>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2CD2660C-3E84-6F65-2A96-7DC691105765}"/>
              </a:ext>
            </a:extLst>
          </p:cNvPr>
          <p:cNvSpPr>
            <a:spLocks noGrp="1"/>
          </p:cNvSpPr>
          <p:nvPr>
            <p:ph type="dt" sz="half" idx="10"/>
          </p:nvPr>
        </p:nvSpPr>
        <p:spPr/>
        <p:txBody>
          <a:bodyPr/>
          <a:lstStyle/>
          <a:p>
            <a:fld id="{80031FEF-6BB7-4B04-9AA4-8284E7D15DF2}" type="datetimeFigureOut">
              <a:rPr lang="en-GB" smtClean="0"/>
              <a:t>07/05/2025</a:t>
            </a:fld>
            <a:endParaRPr lang="en-GB"/>
          </a:p>
        </p:txBody>
      </p:sp>
      <p:sp>
        <p:nvSpPr>
          <p:cNvPr id="5" name="Footer Placeholder 4">
            <a:extLst>
              <a:ext uri="{FF2B5EF4-FFF2-40B4-BE49-F238E27FC236}">
                <a16:creationId xmlns:a16="http://schemas.microsoft.com/office/drawing/2014/main" id="{7ED52A7E-9314-1DE6-9032-5373A83D3A1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E8A576E-D35A-D611-FF18-D8C04A953802}"/>
              </a:ext>
            </a:extLst>
          </p:cNvPr>
          <p:cNvSpPr>
            <a:spLocks noGrp="1"/>
          </p:cNvSpPr>
          <p:nvPr>
            <p:ph type="sldNum" sz="quarter" idx="12"/>
          </p:nvPr>
        </p:nvSpPr>
        <p:spPr/>
        <p:txBody>
          <a:bodyPr/>
          <a:lstStyle/>
          <a:p>
            <a:fld id="{179DFB3B-5D25-4989-8F03-96F14AA86A84}" type="slidenum">
              <a:rPr lang="en-GB" smtClean="0"/>
              <a:t>‹#›</a:t>
            </a:fld>
            <a:endParaRPr lang="en-GB"/>
          </a:p>
        </p:txBody>
      </p:sp>
      <p:pic>
        <p:nvPicPr>
          <p:cNvPr id="7" name="Picture 2" descr="EWC / CGA">
            <a:extLst>
              <a:ext uri="{FF2B5EF4-FFF2-40B4-BE49-F238E27FC236}">
                <a16:creationId xmlns:a16="http://schemas.microsoft.com/office/drawing/2014/main" id="{786AD8F0-7883-09C1-47AF-82DC13C5179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654301" y="0"/>
            <a:ext cx="1537699" cy="16145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91129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7FA3E7-F096-4E49-955C-63E9662989EA}" type="datetimeFigureOut">
              <a:rPr lang="en-GB" smtClean="0"/>
              <a:t>07/05/2025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02966B7-6A1D-4249-B366-1C9C10273FB8}" type="slidenum">
              <a:rPr lang="en-GB" smtClean="0"/>
              <a:t>‹#›</a:t>
            </a:fld>
            <a:endParaRPr lang="en-GB"/>
          </a:p>
        </p:txBody>
      </p:sp>
    </p:spTree>
    <p:extLst>
      <p:ext uri="{BB962C8B-B14F-4D97-AF65-F5344CB8AC3E}">
        <p14:creationId xmlns:p14="http://schemas.microsoft.com/office/powerpoint/2010/main" val="6492888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D7FA3E7-F096-4E49-955C-63E9662989EA}" type="datetimeFigureOut">
              <a:rPr lang="en-GB" smtClean="0"/>
              <a:t>07/05/2025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02966B7-6A1D-4249-B366-1C9C10273FB8}" type="slidenum">
              <a:rPr lang="en-GB" smtClean="0"/>
              <a:t>‹#›</a:t>
            </a:fld>
            <a:endParaRPr lang="en-GB"/>
          </a:p>
        </p:txBody>
      </p:sp>
    </p:spTree>
    <p:extLst>
      <p:ext uri="{BB962C8B-B14F-4D97-AF65-F5344CB8AC3E}">
        <p14:creationId xmlns:p14="http://schemas.microsoft.com/office/powerpoint/2010/main" val="35606495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D7FA3E7-F096-4E49-955C-63E9662989EA}" type="datetimeFigureOut">
              <a:rPr lang="en-GB" smtClean="0"/>
              <a:t>07/05/2025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02966B7-6A1D-4249-B366-1C9C10273FB8}" type="slidenum">
              <a:rPr lang="en-GB" smtClean="0"/>
              <a:t>‹#›</a:t>
            </a:fld>
            <a:endParaRPr lang="en-GB"/>
          </a:p>
        </p:txBody>
      </p:sp>
    </p:spTree>
    <p:extLst>
      <p:ext uri="{BB962C8B-B14F-4D97-AF65-F5344CB8AC3E}">
        <p14:creationId xmlns:p14="http://schemas.microsoft.com/office/powerpoint/2010/main" val="34872916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D7FA3E7-F096-4E49-955C-63E9662989EA}" type="datetimeFigureOut">
              <a:rPr lang="en-GB" smtClean="0"/>
              <a:t>07/05/2025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02966B7-6A1D-4249-B366-1C9C10273FB8}" type="slidenum">
              <a:rPr lang="en-GB" smtClean="0"/>
              <a:t>‹#›</a:t>
            </a:fld>
            <a:endParaRPr lang="en-GB"/>
          </a:p>
        </p:txBody>
      </p:sp>
    </p:spTree>
    <p:extLst>
      <p:ext uri="{BB962C8B-B14F-4D97-AF65-F5344CB8AC3E}">
        <p14:creationId xmlns:p14="http://schemas.microsoft.com/office/powerpoint/2010/main" val="41228753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D7FA3E7-F096-4E49-955C-63E9662989EA}" type="datetimeFigureOut">
              <a:rPr lang="en-GB" smtClean="0"/>
              <a:t>07/05/2025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02966B7-6A1D-4249-B366-1C9C10273FB8}" type="slidenum">
              <a:rPr lang="en-GB" smtClean="0"/>
              <a:t>‹#›</a:t>
            </a:fld>
            <a:endParaRPr lang="en-GB"/>
          </a:p>
        </p:txBody>
      </p:sp>
    </p:spTree>
    <p:extLst>
      <p:ext uri="{BB962C8B-B14F-4D97-AF65-F5344CB8AC3E}">
        <p14:creationId xmlns:p14="http://schemas.microsoft.com/office/powerpoint/2010/main" val="29337196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2ECC5-05E7-C96C-3C0F-32D325618C4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6F645D0-EB33-4C83-681F-79FA4029CD4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BB3B0AB-692A-64E3-0B31-AD505F0B2389}"/>
              </a:ext>
            </a:extLst>
          </p:cNvPr>
          <p:cNvSpPr>
            <a:spLocks noGrp="1"/>
          </p:cNvSpPr>
          <p:nvPr>
            <p:ph type="dt" sz="half" idx="10"/>
          </p:nvPr>
        </p:nvSpPr>
        <p:spPr/>
        <p:txBody>
          <a:bodyPr/>
          <a:lstStyle/>
          <a:p>
            <a:fld id="{80031FEF-6BB7-4B04-9AA4-8284E7D15DF2}" type="datetimeFigureOut">
              <a:rPr lang="en-GB" smtClean="0"/>
              <a:t>07/05/2025</a:t>
            </a:fld>
            <a:endParaRPr lang="en-GB"/>
          </a:p>
        </p:txBody>
      </p:sp>
      <p:sp>
        <p:nvSpPr>
          <p:cNvPr id="5" name="Footer Placeholder 4">
            <a:extLst>
              <a:ext uri="{FF2B5EF4-FFF2-40B4-BE49-F238E27FC236}">
                <a16:creationId xmlns:a16="http://schemas.microsoft.com/office/drawing/2014/main" id="{BDB0201C-4F74-5151-75DF-C3EFBCA2DF7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742DA7D-F26E-7A57-C611-11C05C10B38A}"/>
              </a:ext>
            </a:extLst>
          </p:cNvPr>
          <p:cNvSpPr>
            <a:spLocks noGrp="1"/>
          </p:cNvSpPr>
          <p:nvPr>
            <p:ph type="sldNum" sz="quarter" idx="12"/>
          </p:nvPr>
        </p:nvSpPr>
        <p:spPr/>
        <p:txBody>
          <a:bodyPr/>
          <a:lstStyle/>
          <a:p>
            <a:fld id="{179DFB3B-5D25-4989-8F03-96F14AA86A84}" type="slidenum">
              <a:rPr lang="en-GB" smtClean="0"/>
              <a:t>‹#›</a:t>
            </a:fld>
            <a:endParaRPr lang="en-GB"/>
          </a:p>
        </p:txBody>
      </p:sp>
    </p:spTree>
    <p:extLst>
      <p:ext uri="{BB962C8B-B14F-4D97-AF65-F5344CB8AC3E}">
        <p14:creationId xmlns:p14="http://schemas.microsoft.com/office/powerpoint/2010/main" val="33356289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BBEEC-2960-BB5C-7720-72E70DB0BFE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6C63D40-10C8-89B0-01E2-1A87AF280AA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5B75E9F-02A2-988E-25FA-B6AC393BF6F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DF3AB91-ABC4-76BB-4A76-AC17136F6B38}"/>
              </a:ext>
            </a:extLst>
          </p:cNvPr>
          <p:cNvSpPr>
            <a:spLocks noGrp="1"/>
          </p:cNvSpPr>
          <p:nvPr>
            <p:ph type="dt" sz="half" idx="10"/>
          </p:nvPr>
        </p:nvSpPr>
        <p:spPr/>
        <p:txBody>
          <a:bodyPr/>
          <a:lstStyle/>
          <a:p>
            <a:fld id="{80031FEF-6BB7-4B04-9AA4-8284E7D15DF2}" type="datetimeFigureOut">
              <a:rPr lang="en-GB" smtClean="0"/>
              <a:t>07/05/2025</a:t>
            </a:fld>
            <a:endParaRPr lang="en-GB"/>
          </a:p>
        </p:txBody>
      </p:sp>
      <p:sp>
        <p:nvSpPr>
          <p:cNvPr id="6" name="Footer Placeholder 5">
            <a:extLst>
              <a:ext uri="{FF2B5EF4-FFF2-40B4-BE49-F238E27FC236}">
                <a16:creationId xmlns:a16="http://schemas.microsoft.com/office/drawing/2014/main" id="{3599DE22-83E8-B2E6-E7DD-957DB8E6C56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5F69FC4-5EE9-A07E-290E-15B9776A1A98}"/>
              </a:ext>
            </a:extLst>
          </p:cNvPr>
          <p:cNvSpPr>
            <a:spLocks noGrp="1"/>
          </p:cNvSpPr>
          <p:nvPr>
            <p:ph type="sldNum" sz="quarter" idx="12"/>
          </p:nvPr>
        </p:nvSpPr>
        <p:spPr/>
        <p:txBody>
          <a:bodyPr/>
          <a:lstStyle/>
          <a:p>
            <a:fld id="{179DFB3B-5D25-4989-8F03-96F14AA86A84}" type="slidenum">
              <a:rPr lang="en-GB" smtClean="0"/>
              <a:t>‹#›</a:t>
            </a:fld>
            <a:endParaRPr lang="en-GB"/>
          </a:p>
        </p:txBody>
      </p:sp>
    </p:spTree>
    <p:extLst>
      <p:ext uri="{BB962C8B-B14F-4D97-AF65-F5344CB8AC3E}">
        <p14:creationId xmlns:p14="http://schemas.microsoft.com/office/powerpoint/2010/main" val="1508557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DEE0D-4FAB-669B-F3AC-9EE2C382431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ECAEDE3-5363-BCA8-6C4A-FEBC7104E06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9DBE48-8FC6-E62C-DE1F-73499E16D7B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1104134-AA3A-7120-F28D-E285BB7B730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7B97745-CE25-03F3-2BFE-0A54642CE98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ADC37E4-5294-FEF0-5567-28C7150F170F}"/>
              </a:ext>
            </a:extLst>
          </p:cNvPr>
          <p:cNvSpPr>
            <a:spLocks noGrp="1"/>
          </p:cNvSpPr>
          <p:nvPr>
            <p:ph type="dt" sz="half" idx="10"/>
          </p:nvPr>
        </p:nvSpPr>
        <p:spPr/>
        <p:txBody>
          <a:bodyPr/>
          <a:lstStyle/>
          <a:p>
            <a:fld id="{80031FEF-6BB7-4B04-9AA4-8284E7D15DF2}" type="datetimeFigureOut">
              <a:rPr lang="en-GB" smtClean="0"/>
              <a:t>07/05/2025</a:t>
            </a:fld>
            <a:endParaRPr lang="en-GB"/>
          </a:p>
        </p:txBody>
      </p:sp>
      <p:sp>
        <p:nvSpPr>
          <p:cNvPr id="8" name="Footer Placeholder 7">
            <a:extLst>
              <a:ext uri="{FF2B5EF4-FFF2-40B4-BE49-F238E27FC236}">
                <a16:creationId xmlns:a16="http://schemas.microsoft.com/office/drawing/2014/main" id="{8E6989B6-74F9-D860-5865-32370791B3D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C2B5C2B-6419-87D9-1220-4CAFE9F09B45}"/>
              </a:ext>
            </a:extLst>
          </p:cNvPr>
          <p:cNvSpPr>
            <a:spLocks noGrp="1"/>
          </p:cNvSpPr>
          <p:nvPr>
            <p:ph type="sldNum" sz="quarter" idx="12"/>
          </p:nvPr>
        </p:nvSpPr>
        <p:spPr/>
        <p:txBody>
          <a:bodyPr/>
          <a:lstStyle/>
          <a:p>
            <a:fld id="{179DFB3B-5D25-4989-8F03-96F14AA86A84}" type="slidenum">
              <a:rPr lang="en-GB" smtClean="0"/>
              <a:t>‹#›</a:t>
            </a:fld>
            <a:endParaRPr lang="en-GB"/>
          </a:p>
        </p:txBody>
      </p:sp>
    </p:spTree>
    <p:extLst>
      <p:ext uri="{BB962C8B-B14F-4D97-AF65-F5344CB8AC3E}">
        <p14:creationId xmlns:p14="http://schemas.microsoft.com/office/powerpoint/2010/main" val="34585171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1C5BA-7134-7E13-2719-0601D4573AE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D7A6BF2-4AD6-4F8B-0896-458B84B93303}"/>
              </a:ext>
            </a:extLst>
          </p:cNvPr>
          <p:cNvSpPr>
            <a:spLocks noGrp="1"/>
          </p:cNvSpPr>
          <p:nvPr>
            <p:ph type="dt" sz="half" idx="10"/>
          </p:nvPr>
        </p:nvSpPr>
        <p:spPr/>
        <p:txBody>
          <a:bodyPr/>
          <a:lstStyle/>
          <a:p>
            <a:fld id="{80031FEF-6BB7-4B04-9AA4-8284E7D15DF2}" type="datetimeFigureOut">
              <a:rPr lang="en-GB" smtClean="0"/>
              <a:t>07/05/2025</a:t>
            </a:fld>
            <a:endParaRPr lang="en-GB"/>
          </a:p>
        </p:txBody>
      </p:sp>
      <p:sp>
        <p:nvSpPr>
          <p:cNvPr id="4" name="Footer Placeholder 3">
            <a:extLst>
              <a:ext uri="{FF2B5EF4-FFF2-40B4-BE49-F238E27FC236}">
                <a16:creationId xmlns:a16="http://schemas.microsoft.com/office/drawing/2014/main" id="{F25CB29C-2304-184C-7F59-4C25DE17E0D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2415CBC-E05E-F50E-A114-D758E4EC3226}"/>
              </a:ext>
            </a:extLst>
          </p:cNvPr>
          <p:cNvSpPr>
            <a:spLocks noGrp="1"/>
          </p:cNvSpPr>
          <p:nvPr>
            <p:ph type="sldNum" sz="quarter" idx="12"/>
          </p:nvPr>
        </p:nvSpPr>
        <p:spPr/>
        <p:txBody>
          <a:bodyPr/>
          <a:lstStyle/>
          <a:p>
            <a:fld id="{179DFB3B-5D25-4989-8F03-96F14AA86A84}" type="slidenum">
              <a:rPr lang="en-GB" smtClean="0"/>
              <a:t>‹#›</a:t>
            </a:fld>
            <a:endParaRPr lang="en-GB"/>
          </a:p>
        </p:txBody>
      </p:sp>
    </p:spTree>
    <p:extLst>
      <p:ext uri="{BB962C8B-B14F-4D97-AF65-F5344CB8AC3E}">
        <p14:creationId xmlns:p14="http://schemas.microsoft.com/office/powerpoint/2010/main" val="3222382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FEE7022-2CD0-1F5D-B014-375689E2484C}"/>
              </a:ext>
            </a:extLst>
          </p:cNvPr>
          <p:cNvSpPr>
            <a:spLocks noGrp="1"/>
          </p:cNvSpPr>
          <p:nvPr>
            <p:ph type="dt" sz="half" idx="10"/>
          </p:nvPr>
        </p:nvSpPr>
        <p:spPr/>
        <p:txBody>
          <a:bodyPr/>
          <a:lstStyle/>
          <a:p>
            <a:fld id="{80031FEF-6BB7-4B04-9AA4-8284E7D15DF2}" type="datetimeFigureOut">
              <a:rPr lang="en-GB" smtClean="0"/>
              <a:t>07/05/2025</a:t>
            </a:fld>
            <a:endParaRPr lang="en-GB"/>
          </a:p>
        </p:txBody>
      </p:sp>
      <p:sp>
        <p:nvSpPr>
          <p:cNvPr id="3" name="Footer Placeholder 2">
            <a:extLst>
              <a:ext uri="{FF2B5EF4-FFF2-40B4-BE49-F238E27FC236}">
                <a16:creationId xmlns:a16="http://schemas.microsoft.com/office/drawing/2014/main" id="{41ADCC8E-9411-A7B2-4F9E-4C7956517C8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A6D58D7-13D4-04F9-B34F-E7BB7CD5AC2D}"/>
              </a:ext>
            </a:extLst>
          </p:cNvPr>
          <p:cNvSpPr>
            <a:spLocks noGrp="1"/>
          </p:cNvSpPr>
          <p:nvPr>
            <p:ph type="sldNum" sz="quarter" idx="12"/>
          </p:nvPr>
        </p:nvSpPr>
        <p:spPr/>
        <p:txBody>
          <a:bodyPr/>
          <a:lstStyle/>
          <a:p>
            <a:fld id="{179DFB3B-5D25-4989-8F03-96F14AA86A84}" type="slidenum">
              <a:rPr lang="en-GB" smtClean="0"/>
              <a:t>‹#›</a:t>
            </a:fld>
            <a:endParaRPr lang="en-GB"/>
          </a:p>
        </p:txBody>
      </p:sp>
    </p:spTree>
    <p:extLst>
      <p:ext uri="{BB962C8B-B14F-4D97-AF65-F5344CB8AC3E}">
        <p14:creationId xmlns:p14="http://schemas.microsoft.com/office/powerpoint/2010/main" val="1401915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9FB7EA-869D-6E0C-6298-C60EEDDC5B9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1E6B448-1AA5-BABE-A707-9701A5AC9C9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FC5A5CA-82C1-0085-9021-02F9CCBDB8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8F6859C-2DFD-1261-2C8A-9F38843A9121}"/>
              </a:ext>
            </a:extLst>
          </p:cNvPr>
          <p:cNvSpPr>
            <a:spLocks noGrp="1"/>
          </p:cNvSpPr>
          <p:nvPr>
            <p:ph type="dt" sz="half" idx="10"/>
          </p:nvPr>
        </p:nvSpPr>
        <p:spPr/>
        <p:txBody>
          <a:bodyPr/>
          <a:lstStyle/>
          <a:p>
            <a:fld id="{80031FEF-6BB7-4B04-9AA4-8284E7D15DF2}" type="datetimeFigureOut">
              <a:rPr lang="en-GB" smtClean="0"/>
              <a:t>07/05/2025</a:t>
            </a:fld>
            <a:endParaRPr lang="en-GB"/>
          </a:p>
        </p:txBody>
      </p:sp>
      <p:sp>
        <p:nvSpPr>
          <p:cNvPr id="6" name="Footer Placeholder 5">
            <a:extLst>
              <a:ext uri="{FF2B5EF4-FFF2-40B4-BE49-F238E27FC236}">
                <a16:creationId xmlns:a16="http://schemas.microsoft.com/office/drawing/2014/main" id="{7CB913ED-2908-2F09-261B-2CEB725F242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B15C7DF-5B0B-92E1-9995-661A82F2A32D}"/>
              </a:ext>
            </a:extLst>
          </p:cNvPr>
          <p:cNvSpPr>
            <a:spLocks noGrp="1"/>
          </p:cNvSpPr>
          <p:nvPr>
            <p:ph type="sldNum" sz="quarter" idx="12"/>
          </p:nvPr>
        </p:nvSpPr>
        <p:spPr/>
        <p:txBody>
          <a:bodyPr/>
          <a:lstStyle/>
          <a:p>
            <a:fld id="{179DFB3B-5D25-4989-8F03-96F14AA86A84}" type="slidenum">
              <a:rPr lang="en-GB" smtClean="0"/>
              <a:t>‹#›</a:t>
            </a:fld>
            <a:endParaRPr lang="en-GB"/>
          </a:p>
        </p:txBody>
      </p:sp>
    </p:spTree>
    <p:extLst>
      <p:ext uri="{BB962C8B-B14F-4D97-AF65-F5344CB8AC3E}">
        <p14:creationId xmlns:p14="http://schemas.microsoft.com/office/powerpoint/2010/main" val="3092867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6A7570-2D73-16E7-AE25-AAE46358E3B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6F78573-363E-20BE-8971-A5248C0A0E7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2DECE0E-8247-527E-7C5A-7DB9634333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A6B4AD-F309-9A2C-1326-FCF29C8F2AA4}"/>
              </a:ext>
            </a:extLst>
          </p:cNvPr>
          <p:cNvSpPr>
            <a:spLocks noGrp="1"/>
          </p:cNvSpPr>
          <p:nvPr>
            <p:ph type="dt" sz="half" idx="10"/>
          </p:nvPr>
        </p:nvSpPr>
        <p:spPr/>
        <p:txBody>
          <a:bodyPr/>
          <a:lstStyle/>
          <a:p>
            <a:fld id="{80031FEF-6BB7-4B04-9AA4-8284E7D15DF2}" type="datetimeFigureOut">
              <a:rPr lang="en-GB" smtClean="0"/>
              <a:t>07/05/2025</a:t>
            </a:fld>
            <a:endParaRPr lang="en-GB"/>
          </a:p>
        </p:txBody>
      </p:sp>
      <p:sp>
        <p:nvSpPr>
          <p:cNvPr id="6" name="Footer Placeholder 5">
            <a:extLst>
              <a:ext uri="{FF2B5EF4-FFF2-40B4-BE49-F238E27FC236}">
                <a16:creationId xmlns:a16="http://schemas.microsoft.com/office/drawing/2014/main" id="{58476451-6704-1B01-F91B-6DBAF75B7E3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2189235-2046-0BCB-476D-0164D204C1A7}"/>
              </a:ext>
            </a:extLst>
          </p:cNvPr>
          <p:cNvSpPr>
            <a:spLocks noGrp="1"/>
          </p:cNvSpPr>
          <p:nvPr>
            <p:ph type="sldNum" sz="quarter" idx="12"/>
          </p:nvPr>
        </p:nvSpPr>
        <p:spPr/>
        <p:txBody>
          <a:bodyPr/>
          <a:lstStyle/>
          <a:p>
            <a:fld id="{179DFB3B-5D25-4989-8F03-96F14AA86A84}" type="slidenum">
              <a:rPr lang="en-GB" smtClean="0"/>
              <a:t>‹#›</a:t>
            </a:fld>
            <a:endParaRPr lang="en-GB"/>
          </a:p>
        </p:txBody>
      </p:sp>
    </p:spTree>
    <p:extLst>
      <p:ext uri="{BB962C8B-B14F-4D97-AF65-F5344CB8AC3E}">
        <p14:creationId xmlns:p14="http://schemas.microsoft.com/office/powerpoint/2010/main" val="2330614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209B3F0-4318-9BAD-86AF-DB67E316DE9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AB0DFB0-4330-7A13-33F6-399263C9D71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1A29A60-CC0F-2446-34BA-13A2CB3BFF4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0031FEF-6BB7-4B04-9AA4-8284E7D15DF2}" type="datetimeFigureOut">
              <a:rPr lang="en-GB" smtClean="0"/>
              <a:t>07/05/2025</a:t>
            </a:fld>
            <a:endParaRPr lang="en-GB"/>
          </a:p>
        </p:txBody>
      </p:sp>
      <p:sp>
        <p:nvSpPr>
          <p:cNvPr id="5" name="Footer Placeholder 4">
            <a:extLst>
              <a:ext uri="{FF2B5EF4-FFF2-40B4-BE49-F238E27FC236}">
                <a16:creationId xmlns:a16="http://schemas.microsoft.com/office/drawing/2014/main" id="{77DDC2DB-6A2F-28AC-B61B-99CCA9D939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C0A524D6-F22E-89C7-B00B-8581C28AC70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79DFB3B-5D25-4989-8F03-96F14AA86A84}" type="slidenum">
              <a:rPr lang="en-GB" smtClean="0"/>
              <a:t>‹#›</a:t>
            </a:fld>
            <a:endParaRPr lang="en-GB"/>
          </a:p>
        </p:txBody>
      </p:sp>
    </p:spTree>
    <p:extLst>
      <p:ext uri="{BB962C8B-B14F-4D97-AF65-F5344CB8AC3E}">
        <p14:creationId xmlns:p14="http://schemas.microsoft.com/office/powerpoint/2010/main" val="39548409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7FA3E7-F096-4E49-955C-63E9662989EA}" type="datetimeFigureOut">
              <a:rPr lang="en-GB" smtClean="0"/>
              <a:t>07/05/2025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2966B7-6A1D-4249-B366-1C9C10273FB8}" type="slidenum">
              <a:rPr lang="en-GB" smtClean="0"/>
              <a:t>‹#›</a:t>
            </a:fld>
            <a:endParaRPr lang="en-GB"/>
          </a:p>
        </p:txBody>
      </p:sp>
    </p:spTree>
    <p:extLst>
      <p:ext uri="{BB962C8B-B14F-4D97-AF65-F5344CB8AC3E}">
        <p14:creationId xmlns:p14="http://schemas.microsoft.com/office/powerpoint/2010/main" val="41755162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D8F8C6B-45E4-406C-B341-FD2CA451C255}"/>
              </a:ext>
            </a:extLst>
          </p:cNvPr>
          <p:cNvSpPr>
            <a:spLocks noGrp="1"/>
          </p:cNvSpPr>
          <p:nvPr>
            <p:ph type="body" sz="quarter" idx="13"/>
          </p:nvPr>
        </p:nvSpPr>
        <p:spPr>
          <a:xfrm>
            <a:off x="630237" y="1899759"/>
            <a:ext cx="5297487" cy="4384084"/>
          </a:xfrm>
        </p:spPr>
        <p:txBody>
          <a:bodyPr/>
          <a:lstStyle/>
          <a:p>
            <a:pPr>
              <a:lnSpc>
                <a:spcPct val="100000"/>
              </a:lnSpc>
              <a:spcBef>
                <a:spcPts val="0"/>
              </a:spcBef>
            </a:pPr>
            <a:r>
              <a:rPr lang="en-GB" sz="2400" dirty="0" err="1">
                <a:effectLst/>
                <a:latin typeface="Calibri" panose="020F0502020204030204" pitchFamily="34" charset="0"/>
                <a:ea typeface="Calibri" panose="020F0502020204030204" pitchFamily="34" charset="0"/>
                <a:cs typeface="Times New Roman" panose="02020603050405020304" pitchFamily="18" charset="0"/>
              </a:rPr>
              <a:t>Hofran</a:t>
            </a:r>
            <a:r>
              <a:rPr lang="en-GB" sz="2400" dirty="0">
                <a:effectLst/>
                <a:latin typeface="Calibri" panose="020F0502020204030204" pitchFamily="34" charset="0"/>
                <a:ea typeface="Calibri" panose="020F0502020204030204" pitchFamily="34" charset="0"/>
                <a:cs typeface="Times New Roman" panose="02020603050405020304" pitchFamily="18" charset="0"/>
              </a:rPr>
              <a:t> </a:t>
            </a:r>
            <a:r>
              <a:rPr lang="en-GB" sz="2400" dirty="0" err="1">
                <a:effectLst/>
                <a:latin typeface="Calibri" panose="020F0502020204030204" pitchFamily="34" charset="0"/>
                <a:ea typeface="Calibri" panose="020F0502020204030204" pitchFamily="34" charset="0"/>
                <a:cs typeface="Times New Roman" panose="02020603050405020304" pitchFamily="18" charset="0"/>
              </a:rPr>
              <a:t>dros</a:t>
            </a:r>
            <a:r>
              <a:rPr lang="en-GB" sz="2400" dirty="0">
                <a:effectLst/>
                <a:latin typeface="Calibri" panose="020F0502020204030204" pitchFamily="34" charset="0"/>
                <a:ea typeface="Calibri" panose="020F0502020204030204" pitchFamily="34" charset="0"/>
                <a:cs typeface="Times New Roman" panose="02020603050405020304" pitchFamily="18" charset="0"/>
              </a:rPr>
              <a:t> ben </a:t>
            </a:r>
            <a:r>
              <a:rPr lang="en-GB" sz="2400" dirty="0" err="1">
                <a:effectLst/>
                <a:latin typeface="Calibri" panose="020F0502020204030204" pitchFamily="34" charset="0"/>
                <a:ea typeface="Calibri" panose="020F0502020204030204" pitchFamily="34" charset="0"/>
                <a:cs typeface="Times New Roman" panose="02020603050405020304" pitchFamily="18" charset="0"/>
              </a:rPr>
              <a:t>eich</a:t>
            </a:r>
            <a:r>
              <a:rPr lang="en-GB" sz="2400" dirty="0">
                <a:effectLst/>
                <a:latin typeface="Calibri" panose="020F0502020204030204" pitchFamily="34" charset="0"/>
                <a:ea typeface="Calibri" panose="020F0502020204030204" pitchFamily="34" charset="0"/>
                <a:cs typeface="Times New Roman" panose="02020603050405020304" pitchFamily="18" charset="0"/>
              </a:rPr>
              <a:t> </a:t>
            </a:r>
            <a:r>
              <a:rPr lang="en-GB" sz="2400" dirty="0" err="1">
                <a:effectLst/>
                <a:latin typeface="Calibri" panose="020F0502020204030204" pitchFamily="34" charset="0"/>
                <a:ea typeface="Calibri" panose="020F0502020204030204" pitchFamily="34" charset="0"/>
                <a:cs typeface="Times New Roman" panose="02020603050405020304" pitchFamily="18" charset="0"/>
              </a:rPr>
              <a:t>sgrin</a:t>
            </a:r>
            <a:r>
              <a:rPr lang="en-GB" sz="2400" dirty="0">
                <a:effectLst/>
                <a:latin typeface="Calibri" panose="020F0502020204030204" pitchFamily="34" charset="0"/>
                <a:ea typeface="Calibri" panose="020F0502020204030204" pitchFamily="34" charset="0"/>
                <a:cs typeface="Times New Roman" panose="02020603050405020304" pitchFamily="18" charset="0"/>
              </a:rPr>
              <a:t> </a:t>
            </a:r>
            <a:r>
              <a:rPr lang="en-GB" sz="2400" dirty="0" err="1">
                <a:effectLst/>
                <a:latin typeface="Calibri" panose="020F0502020204030204" pitchFamily="34" charset="0"/>
                <a:ea typeface="Calibri" panose="020F0502020204030204" pitchFamily="34" charset="0"/>
                <a:cs typeface="Times New Roman" panose="02020603050405020304" pitchFamily="18" charset="0"/>
              </a:rPr>
              <a:t>i</a:t>
            </a:r>
            <a:r>
              <a:rPr lang="en-GB" sz="2400" dirty="0">
                <a:effectLst/>
                <a:latin typeface="Calibri" panose="020F0502020204030204" pitchFamily="34" charset="0"/>
                <a:ea typeface="Calibri" panose="020F0502020204030204" pitchFamily="34" charset="0"/>
                <a:cs typeface="Times New Roman" panose="02020603050405020304" pitchFamily="18" charset="0"/>
              </a:rPr>
              <a:t> weld </a:t>
            </a:r>
            <a:r>
              <a:rPr lang="en-GB" sz="2400" dirty="0" err="1">
                <a:effectLst/>
                <a:latin typeface="Calibri" panose="020F0502020204030204" pitchFamily="34" charset="0"/>
                <a:ea typeface="Calibri" panose="020F0502020204030204" pitchFamily="34" charset="0"/>
                <a:cs typeface="Times New Roman" panose="02020603050405020304" pitchFamily="18" charset="0"/>
              </a:rPr>
              <a:t>yr</a:t>
            </a:r>
            <a:r>
              <a:rPr lang="en-GB" sz="2400" dirty="0">
                <a:effectLst/>
                <a:latin typeface="Calibri" panose="020F0502020204030204" pitchFamily="34" charset="0"/>
                <a:ea typeface="Calibri" panose="020F0502020204030204" pitchFamily="34" charset="0"/>
                <a:cs typeface="Times New Roman" panose="02020603050405020304" pitchFamily="18" charset="0"/>
              </a:rPr>
              <a:t> </a:t>
            </a:r>
            <a:r>
              <a:rPr lang="en-GB" sz="2400" dirty="0" err="1">
                <a:effectLst/>
                <a:latin typeface="Calibri" panose="020F0502020204030204" pitchFamily="34" charset="0"/>
                <a:ea typeface="Calibri" panose="020F0502020204030204" pitchFamily="34" charset="0"/>
                <a:cs typeface="Times New Roman" panose="02020603050405020304" pitchFamily="18" charset="0"/>
              </a:rPr>
              <a:t>opsiynau</a:t>
            </a:r>
            <a:r>
              <a:rPr lang="en-GB" sz="2400" dirty="0">
                <a:effectLst/>
                <a:latin typeface="Calibri" panose="020F0502020204030204" pitchFamily="34" charset="0"/>
                <a:ea typeface="Calibri" panose="020F0502020204030204" pitchFamily="34" charset="0"/>
                <a:cs typeface="Times New Roman" panose="02020603050405020304" pitchFamily="18" charset="0"/>
              </a:rPr>
              <a:t> </a:t>
            </a:r>
            <a:r>
              <a:rPr lang="en-GB" sz="2400" dirty="0" err="1">
                <a:effectLst/>
                <a:latin typeface="Calibri" panose="020F0502020204030204" pitchFamily="34" charset="0"/>
                <a:ea typeface="Calibri" panose="020F0502020204030204" pitchFamily="34" charset="0"/>
                <a:cs typeface="Times New Roman" panose="02020603050405020304" pitchFamily="18" charset="0"/>
              </a:rPr>
              <a:t>cyflwyno</a:t>
            </a:r>
            <a:r>
              <a:rPr lang="en-GB" sz="2400" dirty="0">
                <a:effectLst/>
                <a:latin typeface="Calibri" panose="020F0502020204030204" pitchFamily="34" charset="0"/>
                <a:ea typeface="Calibri" panose="020F0502020204030204" pitchFamily="34" charset="0"/>
                <a:cs typeface="Times New Roman" panose="02020603050405020304" pitchFamily="18" charset="0"/>
              </a:rPr>
              <a:t>.</a:t>
            </a:r>
          </a:p>
          <a:p>
            <a:pPr>
              <a:lnSpc>
                <a:spcPct val="100000"/>
              </a:lnSpc>
              <a:spcBef>
                <a:spcPts val="0"/>
              </a:spcBef>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Bef>
                <a:spcPts val="0"/>
              </a:spcBef>
            </a:pP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Bef>
                <a:spcPts val="0"/>
              </a:spcBef>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Bef>
                <a:spcPts val="0"/>
              </a:spcBef>
            </a:pP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Bef>
                <a:spcPts val="0"/>
              </a:spcBef>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Bef>
                <a:spcPts val="0"/>
              </a:spcBef>
            </a:pPr>
            <a:r>
              <a:rPr lang="en-GB" sz="2400" dirty="0">
                <a:effectLst/>
                <a:latin typeface="Calibri" panose="020F0502020204030204" pitchFamily="34" charset="0"/>
                <a:ea typeface="Calibri" panose="020F0502020204030204" pitchFamily="34" charset="0"/>
                <a:cs typeface="Times New Roman" panose="02020603050405020304" pitchFamily="18" charset="0"/>
              </a:rPr>
              <a:t>I weld y </a:t>
            </a:r>
            <a:r>
              <a:rPr lang="en-GB" sz="2400" dirty="0" err="1">
                <a:effectLst/>
                <a:latin typeface="Calibri" panose="020F0502020204030204" pitchFamily="34" charset="0"/>
                <a:ea typeface="Calibri" panose="020F0502020204030204" pitchFamily="34" charset="0"/>
                <a:cs typeface="Times New Roman" panose="02020603050405020304" pitchFamily="18" charset="0"/>
              </a:rPr>
              <a:t>Gymraeg</a:t>
            </a:r>
            <a:r>
              <a:rPr lang="en-GB" sz="2400" dirty="0">
                <a:effectLst/>
                <a:latin typeface="Calibri" panose="020F0502020204030204" pitchFamily="34" charset="0"/>
                <a:ea typeface="Calibri" panose="020F0502020204030204" pitchFamily="34" charset="0"/>
                <a:cs typeface="Times New Roman" panose="02020603050405020304" pitchFamily="18" charset="0"/>
              </a:rPr>
              <a:t>, </a:t>
            </a:r>
            <a:r>
              <a:rPr lang="en-GB" sz="2400" dirty="0" err="1">
                <a:effectLst/>
                <a:latin typeface="Calibri" panose="020F0502020204030204" pitchFamily="34" charset="0"/>
                <a:ea typeface="Calibri" panose="020F0502020204030204" pitchFamily="34" charset="0"/>
                <a:cs typeface="Times New Roman" panose="02020603050405020304" pitchFamily="18" charset="0"/>
              </a:rPr>
              <a:t>cliciwch</a:t>
            </a:r>
            <a:r>
              <a:rPr lang="en-GB" sz="2400" dirty="0">
                <a:effectLst/>
                <a:latin typeface="Calibri" panose="020F0502020204030204" pitchFamily="34" charset="0"/>
                <a:ea typeface="Calibri" panose="020F0502020204030204" pitchFamily="34" charset="0"/>
                <a:cs typeface="Times New Roman" panose="02020603050405020304" pitchFamily="18" charset="0"/>
              </a:rPr>
              <a:t> </a:t>
            </a:r>
            <a:r>
              <a:rPr lang="en-GB" sz="2400" dirty="0" err="1">
                <a:effectLst/>
                <a:latin typeface="Calibri" panose="020F0502020204030204" pitchFamily="34" charset="0"/>
                <a:ea typeface="Calibri" panose="020F0502020204030204" pitchFamily="34" charset="0"/>
                <a:cs typeface="Times New Roman" panose="02020603050405020304" pitchFamily="18" charset="0"/>
              </a:rPr>
              <a:t>ar</a:t>
            </a:r>
            <a:r>
              <a:rPr lang="en-GB" sz="2400" dirty="0">
                <a:effectLst/>
                <a:latin typeface="Calibri" panose="020F0502020204030204" pitchFamily="34" charset="0"/>
                <a:ea typeface="Calibri" panose="020F0502020204030204" pitchFamily="34" charset="0"/>
                <a:cs typeface="Times New Roman" panose="02020603050405020304" pitchFamily="18" charset="0"/>
              </a:rPr>
              <a:t> y ‘</a:t>
            </a:r>
            <a:r>
              <a:rPr lang="en-GB" sz="2400" dirty="0" err="1">
                <a:effectLst/>
                <a:latin typeface="Calibri" panose="020F0502020204030204" pitchFamily="34" charset="0"/>
                <a:ea typeface="Calibri" panose="020F0502020204030204" pitchFamily="34" charset="0"/>
                <a:cs typeface="Times New Roman" panose="02020603050405020304" pitchFamily="18" charset="0"/>
              </a:rPr>
              <a:t>Cyflwyniad</a:t>
            </a:r>
            <a:r>
              <a:rPr lang="en-GB" sz="2400" dirty="0">
                <a:effectLst/>
                <a:latin typeface="Calibri" panose="020F0502020204030204" pitchFamily="34" charset="0"/>
                <a:ea typeface="Calibri" panose="020F0502020204030204" pitchFamily="34" charset="0"/>
                <a:cs typeface="Times New Roman" panose="02020603050405020304" pitchFamily="18" charset="0"/>
              </a:rPr>
              <a:t> Cymraeg’).</a:t>
            </a:r>
          </a:p>
        </p:txBody>
      </p:sp>
      <p:sp>
        <p:nvSpPr>
          <p:cNvPr id="3" name="Text Placeholder 2">
            <a:extLst>
              <a:ext uri="{FF2B5EF4-FFF2-40B4-BE49-F238E27FC236}">
                <a16:creationId xmlns:a16="http://schemas.microsoft.com/office/drawing/2014/main" id="{EE83B913-F399-4D72-95BD-10135BB21A22}"/>
              </a:ext>
            </a:extLst>
          </p:cNvPr>
          <p:cNvSpPr>
            <a:spLocks noGrp="1"/>
          </p:cNvSpPr>
          <p:nvPr>
            <p:ph type="body" sz="quarter" idx="15"/>
          </p:nvPr>
        </p:nvSpPr>
        <p:spPr/>
        <p:txBody>
          <a:bodyPr>
            <a:normAutofit/>
          </a:bodyPr>
          <a:lstStyle/>
          <a:p>
            <a:r>
              <a:rPr lang="en-GB" sz="2400" dirty="0" err="1"/>
              <a:t>Cyfarwyddiadau</a:t>
            </a:r>
            <a:r>
              <a:rPr lang="en-GB" sz="2400" dirty="0"/>
              <a:t> </a:t>
            </a:r>
            <a:r>
              <a:rPr lang="en-GB" sz="2400" dirty="0" err="1"/>
              <a:t>ar</a:t>
            </a:r>
            <a:r>
              <a:rPr lang="en-GB" sz="2400" dirty="0"/>
              <a:t> </a:t>
            </a:r>
            <a:r>
              <a:rPr lang="en-GB" sz="2400" dirty="0" err="1"/>
              <a:t>gyfer</a:t>
            </a:r>
            <a:r>
              <a:rPr lang="en-GB" sz="2400" dirty="0"/>
              <a:t> </a:t>
            </a:r>
            <a:r>
              <a:rPr lang="en-GB" sz="2400" dirty="0" err="1"/>
              <a:t>dewis</a:t>
            </a:r>
            <a:r>
              <a:rPr lang="en-GB" sz="2400" dirty="0"/>
              <a:t> </a:t>
            </a:r>
            <a:r>
              <a:rPr lang="en-GB" sz="2400" dirty="0" err="1"/>
              <a:t>eich</a:t>
            </a:r>
            <a:r>
              <a:rPr lang="en-GB" sz="2400"/>
              <a:t> iaith</a:t>
            </a:r>
            <a:endParaRPr lang="en-GB" sz="2400" dirty="0"/>
          </a:p>
        </p:txBody>
      </p:sp>
      <p:sp>
        <p:nvSpPr>
          <p:cNvPr id="5" name="Text Placeholder 4">
            <a:extLst>
              <a:ext uri="{FF2B5EF4-FFF2-40B4-BE49-F238E27FC236}">
                <a16:creationId xmlns:a16="http://schemas.microsoft.com/office/drawing/2014/main" id="{68F712DC-7BF7-43AF-8D25-5E79A32507A4}"/>
              </a:ext>
            </a:extLst>
          </p:cNvPr>
          <p:cNvSpPr>
            <a:spLocks noGrp="1"/>
          </p:cNvSpPr>
          <p:nvPr>
            <p:ph type="body" sz="quarter" idx="17"/>
          </p:nvPr>
        </p:nvSpPr>
        <p:spPr>
          <a:xfrm>
            <a:off x="6264276" y="1899759"/>
            <a:ext cx="5297487" cy="4384084"/>
          </a:xfrm>
        </p:spPr>
        <p:txBody>
          <a:bodyPr>
            <a:normAutofit/>
          </a:bodyPr>
          <a:lstStyle/>
          <a:p>
            <a:pPr>
              <a:lnSpc>
                <a:spcPct val="100000"/>
              </a:lnSpc>
              <a:spcBef>
                <a:spcPts val="0"/>
              </a:spcBef>
            </a:pPr>
            <a:r>
              <a:rPr lang="en-GB" sz="2400" dirty="0">
                <a:effectLst/>
                <a:latin typeface="Calibri" panose="020F0502020204030204" pitchFamily="34" charset="0"/>
                <a:ea typeface="Calibri" panose="020F0502020204030204" pitchFamily="34" charset="0"/>
                <a:cs typeface="Times New Roman" panose="02020603050405020304" pitchFamily="18" charset="0"/>
              </a:rPr>
              <a:t>Hover over the top of your screen to see the presentation options.</a:t>
            </a: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Bef>
                <a:spcPts val="0"/>
              </a:spcBef>
            </a:pP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Bef>
                <a:spcPts val="0"/>
              </a:spcBef>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Bef>
                <a:spcPts val="0"/>
              </a:spcBef>
            </a:pP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Bef>
                <a:spcPts val="0"/>
              </a:spcBef>
            </a:pP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Bef>
                <a:spcPts val="0"/>
              </a:spcBef>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Bef>
                <a:spcPts val="0"/>
              </a:spcBef>
              <a:spcAft>
                <a:spcPts val="800"/>
              </a:spcAft>
            </a:pPr>
            <a:r>
              <a:rPr lang="en-GB" sz="2400" dirty="0">
                <a:effectLst/>
                <a:latin typeface="Calibri" panose="020F0502020204030204" pitchFamily="34" charset="0"/>
                <a:ea typeface="Calibri" panose="020F0502020204030204" pitchFamily="34" charset="0"/>
                <a:cs typeface="Times New Roman" panose="02020603050405020304" pitchFamily="18" charset="0"/>
              </a:rPr>
              <a:t>To view the presentation in English, click ‘English presentation’. </a:t>
            </a:r>
          </a:p>
        </p:txBody>
      </p:sp>
      <p:sp>
        <p:nvSpPr>
          <p:cNvPr id="6" name="Text Placeholder 3">
            <a:extLst>
              <a:ext uri="{FF2B5EF4-FFF2-40B4-BE49-F238E27FC236}">
                <a16:creationId xmlns:a16="http://schemas.microsoft.com/office/drawing/2014/main" id="{2D740E63-B86A-4542-9678-FDC19722681A}"/>
              </a:ext>
            </a:extLst>
          </p:cNvPr>
          <p:cNvSpPr txBox="1">
            <a:spLocks noGrp="1"/>
          </p:cNvSpPr>
          <p:nvPr>
            <p:ph type="body" sz="quarter" idx="16"/>
          </p:nvPr>
        </p:nvSpPr>
        <p:spPr>
          <a:xfrm>
            <a:off x="6264275" y="496888"/>
            <a:ext cx="4708525" cy="823912"/>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rgbClr val="017A37"/>
                </a:solidFill>
                <a:latin typeface="+mn-lt"/>
                <a:ea typeface="+mn-ea"/>
                <a:cs typeface="Poppins SemiBold" panose="00000700000000000000" pitchFamily="50"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Poppins SemiBold" panose="00000700000000000000" pitchFamily="50" charset="0"/>
                <a:ea typeface="+mn-ea"/>
                <a:cs typeface="Poppins SemiBold" panose="00000700000000000000" pitchFamily="50"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Poppins SemiBold" panose="00000700000000000000" pitchFamily="50" charset="0"/>
                <a:ea typeface="+mn-ea"/>
                <a:cs typeface="Poppins SemiBold" panose="00000700000000000000" pitchFamily="50"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a:solidFill>
                  <a:srgbClr val="006534"/>
                </a:solidFill>
              </a:rPr>
              <a:t>Instructions </a:t>
            </a:r>
            <a:r>
              <a:rPr lang="en-GB" sz="2400" dirty="0">
                <a:solidFill>
                  <a:srgbClr val="006534"/>
                </a:solidFill>
              </a:rPr>
              <a:t>for selecting your language preference</a:t>
            </a:r>
          </a:p>
        </p:txBody>
      </p:sp>
      <p:pic>
        <p:nvPicPr>
          <p:cNvPr id="7" name="Picture 1">
            <a:extLst>
              <a:ext uri="{FF2B5EF4-FFF2-40B4-BE49-F238E27FC236}">
                <a16:creationId xmlns:a16="http://schemas.microsoft.com/office/drawing/2014/main" id="{3873B576-AA7B-4AA5-ADC9-1D887E85A9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53986" b="95036"/>
          <a:stretch>
            <a:fillRect/>
          </a:stretch>
        </p:blipFill>
        <p:spPr bwMode="auto">
          <a:xfrm>
            <a:off x="519587" y="3254462"/>
            <a:ext cx="11489375" cy="724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36722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CFE71E-2B6B-7528-C26F-C8FF249F0C2E}"/>
              </a:ext>
            </a:extLst>
          </p:cNvPr>
          <p:cNvSpPr>
            <a:spLocks noGrp="1"/>
          </p:cNvSpPr>
          <p:nvPr>
            <p:ph type="title"/>
          </p:nvPr>
        </p:nvSpPr>
        <p:spPr/>
        <p:txBody>
          <a:bodyPr/>
          <a:lstStyle/>
          <a:p>
            <a:r>
              <a:rPr lang="en-GB" dirty="0"/>
              <a:t>The developing brain, at different ages (age 0-6)</a:t>
            </a:r>
          </a:p>
        </p:txBody>
      </p:sp>
      <p:sp>
        <p:nvSpPr>
          <p:cNvPr id="3" name="Content Placeholder 2">
            <a:extLst>
              <a:ext uri="{FF2B5EF4-FFF2-40B4-BE49-F238E27FC236}">
                <a16:creationId xmlns:a16="http://schemas.microsoft.com/office/drawing/2014/main" id="{BDD2E510-0238-A966-ACFD-601C8BEFA2B9}"/>
              </a:ext>
            </a:extLst>
          </p:cNvPr>
          <p:cNvSpPr>
            <a:spLocks noGrp="1"/>
          </p:cNvSpPr>
          <p:nvPr>
            <p:ph idx="1"/>
          </p:nvPr>
        </p:nvSpPr>
        <p:spPr>
          <a:xfrm>
            <a:off x="4330700" y="1825625"/>
            <a:ext cx="7772400" cy="5032375"/>
          </a:xfrm>
        </p:spPr>
        <p:txBody>
          <a:bodyPr>
            <a:normAutofit/>
          </a:bodyPr>
          <a:lstStyle/>
          <a:p>
            <a:r>
              <a:rPr lang="en-GB" dirty="0"/>
              <a:t>Period of rapid brain growth, goes from 20% to 80% adult size between birth and age 3.</a:t>
            </a:r>
          </a:p>
          <a:p>
            <a:pPr lvl="1"/>
            <a:r>
              <a:rPr lang="en-GB" dirty="0"/>
              <a:t>Brain is making a LOT of new connections.</a:t>
            </a:r>
          </a:p>
          <a:p>
            <a:r>
              <a:rPr lang="en-GB" dirty="0"/>
              <a:t>Very quick to learn new things</a:t>
            </a:r>
          </a:p>
          <a:p>
            <a:r>
              <a:rPr lang="en-GB" dirty="0"/>
              <a:t>Cognition slower to develop, so emotions more powerful and chaotic</a:t>
            </a:r>
          </a:p>
          <a:p>
            <a:pPr lvl="1"/>
            <a:r>
              <a:rPr lang="en-GB" dirty="0"/>
              <a:t>Tantrums, uncertainty around social norms, underdeveloped ‘Theory of Mind’</a:t>
            </a:r>
          </a:p>
          <a:p>
            <a:pPr lvl="2"/>
            <a:r>
              <a:rPr lang="en-GB" dirty="0"/>
              <a:t>[The ability to understand that other people have their own subjective experience of the world]</a:t>
            </a:r>
          </a:p>
          <a:p>
            <a:r>
              <a:rPr lang="en-GB" dirty="0"/>
              <a:t>Imitation is an important learning tool. ‘Good examples’, etc.</a:t>
            </a:r>
          </a:p>
        </p:txBody>
      </p:sp>
      <p:pic>
        <p:nvPicPr>
          <p:cNvPr id="7170" name="Picture 2">
            <a:extLst>
              <a:ext uri="{FF2B5EF4-FFF2-40B4-BE49-F238E27FC236}">
                <a16:creationId xmlns:a16="http://schemas.microsoft.com/office/drawing/2014/main" id="{B5225B68-D58C-F965-F4C5-CA1A4E1024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712" y="2717799"/>
            <a:ext cx="3951288" cy="263337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93403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09217C-3234-14A7-AAFA-4CBA52AA4652}"/>
              </a:ext>
            </a:extLst>
          </p:cNvPr>
          <p:cNvSpPr>
            <a:spLocks noGrp="1"/>
          </p:cNvSpPr>
          <p:nvPr>
            <p:ph type="title"/>
          </p:nvPr>
        </p:nvSpPr>
        <p:spPr/>
        <p:txBody>
          <a:bodyPr/>
          <a:lstStyle/>
          <a:p>
            <a:r>
              <a:rPr lang="en-GB" dirty="0"/>
              <a:t>The developing brain, at different ages (age 6-12)</a:t>
            </a:r>
          </a:p>
        </p:txBody>
      </p:sp>
      <p:sp>
        <p:nvSpPr>
          <p:cNvPr id="3" name="Content Placeholder 2">
            <a:extLst>
              <a:ext uri="{FF2B5EF4-FFF2-40B4-BE49-F238E27FC236}">
                <a16:creationId xmlns:a16="http://schemas.microsoft.com/office/drawing/2014/main" id="{56F1096D-31F2-5E59-7119-0215037806CC}"/>
              </a:ext>
            </a:extLst>
          </p:cNvPr>
          <p:cNvSpPr>
            <a:spLocks noGrp="1"/>
          </p:cNvSpPr>
          <p:nvPr>
            <p:ph idx="1"/>
          </p:nvPr>
        </p:nvSpPr>
        <p:spPr>
          <a:xfrm>
            <a:off x="203200" y="1690688"/>
            <a:ext cx="8813800" cy="5167311"/>
          </a:xfrm>
        </p:spPr>
        <p:txBody>
          <a:bodyPr>
            <a:normAutofit lnSpcReduction="10000"/>
          </a:bodyPr>
          <a:lstStyle/>
          <a:p>
            <a:r>
              <a:rPr lang="en-GB" dirty="0"/>
              <a:t>Brain growth slows, but continues</a:t>
            </a:r>
          </a:p>
          <a:p>
            <a:r>
              <a:rPr lang="en-GB" dirty="0"/>
              <a:t>Refines existing abilities, rather than acquiring new ones, and other experiences.</a:t>
            </a:r>
          </a:p>
          <a:p>
            <a:pPr lvl="1"/>
            <a:r>
              <a:rPr lang="en-GB" dirty="0"/>
              <a:t>Ability to focus and pay attention improves, but still not 100% perfect.</a:t>
            </a:r>
          </a:p>
          <a:p>
            <a:r>
              <a:rPr lang="en-GB" dirty="0"/>
              <a:t>Decision making and emotional regulation is </a:t>
            </a:r>
            <a:r>
              <a:rPr lang="en-GB" i="1" dirty="0"/>
              <a:t>better</a:t>
            </a:r>
            <a:r>
              <a:rPr lang="en-GB" dirty="0"/>
              <a:t>, but all still a work-in-progress.</a:t>
            </a:r>
          </a:p>
          <a:p>
            <a:pPr lvl="1"/>
            <a:r>
              <a:rPr lang="en-GB" dirty="0"/>
              <a:t>You see better self-control and drive for independence.</a:t>
            </a:r>
          </a:p>
          <a:p>
            <a:r>
              <a:rPr lang="en-GB" dirty="0"/>
              <a:t>Social dynamics are increasingly important, but among the most complex human concepts to understand.</a:t>
            </a:r>
          </a:p>
          <a:p>
            <a:pPr lvl="1"/>
            <a:r>
              <a:rPr lang="en-GB" dirty="0"/>
              <a:t>Can risk children being held to higher standards/expectations than is reasonable, particularly in learning contexts.</a:t>
            </a:r>
          </a:p>
          <a:p>
            <a:pPr lvl="2"/>
            <a:r>
              <a:rPr lang="en-GB" dirty="0"/>
              <a:t>Tall children. ‘Gifted’ children.</a:t>
            </a:r>
          </a:p>
        </p:txBody>
      </p:sp>
      <p:pic>
        <p:nvPicPr>
          <p:cNvPr id="8194" name="Picture 2" descr="My Journey with Musical Education - Theresia - international youth orchestra">
            <a:extLst>
              <a:ext uri="{FF2B5EF4-FFF2-40B4-BE49-F238E27FC236}">
                <a16:creationId xmlns:a16="http://schemas.microsoft.com/office/drawing/2014/main" id="{05D97357-B04C-316A-F375-4C0DC1523D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56886" y="2717800"/>
            <a:ext cx="3131914" cy="20828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63336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C6E49-1869-F765-F1A7-DC0D743B25C5}"/>
              </a:ext>
            </a:extLst>
          </p:cNvPr>
          <p:cNvSpPr>
            <a:spLocks noGrp="1"/>
          </p:cNvSpPr>
          <p:nvPr>
            <p:ph type="title"/>
          </p:nvPr>
        </p:nvSpPr>
        <p:spPr/>
        <p:txBody>
          <a:bodyPr/>
          <a:lstStyle/>
          <a:p>
            <a:r>
              <a:rPr lang="en-GB" dirty="0"/>
              <a:t>The developing brain, at different ages (The ‘teens’)</a:t>
            </a:r>
          </a:p>
        </p:txBody>
      </p:sp>
      <p:sp>
        <p:nvSpPr>
          <p:cNvPr id="3" name="Content Placeholder 2">
            <a:extLst>
              <a:ext uri="{FF2B5EF4-FFF2-40B4-BE49-F238E27FC236}">
                <a16:creationId xmlns:a16="http://schemas.microsoft.com/office/drawing/2014/main" id="{8361765D-A75F-5CE2-94DE-F7301873077C}"/>
              </a:ext>
            </a:extLst>
          </p:cNvPr>
          <p:cNvSpPr>
            <a:spLocks noGrp="1"/>
          </p:cNvSpPr>
          <p:nvPr>
            <p:ph idx="1"/>
          </p:nvPr>
        </p:nvSpPr>
        <p:spPr>
          <a:xfrm>
            <a:off x="4381500" y="1851024"/>
            <a:ext cx="7556500" cy="4854575"/>
          </a:xfrm>
        </p:spPr>
        <p:txBody>
          <a:bodyPr>
            <a:normAutofit/>
          </a:bodyPr>
          <a:lstStyle/>
          <a:p>
            <a:r>
              <a:rPr lang="en-GB" dirty="0"/>
              <a:t>Can actually start from age 11, but we refer to ‘teens’</a:t>
            </a:r>
          </a:p>
          <a:p>
            <a:r>
              <a:rPr lang="en-GB" dirty="0"/>
              <a:t>Young brain experiences and ‘overhaul’. All regions are refined and streamlined for independent adulthood</a:t>
            </a:r>
          </a:p>
          <a:p>
            <a:pPr lvl="1"/>
            <a:r>
              <a:rPr lang="en-GB" dirty="0"/>
              <a:t>‘Pruning’  - unnecessary synapses acquired during childhood are removed </a:t>
            </a:r>
            <a:r>
              <a:rPr lang="en-GB" dirty="0" err="1"/>
              <a:t>en</a:t>
            </a:r>
            <a:r>
              <a:rPr lang="en-GB" dirty="0"/>
              <a:t>-masse. Decluttered.</a:t>
            </a:r>
          </a:p>
          <a:p>
            <a:r>
              <a:rPr lang="en-GB" dirty="0"/>
              <a:t>Uneven maturation means emotions and simpler processes are upgraded first, cognition and self-control still developing.</a:t>
            </a:r>
          </a:p>
          <a:p>
            <a:pPr lvl="1"/>
            <a:r>
              <a:rPr lang="en-GB" dirty="0"/>
              <a:t>Results in emotions have more ‘impact’ at this age.</a:t>
            </a:r>
          </a:p>
          <a:p>
            <a:pPr lvl="1"/>
            <a:endParaRPr lang="en-GB" dirty="0"/>
          </a:p>
        </p:txBody>
      </p:sp>
      <p:pic>
        <p:nvPicPr>
          <p:cNvPr id="9218" name="Picture 2" descr="teen gang | zach is on the right | zen Sutherland | Flickr">
            <a:extLst>
              <a:ext uri="{FF2B5EF4-FFF2-40B4-BE49-F238E27FC236}">
                <a16:creationId xmlns:a16="http://schemas.microsoft.com/office/drawing/2014/main" id="{E5575E5C-DF42-47C5-A116-D55ABCE5C4F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0776" y="2560637"/>
            <a:ext cx="3298123" cy="270033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16205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2C9CA7-DE7E-4EFB-117B-C3476E12A5E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5A57CDC-0963-EB04-D988-069A855EE4F2}"/>
              </a:ext>
            </a:extLst>
          </p:cNvPr>
          <p:cNvSpPr>
            <a:spLocks noGrp="1"/>
          </p:cNvSpPr>
          <p:nvPr>
            <p:ph type="title"/>
          </p:nvPr>
        </p:nvSpPr>
        <p:spPr/>
        <p:txBody>
          <a:bodyPr/>
          <a:lstStyle/>
          <a:p>
            <a:r>
              <a:rPr lang="en-GB" dirty="0"/>
              <a:t>The developing brain, at different ages (The ‘teens’)</a:t>
            </a:r>
          </a:p>
        </p:txBody>
      </p:sp>
      <p:sp>
        <p:nvSpPr>
          <p:cNvPr id="3" name="Content Placeholder 2">
            <a:extLst>
              <a:ext uri="{FF2B5EF4-FFF2-40B4-BE49-F238E27FC236}">
                <a16:creationId xmlns:a16="http://schemas.microsoft.com/office/drawing/2014/main" id="{BFB1822B-E4D9-9032-60D7-A3F39F589A26}"/>
              </a:ext>
            </a:extLst>
          </p:cNvPr>
          <p:cNvSpPr>
            <a:spLocks noGrp="1"/>
          </p:cNvSpPr>
          <p:nvPr>
            <p:ph idx="1"/>
          </p:nvPr>
        </p:nvSpPr>
        <p:spPr>
          <a:xfrm>
            <a:off x="838200" y="1825624"/>
            <a:ext cx="7556500" cy="4854575"/>
          </a:xfrm>
        </p:spPr>
        <p:txBody>
          <a:bodyPr>
            <a:normAutofit/>
          </a:bodyPr>
          <a:lstStyle/>
          <a:p>
            <a:r>
              <a:rPr lang="en-GB" dirty="0"/>
              <a:t>Hormonal, physical and neurological changes cause much internal chaos, resulting in less predictable behaviour.</a:t>
            </a:r>
          </a:p>
          <a:p>
            <a:r>
              <a:rPr lang="en-GB" dirty="0"/>
              <a:t>Sleep cycle is disrupted/changed, but routine is not. Many teens are sleep deprived, which has behavioural consequences.</a:t>
            </a:r>
          </a:p>
          <a:p>
            <a:r>
              <a:rPr lang="en-GB" dirty="0"/>
              <a:t>Instinctive drive for independence, new relationships and experiences, means teens will often be less receptive to traditional authorities (parents, teachers), and more willing to engage in novelty and risk.</a:t>
            </a:r>
          </a:p>
          <a:p>
            <a:pPr lvl="1"/>
            <a:endParaRPr lang="en-GB" dirty="0"/>
          </a:p>
        </p:txBody>
      </p:sp>
      <p:pic>
        <p:nvPicPr>
          <p:cNvPr id="9218" name="Picture 2" descr="teen gang | zach is on the right | zen Sutherland | Flickr">
            <a:extLst>
              <a:ext uri="{FF2B5EF4-FFF2-40B4-BE49-F238E27FC236}">
                <a16:creationId xmlns:a16="http://schemas.microsoft.com/office/drawing/2014/main" id="{F8E7591C-7AD4-754C-F225-01A84F27D30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01776" y="2522537"/>
            <a:ext cx="3298123" cy="270033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38983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115F29-E52E-065E-05D1-0C1E2A3F8F97}"/>
              </a:ext>
            </a:extLst>
          </p:cNvPr>
          <p:cNvSpPr>
            <a:spLocks noGrp="1"/>
          </p:cNvSpPr>
          <p:nvPr>
            <p:ph type="title"/>
          </p:nvPr>
        </p:nvSpPr>
        <p:spPr/>
        <p:txBody>
          <a:bodyPr/>
          <a:lstStyle/>
          <a:p>
            <a:r>
              <a:rPr lang="en-GB" dirty="0"/>
              <a:t>The developing brain, at different ages – factors and issues</a:t>
            </a:r>
          </a:p>
        </p:txBody>
      </p:sp>
      <p:sp>
        <p:nvSpPr>
          <p:cNvPr id="3" name="Content Placeholder 2">
            <a:extLst>
              <a:ext uri="{FF2B5EF4-FFF2-40B4-BE49-F238E27FC236}">
                <a16:creationId xmlns:a16="http://schemas.microsoft.com/office/drawing/2014/main" id="{5C7E3C0A-C8CB-55CD-EB88-4068EB8989EB}"/>
              </a:ext>
            </a:extLst>
          </p:cNvPr>
          <p:cNvSpPr>
            <a:spLocks noGrp="1"/>
          </p:cNvSpPr>
          <p:nvPr>
            <p:ph idx="1"/>
          </p:nvPr>
        </p:nvSpPr>
        <p:spPr>
          <a:xfrm>
            <a:off x="3937000" y="1825625"/>
            <a:ext cx="7886700" cy="5032375"/>
          </a:xfrm>
        </p:spPr>
        <p:txBody>
          <a:bodyPr>
            <a:normAutofit/>
          </a:bodyPr>
          <a:lstStyle/>
          <a:p>
            <a:r>
              <a:rPr lang="en-GB" dirty="0"/>
              <a:t>Brain development determines how the brain functions, so anything that alters or disrupts it has lasting impacts that can have complex behavioural outcomes.</a:t>
            </a:r>
          </a:p>
          <a:p>
            <a:pPr lvl="1"/>
            <a:r>
              <a:rPr lang="en-GB" dirty="0"/>
              <a:t>ACE (Aversive childhood experiences), Trauma.</a:t>
            </a:r>
          </a:p>
          <a:p>
            <a:pPr lvl="1"/>
            <a:r>
              <a:rPr lang="en-GB" dirty="0"/>
              <a:t>Attachments styles (Secure or insecure/disrupted. Manifest in educational contexts).</a:t>
            </a:r>
          </a:p>
          <a:p>
            <a:pPr lvl="1"/>
            <a:r>
              <a:rPr lang="en-GB" dirty="0"/>
              <a:t>Neurodivergence.</a:t>
            </a:r>
          </a:p>
          <a:p>
            <a:r>
              <a:rPr lang="en-GB" dirty="0"/>
              <a:t>Ultimately, things that have significant emotional impacts and consequences heavily influence understanding of the world in young people.</a:t>
            </a:r>
          </a:p>
        </p:txBody>
      </p:sp>
      <p:pic>
        <p:nvPicPr>
          <p:cNvPr id="10242" name="Picture 2" descr="Cousins Photoshoot; Take 3 (sad faces) | My mother bought th… | Flickr">
            <a:extLst>
              <a:ext uri="{FF2B5EF4-FFF2-40B4-BE49-F238E27FC236}">
                <a16:creationId xmlns:a16="http://schemas.microsoft.com/office/drawing/2014/main" id="{C06D26EF-8961-8A93-1386-57E46D16E2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236" y="2888061"/>
            <a:ext cx="3250802" cy="216720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51939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A0B45-4817-5E89-8C34-268BEBFD0441}"/>
              </a:ext>
            </a:extLst>
          </p:cNvPr>
          <p:cNvSpPr>
            <a:spLocks noGrp="1"/>
          </p:cNvSpPr>
          <p:nvPr>
            <p:ph type="title"/>
          </p:nvPr>
        </p:nvSpPr>
        <p:spPr/>
        <p:txBody>
          <a:bodyPr/>
          <a:lstStyle/>
          <a:p>
            <a:r>
              <a:rPr lang="en-GB" dirty="0"/>
              <a:t>Information vs experience</a:t>
            </a:r>
          </a:p>
        </p:txBody>
      </p:sp>
      <p:sp>
        <p:nvSpPr>
          <p:cNvPr id="3" name="Content Placeholder 2">
            <a:extLst>
              <a:ext uri="{FF2B5EF4-FFF2-40B4-BE49-F238E27FC236}">
                <a16:creationId xmlns:a16="http://schemas.microsoft.com/office/drawing/2014/main" id="{A454A781-7502-A523-592A-801F7B55A165}"/>
              </a:ext>
            </a:extLst>
          </p:cNvPr>
          <p:cNvSpPr>
            <a:spLocks noGrp="1"/>
          </p:cNvSpPr>
          <p:nvPr>
            <p:ph idx="1"/>
          </p:nvPr>
        </p:nvSpPr>
        <p:spPr>
          <a:xfrm>
            <a:off x="482600" y="1422400"/>
            <a:ext cx="8610600" cy="5321300"/>
          </a:xfrm>
        </p:spPr>
        <p:txBody>
          <a:bodyPr>
            <a:normAutofit/>
          </a:bodyPr>
          <a:lstStyle/>
          <a:p>
            <a:r>
              <a:rPr lang="en-GB" dirty="0"/>
              <a:t>The human brain evolved to prioritise </a:t>
            </a:r>
            <a:r>
              <a:rPr lang="en-GB" i="1" dirty="0"/>
              <a:t>emotional </a:t>
            </a:r>
            <a:r>
              <a:rPr lang="en-GB" dirty="0"/>
              <a:t>information. Hence, it’s harder to retain abstract information, no matter how objectively important.</a:t>
            </a:r>
          </a:p>
          <a:p>
            <a:r>
              <a:rPr lang="en-GB" dirty="0"/>
              <a:t>Human sociability and empathy means other people’s interactions tend to dominate.</a:t>
            </a:r>
          </a:p>
          <a:p>
            <a:pPr lvl="1"/>
            <a:r>
              <a:rPr lang="en-GB" dirty="0"/>
              <a:t>Mimicry, role models, influencers etc.</a:t>
            </a:r>
          </a:p>
          <a:p>
            <a:r>
              <a:rPr lang="en-GB" dirty="0"/>
              <a:t>Someone telling them what they </a:t>
            </a:r>
            <a:r>
              <a:rPr lang="en-GB" i="1" dirty="0"/>
              <a:t>want </a:t>
            </a:r>
            <a:r>
              <a:rPr lang="en-GB" dirty="0"/>
              <a:t>to hear? More appealing than someone telling them what they </a:t>
            </a:r>
            <a:r>
              <a:rPr lang="en-GB" i="1" dirty="0"/>
              <a:t>need </a:t>
            </a:r>
            <a:r>
              <a:rPr lang="en-GB" dirty="0"/>
              <a:t>to hear (e.g. teachers). </a:t>
            </a:r>
          </a:p>
          <a:p>
            <a:r>
              <a:rPr lang="en-GB" dirty="0"/>
              <a:t>Novelty and risk = more stimulating.</a:t>
            </a:r>
          </a:p>
          <a:p>
            <a:r>
              <a:rPr lang="en-GB" dirty="0"/>
              <a:t>Emotional stimulations + necessary information = ideal combo?</a:t>
            </a:r>
          </a:p>
        </p:txBody>
      </p:sp>
      <p:pic>
        <p:nvPicPr>
          <p:cNvPr id="12290" name="Picture 2" descr="Free Stock Photo of Emotions expressed with black color in yellow squares |  Download Free Images and Free Illustrations">
            <a:extLst>
              <a:ext uri="{FF2B5EF4-FFF2-40B4-BE49-F238E27FC236}">
                <a16:creationId xmlns:a16="http://schemas.microsoft.com/office/drawing/2014/main" id="{9637C8D8-696E-3622-2314-511B5AB4DB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82100" y="2540000"/>
            <a:ext cx="2717800" cy="2717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30021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481D3-EFED-5FB4-C1B5-051FDB8283AB}"/>
              </a:ext>
            </a:extLst>
          </p:cNvPr>
          <p:cNvSpPr>
            <a:spLocks noGrp="1"/>
          </p:cNvSpPr>
          <p:nvPr>
            <p:ph type="title"/>
          </p:nvPr>
        </p:nvSpPr>
        <p:spPr/>
        <p:txBody>
          <a:bodyPr/>
          <a:lstStyle/>
          <a:p>
            <a:r>
              <a:rPr lang="en-GB" sz="4400" dirty="0"/>
              <a:t>The importance of peers and</a:t>
            </a:r>
            <a:br>
              <a:rPr lang="en-GB" sz="4400" dirty="0"/>
            </a:br>
            <a:r>
              <a:rPr lang="en-GB" sz="4400" dirty="0"/>
              <a:t>status</a:t>
            </a:r>
            <a:endParaRPr lang="en-GB" dirty="0"/>
          </a:p>
        </p:txBody>
      </p:sp>
      <p:sp>
        <p:nvSpPr>
          <p:cNvPr id="3" name="Content Placeholder 2">
            <a:extLst>
              <a:ext uri="{FF2B5EF4-FFF2-40B4-BE49-F238E27FC236}">
                <a16:creationId xmlns:a16="http://schemas.microsoft.com/office/drawing/2014/main" id="{8C818AEF-FCC0-7677-9D6D-DEE647530D81}"/>
              </a:ext>
            </a:extLst>
          </p:cNvPr>
          <p:cNvSpPr>
            <a:spLocks noGrp="1"/>
          </p:cNvSpPr>
          <p:nvPr>
            <p:ph idx="1"/>
          </p:nvPr>
        </p:nvSpPr>
        <p:spPr>
          <a:xfrm>
            <a:off x="838200" y="1825624"/>
            <a:ext cx="6946900" cy="5032375"/>
          </a:xfrm>
        </p:spPr>
        <p:txBody>
          <a:bodyPr>
            <a:normAutofit lnSpcReduction="10000"/>
          </a:bodyPr>
          <a:lstStyle/>
          <a:p>
            <a:r>
              <a:rPr lang="en-GB" dirty="0"/>
              <a:t>Human are the only </a:t>
            </a:r>
            <a:r>
              <a:rPr lang="en-GB" i="1" dirty="0"/>
              <a:t>ultrasocial</a:t>
            </a:r>
            <a:r>
              <a:rPr lang="en-GB" dirty="0"/>
              <a:t> species.</a:t>
            </a:r>
          </a:p>
          <a:p>
            <a:r>
              <a:rPr lang="en-GB" dirty="0"/>
              <a:t>Social connections and social standing are vital elements of how we understand both the world and ourselves</a:t>
            </a:r>
          </a:p>
          <a:p>
            <a:pPr lvl="1"/>
            <a:r>
              <a:rPr lang="en-GB" dirty="0"/>
              <a:t>Low social status is strongly linked to poor mental health/wellbeing.</a:t>
            </a:r>
          </a:p>
          <a:p>
            <a:r>
              <a:rPr lang="en-GB" dirty="0"/>
              <a:t>‘Emotional contagion’. Strong emotions in a group setting can easily spread. Disruptive elements thrive.</a:t>
            </a:r>
          </a:p>
          <a:p>
            <a:r>
              <a:rPr lang="en-GB" dirty="0"/>
              <a:t>Role models, good examples, more influential than you might expect.</a:t>
            </a:r>
          </a:p>
          <a:p>
            <a:pPr lvl="1"/>
            <a:r>
              <a:rPr lang="en-GB" dirty="0"/>
              <a:t>‘Parasocial’ relationships. Much research conducted in an educational context.</a:t>
            </a:r>
          </a:p>
        </p:txBody>
      </p:sp>
      <p:pic>
        <p:nvPicPr>
          <p:cNvPr id="13314" name="Picture 2" descr="Vibrant Crowd Cheering at Outdoor Stadium Event · Free Stock Photo">
            <a:extLst>
              <a:ext uri="{FF2B5EF4-FFF2-40B4-BE49-F238E27FC236}">
                <a16:creationId xmlns:a16="http://schemas.microsoft.com/office/drawing/2014/main" id="{ED52D134-EA52-08F6-281A-2D55C8BE12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61350" y="1825624"/>
            <a:ext cx="3562350" cy="23749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3316" name="Picture 4" descr="Elmo's viral tweet sparks discussions on mental health | FMT">
            <a:extLst>
              <a:ext uri="{FF2B5EF4-FFF2-40B4-BE49-F238E27FC236}">
                <a16:creationId xmlns:a16="http://schemas.microsoft.com/office/drawing/2014/main" id="{A2A367BA-F9D9-850B-8D72-9D0E44C631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61350" y="4200524"/>
            <a:ext cx="3562350" cy="222646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68634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A0535-6874-8BA9-C29C-83F7A217E859}"/>
              </a:ext>
            </a:extLst>
          </p:cNvPr>
          <p:cNvSpPr>
            <a:spLocks noGrp="1"/>
          </p:cNvSpPr>
          <p:nvPr>
            <p:ph type="title"/>
          </p:nvPr>
        </p:nvSpPr>
        <p:spPr/>
        <p:txBody>
          <a:bodyPr/>
          <a:lstStyle/>
          <a:p>
            <a:r>
              <a:rPr lang="en-GB" sz="4400" dirty="0"/>
              <a:t>The importance of peers and</a:t>
            </a:r>
            <a:br>
              <a:rPr lang="en-GB" sz="4400" dirty="0"/>
            </a:br>
            <a:r>
              <a:rPr lang="en-GB" sz="4400" dirty="0"/>
              <a:t>status – Impact of lockdown?</a:t>
            </a:r>
            <a:endParaRPr lang="en-GB" dirty="0"/>
          </a:p>
        </p:txBody>
      </p:sp>
      <p:sp>
        <p:nvSpPr>
          <p:cNvPr id="3" name="Content Placeholder 2">
            <a:extLst>
              <a:ext uri="{FF2B5EF4-FFF2-40B4-BE49-F238E27FC236}">
                <a16:creationId xmlns:a16="http://schemas.microsoft.com/office/drawing/2014/main" id="{497C6484-3DCF-CEFE-9BA4-9AE0652C9F34}"/>
              </a:ext>
            </a:extLst>
          </p:cNvPr>
          <p:cNvSpPr>
            <a:spLocks noGrp="1"/>
          </p:cNvSpPr>
          <p:nvPr>
            <p:ph idx="1"/>
          </p:nvPr>
        </p:nvSpPr>
        <p:spPr>
          <a:xfrm>
            <a:off x="3937000" y="1803400"/>
            <a:ext cx="8115300" cy="4927600"/>
          </a:xfrm>
        </p:spPr>
        <p:txBody>
          <a:bodyPr>
            <a:normAutofit fontScale="92500"/>
          </a:bodyPr>
          <a:lstStyle/>
          <a:p>
            <a:r>
              <a:rPr lang="en-GB" sz="3200" dirty="0"/>
              <a:t>For younger people, lockdown meant they missed out on social interactions during a key developmental stage. Long term behavioural repercussions? Particularly in educational setting</a:t>
            </a:r>
          </a:p>
          <a:p>
            <a:pPr lvl="1"/>
            <a:r>
              <a:rPr lang="en-GB" sz="2800" dirty="0"/>
              <a:t>Not ‘permanent’, but still a challenge.</a:t>
            </a:r>
          </a:p>
          <a:p>
            <a:r>
              <a:rPr lang="en-GB" sz="3200" dirty="0"/>
              <a:t>Interestingly, adolescent wellbeing was stable, at least at first. </a:t>
            </a:r>
          </a:p>
          <a:p>
            <a:pPr lvl="1"/>
            <a:r>
              <a:rPr lang="en-GB" sz="2800" dirty="0"/>
              <a:t>Removal of typical teen stressors?</a:t>
            </a:r>
          </a:p>
          <a:p>
            <a:r>
              <a:rPr lang="en-GB" sz="3200" dirty="0"/>
              <a:t>Set precedent for attendance being non-essential?</a:t>
            </a:r>
          </a:p>
          <a:p>
            <a:pPr lvl="1"/>
            <a:r>
              <a:rPr lang="en-GB" sz="2800" dirty="0"/>
              <a:t>Arguably adults/parents were even more affected?</a:t>
            </a:r>
          </a:p>
        </p:txBody>
      </p:sp>
      <p:pic>
        <p:nvPicPr>
          <p:cNvPr id="14338" name="Picture 2" descr="Lockdown | London, May 2020 | generalising | Flickr">
            <a:extLst>
              <a:ext uri="{FF2B5EF4-FFF2-40B4-BE49-F238E27FC236}">
                <a16:creationId xmlns:a16="http://schemas.microsoft.com/office/drawing/2014/main" id="{6E7E1366-51FA-0831-CBF8-F8EB40A08F2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0200" y="2895650"/>
            <a:ext cx="3606800" cy="24057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24903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B9AB42-E5E0-3229-D015-EE63748CD68D}"/>
              </a:ext>
            </a:extLst>
          </p:cNvPr>
          <p:cNvSpPr>
            <a:spLocks noGrp="1"/>
          </p:cNvSpPr>
          <p:nvPr>
            <p:ph type="title"/>
          </p:nvPr>
        </p:nvSpPr>
        <p:spPr/>
        <p:txBody>
          <a:bodyPr>
            <a:normAutofit/>
          </a:bodyPr>
          <a:lstStyle/>
          <a:p>
            <a:r>
              <a:rPr lang="en-GB" sz="4400" dirty="0"/>
              <a:t>Physical v mental health</a:t>
            </a:r>
            <a:br>
              <a:rPr lang="en-GB" sz="4400" dirty="0"/>
            </a:br>
            <a:r>
              <a:rPr lang="en-GB" sz="4400" dirty="0"/>
              <a:t>Sport v head injury</a:t>
            </a:r>
            <a:endParaRPr lang="en-GB" dirty="0"/>
          </a:p>
        </p:txBody>
      </p:sp>
      <p:sp>
        <p:nvSpPr>
          <p:cNvPr id="3" name="Content Placeholder 2">
            <a:extLst>
              <a:ext uri="{FF2B5EF4-FFF2-40B4-BE49-F238E27FC236}">
                <a16:creationId xmlns:a16="http://schemas.microsoft.com/office/drawing/2014/main" id="{6706A7DD-534B-018C-3D6C-44F44D0E367F}"/>
              </a:ext>
            </a:extLst>
          </p:cNvPr>
          <p:cNvSpPr>
            <a:spLocks noGrp="1"/>
          </p:cNvSpPr>
          <p:nvPr>
            <p:ph idx="1"/>
          </p:nvPr>
        </p:nvSpPr>
        <p:spPr>
          <a:xfrm>
            <a:off x="292100" y="1825624"/>
            <a:ext cx="9601200" cy="4803775"/>
          </a:xfrm>
        </p:spPr>
        <p:txBody>
          <a:bodyPr>
            <a:normAutofit/>
          </a:bodyPr>
          <a:lstStyle/>
          <a:p>
            <a:r>
              <a:rPr lang="en-GB" dirty="0"/>
              <a:t>Physical and mental health often discussed as separate things, but they significantly overlap, and both key for wellbeing.</a:t>
            </a:r>
          </a:p>
          <a:p>
            <a:r>
              <a:rPr lang="en-GB" dirty="0"/>
              <a:t>Sport boosts both physical and mental health</a:t>
            </a:r>
          </a:p>
          <a:p>
            <a:r>
              <a:rPr lang="en-GB" dirty="0"/>
              <a:t>BUT risk of head injury often overlooked or ignored</a:t>
            </a:r>
          </a:p>
          <a:p>
            <a:pPr lvl="1"/>
            <a:r>
              <a:rPr lang="en-GB" dirty="0"/>
              <a:t>Particularly an issue with a developing brain.</a:t>
            </a:r>
          </a:p>
          <a:p>
            <a:r>
              <a:rPr lang="en-GB" dirty="0"/>
              <a:t>Brain impact often leads to no symptoms, but long recovery times still essential.</a:t>
            </a:r>
          </a:p>
          <a:p>
            <a:r>
              <a:rPr lang="en-GB" dirty="0"/>
              <a:t>Vital for adults in charge to appreciate and support this</a:t>
            </a:r>
          </a:p>
          <a:p>
            <a:r>
              <a:rPr lang="en-GB" dirty="0"/>
              <a:t>What’s more important, the game, or the player?</a:t>
            </a:r>
          </a:p>
        </p:txBody>
      </p:sp>
      <p:pic>
        <p:nvPicPr>
          <p:cNvPr id="15364" name="Picture 4" descr="Head For Change">
            <a:extLst>
              <a:ext uri="{FF2B5EF4-FFF2-40B4-BE49-F238E27FC236}">
                <a16:creationId xmlns:a16="http://schemas.microsoft.com/office/drawing/2014/main" id="{1A252592-8653-DE3A-AC63-E6121308DB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85349" y="2084387"/>
            <a:ext cx="1928814" cy="1928814"/>
          </a:xfrm>
          <a:prstGeom prst="rect">
            <a:avLst/>
          </a:prstGeom>
          <a:noFill/>
          <a:extLst>
            <a:ext uri="{909E8E84-426E-40DD-AFC4-6F175D3DCCD1}">
              <a14:hiddenFill xmlns:a14="http://schemas.microsoft.com/office/drawing/2010/main">
                <a:solidFill>
                  <a:srgbClr val="FFFFFF"/>
                </a:solidFill>
              </a14:hiddenFill>
            </a:ext>
          </a:extLst>
        </p:spPr>
      </p:pic>
      <p:pic>
        <p:nvPicPr>
          <p:cNvPr id="15366" name="Picture 6" descr="Gilbert Rugby Ball Stress Wales">
            <a:extLst>
              <a:ext uri="{FF2B5EF4-FFF2-40B4-BE49-F238E27FC236}">
                <a16:creationId xmlns:a16="http://schemas.microsoft.com/office/drawing/2014/main" id="{F94CBFA9-BC1F-4043-539C-DF408958E3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62522" y="4406900"/>
            <a:ext cx="1962741" cy="2019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14269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BC0B3-D025-F20C-41C0-14F48CBAB1DF}"/>
              </a:ext>
            </a:extLst>
          </p:cNvPr>
          <p:cNvSpPr>
            <a:spLocks noGrp="1"/>
          </p:cNvSpPr>
          <p:nvPr>
            <p:ph type="title"/>
          </p:nvPr>
        </p:nvSpPr>
        <p:spPr/>
        <p:txBody>
          <a:bodyPr>
            <a:normAutofit/>
          </a:bodyPr>
          <a:lstStyle/>
          <a:p>
            <a:r>
              <a:rPr lang="en-GB" sz="4400" dirty="0"/>
              <a:t>The impact of technology on younger brains</a:t>
            </a:r>
            <a:endParaRPr lang="en-GB" dirty="0"/>
          </a:p>
        </p:txBody>
      </p:sp>
      <p:sp>
        <p:nvSpPr>
          <p:cNvPr id="3" name="Content Placeholder 2">
            <a:extLst>
              <a:ext uri="{FF2B5EF4-FFF2-40B4-BE49-F238E27FC236}">
                <a16:creationId xmlns:a16="http://schemas.microsoft.com/office/drawing/2014/main" id="{ABAFE405-968A-1A36-1F91-6BCB5317A1BC}"/>
              </a:ext>
            </a:extLst>
          </p:cNvPr>
          <p:cNvSpPr>
            <a:spLocks noGrp="1"/>
          </p:cNvSpPr>
          <p:nvPr>
            <p:ph idx="1"/>
          </p:nvPr>
        </p:nvSpPr>
        <p:spPr>
          <a:xfrm>
            <a:off x="2933700" y="1825624"/>
            <a:ext cx="8839200" cy="5172076"/>
          </a:xfrm>
        </p:spPr>
        <p:txBody>
          <a:bodyPr>
            <a:normAutofit/>
          </a:bodyPr>
          <a:lstStyle/>
          <a:p>
            <a:r>
              <a:rPr lang="en-GB" dirty="0"/>
              <a:t>Much attention on the harm technology/smartphones do to young people. But the evidence doesn’t support much of it.</a:t>
            </a:r>
          </a:p>
          <a:p>
            <a:pPr lvl="1"/>
            <a:r>
              <a:rPr lang="en-GB" dirty="0"/>
              <a:t>Little connection between technology exposure and mental health issues. ‘Addiction’ label also over-used.</a:t>
            </a:r>
          </a:p>
          <a:p>
            <a:pPr lvl="1"/>
            <a:r>
              <a:rPr lang="en-GB" dirty="0"/>
              <a:t>Online world is a key part of modern childhood, something many adults ignore.</a:t>
            </a:r>
          </a:p>
          <a:p>
            <a:pPr lvl="1"/>
            <a:r>
              <a:rPr lang="en-GB" dirty="0"/>
              <a:t>Smartphones have </a:t>
            </a:r>
            <a:r>
              <a:rPr lang="en-GB" i="1" dirty="0"/>
              <a:t>increased </a:t>
            </a:r>
            <a:r>
              <a:rPr lang="en-GB" dirty="0"/>
              <a:t>children’s outdoor activities, not restricted.</a:t>
            </a:r>
          </a:p>
          <a:p>
            <a:pPr lvl="1"/>
            <a:r>
              <a:rPr lang="en-GB" dirty="0"/>
              <a:t>Connections and relationships vital for development, technology makes them easier.</a:t>
            </a:r>
          </a:p>
          <a:p>
            <a:pPr lvl="1"/>
            <a:r>
              <a:rPr lang="en-GB" dirty="0"/>
              <a:t>Imagine the lockdown without them.</a:t>
            </a:r>
          </a:p>
        </p:txBody>
      </p:sp>
      <p:pic>
        <p:nvPicPr>
          <p:cNvPr id="16386" name="Picture 2" descr="Hipipooo Mini Smartphone Unlocked 4G Mobile Phone 3.0 inches,Dual SIM,  2000mAh Battery,5MP+13MP Camera, Android 10.0 backup phone(XS12, 4GB+32G):  ...">
            <a:extLst>
              <a:ext uri="{FF2B5EF4-FFF2-40B4-BE49-F238E27FC236}">
                <a16:creationId xmlns:a16="http://schemas.microsoft.com/office/drawing/2014/main" id="{D74D7F26-85B6-1957-F7D6-3E0F8E9467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495550"/>
            <a:ext cx="2832100" cy="28321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655B7D2-B4DA-42E9-C3B9-6334D3526064}"/>
              </a:ext>
            </a:extLst>
          </p:cNvPr>
          <p:cNvSpPr txBox="1"/>
          <p:nvPr/>
        </p:nvSpPr>
        <p:spPr>
          <a:xfrm>
            <a:off x="3038475" y="1548190"/>
            <a:ext cx="6102350" cy="3139321"/>
          </a:xfrm>
          <a:prstGeom prst="rect">
            <a:avLst/>
          </a:prstGeom>
          <a:noFill/>
        </p:spPr>
        <p:txBody>
          <a:bodyPr wrap="square">
            <a:spAutoFit/>
          </a:bodyPr>
          <a:lstStyle/>
          <a:p>
            <a:r>
              <a:rPr lang="en-GB" dirty="0"/>
              <a:t>However…</a:t>
            </a:r>
          </a:p>
          <a:p>
            <a:pPr lvl="1"/>
            <a:r>
              <a:rPr lang="en-GB" dirty="0"/>
              <a:t>Lack of actual diagnoses doesn’t not mean no issues. Problematic use is a concern.</a:t>
            </a:r>
          </a:p>
          <a:p>
            <a:pPr lvl="1"/>
            <a:r>
              <a:rPr lang="en-GB" dirty="0"/>
              <a:t>Impacts on attention and memory. But not permanent ones.</a:t>
            </a:r>
          </a:p>
          <a:p>
            <a:pPr lvl="1"/>
            <a:r>
              <a:rPr lang="en-GB" dirty="0"/>
              <a:t>Dangerous influences online are a genuine concern. But the good/positive aspects are invariably overlooked.</a:t>
            </a:r>
          </a:p>
          <a:p>
            <a:pPr lvl="1"/>
            <a:r>
              <a:rPr lang="en-GB" dirty="0"/>
              <a:t>Devices in the classroom are a complex issue for teachers.</a:t>
            </a:r>
          </a:p>
          <a:p>
            <a:pPr lvl="2"/>
            <a:r>
              <a:rPr lang="en-GB" dirty="0"/>
              <a:t>Who has authority? Can you confiscate a de</a:t>
            </a:r>
          </a:p>
        </p:txBody>
      </p:sp>
    </p:spTree>
    <p:extLst>
      <p:ext uri="{BB962C8B-B14F-4D97-AF65-F5344CB8AC3E}">
        <p14:creationId xmlns:p14="http://schemas.microsoft.com/office/powerpoint/2010/main" val="15411637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19A0A-74D6-44FF-102C-A8A21901D09B}"/>
              </a:ext>
            </a:extLst>
          </p:cNvPr>
          <p:cNvSpPr>
            <a:spLocks noGrp="1"/>
          </p:cNvSpPr>
          <p:nvPr>
            <p:ph type="ctrTitle"/>
          </p:nvPr>
        </p:nvSpPr>
        <p:spPr>
          <a:xfrm>
            <a:off x="1314995" y="927463"/>
            <a:ext cx="7528560" cy="3331027"/>
          </a:xfrm>
        </p:spPr>
        <p:txBody>
          <a:bodyPr>
            <a:normAutofit/>
          </a:bodyPr>
          <a:lstStyle/>
          <a:p>
            <a:pPr algn="l"/>
            <a:r>
              <a:rPr lang="en-US" sz="4800" b="1" i="0" dirty="0">
                <a:solidFill>
                  <a:srgbClr val="E30713"/>
                </a:solidFill>
                <a:effectLst/>
                <a:latin typeface="Poppins" panose="020B0502040204020203" pitchFamily="2" charset="0"/>
              </a:rPr>
              <a:t>Masterclass 2025: The developing brain in a modern educational context</a:t>
            </a:r>
            <a:endParaRPr lang="en-GB" sz="6600" dirty="0">
              <a:solidFill>
                <a:srgbClr val="E30713"/>
              </a:solidFill>
            </a:endParaRPr>
          </a:p>
        </p:txBody>
      </p:sp>
      <p:sp>
        <p:nvSpPr>
          <p:cNvPr id="3" name="Subtitle 2">
            <a:extLst>
              <a:ext uri="{FF2B5EF4-FFF2-40B4-BE49-F238E27FC236}">
                <a16:creationId xmlns:a16="http://schemas.microsoft.com/office/drawing/2014/main" id="{EB14BECF-8880-BDDD-D3D0-0D9B8AC28E22}"/>
              </a:ext>
            </a:extLst>
          </p:cNvPr>
          <p:cNvSpPr>
            <a:spLocks noGrp="1"/>
          </p:cNvSpPr>
          <p:nvPr>
            <p:ph type="subTitle" idx="1"/>
          </p:nvPr>
        </p:nvSpPr>
        <p:spPr>
          <a:xfrm>
            <a:off x="1314995" y="4532580"/>
            <a:ext cx="9144000" cy="1655762"/>
          </a:xfrm>
        </p:spPr>
        <p:txBody>
          <a:bodyPr>
            <a:normAutofit/>
          </a:bodyPr>
          <a:lstStyle/>
          <a:p>
            <a:pPr algn="l"/>
            <a:r>
              <a:rPr lang="en-GB" sz="6000" b="1" dirty="0">
                <a:solidFill>
                  <a:srgbClr val="017A37"/>
                </a:solidFill>
              </a:rPr>
              <a:t>Dr Dean Burnett</a:t>
            </a:r>
          </a:p>
        </p:txBody>
      </p:sp>
      <p:pic>
        <p:nvPicPr>
          <p:cNvPr id="6" name="Picture 2" descr="EWC / CGA">
            <a:extLst>
              <a:ext uri="{FF2B5EF4-FFF2-40B4-BE49-F238E27FC236}">
                <a16:creationId xmlns:a16="http://schemas.microsoft.com/office/drawing/2014/main" id="{24CAC9E5-838C-4EB7-1620-C836538790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43555" y="2011693"/>
            <a:ext cx="2400845" cy="2520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99350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5F4149-CD6B-ECD0-CF88-09FC3B00145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A22545E-9534-F37F-A504-85D818AE9F8E}"/>
              </a:ext>
            </a:extLst>
          </p:cNvPr>
          <p:cNvSpPr>
            <a:spLocks noGrp="1"/>
          </p:cNvSpPr>
          <p:nvPr>
            <p:ph type="title"/>
          </p:nvPr>
        </p:nvSpPr>
        <p:spPr/>
        <p:txBody>
          <a:bodyPr>
            <a:normAutofit/>
          </a:bodyPr>
          <a:lstStyle/>
          <a:p>
            <a:r>
              <a:rPr lang="en-GB" sz="4400" dirty="0"/>
              <a:t>The impact of technology on younger brains</a:t>
            </a:r>
            <a:endParaRPr lang="en-GB" dirty="0"/>
          </a:p>
        </p:txBody>
      </p:sp>
      <p:pic>
        <p:nvPicPr>
          <p:cNvPr id="16386" name="Picture 2" descr="Hipipooo Mini Smartphone Unlocked 4G Mobile Phone 3.0 inches,Dual SIM,  2000mAh Battery,5MP+13MP Camera, Android 10.0 backup phone(XS12, 4GB+32G):  ...">
            <a:extLst>
              <a:ext uri="{FF2B5EF4-FFF2-40B4-BE49-F238E27FC236}">
                <a16:creationId xmlns:a16="http://schemas.microsoft.com/office/drawing/2014/main" id="{003A9721-C092-22FA-F7E6-20F715D883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495550"/>
            <a:ext cx="2832100" cy="28321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6" name="Content Placeholder 5">
            <a:extLst>
              <a:ext uri="{FF2B5EF4-FFF2-40B4-BE49-F238E27FC236}">
                <a16:creationId xmlns:a16="http://schemas.microsoft.com/office/drawing/2014/main" id="{1302CB21-B97F-7C60-0232-240DECD2D844}"/>
              </a:ext>
            </a:extLst>
          </p:cNvPr>
          <p:cNvSpPr>
            <a:spLocks noGrp="1"/>
          </p:cNvSpPr>
          <p:nvPr>
            <p:ph idx="1"/>
          </p:nvPr>
        </p:nvSpPr>
        <p:spPr>
          <a:xfrm>
            <a:off x="2921000" y="1825624"/>
            <a:ext cx="8432800" cy="4841875"/>
          </a:xfrm>
        </p:spPr>
        <p:txBody>
          <a:bodyPr>
            <a:normAutofit lnSpcReduction="10000"/>
          </a:bodyPr>
          <a:lstStyle/>
          <a:p>
            <a:r>
              <a:rPr lang="en-GB" sz="3200" dirty="0"/>
              <a:t>However…</a:t>
            </a:r>
          </a:p>
          <a:p>
            <a:pPr lvl="1"/>
            <a:r>
              <a:rPr lang="en-GB" sz="2800" dirty="0"/>
              <a:t>Lack of actual diagnoses doesn’t not mean no issues. Problematic use is a concern.</a:t>
            </a:r>
          </a:p>
          <a:p>
            <a:pPr lvl="1"/>
            <a:r>
              <a:rPr lang="en-GB" sz="2800" dirty="0"/>
              <a:t>Impacts on attention and memory. But not permanent ones.</a:t>
            </a:r>
          </a:p>
          <a:p>
            <a:pPr lvl="1"/>
            <a:r>
              <a:rPr lang="en-GB" sz="2800" dirty="0"/>
              <a:t>Dangerous influences online are a genuine concern. But the good/positive aspects are invariably overlooked.</a:t>
            </a:r>
          </a:p>
          <a:p>
            <a:pPr lvl="1"/>
            <a:r>
              <a:rPr lang="en-GB" sz="2800" dirty="0"/>
              <a:t>Devices in the classroom are a complex issue for teachers.</a:t>
            </a:r>
          </a:p>
          <a:p>
            <a:pPr lvl="2"/>
            <a:r>
              <a:rPr lang="en-GB" sz="2400" dirty="0"/>
              <a:t>Who has authority? Can you confiscate a device so expensive and personal? Can parents overrule teacher’s instructions?</a:t>
            </a:r>
          </a:p>
        </p:txBody>
      </p:sp>
    </p:spTree>
    <p:extLst>
      <p:ext uri="{BB962C8B-B14F-4D97-AF65-F5344CB8AC3E}">
        <p14:creationId xmlns:p14="http://schemas.microsoft.com/office/powerpoint/2010/main" val="34816549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0BCAFC-F0D0-3BA8-2215-A444564F8CB0}"/>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AAC7672D-C60E-42E5-99CF-4D1D58434A49}"/>
              </a:ext>
            </a:extLst>
          </p:cNvPr>
          <p:cNvSpPr>
            <a:spLocks noGrp="1"/>
          </p:cNvSpPr>
          <p:nvPr>
            <p:ph idx="1"/>
          </p:nvPr>
        </p:nvSpPr>
        <p:spPr>
          <a:xfrm>
            <a:off x="838200" y="1825625"/>
            <a:ext cx="10515600" cy="4667250"/>
          </a:xfrm>
        </p:spPr>
        <p:txBody>
          <a:bodyPr/>
          <a:lstStyle/>
          <a:p>
            <a:r>
              <a:rPr lang="en-GB" dirty="0"/>
              <a:t>The development and structure of the brain constantly changes throughout childhood and adolescence, and this has considerable effects on learning and behaviour.</a:t>
            </a:r>
          </a:p>
          <a:p>
            <a:r>
              <a:rPr lang="en-GB" dirty="0"/>
              <a:t>Our emotions have much greater influence over us than many assume, specially when we’re younger. This means negative emotional experiences can have lasting consequences. It also means learning can be enhanced when emotions are incorporated.</a:t>
            </a:r>
          </a:p>
          <a:p>
            <a:r>
              <a:rPr lang="en-GB" dirty="0"/>
              <a:t>When you consider the workings of the brain, the effects of lockdown, sport, head injuries, technology etc. make more sense.</a:t>
            </a:r>
          </a:p>
          <a:p>
            <a:endParaRPr lang="en-GB" dirty="0"/>
          </a:p>
        </p:txBody>
      </p:sp>
    </p:spTree>
    <p:extLst>
      <p:ext uri="{BB962C8B-B14F-4D97-AF65-F5344CB8AC3E}">
        <p14:creationId xmlns:p14="http://schemas.microsoft.com/office/powerpoint/2010/main" val="21795252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34C160-F3D2-714E-A6A8-B5329C74813C}"/>
              </a:ext>
            </a:extLst>
          </p:cNvPr>
          <p:cNvSpPr>
            <a:spLocks noGrp="1"/>
          </p:cNvSpPr>
          <p:nvPr>
            <p:ph type="title"/>
          </p:nvPr>
        </p:nvSpPr>
        <p:spPr/>
        <p:txBody>
          <a:bodyPr/>
          <a:lstStyle/>
          <a:p>
            <a:r>
              <a:rPr lang="en-US" sz="4400" b="1" i="0" dirty="0">
                <a:solidFill>
                  <a:srgbClr val="E30713"/>
                </a:solidFill>
                <a:effectLst/>
                <a:latin typeface="Poppins" panose="020B0502040204020203" pitchFamily="2" charset="0"/>
              </a:rPr>
              <a:t>The developing brain in a modern educational context</a:t>
            </a:r>
            <a:endParaRPr lang="en-GB" dirty="0"/>
          </a:p>
        </p:txBody>
      </p:sp>
      <p:sp>
        <p:nvSpPr>
          <p:cNvPr id="3" name="Content Placeholder 2">
            <a:extLst>
              <a:ext uri="{FF2B5EF4-FFF2-40B4-BE49-F238E27FC236}">
                <a16:creationId xmlns:a16="http://schemas.microsoft.com/office/drawing/2014/main" id="{964C8DCF-E50B-1B46-0CB7-E082A04B8224}"/>
              </a:ext>
            </a:extLst>
          </p:cNvPr>
          <p:cNvSpPr>
            <a:spLocks noGrp="1"/>
          </p:cNvSpPr>
          <p:nvPr>
            <p:ph idx="1"/>
          </p:nvPr>
        </p:nvSpPr>
        <p:spPr>
          <a:xfrm>
            <a:off x="522513" y="1825624"/>
            <a:ext cx="11443063" cy="5032375"/>
          </a:xfrm>
        </p:spPr>
        <p:txBody>
          <a:bodyPr/>
          <a:lstStyle/>
          <a:p>
            <a:pPr marL="514350" indent="-514350">
              <a:buFont typeface="+mj-lt"/>
              <a:buAutoNum type="arabicPeriod"/>
            </a:pPr>
            <a:r>
              <a:rPr lang="en-GB" sz="3000" dirty="0"/>
              <a:t>The basics of the brain</a:t>
            </a:r>
          </a:p>
          <a:p>
            <a:pPr marL="514350" indent="-514350">
              <a:buFont typeface="+mj-lt"/>
              <a:buAutoNum type="arabicPeriod"/>
            </a:pPr>
            <a:r>
              <a:rPr lang="en-GB" sz="3000" dirty="0"/>
              <a:t>How the brain learns and develops, at the biological level</a:t>
            </a:r>
          </a:p>
          <a:p>
            <a:pPr marL="514350" indent="-514350">
              <a:buFont typeface="+mj-lt"/>
              <a:buAutoNum type="arabicPeriod"/>
            </a:pPr>
            <a:r>
              <a:rPr lang="en-GB" sz="3000" dirty="0"/>
              <a:t>Emotions vs Cognition</a:t>
            </a:r>
          </a:p>
          <a:p>
            <a:pPr marL="514350" indent="-514350">
              <a:buFont typeface="+mj-lt"/>
              <a:buAutoNum type="arabicPeriod"/>
            </a:pPr>
            <a:r>
              <a:rPr lang="en-GB" sz="3000" dirty="0"/>
              <a:t>The developing brain at different ages (young child, older child, teenager)</a:t>
            </a:r>
          </a:p>
          <a:p>
            <a:pPr marL="514350" indent="-514350">
              <a:buFont typeface="+mj-lt"/>
              <a:buAutoNum type="arabicPeriod"/>
            </a:pPr>
            <a:r>
              <a:rPr lang="en-GB" sz="3000" dirty="0"/>
              <a:t>Information vs experience</a:t>
            </a:r>
          </a:p>
          <a:p>
            <a:pPr marL="514350" indent="-514350">
              <a:buFont typeface="+mj-lt"/>
              <a:buAutoNum type="arabicPeriod"/>
            </a:pPr>
            <a:r>
              <a:rPr lang="en-GB" sz="3000" dirty="0"/>
              <a:t>The importance of peers and status (and the effects of lockdown)</a:t>
            </a:r>
          </a:p>
          <a:p>
            <a:pPr marL="514350" indent="-514350">
              <a:buFont typeface="+mj-lt"/>
              <a:buAutoNum type="arabicPeriod"/>
            </a:pPr>
            <a:r>
              <a:rPr lang="en-GB" sz="3000" dirty="0"/>
              <a:t>Physical v mental health, sport v head injury</a:t>
            </a:r>
          </a:p>
          <a:p>
            <a:pPr marL="514350" indent="-514350">
              <a:buFont typeface="+mj-lt"/>
              <a:buAutoNum type="arabicPeriod"/>
            </a:pPr>
            <a:r>
              <a:rPr lang="en-GB" sz="3000" dirty="0"/>
              <a:t>The impact of technology on younger brains</a:t>
            </a:r>
          </a:p>
          <a:p>
            <a:pPr marL="514350" indent="-514350">
              <a:buFont typeface="+mj-lt"/>
              <a:buAutoNum type="arabicPeriod"/>
            </a:pPr>
            <a:endParaRPr lang="en-GB" dirty="0"/>
          </a:p>
          <a:p>
            <a:pPr marL="514350" indent="-514350">
              <a:buFont typeface="+mj-lt"/>
              <a:buAutoNum type="arabicPeriod"/>
            </a:pPr>
            <a:endParaRPr lang="en-GB" dirty="0"/>
          </a:p>
        </p:txBody>
      </p:sp>
    </p:spTree>
    <p:extLst>
      <p:ext uri="{BB962C8B-B14F-4D97-AF65-F5344CB8AC3E}">
        <p14:creationId xmlns:p14="http://schemas.microsoft.com/office/powerpoint/2010/main" val="208603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694C45-BDF1-1BDC-7F74-4DF2B1E14E89}"/>
              </a:ext>
            </a:extLst>
          </p:cNvPr>
          <p:cNvSpPr>
            <a:spLocks noGrp="1"/>
          </p:cNvSpPr>
          <p:nvPr>
            <p:ph type="title"/>
          </p:nvPr>
        </p:nvSpPr>
        <p:spPr/>
        <p:txBody>
          <a:bodyPr/>
          <a:lstStyle/>
          <a:p>
            <a:r>
              <a:rPr lang="en-GB" dirty="0"/>
              <a:t>The basics of the brain</a:t>
            </a:r>
          </a:p>
        </p:txBody>
      </p:sp>
      <p:pic>
        <p:nvPicPr>
          <p:cNvPr id="2050" name="Picture 2" descr="The Anatomy of the Human Brain">
            <a:extLst>
              <a:ext uri="{FF2B5EF4-FFF2-40B4-BE49-F238E27FC236}">
                <a16:creationId xmlns:a16="http://schemas.microsoft.com/office/drawing/2014/main" id="{C29048CA-373B-E666-73BE-A7391674661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3279"/>
          <a:stretch/>
        </p:blipFill>
        <p:spPr bwMode="auto">
          <a:xfrm>
            <a:off x="5516880" y="1882853"/>
            <a:ext cx="6675120" cy="445553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Brain Basics: Know Your Brain | National Institute of Neurological  Disorders and Stroke">
            <a:extLst>
              <a:ext uri="{FF2B5EF4-FFF2-40B4-BE49-F238E27FC236}">
                <a16:creationId xmlns:a16="http://schemas.microsoft.com/office/drawing/2014/main" id="{03529106-845B-E57F-07BB-7A8AC4B3F0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5213" y="1817164"/>
            <a:ext cx="4848497" cy="45212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8453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4BE7C5-E655-FF55-766D-DD5B54DA38BF}"/>
              </a:ext>
            </a:extLst>
          </p:cNvPr>
          <p:cNvSpPr>
            <a:spLocks noGrp="1"/>
          </p:cNvSpPr>
          <p:nvPr>
            <p:ph type="title"/>
          </p:nvPr>
        </p:nvSpPr>
        <p:spPr/>
        <p:txBody>
          <a:bodyPr/>
          <a:lstStyle/>
          <a:p>
            <a:r>
              <a:rPr lang="en-GB" dirty="0"/>
              <a:t>The basics of the brain</a:t>
            </a:r>
          </a:p>
        </p:txBody>
      </p:sp>
      <p:pic>
        <p:nvPicPr>
          <p:cNvPr id="4098" name="Picture 2" descr="New Insights into Tau's Spread and Role in Memory Loss">
            <a:extLst>
              <a:ext uri="{FF2B5EF4-FFF2-40B4-BE49-F238E27FC236}">
                <a16:creationId xmlns:a16="http://schemas.microsoft.com/office/drawing/2014/main" id="{5C2E0457-9A03-4CDF-82F7-E3CB42C979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388" y="1844312"/>
            <a:ext cx="8913223" cy="50136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35689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Neurites &amp; Synapses | GeneTex">
            <a:extLst>
              <a:ext uri="{FF2B5EF4-FFF2-40B4-BE49-F238E27FC236}">
                <a16:creationId xmlns:a16="http://schemas.microsoft.com/office/drawing/2014/main" id="{41B45CC1-490B-611D-A505-8576402730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64630" y="1825625"/>
            <a:ext cx="6727370" cy="435133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F4058564-1F35-2714-7525-5D59DB60E8AB}"/>
              </a:ext>
            </a:extLst>
          </p:cNvPr>
          <p:cNvSpPr>
            <a:spLocks noGrp="1"/>
          </p:cNvSpPr>
          <p:nvPr>
            <p:ph type="title"/>
          </p:nvPr>
        </p:nvSpPr>
        <p:spPr>
          <a:xfrm>
            <a:off x="838200" y="365125"/>
            <a:ext cx="9651274" cy="1325563"/>
          </a:xfrm>
        </p:spPr>
        <p:txBody>
          <a:bodyPr/>
          <a:lstStyle/>
          <a:p>
            <a:r>
              <a:rPr lang="en-GB" dirty="0"/>
              <a:t>How the brain learns and develops</a:t>
            </a:r>
          </a:p>
        </p:txBody>
      </p:sp>
      <p:sp>
        <p:nvSpPr>
          <p:cNvPr id="3" name="Content Placeholder 2">
            <a:extLst>
              <a:ext uri="{FF2B5EF4-FFF2-40B4-BE49-F238E27FC236}">
                <a16:creationId xmlns:a16="http://schemas.microsoft.com/office/drawing/2014/main" id="{9755F02F-BD00-B228-AEA9-9FC0EF755064}"/>
              </a:ext>
            </a:extLst>
          </p:cNvPr>
          <p:cNvSpPr>
            <a:spLocks noGrp="1"/>
          </p:cNvSpPr>
          <p:nvPr>
            <p:ph idx="1"/>
          </p:nvPr>
        </p:nvSpPr>
        <p:spPr>
          <a:xfrm>
            <a:off x="838200" y="2024743"/>
            <a:ext cx="4992986" cy="4663440"/>
          </a:xfrm>
        </p:spPr>
        <p:txBody>
          <a:bodyPr>
            <a:normAutofit/>
          </a:bodyPr>
          <a:lstStyle/>
          <a:p>
            <a:pPr marL="0" indent="0">
              <a:buNone/>
            </a:pPr>
            <a:r>
              <a:rPr lang="en-GB" dirty="0"/>
              <a:t>Everything the brain does is ultimately based on, and the result of, connections between neurons. Synapses. </a:t>
            </a:r>
          </a:p>
          <a:p>
            <a:pPr marL="0" indent="0">
              <a:buNone/>
            </a:pPr>
            <a:r>
              <a:rPr lang="en-GB" dirty="0"/>
              <a:t>Everything the brain learns results in new connections formed between brain cells.</a:t>
            </a:r>
          </a:p>
          <a:p>
            <a:pPr marL="0" indent="0">
              <a:buNone/>
            </a:pPr>
            <a:r>
              <a:rPr lang="en-GB" dirty="0"/>
              <a:t>These synapses are the building blocks of brain function, and the site of </a:t>
            </a:r>
            <a:r>
              <a:rPr lang="en-GB" i="1" dirty="0"/>
              <a:t>neuroplasticity.</a:t>
            </a:r>
            <a:endParaRPr lang="en-GB" dirty="0"/>
          </a:p>
          <a:p>
            <a:endParaRPr lang="en-GB" dirty="0"/>
          </a:p>
        </p:txBody>
      </p:sp>
    </p:spTree>
    <p:extLst>
      <p:ext uri="{BB962C8B-B14F-4D97-AF65-F5344CB8AC3E}">
        <p14:creationId xmlns:p14="http://schemas.microsoft.com/office/powerpoint/2010/main" val="29395541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1D9364-3566-799A-4ABC-2135923D3108}"/>
              </a:ext>
            </a:extLst>
          </p:cNvPr>
          <p:cNvSpPr>
            <a:spLocks noGrp="1"/>
          </p:cNvSpPr>
          <p:nvPr>
            <p:ph type="title"/>
          </p:nvPr>
        </p:nvSpPr>
        <p:spPr>
          <a:xfrm>
            <a:off x="838200" y="365125"/>
            <a:ext cx="9677400" cy="1325563"/>
          </a:xfrm>
        </p:spPr>
        <p:txBody>
          <a:bodyPr/>
          <a:lstStyle/>
          <a:p>
            <a:r>
              <a:rPr lang="en-GB" dirty="0"/>
              <a:t>How the brain learns and develops</a:t>
            </a:r>
          </a:p>
        </p:txBody>
      </p:sp>
      <p:sp>
        <p:nvSpPr>
          <p:cNvPr id="3" name="Content Placeholder 2">
            <a:extLst>
              <a:ext uri="{FF2B5EF4-FFF2-40B4-BE49-F238E27FC236}">
                <a16:creationId xmlns:a16="http://schemas.microsoft.com/office/drawing/2014/main" id="{F3285E71-71FD-2C3A-1314-7C2C56989981}"/>
              </a:ext>
            </a:extLst>
          </p:cNvPr>
          <p:cNvSpPr>
            <a:spLocks noGrp="1"/>
          </p:cNvSpPr>
          <p:nvPr>
            <p:ph idx="1"/>
          </p:nvPr>
        </p:nvSpPr>
        <p:spPr>
          <a:xfrm>
            <a:off x="332447" y="1690688"/>
            <a:ext cx="11743508" cy="4351338"/>
          </a:xfrm>
        </p:spPr>
        <p:txBody>
          <a:bodyPr/>
          <a:lstStyle/>
          <a:p>
            <a:pPr marL="0" indent="0">
              <a:buNone/>
            </a:pPr>
            <a:r>
              <a:rPr lang="en-GB" dirty="0"/>
              <a:t>But it’s not a case of ‘the more the merrier’ with synapses. It’s quality over quantity. The more ‘powerful’ the brain (i.e. the more intellectually capable one) seem to be more </a:t>
            </a:r>
            <a:r>
              <a:rPr lang="en-GB" i="1" dirty="0"/>
              <a:t>efficient</a:t>
            </a:r>
            <a:r>
              <a:rPr lang="en-GB" dirty="0"/>
              <a:t>. They have brains with better organised and arranged networks. You can see this at work in the developing brains at various ages</a:t>
            </a:r>
          </a:p>
        </p:txBody>
      </p:sp>
      <p:pic>
        <p:nvPicPr>
          <p:cNvPr id="4" name="Picture 3">
            <a:extLst>
              <a:ext uri="{FF2B5EF4-FFF2-40B4-BE49-F238E27FC236}">
                <a16:creationId xmlns:a16="http://schemas.microsoft.com/office/drawing/2014/main" id="{3AB31800-41AC-218C-C1A0-706691A10E54}"/>
              </a:ext>
            </a:extLst>
          </p:cNvPr>
          <p:cNvPicPr>
            <a:picLocks noChangeAspect="1"/>
          </p:cNvPicPr>
          <p:nvPr/>
        </p:nvPicPr>
        <p:blipFill>
          <a:blip r:embed="rId2"/>
          <a:stretch>
            <a:fillRect/>
          </a:stretch>
        </p:blipFill>
        <p:spPr>
          <a:xfrm>
            <a:off x="2862615" y="3639887"/>
            <a:ext cx="5813628" cy="3150527"/>
          </a:xfrm>
          <a:prstGeom prst="rect">
            <a:avLst/>
          </a:prstGeom>
        </p:spPr>
      </p:pic>
      <p:sp>
        <p:nvSpPr>
          <p:cNvPr id="5" name="TextBox 4">
            <a:extLst>
              <a:ext uri="{FF2B5EF4-FFF2-40B4-BE49-F238E27FC236}">
                <a16:creationId xmlns:a16="http://schemas.microsoft.com/office/drawing/2014/main" id="{39CFDFA8-7C55-CF3F-AB77-E227D24D3CC6}"/>
              </a:ext>
            </a:extLst>
          </p:cNvPr>
          <p:cNvSpPr txBox="1"/>
          <p:nvPr/>
        </p:nvSpPr>
        <p:spPr>
          <a:xfrm>
            <a:off x="3434964" y="3735977"/>
            <a:ext cx="823528" cy="378823"/>
          </a:xfrm>
          <a:prstGeom prst="rect">
            <a:avLst/>
          </a:prstGeom>
          <a:solidFill>
            <a:schemeClr val="bg1"/>
          </a:solidFill>
        </p:spPr>
        <p:txBody>
          <a:bodyPr wrap="square" rtlCol="0">
            <a:spAutoFit/>
          </a:bodyPr>
          <a:lstStyle/>
          <a:p>
            <a:pPr algn="ctr"/>
            <a:r>
              <a:rPr lang="en-GB" b="1" dirty="0">
                <a:solidFill>
                  <a:srgbClr val="E30713"/>
                </a:solidFill>
              </a:rPr>
              <a:t>Birth</a:t>
            </a:r>
          </a:p>
        </p:txBody>
      </p:sp>
      <p:sp>
        <p:nvSpPr>
          <p:cNvPr id="6" name="TextBox 5">
            <a:extLst>
              <a:ext uri="{FF2B5EF4-FFF2-40B4-BE49-F238E27FC236}">
                <a16:creationId xmlns:a16="http://schemas.microsoft.com/office/drawing/2014/main" id="{B18DD8F6-9872-16E9-1F32-35A9876F8FB7}"/>
              </a:ext>
            </a:extLst>
          </p:cNvPr>
          <p:cNvSpPr txBox="1"/>
          <p:nvPr/>
        </p:nvSpPr>
        <p:spPr>
          <a:xfrm>
            <a:off x="5357665" y="3735976"/>
            <a:ext cx="823528" cy="378823"/>
          </a:xfrm>
          <a:prstGeom prst="rect">
            <a:avLst/>
          </a:prstGeom>
          <a:solidFill>
            <a:schemeClr val="bg1"/>
          </a:solidFill>
        </p:spPr>
        <p:txBody>
          <a:bodyPr wrap="square" rtlCol="0">
            <a:spAutoFit/>
          </a:bodyPr>
          <a:lstStyle/>
          <a:p>
            <a:pPr algn="ctr"/>
            <a:r>
              <a:rPr lang="en-GB" b="1" dirty="0">
                <a:solidFill>
                  <a:srgbClr val="E30713"/>
                </a:solidFill>
              </a:rPr>
              <a:t>Age 6</a:t>
            </a:r>
          </a:p>
        </p:txBody>
      </p:sp>
      <p:sp>
        <p:nvSpPr>
          <p:cNvPr id="7" name="TextBox 6">
            <a:extLst>
              <a:ext uri="{FF2B5EF4-FFF2-40B4-BE49-F238E27FC236}">
                <a16:creationId xmlns:a16="http://schemas.microsoft.com/office/drawing/2014/main" id="{54489EF2-7601-DEC2-28FD-FCF84CF2E55D}"/>
              </a:ext>
            </a:extLst>
          </p:cNvPr>
          <p:cNvSpPr txBox="1"/>
          <p:nvPr/>
        </p:nvSpPr>
        <p:spPr>
          <a:xfrm>
            <a:off x="7240611" y="3745467"/>
            <a:ext cx="925380" cy="369332"/>
          </a:xfrm>
          <a:prstGeom prst="rect">
            <a:avLst/>
          </a:prstGeom>
          <a:solidFill>
            <a:schemeClr val="bg1"/>
          </a:solidFill>
        </p:spPr>
        <p:txBody>
          <a:bodyPr wrap="square" rtlCol="0">
            <a:spAutoFit/>
          </a:bodyPr>
          <a:lstStyle/>
          <a:p>
            <a:pPr algn="ctr"/>
            <a:r>
              <a:rPr lang="en-GB" b="1" dirty="0">
                <a:solidFill>
                  <a:srgbClr val="E30713"/>
                </a:solidFill>
              </a:rPr>
              <a:t>Age 14</a:t>
            </a:r>
          </a:p>
        </p:txBody>
      </p:sp>
    </p:spTree>
    <p:extLst>
      <p:ext uri="{BB962C8B-B14F-4D97-AF65-F5344CB8AC3E}">
        <p14:creationId xmlns:p14="http://schemas.microsoft.com/office/powerpoint/2010/main" val="14587492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11859-3D47-BFF8-73AF-3DA223ED4C60}"/>
              </a:ext>
            </a:extLst>
          </p:cNvPr>
          <p:cNvSpPr>
            <a:spLocks noGrp="1"/>
          </p:cNvSpPr>
          <p:nvPr>
            <p:ph type="title"/>
          </p:nvPr>
        </p:nvSpPr>
        <p:spPr/>
        <p:txBody>
          <a:bodyPr/>
          <a:lstStyle/>
          <a:p>
            <a:r>
              <a:rPr lang="en-GB" dirty="0"/>
              <a:t>Emotion Vs Cognition</a:t>
            </a:r>
          </a:p>
        </p:txBody>
      </p:sp>
      <p:sp>
        <p:nvSpPr>
          <p:cNvPr id="3" name="Content Placeholder 2">
            <a:extLst>
              <a:ext uri="{FF2B5EF4-FFF2-40B4-BE49-F238E27FC236}">
                <a16:creationId xmlns:a16="http://schemas.microsoft.com/office/drawing/2014/main" id="{DCAC3ED1-DCF9-1189-92D2-A7E860ACF3A3}"/>
              </a:ext>
            </a:extLst>
          </p:cNvPr>
          <p:cNvSpPr>
            <a:spLocks noGrp="1"/>
          </p:cNvSpPr>
          <p:nvPr>
            <p:ph idx="1"/>
          </p:nvPr>
        </p:nvSpPr>
        <p:spPr>
          <a:xfrm>
            <a:off x="838200" y="1346200"/>
            <a:ext cx="6692900" cy="5511799"/>
          </a:xfrm>
        </p:spPr>
        <p:txBody>
          <a:bodyPr>
            <a:normAutofit/>
          </a:bodyPr>
          <a:lstStyle/>
          <a:p>
            <a:r>
              <a:rPr lang="en-GB" dirty="0"/>
              <a:t>Widely assumed that emotions and cognition (thinking) are two opposite processes, but they’re deeply intertwined.</a:t>
            </a:r>
          </a:p>
          <a:p>
            <a:r>
              <a:rPr lang="en-GB" dirty="0"/>
              <a:t>Emotion = old, fast, powerful, irrational. The precursor of thinking. Still very influential.</a:t>
            </a:r>
          </a:p>
          <a:p>
            <a:r>
              <a:rPr lang="en-GB" dirty="0"/>
              <a:t>Cognition = new, complex, slow, often dominant, but </a:t>
            </a:r>
            <a:r>
              <a:rPr lang="en-GB" i="1" dirty="0"/>
              <a:t>reactive.</a:t>
            </a:r>
            <a:endParaRPr lang="en-GB" dirty="0"/>
          </a:p>
          <a:p>
            <a:r>
              <a:rPr lang="en-GB" dirty="0"/>
              <a:t>Both influence each other. Appraisal of emotions, executive function for cognition</a:t>
            </a:r>
          </a:p>
        </p:txBody>
      </p:sp>
      <p:pic>
        <p:nvPicPr>
          <p:cNvPr id="5" name="Picture 4">
            <a:extLst>
              <a:ext uri="{FF2B5EF4-FFF2-40B4-BE49-F238E27FC236}">
                <a16:creationId xmlns:a16="http://schemas.microsoft.com/office/drawing/2014/main" id="{04D7EF9E-58A8-9E51-B861-278F3FA8DAB6}"/>
              </a:ext>
            </a:extLst>
          </p:cNvPr>
          <p:cNvPicPr>
            <a:picLocks noChangeAspect="1"/>
          </p:cNvPicPr>
          <p:nvPr/>
        </p:nvPicPr>
        <p:blipFill>
          <a:blip r:embed="rId2"/>
          <a:stretch>
            <a:fillRect/>
          </a:stretch>
        </p:blipFill>
        <p:spPr>
          <a:xfrm>
            <a:off x="9385497" y="2017533"/>
            <a:ext cx="2650172" cy="3531600"/>
          </a:xfrm>
          <a:prstGeom prst="rect">
            <a:avLst/>
          </a:prstGeom>
          <a:ln w="19050">
            <a:noFill/>
          </a:ln>
        </p:spPr>
      </p:pic>
      <p:pic>
        <p:nvPicPr>
          <p:cNvPr id="6146" name="Picture 2" descr="Wild Chimps - Free Stock Photo by Pixabay on Stockvault.net">
            <a:extLst>
              <a:ext uri="{FF2B5EF4-FFF2-40B4-BE49-F238E27FC236}">
                <a16:creationId xmlns:a16="http://schemas.microsoft.com/office/drawing/2014/main" id="{F775B0C3-4B6E-014D-8844-A2CD6AD619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31100" y="2020186"/>
            <a:ext cx="2321737" cy="3531519"/>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7520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00A9E-CEFB-AE77-4E7E-F590DF92B643}"/>
              </a:ext>
            </a:extLst>
          </p:cNvPr>
          <p:cNvSpPr>
            <a:spLocks noGrp="1"/>
          </p:cNvSpPr>
          <p:nvPr>
            <p:ph type="title"/>
          </p:nvPr>
        </p:nvSpPr>
        <p:spPr/>
        <p:txBody>
          <a:bodyPr/>
          <a:lstStyle/>
          <a:p>
            <a:r>
              <a:rPr lang="en-GB" dirty="0"/>
              <a:t>The developing brain, at different ages</a:t>
            </a:r>
          </a:p>
        </p:txBody>
      </p:sp>
      <p:sp>
        <p:nvSpPr>
          <p:cNvPr id="3" name="Content Placeholder 2">
            <a:extLst>
              <a:ext uri="{FF2B5EF4-FFF2-40B4-BE49-F238E27FC236}">
                <a16:creationId xmlns:a16="http://schemas.microsoft.com/office/drawing/2014/main" id="{59F2BD5D-CDC7-E275-AB18-678A7EAD6365}"/>
              </a:ext>
            </a:extLst>
          </p:cNvPr>
          <p:cNvSpPr>
            <a:spLocks noGrp="1"/>
          </p:cNvSpPr>
          <p:nvPr>
            <p:ph idx="1"/>
          </p:nvPr>
        </p:nvSpPr>
        <p:spPr>
          <a:xfrm>
            <a:off x="838200" y="1690688"/>
            <a:ext cx="10515600" cy="4486275"/>
          </a:xfrm>
        </p:spPr>
        <p:txBody>
          <a:bodyPr>
            <a:normAutofit/>
          </a:bodyPr>
          <a:lstStyle/>
          <a:p>
            <a:pPr marL="0" indent="0">
              <a:buNone/>
            </a:pPr>
            <a:r>
              <a:rPr lang="en-GB" sz="2400" dirty="0"/>
              <a:t>Brain development is not a linear process. It has recognised stages. And these have significant effects on an individuals thinking, behaviour, and ability/tendency to learn. Can also determine relationships and interactions with educators and authority figures.</a:t>
            </a:r>
          </a:p>
        </p:txBody>
      </p:sp>
      <p:pic>
        <p:nvPicPr>
          <p:cNvPr id="4" name="Picture 3">
            <a:extLst>
              <a:ext uri="{FF2B5EF4-FFF2-40B4-BE49-F238E27FC236}">
                <a16:creationId xmlns:a16="http://schemas.microsoft.com/office/drawing/2014/main" id="{FBB2F27E-EF8F-5839-84E8-9409489B220D}"/>
              </a:ext>
            </a:extLst>
          </p:cNvPr>
          <p:cNvPicPr>
            <a:picLocks noChangeAspect="1"/>
          </p:cNvPicPr>
          <p:nvPr/>
        </p:nvPicPr>
        <p:blipFill>
          <a:blip r:embed="rId2"/>
          <a:stretch>
            <a:fillRect/>
          </a:stretch>
        </p:blipFill>
        <p:spPr>
          <a:xfrm>
            <a:off x="2773715" y="3016251"/>
            <a:ext cx="5813628" cy="3150527"/>
          </a:xfrm>
          <a:prstGeom prst="rect">
            <a:avLst/>
          </a:prstGeom>
        </p:spPr>
      </p:pic>
      <p:sp>
        <p:nvSpPr>
          <p:cNvPr id="5" name="TextBox 4">
            <a:extLst>
              <a:ext uri="{FF2B5EF4-FFF2-40B4-BE49-F238E27FC236}">
                <a16:creationId xmlns:a16="http://schemas.microsoft.com/office/drawing/2014/main" id="{831774E3-161F-9281-1F1A-44D3DB8207B7}"/>
              </a:ext>
            </a:extLst>
          </p:cNvPr>
          <p:cNvSpPr txBox="1"/>
          <p:nvPr/>
        </p:nvSpPr>
        <p:spPr>
          <a:xfrm>
            <a:off x="3346064" y="3112341"/>
            <a:ext cx="823528" cy="378823"/>
          </a:xfrm>
          <a:prstGeom prst="rect">
            <a:avLst/>
          </a:prstGeom>
          <a:solidFill>
            <a:schemeClr val="bg1"/>
          </a:solidFill>
        </p:spPr>
        <p:txBody>
          <a:bodyPr wrap="square" rtlCol="0">
            <a:spAutoFit/>
          </a:bodyPr>
          <a:lstStyle/>
          <a:p>
            <a:pPr algn="ctr"/>
            <a:r>
              <a:rPr lang="en-GB" b="1" dirty="0">
                <a:solidFill>
                  <a:srgbClr val="E30713"/>
                </a:solidFill>
              </a:rPr>
              <a:t>Birth</a:t>
            </a:r>
          </a:p>
        </p:txBody>
      </p:sp>
      <p:sp>
        <p:nvSpPr>
          <p:cNvPr id="6" name="TextBox 5">
            <a:extLst>
              <a:ext uri="{FF2B5EF4-FFF2-40B4-BE49-F238E27FC236}">
                <a16:creationId xmlns:a16="http://schemas.microsoft.com/office/drawing/2014/main" id="{E3110E22-47BE-3BEF-8264-FAE5CDD227E2}"/>
              </a:ext>
            </a:extLst>
          </p:cNvPr>
          <p:cNvSpPr txBox="1"/>
          <p:nvPr/>
        </p:nvSpPr>
        <p:spPr>
          <a:xfrm>
            <a:off x="5268765" y="3112340"/>
            <a:ext cx="823528" cy="378823"/>
          </a:xfrm>
          <a:prstGeom prst="rect">
            <a:avLst/>
          </a:prstGeom>
          <a:solidFill>
            <a:schemeClr val="bg1"/>
          </a:solidFill>
        </p:spPr>
        <p:txBody>
          <a:bodyPr wrap="square" rtlCol="0">
            <a:spAutoFit/>
          </a:bodyPr>
          <a:lstStyle/>
          <a:p>
            <a:pPr algn="ctr"/>
            <a:r>
              <a:rPr lang="en-GB" b="1" dirty="0">
                <a:solidFill>
                  <a:srgbClr val="E30713"/>
                </a:solidFill>
              </a:rPr>
              <a:t>Age 6</a:t>
            </a:r>
          </a:p>
        </p:txBody>
      </p:sp>
      <p:sp>
        <p:nvSpPr>
          <p:cNvPr id="7" name="TextBox 6">
            <a:extLst>
              <a:ext uri="{FF2B5EF4-FFF2-40B4-BE49-F238E27FC236}">
                <a16:creationId xmlns:a16="http://schemas.microsoft.com/office/drawing/2014/main" id="{C259A1EC-91A2-6B16-9712-FF6B121186F0}"/>
              </a:ext>
            </a:extLst>
          </p:cNvPr>
          <p:cNvSpPr txBox="1"/>
          <p:nvPr/>
        </p:nvSpPr>
        <p:spPr>
          <a:xfrm>
            <a:off x="7151711" y="3121831"/>
            <a:ext cx="925380" cy="369332"/>
          </a:xfrm>
          <a:prstGeom prst="rect">
            <a:avLst/>
          </a:prstGeom>
          <a:solidFill>
            <a:schemeClr val="bg1"/>
          </a:solidFill>
        </p:spPr>
        <p:txBody>
          <a:bodyPr wrap="square" rtlCol="0">
            <a:spAutoFit/>
          </a:bodyPr>
          <a:lstStyle/>
          <a:p>
            <a:pPr algn="ctr"/>
            <a:r>
              <a:rPr lang="en-GB" b="1" dirty="0">
                <a:solidFill>
                  <a:srgbClr val="E30713"/>
                </a:solidFill>
              </a:rPr>
              <a:t>Age 14</a:t>
            </a:r>
          </a:p>
        </p:txBody>
      </p:sp>
      <p:sp>
        <p:nvSpPr>
          <p:cNvPr id="9" name="TextBox 8">
            <a:extLst>
              <a:ext uri="{FF2B5EF4-FFF2-40B4-BE49-F238E27FC236}">
                <a16:creationId xmlns:a16="http://schemas.microsoft.com/office/drawing/2014/main" id="{8C97C672-B3EF-8E8A-51F2-BF01CF273FA6}"/>
              </a:ext>
            </a:extLst>
          </p:cNvPr>
          <p:cNvSpPr txBox="1"/>
          <p:nvPr/>
        </p:nvSpPr>
        <p:spPr>
          <a:xfrm>
            <a:off x="838200" y="6166778"/>
            <a:ext cx="10960100" cy="646331"/>
          </a:xfrm>
          <a:prstGeom prst="rect">
            <a:avLst/>
          </a:prstGeom>
          <a:noFill/>
        </p:spPr>
        <p:txBody>
          <a:bodyPr wrap="square">
            <a:spAutoFit/>
          </a:bodyPr>
          <a:lstStyle/>
          <a:p>
            <a:r>
              <a:rPr lang="en-GB" dirty="0">
                <a:solidFill>
                  <a:srgbClr val="017A37"/>
                </a:solidFill>
              </a:rPr>
              <a:t>NB: This age range is a very loose system, as maturation can be a very individual process, shaped by experience. But there also tend to be reliable milestones. </a:t>
            </a:r>
          </a:p>
        </p:txBody>
      </p:sp>
    </p:spTree>
    <p:extLst>
      <p:ext uri="{BB962C8B-B14F-4D97-AF65-F5344CB8AC3E}">
        <p14:creationId xmlns:p14="http://schemas.microsoft.com/office/powerpoint/2010/main" val="41955618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New EWC Powerpoint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B91891CF-2A4F-4508-9947-FD6C289760C4}" vid="{B0C80150-4938-4288-B445-D7CF540AD2A7}"/>
    </a:ext>
  </a:extLst>
</a:theme>
</file>

<file path=docProps/app.xml><?xml version="1.0" encoding="utf-8"?>
<Properties xmlns="http://schemas.openxmlformats.org/officeDocument/2006/extended-properties" xmlns:vt="http://schemas.openxmlformats.org/officeDocument/2006/docPropsVTypes">
  <TotalTime>25</TotalTime>
  <Words>1595</Words>
  <Application>Microsoft Office PowerPoint</Application>
  <PresentationFormat>Widescreen</PresentationFormat>
  <Paragraphs>135</Paragraphs>
  <Slides>21</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21</vt:i4>
      </vt:variant>
    </vt:vector>
  </HeadingPairs>
  <TitlesOfParts>
    <vt:vector size="30" baseType="lpstr">
      <vt:lpstr>Aptos</vt:lpstr>
      <vt:lpstr>Aptos Display</vt:lpstr>
      <vt:lpstr>Arial</vt:lpstr>
      <vt:lpstr>Calibri</vt:lpstr>
      <vt:lpstr>Calibri Light</vt:lpstr>
      <vt:lpstr>Poppins</vt:lpstr>
      <vt:lpstr>Poppins SemiBold</vt:lpstr>
      <vt:lpstr>Office Theme</vt:lpstr>
      <vt:lpstr>New EWC Powerpoint theme</vt:lpstr>
      <vt:lpstr>PowerPoint Presentation</vt:lpstr>
      <vt:lpstr>Masterclass 2025: The developing brain in a modern educational context</vt:lpstr>
      <vt:lpstr>The developing brain in a modern educational context</vt:lpstr>
      <vt:lpstr>The basics of the brain</vt:lpstr>
      <vt:lpstr>The basics of the brain</vt:lpstr>
      <vt:lpstr>How the brain learns and develops</vt:lpstr>
      <vt:lpstr>How the brain learns and develops</vt:lpstr>
      <vt:lpstr>Emotion Vs Cognition</vt:lpstr>
      <vt:lpstr>The developing brain, at different ages</vt:lpstr>
      <vt:lpstr>The developing brain, at different ages (age 0-6)</vt:lpstr>
      <vt:lpstr>The developing brain, at different ages (age 6-12)</vt:lpstr>
      <vt:lpstr>The developing brain, at different ages (The ‘teens’)</vt:lpstr>
      <vt:lpstr>The developing brain, at different ages (The ‘teens’)</vt:lpstr>
      <vt:lpstr>The developing brain, at different ages – factors and issues</vt:lpstr>
      <vt:lpstr>Information vs experience</vt:lpstr>
      <vt:lpstr>The importance of peers and status</vt:lpstr>
      <vt:lpstr>The importance of peers and status – Impact of lockdown?</vt:lpstr>
      <vt:lpstr>Physical v mental health Sport v head injury</vt:lpstr>
      <vt:lpstr>The impact of technology on younger brains</vt:lpstr>
      <vt:lpstr>The impact of technology on younger brains</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Masterclass 2025: The developing brain in a modern educational context</dc:title>
  <dc:creator>Dean Burnett</dc:creator>
  <cp:lastModifiedBy>Sioned Wyn</cp:lastModifiedBy>
  <cp:revision>3</cp:revision>
  <dcterms:created xsi:type="dcterms:W3CDTF">2025-04-14T10:55:43Z</dcterms:created>
  <dcterms:modified xsi:type="dcterms:W3CDTF">2025-05-07T12:24:37Z</dcterms:modified>
</cp:coreProperties>
</file>