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6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68"/>
      <p:bold r:id="rId69"/>
      <p:italic r:id="rId70"/>
      <p:boldItalic r:id="rId71"/>
    </p:embeddedFont>
    <p:embeddedFont>
      <p:font typeface="Montserrat" panose="00000500000000000000" pitchFamily="2" charset="0"/>
      <p:regular r:id="rId72"/>
      <p:bold r:id="rId73"/>
      <p:italic r:id="rId74"/>
      <p:boldItalic r:id="rId75"/>
    </p:embeddedFont>
    <p:embeddedFont>
      <p:font typeface="Open Sans" panose="020B0606030504020204" pitchFamily="34" charset="0"/>
      <p:regular r:id="rId76"/>
      <p:bold r:id="rId77"/>
      <p:italic r:id="rId78"/>
      <p:boldItalic r:id="rId79"/>
    </p:embeddedFont>
    <p:embeddedFont>
      <p:font typeface="Open Sans SemiBold" panose="020B0706030804020204" pitchFamily="34" charset="0"/>
      <p:regular r:id="rId80"/>
      <p:bold r:id="rId81"/>
      <p:italic r:id="rId82"/>
      <p:boldItalic r:id="rId8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2595CFE-F73F-410D-B368-65ADC743440E}">
  <a:tblStyle styleId="{32595CFE-F73F-410D-B368-65ADC743440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42" d="100"/>
          <a:sy n="142" d="100"/>
        </p:scale>
        <p:origin x="7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font" Target="fonts/font1.fntdata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7.fntdata"/><Relationship Id="rId79" Type="http://schemas.openxmlformats.org/officeDocument/2006/relationships/font" Target="fonts/font12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2.fntdata"/><Relationship Id="rId77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5.fntdata"/><Relationship Id="rId80" Type="http://schemas.openxmlformats.org/officeDocument/2006/relationships/font" Target="fonts/font13.fntdata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3.fntdata"/><Relationship Id="rId75" Type="http://schemas.openxmlformats.org/officeDocument/2006/relationships/font" Target="fonts/font8.fntdata"/><Relationship Id="rId83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6.fntdata"/><Relationship Id="rId78" Type="http://schemas.openxmlformats.org/officeDocument/2006/relationships/font" Target="fonts/font11.fntdata"/><Relationship Id="rId81" Type="http://schemas.openxmlformats.org/officeDocument/2006/relationships/font" Target="fonts/font14.fntdata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9.fntdata"/><Relationship Id="rId7" Type="http://schemas.openxmlformats.org/officeDocument/2006/relationships/slide" Target="slides/slide6.xml"/><Relationship Id="rId71" Type="http://schemas.openxmlformats.org/officeDocument/2006/relationships/font" Target="fonts/font4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9" name="Google Shape;2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9" name="Google Shape;13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9" name="Google Shape;289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6" name="Google Shape;326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9" name="Google Shape;339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2" name="Google Shape;372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3" name="Google Shape;383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9" name="Google Shape;38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8" name="Google Shape;39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5" name="Google Shape;40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2" name="Google Shape;412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8" name="Google Shape;418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5" name="Google Shape;445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3" name="Google Shape;473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8" name="Google Shape;498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6" name="Google Shape;506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0" name="Google Shape;520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4" name="Google Shape;534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9" name="Google Shape;549;p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0" name="Google Shape;550;p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ym typeface="Calibri"/>
            </a:endParaRPr>
          </a:p>
        </p:txBody>
      </p:sp>
      <p:sp>
        <p:nvSpPr>
          <p:cNvPr id="161" name="Google Shape;16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3" name="Google Shape;583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89" name="Google Shape;589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4" name="Google Shape;604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5" name="Google Shape;615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3" name="Google Shape;623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29" name="Google Shape;629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38" name="Google Shape;638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47" name="Google Shape;647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661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8" name="Google Shape;668;p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6" name="Google Shape;686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4" name="Google Shape;694;p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6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99" name="Google Shape;699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6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11" name="Google Shape;711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0" name="Google Shape;720;p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>
              <a:solidFill>
                <a:srgbClr val="3233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3" name="Google Shape;1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2" name="Google Shape;19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0" name="Google Shape;20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 Orange">
  <p:cSld name="MAIN_POINT_1_2_1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 b="0" i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1575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57">
          <p15:clr>
            <a:srgbClr val="E46962"/>
          </p15:clr>
        </p15:guide>
        <p15:guide id="2" orient="horz" pos="2084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 Dark Blue">
  <p:cSld name="Section 2 Dark Blue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 b="0" i="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7">
          <p15:clr>
            <a:srgbClr val="E46962"/>
          </p15:clr>
        </p15:guide>
        <p15:guide id="2" orient="horz" pos="1635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2 Orange">
  <p:cSld name="Title 2 Orange">
    <p:bg>
      <p:bgPr>
        <a:solidFill>
          <a:schemeClr val="lt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12"/>
          <p:cNvPicPr preferRelativeResize="0"/>
          <p:nvPr/>
        </p:nvPicPr>
        <p:blipFill rotWithShape="1">
          <a:blip r:embed="rId2">
            <a:alphaModFix/>
          </a:blip>
          <a:srcRect l="108" r="106"/>
          <a:stretch/>
        </p:blipFill>
        <p:spPr>
          <a:xfrm>
            <a:off x="4392000" y="90000"/>
            <a:ext cx="5868001" cy="5809318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2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3852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0" i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57">
          <p15:clr>
            <a:srgbClr val="E46962"/>
          </p15:clr>
        </p15:guide>
        <p15:guide id="2" orient="horz" pos="2084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 Dark Blue">
  <p:cSld name="Section 1 Dark Blue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5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44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76">
          <p15:clr>
            <a:srgbClr val="E46962"/>
          </p15:clr>
        </p15:guide>
        <p15:guide id="2" orient="horz" pos="2779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ack cover">
  <p:cSld name="1_Back cover">
    <p:bg>
      <p:bgPr>
        <a:solidFill>
          <a:schemeClr val="lt2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 descr="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6638"/>
          <a:stretch/>
        </p:blipFill>
        <p:spPr>
          <a:xfrm>
            <a:off x="-1" y="521555"/>
            <a:ext cx="7598442" cy="4391427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4"/>
          <p:cNvSpPr/>
          <p:nvPr/>
        </p:nvSpPr>
        <p:spPr>
          <a:xfrm>
            <a:off x="-1" y="230521"/>
            <a:ext cx="7301700" cy="4391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45015" y="1885949"/>
            <a:ext cx="6617400" cy="11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11111"/>
              </a:buClr>
              <a:buSzPts val="1400"/>
              <a:buNone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11111"/>
              </a:buClr>
              <a:buSzPts val="14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111111"/>
              </a:buClr>
              <a:buSzPts val="1400"/>
              <a:buNone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61" name="Google Shape;61;p14" descr="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4002" y="621000"/>
            <a:ext cx="2346299" cy="4051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ig picture">
  <p:cSld name="2_Big picture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 flipH="1">
            <a:off x="-41" y="-1"/>
            <a:ext cx="5568902" cy="5223602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>
            <a:spLocks noGrp="1"/>
          </p:cNvSpPr>
          <p:nvPr>
            <p:ph type="pic" idx="3"/>
          </p:nvPr>
        </p:nvSpPr>
        <p:spPr>
          <a:xfrm>
            <a:off x="-3382" y="0"/>
            <a:ext cx="5580301" cy="5189101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4631474" y="401981"/>
            <a:ext cx="4051501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2600"/>
              <a:buFont typeface="Helvetica Neue"/>
              <a:buNone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6227859" y="4602020"/>
            <a:ext cx="325343" cy="330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A6437"/>
              </a:buClr>
              <a:buSzPts val="1000"/>
              <a:buFont typeface="Open Sans"/>
              <a:buNone/>
              <a:defRPr sz="1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image Dark Green">
  <p:cSld name="SECTION_TITLE_AND_DESCRIPTION_1_1_3_1">
    <p:bg>
      <p:bgPr>
        <a:solidFill>
          <a:schemeClr val="dk2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6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6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 b="0" i="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1575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537">
          <p15:clr>
            <a:srgbClr val="E46962"/>
          </p15:clr>
        </p15:guide>
        <p15:guide id="2" orient="horz" pos="1538">
          <p15:clr>
            <a:srgbClr val="E46962"/>
          </p15:clr>
        </p15:guide>
        <p15:guide id="3" orient="horz" pos="1764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999925" cy="299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999925" cy="299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2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 Light Green">
  <p:cSld name="MAIN_POINT_2_1">
    <p:bg>
      <p:bgPr>
        <a:solidFill>
          <a:schemeClr val="accent4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 b="0" i="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35">
          <p15:clr>
            <a:srgbClr val="E46962"/>
          </p15:clr>
        </p15:guide>
        <p15:guide id="2" orient="horz" pos="2787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image Light Green">
  <p:cSld name="SECTION_TITLE_AND_DESCRIPTION_1_1_3_1_1">
    <p:bg>
      <p:bgPr>
        <a:solidFill>
          <a:schemeClr val="dk2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9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5" name="Google Shape;85;p19"/>
          <p:cNvSpPr>
            <a:spLocks noGrp="1"/>
          </p:cNvSpPr>
          <p:nvPr>
            <p:ph type="pic" idx="2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19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 b="0" i="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537">
          <p15:clr>
            <a:srgbClr val="E46962"/>
          </p15:clr>
        </p15:guide>
        <p15:guide id="2" orient="horz" pos="1538">
          <p15:clr>
            <a:srgbClr val="E46962"/>
          </p15:clr>
        </p15:guide>
        <p15:guide id="3" orient="horz" pos="1764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Light Green">
  <p:cSld name="SECTION_TITLE_AND_DESCRIPTION_1_1_2_1_1_1">
    <p:bg>
      <p:bgPr>
        <a:solidFill>
          <a:schemeClr val="dk2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0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2625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 b="0" i="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537">
          <p15:clr>
            <a:srgbClr val="E46962"/>
          </p15:clr>
        </p15:guide>
        <p15:guide id="2" orient="horz" pos="1538">
          <p15:clr>
            <a:srgbClr val="E46962"/>
          </p15:clr>
        </p15:guide>
        <p15:guide id="3" orient="horz" pos="1764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Orange">
  <p:cSld name="Section title and description Orange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2275" tIns="82275" rIns="82275" bIns="82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5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5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234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383">
          <p15:clr>
            <a:srgbClr val="E46962"/>
          </p15:clr>
        </p15:guide>
        <p15:guide id="2" orient="horz" pos="2051">
          <p15:clr>
            <a:srgbClr val="E46962"/>
          </p15:clr>
        </p15:guide>
        <p15:guide id="3" orient="horz" pos="2352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double text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 right">
  <p:cSld name="ONE_COLUMN_TEXT_1">
    <p:bg>
      <p:bgPr>
        <a:solidFill>
          <a:schemeClr val="dk2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1" name="Google Shape;101;p22"/>
          <p:cNvSpPr txBox="1">
            <a:spLocks noGrp="1"/>
          </p:cNvSpPr>
          <p:nvPr>
            <p:ph type="body" idx="1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>
            <a:spLocks noGrp="1"/>
          </p:cNvSpPr>
          <p:nvPr>
            <p:ph type="pic" idx="2"/>
          </p:nvPr>
        </p:nvSpPr>
        <p:spPr>
          <a:xfrm>
            <a:off x="540000" y="1119600"/>
            <a:ext cx="3852000" cy="366390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uble image">
  <p:cSld name="TITLE_ONLY_1_1_1_1">
    <p:bg>
      <p:bgPr>
        <a:solidFill>
          <a:schemeClr val="dk2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6" name="Google Shape;106;p23"/>
          <p:cNvSpPr>
            <a:spLocks noGrp="1"/>
          </p:cNvSpPr>
          <p:nvPr>
            <p:ph type="pic" idx="2"/>
          </p:nvPr>
        </p:nvSpPr>
        <p:spPr>
          <a:xfrm>
            <a:off x="540025" y="360000"/>
            <a:ext cx="3852000" cy="4423500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Google Shape;107;p23"/>
          <p:cNvSpPr>
            <a:spLocks noGrp="1"/>
          </p:cNvSpPr>
          <p:nvPr>
            <p:ph type="pic" idx="3"/>
          </p:nvPr>
        </p:nvSpPr>
        <p:spPr>
          <a:xfrm>
            <a:off x="4752000" y="360000"/>
            <a:ext cx="3852000" cy="442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1 Dark Blue">
  <p:cSld name="Title 1 Dark Blue">
    <p:bg>
      <p:bgPr>
        <a:solidFill>
          <a:schemeClr val="dk1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>
            <a:spLocks noGrp="1"/>
          </p:cNvSpPr>
          <p:nvPr>
            <p:ph type="ctrTitle"/>
          </p:nvPr>
        </p:nvSpPr>
        <p:spPr>
          <a:xfrm>
            <a:off x="4752000" y="1119600"/>
            <a:ext cx="3852000" cy="1828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subTitle" idx="1"/>
          </p:nvPr>
        </p:nvSpPr>
        <p:spPr>
          <a:xfrm>
            <a:off x="4752000" y="3308400"/>
            <a:ext cx="3852000" cy="8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 b="0" i="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1575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2">
            <a:alphaModFix/>
          </a:blip>
          <a:srcRect l="108" r="106"/>
          <a:stretch/>
        </p:blipFill>
        <p:spPr>
          <a:xfrm>
            <a:off x="-1476000" y="-396000"/>
            <a:ext cx="5868000" cy="58093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57">
          <p15:clr>
            <a:srgbClr val="E46962"/>
          </p15:clr>
        </p15:guide>
        <p15:guide id="2" orient="horz" pos="2084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_TITLE_AND_DESCRIPTION_1_1_2_1_1" type="title">
  <p:cSld name="TITL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5"/>
          <p:cNvSpPr txBox="1">
            <a:spLocks noGrp="1"/>
          </p:cNvSpPr>
          <p:nvPr>
            <p:ph type="title"/>
          </p:nvPr>
        </p:nvSpPr>
        <p:spPr>
          <a:xfrm>
            <a:off x="544649" y="1119599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5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5"/>
          <p:cNvSpPr txBox="1">
            <a:spLocks noGrp="1"/>
          </p:cNvSpPr>
          <p:nvPr>
            <p:ph type="body" idx="1"/>
          </p:nvPr>
        </p:nvSpPr>
        <p:spPr>
          <a:xfrm>
            <a:off x="544649" y="2800799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1pPr>
            <a:lvl2pPr marL="914400" lvl="1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2pPr>
            <a:lvl3pPr marL="1371600" lvl="2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3pPr>
            <a:lvl4pPr marL="1828800" lvl="3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4pPr>
            <a:lvl5pPr marL="2286000" lvl="4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Font typeface="Open Sans"/>
              <a:buNone/>
              <a:defRPr sz="1575">
                <a:solidFill>
                  <a:schemeClr val="accent4"/>
                </a:solidFill>
              </a:defRPr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16" name="Google Shape;116;p25"/>
          <p:cNvSpPr txBox="1">
            <a:spLocks noGrp="1"/>
          </p:cNvSpPr>
          <p:nvPr>
            <p:ph type="body" idx="2"/>
          </p:nvPr>
        </p:nvSpPr>
        <p:spPr>
          <a:xfrm>
            <a:off x="4751999" y="1119599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17" name="Google Shape;117;p25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6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6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26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Google Shape;122;p2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Google Shape;123;p26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 Orange">
  <p:cSld name="Section 2 Orange"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24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59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4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0">
          <p15:clr>
            <a:srgbClr val="E46962"/>
          </p15:clr>
        </p15:guide>
        <p15:guide id="2" orient="horz" pos="3716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ngle text" type="tx">
  <p:cSld name="TITLE_AND_BODY">
    <p:bg>
      <p:bgPr>
        <a:solidFill>
          <a:schemeClr val="dk2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25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Dark Blue">
  <p:cSld name="SECTION_TITLE_AND_DESCRIPTION_1_1_2_1">
    <p:bg>
      <p:bgPr>
        <a:solidFill>
          <a:schemeClr val="dk2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 sz="2625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 b="0" i="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38">
          <p15:clr>
            <a:srgbClr val="E46962"/>
          </p15:clr>
        </p15:guide>
        <p15:guide id="2" orient="horz" pos="1764">
          <p15:clr>
            <a:srgbClr val="E46962"/>
          </p15:clr>
        </p15:guide>
        <p15:guide id="3" pos="2537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2 Dark Blue" type="secHead">
  <p:cSld name="SECTION_HEADER">
    <p:bg>
      <p:bgPr>
        <a:solidFill>
          <a:schemeClr val="dk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/>
          <p:cNvPicPr preferRelativeResize="0"/>
          <p:nvPr/>
        </p:nvPicPr>
        <p:blipFill rotWithShape="1">
          <a:blip r:embed="rId2">
            <a:alphaModFix/>
          </a:blip>
          <a:srcRect l="108" r="106"/>
          <a:stretch/>
        </p:blipFill>
        <p:spPr>
          <a:xfrm>
            <a:off x="4392000" y="90000"/>
            <a:ext cx="5868000" cy="580931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3852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 b="0" i="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57">
          <p15:clr>
            <a:srgbClr val="E46962"/>
          </p15:clr>
        </p15:guide>
        <p15:guide id="2" orient="horz" pos="2084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_2">
  <p:cSld name="BLANK_2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1 Deep Blue">
  <p:cSld name="Title 1 Deep Blue">
    <p:bg>
      <p:bgPr>
        <a:solidFill>
          <a:schemeClr val="lt1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ctrTitle"/>
          </p:nvPr>
        </p:nvSpPr>
        <p:spPr>
          <a:xfrm>
            <a:off x="4752000" y="1119600"/>
            <a:ext cx="3852000" cy="18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4752000" y="3308400"/>
            <a:ext cx="3852000" cy="8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1575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pic>
        <p:nvPicPr>
          <p:cNvPr id="42" name="Google Shape;42;p9"/>
          <p:cNvPicPr preferRelativeResize="0"/>
          <p:nvPr/>
        </p:nvPicPr>
        <p:blipFill rotWithShape="1">
          <a:blip r:embed="rId2">
            <a:alphaModFix/>
          </a:blip>
          <a:srcRect l="108" r="107"/>
          <a:stretch/>
        </p:blipFill>
        <p:spPr>
          <a:xfrm>
            <a:off x="-1476000" y="-396000"/>
            <a:ext cx="5868001" cy="58093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76">
          <p15:clr>
            <a:srgbClr val="E46962"/>
          </p15:clr>
        </p15:guide>
        <p15:guide id="2" orient="horz" pos="2779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chemeClr val="dk2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accent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pen Sans SemiBold"/>
              <a:buNone/>
              <a:defRPr sz="35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 SemiBold"/>
              <a:buNone/>
              <a:defRPr sz="37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●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○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■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●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○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■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●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○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Open Sans"/>
              <a:buChar char="■"/>
              <a:defRPr sz="19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975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40">
          <p15:clr>
            <a:srgbClr val="E46962"/>
          </p15:clr>
        </p15:guide>
        <p15:guide id="2" pos="5420">
          <p15:clr>
            <a:srgbClr val="E46962"/>
          </p15:clr>
        </p15:guide>
        <p15:guide id="3" orient="horz" pos="3013">
          <p15:clr>
            <a:srgbClr val="E46962"/>
          </p15:clr>
        </p15:guide>
        <p15:guide id="4" orient="horz" pos="227">
          <p15:clr>
            <a:srgbClr val="E46962"/>
          </p15:clr>
        </p15:guide>
        <p15:guide id="5" orient="horz" pos="705">
          <p15:clr>
            <a:srgbClr val="E46962"/>
          </p15:clr>
        </p15:guide>
        <p15:guide id="6" pos="2767">
          <p15:clr>
            <a:srgbClr val="E46962"/>
          </p15:clr>
        </p15:guide>
        <p15:guide id="7" pos="2993">
          <p15:clr>
            <a:srgbClr val="E46962"/>
          </p15:clr>
        </p15:guide>
        <p15:guide id="8" orient="horz" pos="478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educateventures.com/" TargetMode="External"/><Relationship Id="rId5" Type="http://schemas.openxmlformats.org/officeDocument/2006/relationships/image" Target="../media/image8.jpg"/><Relationship Id="rId4" Type="http://schemas.openxmlformats.org/officeDocument/2006/relationships/image" Target="../media/image7.jpg"/><Relationship Id="rId9" Type="http://schemas.openxmlformats.org/officeDocument/2006/relationships/image" Target="../media/image1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buckingham.ac.uk/wp-content/uploads/2021/03/The-Institute-for-Ethical-AI-in-Education-The-Ethical-Framework-for-AI-in-Education.pdf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referenceworkentry/10.1007/978-981-16-2327-1_120-1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s://www.educateventures.com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33.png"/><Relationship Id="rId21" Type="http://schemas.openxmlformats.org/officeDocument/2006/relationships/image" Target="../media/image51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40.xml"/><Relationship Id="rId16" Type="http://schemas.openxmlformats.org/officeDocument/2006/relationships/image" Target="../media/image46.png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24" Type="http://schemas.openxmlformats.org/officeDocument/2006/relationships/hyperlink" Target="https://creativecommons.org/licenses/by-nc-nd/4.0/?ref=chooser-v1" TargetMode="External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23" Type="http://schemas.openxmlformats.org/officeDocument/2006/relationships/image" Target="../media/image53.png"/><Relationship Id="rId10" Type="http://schemas.openxmlformats.org/officeDocument/2006/relationships/image" Target="../media/image40.png"/><Relationship Id="rId19" Type="http://schemas.openxmlformats.org/officeDocument/2006/relationships/image" Target="../media/image49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Relationship Id="rId22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hyperlink" Target="https://creativecommons.org/licenses/by-nc-nd/4.0/?ref=chooser-v1" TargetMode="External"/><Relationship Id="rId3" Type="http://schemas.openxmlformats.org/officeDocument/2006/relationships/image" Target="../media/image35.png"/><Relationship Id="rId7" Type="http://schemas.openxmlformats.org/officeDocument/2006/relationships/image" Target="../media/image47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11" Type="http://schemas.openxmlformats.org/officeDocument/2006/relationships/image" Target="../media/image49.png"/><Relationship Id="rId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image" Target="../media/image33.png"/><Relationship Id="rId9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oro.open.ac.uk/83662/1/S2666920X22000315.pdf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-nd/4.0/?ref=chooser-v1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-nc-nd/4.0/?ref=chooser-v1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-nc-nd/4.0/?ref=chooser-v1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ducateventures.com/ethicai" TargetMode="External"/><Relationship Id="rId3" Type="http://schemas.openxmlformats.org/officeDocument/2006/relationships/image" Target="../media/image68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theedtechpodcast.com/edtechpodcast/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s://www.educateventures.com/" TargetMode="Externa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2.jpg"/><Relationship Id="rId4" Type="http://schemas.openxmlformats.org/officeDocument/2006/relationships/image" Target="../media/image71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-nd/4.0/?ref=chooser-v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-nd/4.0/?ref=chooser-v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4.0/?ref=chooser-v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7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endParaRPr sz="3300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endParaRPr sz="3300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endParaRPr sz="3300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endParaRPr sz="3300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436"/>
              <a:buNone/>
            </a:pPr>
            <a:endParaRPr sz="2577" b="1">
              <a:solidFill>
                <a:schemeClr val="dk2"/>
              </a:solidFill>
            </a:endParaRPr>
          </a:p>
        </p:txBody>
      </p:sp>
      <p:sp>
        <p:nvSpPr>
          <p:cNvPr id="129" name="Google Shape;129;p27"/>
          <p:cNvSpPr txBox="1">
            <a:spLocks noGrp="1"/>
          </p:cNvSpPr>
          <p:nvPr>
            <p:ph type="subTitle" idx="1"/>
          </p:nvPr>
        </p:nvSpPr>
        <p:spPr>
          <a:xfrm>
            <a:off x="999563" y="3115107"/>
            <a:ext cx="5975947" cy="531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865"/>
              <a:buNone/>
            </a:pPr>
            <a:r>
              <a:rPr lang="en-GB" sz="1600">
                <a:solidFill>
                  <a:schemeClr val="dk2"/>
                </a:solidFill>
              </a:rPr>
              <a:t>For all your AI needs: we help you realise the opportunity of AI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130" name="Google Shape;13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83" y="28070"/>
            <a:ext cx="1689780" cy="1991383"/>
          </a:xfrm>
          <a:prstGeom prst="rect">
            <a:avLst/>
          </a:prstGeom>
          <a:noFill/>
          <a:ln w="38100" cap="flat" cmpd="sng">
            <a:solidFill>
              <a:srgbClr val="0B9DB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1" name="Google Shape;131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92272" y="11856"/>
            <a:ext cx="1459280" cy="2022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73916" y="1930442"/>
            <a:ext cx="1345983" cy="1976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7"/>
          <p:cNvSpPr txBox="1"/>
          <p:nvPr/>
        </p:nvSpPr>
        <p:spPr>
          <a:xfrm>
            <a:off x="1907045" y="324089"/>
            <a:ext cx="5173153" cy="1709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700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4400" b="0" i="0" u="none" strike="noStrike" cap="none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Embracing AI in Education: Opportunities, Challenges, and Ethical Considerations</a:t>
            </a:r>
            <a:endParaRPr sz="36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27">
            <a:hlinkClick r:id="rId6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901248" y="2478047"/>
            <a:ext cx="2172575" cy="738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7"/>
          <p:cNvPicPr preferRelativeResize="0"/>
          <p:nvPr/>
        </p:nvPicPr>
        <p:blipFill rotWithShape="1">
          <a:blip r:embed="rId8">
            <a:alphaModFix/>
          </a:blip>
          <a:srcRect l="11504" t="22498" r="11644" b="17825"/>
          <a:stretch/>
        </p:blipFill>
        <p:spPr>
          <a:xfrm>
            <a:off x="0" y="3922657"/>
            <a:ext cx="2098771" cy="1225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7" descr="A screenshot of a computer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 b="48728"/>
          <a:stretch/>
        </p:blipFill>
        <p:spPr>
          <a:xfrm>
            <a:off x="2098771" y="3914911"/>
            <a:ext cx="6697689" cy="1225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6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518207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r>
              <a:rPr lang="en-GB"/>
              <a:t>The Reality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37" descr="A screenshot of a book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715" y="190500"/>
            <a:ext cx="4781550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7"/>
          <p:cNvSpPr txBox="1"/>
          <p:nvPr/>
        </p:nvSpPr>
        <p:spPr>
          <a:xfrm>
            <a:off x="5404198" y="3050537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8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/>
          </a:p>
        </p:txBody>
      </p:sp>
      <p:sp>
        <p:nvSpPr>
          <p:cNvPr id="223" name="Google Shape;223;p38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●"/>
            </a:pPr>
            <a:r>
              <a:rPr lang="en-GB" sz="2400">
                <a:solidFill>
                  <a:schemeClr val="lt2"/>
                </a:solidFill>
              </a:rPr>
              <a:t>87% understand general AI concepts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●"/>
            </a:pPr>
            <a:r>
              <a:rPr lang="en-GB" sz="2400" b="1" u="sng">
                <a:solidFill>
                  <a:schemeClr val="lt2"/>
                </a:solidFill>
              </a:rPr>
              <a:t>Only 38% confident </a:t>
            </a:r>
            <a:r>
              <a:rPr lang="en-GB" sz="2400">
                <a:solidFill>
                  <a:schemeClr val="lt2"/>
                </a:solidFill>
              </a:rPr>
              <a:t>using AI in classroom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●"/>
            </a:pPr>
            <a:r>
              <a:rPr lang="en-GB" sz="2400">
                <a:solidFill>
                  <a:schemeClr val="lt2"/>
                </a:solidFill>
              </a:rPr>
              <a:t>Common uses: Creating teaching resources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○"/>
            </a:pPr>
            <a:r>
              <a:rPr lang="en-GB" sz="2400">
                <a:solidFill>
                  <a:schemeClr val="lt2"/>
                </a:solidFill>
              </a:rPr>
              <a:t>Personalising learning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○"/>
            </a:pPr>
            <a:r>
              <a:rPr lang="en-GB" sz="2400">
                <a:solidFill>
                  <a:schemeClr val="lt2"/>
                </a:solidFill>
              </a:rPr>
              <a:t>Administrative tasks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○"/>
            </a:pPr>
            <a:r>
              <a:rPr lang="en-GB" sz="2400">
                <a:solidFill>
                  <a:schemeClr val="lt2"/>
                </a:solidFill>
              </a:rPr>
              <a:t>Generating feedback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585"/>
              <a:buChar char="●"/>
            </a:pPr>
            <a:r>
              <a:rPr lang="en-GB" sz="2400">
                <a:solidFill>
                  <a:schemeClr val="lt2"/>
                </a:solidFill>
              </a:rPr>
              <a:t>Significant </a:t>
            </a:r>
            <a:r>
              <a:rPr lang="en-GB" sz="2400" b="1" u="sng">
                <a:solidFill>
                  <a:schemeClr val="lt2"/>
                </a:solidFill>
              </a:rPr>
              <a:t>gap</a:t>
            </a:r>
            <a:r>
              <a:rPr lang="en-GB" sz="2400">
                <a:solidFill>
                  <a:schemeClr val="lt2"/>
                </a:solidFill>
              </a:rPr>
              <a:t> between theoretical knowledge and practical application</a:t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224" name="Google Shape;224;p38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>
                <a:solidFill>
                  <a:schemeClr val="lt2"/>
                </a:solidFill>
              </a:rPr>
              <a:t>The Awareness-Implementation Gap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9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/>
          </a:p>
        </p:txBody>
      </p:sp>
      <p:pic>
        <p:nvPicPr>
          <p:cNvPr id="230" name="Google Shape;230;p39" descr="A graph with different colored ba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9834" y="648223"/>
            <a:ext cx="7110737" cy="284277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9"/>
          <p:cNvSpPr txBox="1"/>
          <p:nvPr/>
        </p:nvSpPr>
        <p:spPr>
          <a:xfrm>
            <a:off x="1702757" y="3686048"/>
            <a:ext cx="5962638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0" i="1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Teacher’s understanding of AI vs how confident they feel using it in the classroom. Y-axis shows percentage of responses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0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/>
          </a:p>
        </p:txBody>
      </p:sp>
      <p:sp>
        <p:nvSpPr>
          <p:cNvPr id="237" name="Google Shape;237;p40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850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●"/>
            </a:pPr>
            <a:r>
              <a:rPr lang="en-GB" sz="2700">
                <a:solidFill>
                  <a:schemeClr val="lt2"/>
                </a:solidFill>
              </a:rPr>
              <a:t>Only 30% have AI policies/strategies in place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●"/>
            </a:pPr>
            <a:r>
              <a:rPr lang="en-GB" sz="2700">
                <a:solidFill>
                  <a:schemeClr val="lt2"/>
                </a:solidFill>
              </a:rPr>
              <a:t>Professional development is crucial: Schools with AI-focused CPD show better outcomes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○"/>
            </a:pPr>
            <a:r>
              <a:rPr lang="en-GB" sz="2700">
                <a:solidFill>
                  <a:schemeClr val="lt2"/>
                </a:solidFill>
              </a:rPr>
              <a:t>Stronger identification of educational goals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○"/>
            </a:pPr>
            <a:r>
              <a:rPr lang="en-GB" sz="2700">
                <a:solidFill>
                  <a:schemeClr val="lt2"/>
                </a:solidFill>
              </a:rPr>
              <a:t>Higher AI use by teachers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○"/>
            </a:pPr>
            <a:r>
              <a:rPr lang="en-GB" sz="2700">
                <a:solidFill>
                  <a:schemeClr val="lt2"/>
                </a:solidFill>
              </a:rPr>
              <a:t>More ethical AI practices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2788"/>
              <a:buChar char="●"/>
            </a:pPr>
            <a:r>
              <a:rPr lang="en-GB" sz="2700">
                <a:solidFill>
                  <a:schemeClr val="lt2"/>
                </a:solidFill>
              </a:rPr>
              <a:t>Clear need for formal guidance and leadership structures</a:t>
            </a:r>
            <a:endParaRPr sz="2100">
              <a:solidFill>
                <a:schemeClr val="lt2"/>
              </a:solidFill>
            </a:endParaRPr>
          </a:p>
        </p:txBody>
      </p:sp>
      <p:sp>
        <p:nvSpPr>
          <p:cNvPr id="238" name="Google Shape;238;p40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>
                <a:solidFill>
                  <a:schemeClr val="lt2"/>
                </a:solidFill>
              </a:rPr>
              <a:t>Policy and Leadership Challenges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1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/>
          </a:p>
        </p:txBody>
      </p:sp>
      <p:pic>
        <p:nvPicPr>
          <p:cNvPr id="244" name="Google Shape;244;p41" descr="A diagram of a graph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0396" y="373361"/>
            <a:ext cx="4946999" cy="4045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2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/>
          </a:p>
        </p:txBody>
      </p:sp>
      <p:sp>
        <p:nvSpPr>
          <p:cNvPr id="250" name="Google Shape;250;p42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625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</a:rPr>
              <a:t>Students more likely to use AI at home than in classroom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</a:rPr>
              <a:t>Key concerns: Academic integrity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</a:rPr>
              <a:t>Data protection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</a:rPr>
              <a:t>Potential bias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</a:rPr>
              <a:t>Overreliance on AI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Char char="●"/>
            </a:pPr>
            <a:r>
              <a:rPr lang="en-GB" sz="3300">
                <a:solidFill>
                  <a:schemeClr val="lt2"/>
                </a:solidFill>
              </a:rPr>
              <a:t>Amongst educators, 75% aware of AI bias risks, but few have mitigation strategies Low confidence in safeguarding students using AI tools</a:t>
            </a:r>
            <a:endParaRPr sz="2100">
              <a:solidFill>
                <a:schemeClr val="lt2"/>
              </a:solidFill>
            </a:endParaRPr>
          </a:p>
        </p:txBody>
      </p:sp>
      <p:sp>
        <p:nvSpPr>
          <p:cNvPr id="251" name="Google Shape;251;p42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>
                <a:solidFill>
                  <a:schemeClr val="lt2"/>
                </a:solidFill>
              </a:rPr>
              <a:t>Student Usage and Safety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43" descr="A group of people working on compute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1879" y="0"/>
            <a:ext cx="696024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4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lang="en-GB" sz="240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65% say they aren't using AI - perhaps teachers do not know they are using AI</a:t>
            </a:r>
            <a:endParaRPr sz="8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lang="en-GB" sz="240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95% of teachers who said they use AI are </a:t>
            </a:r>
            <a:r>
              <a:rPr lang="en-GB" sz="2400" u="sng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self taught</a:t>
            </a:r>
            <a:endParaRPr sz="8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lang="en-GB" sz="240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37% of teachers who use AI have told their leadership team</a:t>
            </a:r>
            <a:endParaRPr sz="2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44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 sz="280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  </a:t>
            </a:r>
            <a:r>
              <a:rPr lang="en-GB" sz="24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5000 secondary teachers            </a:t>
            </a:r>
            <a:endParaRPr sz="24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5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/>
          </a:p>
        </p:txBody>
      </p:sp>
      <p:sp>
        <p:nvSpPr>
          <p:cNvPr id="268" name="Google Shape;268;p45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550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en-GB" sz="4050">
                <a:solidFill>
                  <a:schemeClr val="lt2"/>
                </a:solidFill>
              </a:rPr>
              <a:t>Develop robust professional development programmes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en-GB" sz="4050">
                <a:solidFill>
                  <a:schemeClr val="lt2"/>
                </a:solidFill>
              </a:rPr>
              <a:t>Establish clear AI policies and guidelines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en-GB" sz="4050">
                <a:solidFill>
                  <a:schemeClr val="lt2"/>
                </a:solidFill>
              </a:rPr>
              <a:t>Address ethical concerns systematically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en-GB" sz="4050">
                <a:solidFill>
                  <a:schemeClr val="lt2"/>
                </a:solidFill>
              </a:rPr>
              <a:t>Build an evidence base about AI impacts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en-GB" sz="4050">
                <a:solidFill>
                  <a:schemeClr val="lt2"/>
                </a:solidFill>
              </a:rPr>
              <a:t>Bridge the gap between well-resourced and under-resourced institutions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5297"/>
              <a:buChar char="●"/>
            </a:pPr>
            <a:r>
              <a:rPr lang="en-GB" sz="4050">
                <a:solidFill>
                  <a:schemeClr val="lt2"/>
                </a:solidFill>
              </a:rPr>
              <a:t>Learn from international best practices (e.g., Singapore, Estonia, Finland)</a:t>
            </a:r>
            <a:endParaRPr sz="2100">
              <a:solidFill>
                <a:schemeClr val="lt2"/>
              </a:solidFill>
            </a:endParaRPr>
          </a:p>
        </p:txBody>
      </p:sp>
      <p:sp>
        <p:nvSpPr>
          <p:cNvPr id="269" name="Google Shape;269;p45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>
                <a:solidFill>
                  <a:schemeClr val="lt2"/>
                </a:solidFill>
              </a:rPr>
              <a:t>What should we do?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>
              <a:solidFill>
                <a:schemeClr val="lt2"/>
              </a:solidFill>
            </a:endParaRPr>
          </a:p>
        </p:txBody>
      </p:sp>
      <p:sp>
        <p:nvSpPr>
          <p:cNvPr id="142" name="Google Shape;142;p28"/>
          <p:cNvSpPr txBox="1">
            <a:spLocks noGrp="1"/>
          </p:cNvSpPr>
          <p:nvPr>
            <p:ph type="body" idx="2"/>
          </p:nvPr>
        </p:nvSpPr>
        <p:spPr>
          <a:xfrm>
            <a:off x="4718303" y="616294"/>
            <a:ext cx="4129134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2000">
                <a:solidFill>
                  <a:schemeClr val="dk1"/>
                </a:solidFill>
              </a:rPr>
              <a:t>What is AI and where are we now with AI?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2000">
                <a:solidFill>
                  <a:schemeClr val="dk1"/>
                </a:solidFill>
              </a:rPr>
              <a:t>Why does AI matter to Education?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2000">
                <a:solidFill>
                  <a:schemeClr val="dk1"/>
                </a:solidFill>
              </a:rPr>
              <a:t>What does this mean for you?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2000">
                <a:solidFill>
                  <a:schemeClr val="dk1"/>
                </a:solidFill>
              </a:rPr>
              <a:t>What should you do?</a:t>
            </a:r>
            <a:endParaRPr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000">
              <a:solidFill>
                <a:schemeClr val="dk1"/>
              </a:solidFill>
            </a:endParaRPr>
          </a:p>
          <a:p>
            <a:pPr marL="128584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en-GB" sz="2000">
                <a:solidFill>
                  <a:schemeClr val="dk1"/>
                </a:solidFill>
              </a:rPr>
              <a:t>    “Learn Fast Act More Slowly”</a:t>
            </a:r>
            <a:endParaRPr/>
          </a:p>
          <a:p>
            <a:pPr marL="128585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000">
              <a:solidFill>
                <a:schemeClr val="dk1"/>
              </a:solidFill>
            </a:endParaRPr>
          </a:p>
        </p:txBody>
      </p:sp>
      <p:sp>
        <p:nvSpPr>
          <p:cNvPr id="143" name="Google Shape;143;p28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</a:pPr>
            <a:endParaRPr/>
          </a:p>
        </p:txBody>
      </p:sp>
      <p:pic>
        <p:nvPicPr>
          <p:cNvPr id="144" name="Google Shape;144;p28" descr="A person walking on a staircase made of book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563" y="616294"/>
            <a:ext cx="3910913" cy="391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6"/>
          <p:cNvSpPr txBox="1">
            <a:spLocks noGrp="1"/>
          </p:cNvSpPr>
          <p:nvPr>
            <p:ph type="ctrTitle"/>
          </p:nvPr>
        </p:nvSpPr>
        <p:spPr>
          <a:xfrm>
            <a:off x="4752000" y="1119600"/>
            <a:ext cx="3852000" cy="18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</a:pPr>
            <a:r>
              <a:rPr lang="en-GB"/>
              <a:t>All schools need an AI Policy</a:t>
            </a:r>
            <a:br>
              <a:rPr lang="en-GB"/>
            </a:br>
            <a:br>
              <a:rPr lang="en-GB"/>
            </a:br>
            <a:r>
              <a:rPr lang="en-GB"/>
              <a:t>All staff need training urgently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7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78" lvl="0" indent="-328597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en-GB" sz="3600">
                <a:solidFill>
                  <a:schemeClr val="dk2"/>
                </a:solidFill>
              </a:rPr>
              <a:t>More on this later…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8"/>
          <p:cNvSpPr txBox="1"/>
          <p:nvPr/>
        </p:nvSpPr>
        <p:spPr>
          <a:xfrm>
            <a:off x="5669280" y="953552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https://www.menti.com/alt5re8bi9yt</a:t>
            </a:r>
            <a:endParaRPr/>
          </a:p>
        </p:txBody>
      </p:sp>
      <p:pic>
        <p:nvPicPr>
          <p:cNvPr id="286" name="Google Shape;286;p48" descr="A qr code on a white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7770" y="953552"/>
            <a:ext cx="3060700" cy="306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9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endParaRPr/>
          </a:p>
        </p:txBody>
      </p:sp>
      <p:sp>
        <p:nvSpPr>
          <p:cNvPr id="292" name="Google Shape;292;p49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/>
          </a:p>
        </p:txBody>
      </p:sp>
      <p:pic>
        <p:nvPicPr>
          <p:cNvPr id="293" name="Google Shape;293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143000" y="-641350"/>
            <a:ext cx="11430000" cy="642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0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78" lvl="0" indent="-328597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en-GB" sz="3600">
                <a:solidFill>
                  <a:schemeClr val="dk2"/>
                </a:solidFill>
              </a:rPr>
              <a:t>Why does AI matter to Education?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1"/>
          <p:cNvSpPr txBox="1"/>
          <p:nvPr/>
        </p:nvSpPr>
        <p:spPr>
          <a:xfrm>
            <a:off x="2651385" y="191661"/>
            <a:ext cx="5846501" cy="74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0" i="0" u="none" strike="noStrike" cap="none">
                <a:solidFill>
                  <a:schemeClr val="lt2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The Opportunities</a:t>
            </a:r>
            <a:endParaRPr sz="1400" b="0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51"/>
          <p:cNvSpPr txBox="1"/>
          <p:nvPr/>
        </p:nvSpPr>
        <p:spPr>
          <a:xfrm>
            <a:off x="6480347" y="4912722"/>
            <a:ext cx="2600043" cy="23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9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9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6" name="Google Shape;306;p51"/>
          <p:cNvSpPr/>
          <p:nvPr/>
        </p:nvSpPr>
        <p:spPr>
          <a:xfrm>
            <a:off x="3157189" y="1038458"/>
            <a:ext cx="5673182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120647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Adaptive or personalised learning paths</a:t>
            </a:r>
            <a:endParaRPr sz="1200" b="0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51"/>
          <p:cNvSpPr/>
          <p:nvPr/>
        </p:nvSpPr>
        <p:spPr>
          <a:xfrm>
            <a:off x="3456878" y="1717985"/>
            <a:ext cx="5373493" cy="508774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120647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Automated marking and feedback</a:t>
            </a:r>
            <a:endParaRPr sz="1200" b="0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51"/>
          <p:cNvSpPr/>
          <p:nvPr/>
        </p:nvSpPr>
        <p:spPr>
          <a:xfrm>
            <a:off x="3882017" y="2377290"/>
            <a:ext cx="4948353" cy="508774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75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Augmented and Virtual Reality</a:t>
            </a: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51"/>
          <p:cNvSpPr/>
          <p:nvPr/>
        </p:nvSpPr>
        <p:spPr>
          <a:xfrm>
            <a:off x="4227008" y="3077041"/>
            <a:ext cx="4596393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120647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AI powered dashboards for learner analytics</a:t>
            </a:r>
            <a:endParaRPr sz="1200" b="0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51"/>
          <p:cNvSpPr/>
          <p:nvPr/>
        </p:nvSpPr>
        <p:spPr>
          <a:xfrm>
            <a:off x="4488368" y="3753083"/>
            <a:ext cx="4338521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75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Content generation</a:t>
            </a: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51"/>
          <p:cNvSpPr/>
          <p:nvPr/>
        </p:nvSpPr>
        <p:spPr>
          <a:xfrm>
            <a:off x="4662604" y="4436095"/>
            <a:ext cx="4132921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75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Teacher and learner assistants</a:t>
            </a: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2"/>
          <p:cNvSpPr/>
          <p:nvPr/>
        </p:nvSpPr>
        <p:spPr>
          <a:xfrm>
            <a:off x="3157189" y="1038458"/>
            <a:ext cx="5673182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75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Lack of transparency &amp; Inaccuracy</a:t>
            </a: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52"/>
          <p:cNvSpPr/>
          <p:nvPr/>
        </p:nvSpPr>
        <p:spPr>
          <a:xfrm>
            <a:off x="3456878" y="1717985"/>
            <a:ext cx="5373493" cy="508774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75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Personal data &amp; data risk</a:t>
            </a: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52"/>
          <p:cNvSpPr/>
          <p:nvPr/>
        </p:nvSpPr>
        <p:spPr>
          <a:xfrm>
            <a:off x="3882017" y="2387058"/>
            <a:ext cx="4948353" cy="508774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75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Inherent bias</a:t>
            </a: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52"/>
          <p:cNvSpPr/>
          <p:nvPr/>
        </p:nvSpPr>
        <p:spPr>
          <a:xfrm>
            <a:off x="4227008" y="3077041"/>
            <a:ext cx="4596393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75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Agenda and purpose</a:t>
            </a:r>
            <a:endParaRPr sz="142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52"/>
          <p:cNvSpPr/>
          <p:nvPr/>
        </p:nvSpPr>
        <p:spPr>
          <a:xfrm>
            <a:off x="4488368" y="3753083"/>
            <a:ext cx="4338521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75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Ethics &amp; safeguarding</a:t>
            </a: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52"/>
          <p:cNvSpPr/>
          <p:nvPr/>
        </p:nvSpPr>
        <p:spPr>
          <a:xfrm>
            <a:off x="4662604" y="4436095"/>
            <a:ext cx="4132921" cy="501805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675" rIns="91425" bIns="456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75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Un-intended Consequences </a:t>
            </a:r>
            <a:endParaRPr sz="142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52"/>
          <p:cNvSpPr txBox="1"/>
          <p:nvPr/>
        </p:nvSpPr>
        <p:spPr>
          <a:xfrm>
            <a:off x="6480347" y="4912722"/>
            <a:ext cx="4572000" cy="23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9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9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3" name="Google Shape;323;p52"/>
          <p:cNvSpPr txBox="1"/>
          <p:nvPr/>
        </p:nvSpPr>
        <p:spPr>
          <a:xfrm>
            <a:off x="2651385" y="191661"/>
            <a:ext cx="5846501" cy="74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0" i="0" u="none" strike="noStrike" cap="none">
                <a:solidFill>
                  <a:schemeClr val="lt2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The Threats</a:t>
            </a:r>
            <a:endParaRPr sz="1400" b="0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3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3600">
                <a:solidFill>
                  <a:schemeClr val="dk2"/>
                </a:solidFill>
              </a:rPr>
              <a:t>What does this mean for you?</a:t>
            </a:r>
            <a:br>
              <a:rPr lang="en-GB" sz="3600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54"/>
          <p:cNvSpPr txBox="1">
            <a:spLocks noGrp="1"/>
          </p:cNvSpPr>
          <p:nvPr>
            <p:ph type="ctrTitle"/>
          </p:nvPr>
        </p:nvSpPr>
        <p:spPr>
          <a:xfrm>
            <a:off x="4572000" y="808049"/>
            <a:ext cx="45720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GB">
                <a:solidFill>
                  <a:schemeClr val="dk1"/>
                </a:solidFill>
              </a:rPr>
              <a:t>You MUST engage with AI</a:t>
            </a:r>
            <a:br>
              <a:rPr lang="en-GB">
                <a:solidFill>
                  <a:schemeClr val="dk1"/>
                </a:solidFill>
              </a:rPr>
            </a:br>
            <a:br>
              <a:rPr lang="en-GB">
                <a:solidFill>
                  <a:schemeClr val="dk1"/>
                </a:solidFill>
              </a:rPr>
            </a:br>
            <a:r>
              <a:rPr lang="en-GB">
                <a:solidFill>
                  <a:schemeClr val="dk1"/>
                </a:solidFill>
              </a:rPr>
              <a:t>“</a:t>
            </a:r>
            <a:r>
              <a:rPr lang="en-GB" i="1">
                <a:solidFill>
                  <a:schemeClr val="dk1"/>
                </a:solidFill>
              </a:rPr>
              <a:t>Learn Fast Act More Slowly”</a:t>
            </a:r>
            <a:endParaRPr/>
          </a:p>
        </p:txBody>
      </p:sp>
      <p:pic>
        <p:nvPicPr>
          <p:cNvPr id="336" name="Google Shape;336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562" y="616294"/>
            <a:ext cx="3975787" cy="391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5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518207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r>
              <a:rPr lang="en-GB"/>
              <a:t>Practical Tools for tackling AI in Education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3600">
                <a:solidFill>
                  <a:schemeClr val="dk2"/>
                </a:solidFill>
              </a:rPr>
              <a:t>What is AI and where are we now with AI?</a:t>
            </a:r>
            <a:br>
              <a:rPr lang="en-GB" sz="3600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56"/>
          <p:cNvSpPr/>
          <p:nvPr/>
        </p:nvSpPr>
        <p:spPr>
          <a:xfrm>
            <a:off x="722880" y="78400"/>
            <a:ext cx="360000" cy="360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18000" rIns="0" bIns="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sz="14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7" name="Google Shape;347;p56"/>
          <p:cNvSpPr/>
          <p:nvPr/>
        </p:nvSpPr>
        <p:spPr>
          <a:xfrm>
            <a:off x="722880" y="1670000"/>
            <a:ext cx="360000" cy="360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18000" rIns="0" bIns="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4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8" name="Google Shape;348;p56"/>
          <p:cNvSpPr/>
          <p:nvPr/>
        </p:nvSpPr>
        <p:spPr>
          <a:xfrm>
            <a:off x="722880" y="3261600"/>
            <a:ext cx="360000" cy="360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18000" rIns="0" bIns="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sz="14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49" name="Google Shape;349;p56"/>
          <p:cNvCxnSpPr/>
          <p:nvPr/>
        </p:nvCxnSpPr>
        <p:spPr>
          <a:xfrm rot="10800000" flipH="1">
            <a:off x="5721125" y="971911"/>
            <a:ext cx="360900" cy="390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56"/>
          <p:cNvCxnSpPr/>
          <p:nvPr/>
        </p:nvCxnSpPr>
        <p:spPr>
          <a:xfrm>
            <a:off x="5721125" y="4171500"/>
            <a:ext cx="3609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1" name="Google Shape;351;p56"/>
          <p:cNvCxnSpPr/>
          <p:nvPr/>
        </p:nvCxnSpPr>
        <p:spPr>
          <a:xfrm>
            <a:off x="6081900" y="972000"/>
            <a:ext cx="0" cy="31995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2" name="Google Shape;352;p56"/>
          <p:cNvCxnSpPr/>
          <p:nvPr/>
        </p:nvCxnSpPr>
        <p:spPr>
          <a:xfrm rot="10800000" flipH="1">
            <a:off x="5721125" y="2568150"/>
            <a:ext cx="727500" cy="3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3" name="Google Shape;353;p56"/>
          <p:cNvSpPr/>
          <p:nvPr/>
        </p:nvSpPr>
        <p:spPr>
          <a:xfrm>
            <a:off x="715625" y="360000"/>
            <a:ext cx="5005500" cy="1224000"/>
          </a:xfrm>
          <a:prstGeom prst="roundRect">
            <a:avLst>
              <a:gd name="adj" fmla="val 0"/>
            </a:avLst>
          </a:prstGeom>
          <a:solidFill>
            <a:schemeClr val="dk1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AI tools: </a:t>
            </a:r>
            <a:endParaRPr sz="18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GB" sz="15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Using AI in Education to tackle some of the big educational challenges</a:t>
            </a:r>
            <a:endParaRPr sz="14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4" name="Google Shape;354;p56"/>
          <p:cNvSpPr/>
          <p:nvPr/>
        </p:nvSpPr>
        <p:spPr>
          <a:xfrm>
            <a:off x="6441900" y="360000"/>
            <a:ext cx="2162100" cy="44235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lt2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Artificial intelligence in Education</a:t>
            </a:r>
            <a:endParaRPr sz="2400" b="0" i="1" u="none" strike="noStrike" cap="none">
              <a:solidFill>
                <a:schemeClr val="lt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355" name="Google Shape;355;p56"/>
          <p:cNvSpPr/>
          <p:nvPr/>
        </p:nvSpPr>
        <p:spPr>
          <a:xfrm>
            <a:off x="715625" y="1959750"/>
            <a:ext cx="5005500" cy="12240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Increasing Human Intelligence: </a:t>
            </a:r>
            <a:endParaRPr sz="18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Changing Education so that we focus on human intelligence and prepare people for an AI world</a:t>
            </a:r>
            <a:endParaRPr sz="14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6" name="Google Shape;356;p56"/>
          <p:cNvSpPr/>
          <p:nvPr/>
        </p:nvSpPr>
        <p:spPr>
          <a:xfrm>
            <a:off x="715625" y="3559500"/>
            <a:ext cx="5005500" cy="12240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Learning about AI:</a:t>
            </a:r>
            <a:endParaRPr sz="18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Educating People about AI so that they can use it safely and effectively</a:t>
            </a:r>
            <a:endParaRPr sz="14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7" name="Google Shape;357;p56"/>
          <p:cNvSpPr txBox="1"/>
          <p:nvPr/>
        </p:nvSpPr>
        <p:spPr>
          <a:xfrm>
            <a:off x="5229225" y="4804500"/>
            <a:ext cx="4572000" cy="25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05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105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7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3600">
                <a:solidFill>
                  <a:schemeClr val="dk2"/>
                </a:solidFill>
              </a:rPr>
              <a:t>What should you do to create an effective AI Strategy?</a:t>
            </a:r>
            <a:br>
              <a:rPr lang="en-GB" sz="3600">
                <a:solidFill>
                  <a:schemeClr val="dk1"/>
                </a:solidFill>
              </a:rPr>
            </a:br>
            <a:br>
              <a:rPr lang="en-GB" sz="3600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58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r>
              <a:rPr lang="en-GB" sz="3300">
                <a:solidFill>
                  <a:schemeClr val="lt2"/>
                </a:solidFill>
              </a:rPr>
              <a:t>The 4D AI Strategy Framework</a:t>
            </a:r>
            <a:br>
              <a:rPr lang="en-GB" sz="3300">
                <a:solidFill>
                  <a:schemeClr val="dk1"/>
                </a:solidFill>
              </a:rPr>
            </a:br>
            <a:endParaRPr/>
          </a:p>
        </p:txBody>
      </p:sp>
      <p:sp>
        <p:nvSpPr>
          <p:cNvPr id="369" name="Google Shape;369;p58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3852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200"/>
              <a:t>Luckin and Bagshaw (in press) Charting AI in Education: A Multi-Dimensional Framework for Education Strategy Development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35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p59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60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60"/>
          <p:cNvSpPr txBox="1"/>
          <p:nvPr/>
        </p:nvSpPr>
        <p:spPr>
          <a:xfrm rot="-1252208">
            <a:off x="-506764" y="2266676"/>
            <a:ext cx="10175501" cy="38237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Each quadrant is inter-connected. Not mutually exclusive.</a:t>
            </a:r>
            <a:endParaRPr sz="11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61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61"/>
          <p:cNvSpPr/>
          <p:nvPr/>
        </p:nvSpPr>
        <p:spPr>
          <a:xfrm>
            <a:off x="295956" y="883716"/>
            <a:ext cx="4184544" cy="1530936"/>
          </a:xfrm>
          <a:prstGeom prst="roundRect">
            <a:avLst>
              <a:gd name="adj" fmla="val 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Google Shape;391;p62"/>
          <p:cNvPicPr preferRelativeResize="0"/>
          <p:nvPr/>
        </p:nvPicPr>
        <p:blipFill rotWithShape="1">
          <a:blip r:embed="rId3">
            <a:alphaModFix/>
          </a:blip>
          <a:srcRect l="17269" r="12467"/>
          <a:stretch/>
        </p:blipFill>
        <p:spPr>
          <a:xfrm>
            <a:off x="763426" y="1790001"/>
            <a:ext cx="2890875" cy="2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1" y="324501"/>
            <a:ext cx="7330448" cy="128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73376" y="867276"/>
            <a:ext cx="2520075" cy="354677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3"/>
              </a:srgbClr>
            </a:outerShdw>
          </a:effectLst>
        </p:spPr>
      </p:pic>
      <p:sp>
        <p:nvSpPr>
          <p:cNvPr id="394" name="Google Shape;394;p62"/>
          <p:cNvSpPr txBox="1"/>
          <p:nvPr/>
        </p:nvSpPr>
        <p:spPr>
          <a:xfrm>
            <a:off x="722475" y="4414051"/>
            <a:ext cx="30000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rgbClr val="272726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conceived by Sir Anthony Seldon, Priya Lakhani OBE, and Professor Rose Luckin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5" name="Google Shape;395;p62"/>
          <p:cNvSpPr txBox="1"/>
          <p:nvPr/>
        </p:nvSpPr>
        <p:spPr>
          <a:xfrm>
            <a:off x="4113725" y="4392700"/>
            <a:ext cx="4861800" cy="6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FREE TO DOWNLOAD </a:t>
            </a:r>
            <a:r>
              <a:rPr lang="en-GB" sz="11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https://www.buckingham.ac.uk/wp-content/uploads/2021/03/The-Institute-for-Ethical-AI-in-Education-The-Ethical-Framework-for-AI-in-Education.pdf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6976" y="230776"/>
            <a:ext cx="2741876" cy="385892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3"/>
              </a:srgbClr>
            </a:outerShdw>
          </a:effectLst>
        </p:spPr>
      </p:pic>
      <p:pic>
        <p:nvPicPr>
          <p:cNvPr id="401" name="Google Shape;401;p63" descr="A picture containing text, screenshot, font, menu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44376" y="881251"/>
            <a:ext cx="2855606" cy="38589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7843"/>
              </a:srgbClr>
            </a:outerShdw>
          </a:effectLst>
        </p:spPr>
      </p:pic>
      <p:sp>
        <p:nvSpPr>
          <p:cNvPr id="402" name="Google Shape;402;p63"/>
          <p:cNvSpPr txBox="1"/>
          <p:nvPr/>
        </p:nvSpPr>
        <p:spPr>
          <a:xfrm>
            <a:off x="4927600" y="525976"/>
            <a:ext cx="4054500" cy="4007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Objectives: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Achieving Educational Goals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Forms of Assessment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Administration and Workload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Equity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Autonomy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Privacy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Transparency and Accountability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Informed Participation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-GB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Ethical Design</a:t>
            </a: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64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8064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Publications</a:t>
            </a:r>
            <a:endParaRPr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8" name="Google Shape;408;p64"/>
          <p:cNvSpPr txBox="1">
            <a:spLocks noGrp="1"/>
          </p:cNvSpPr>
          <p:nvPr>
            <p:ph type="subTitle" idx="1"/>
          </p:nvPr>
        </p:nvSpPr>
        <p:spPr>
          <a:xfrm>
            <a:off x="540000" y="3308400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4805"/>
              <a:buNone/>
            </a:pPr>
            <a:r>
              <a:rPr lang="en-GB">
                <a:solidFill>
                  <a:schemeClr val="lt2"/>
                </a:solidFill>
              </a:rPr>
              <a:t>Ethical Principles for the Development and Application of Artificial Intelligence in K-12 Education</a:t>
            </a:r>
            <a:endParaRPr sz="975">
              <a:solidFill>
                <a:schemeClr val="lt2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84614"/>
              <a:buNone/>
            </a:pPr>
            <a:r>
              <a:rPr lang="en-GB" sz="975" u="sng">
                <a:solidFill>
                  <a:schemeClr val="hlink"/>
                </a:solidFill>
                <a:hlinkClick r:id="rId3"/>
              </a:rPr>
              <a:t>https://link.springer.com/referenceworkentry/10.1007/978-981-16-2327-1_120-1</a:t>
            </a:r>
            <a:endParaRPr sz="975">
              <a:solidFill>
                <a:schemeClr val="lt2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Pct val="184614"/>
              <a:buNone/>
            </a:pPr>
            <a:endParaRPr sz="975">
              <a:solidFill>
                <a:schemeClr val="lt2"/>
              </a:solidFill>
            </a:endParaRPr>
          </a:p>
        </p:txBody>
      </p:sp>
      <p:pic>
        <p:nvPicPr>
          <p:cNvPr id="409" name="Google Shape;409;p64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53" y="4405056"/>
            <a:ext cx="2172574" cy="738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Google Shape;414;p65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65"/>
          <p:cNvSpPr/>
          <p:nvPr/>
        </p:nvSpPr>
        <p:spPr>
          <a:xfrm>
            <a:off x="4706970" y="915914"/>
            <a:ext cx="4184544" cy="1530936"/>
          </a:xfrm>
          <a:prstGeom prst="roundRect">
            <a:avLst>
              <a:gd name="adj" fmla="val 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ctrTitle"/>
          </p:nvPr>
        </p:nvSpPr>
        <p:spPr>
          <a:xfrm>
            <a:off x="4572000" y="808049"/>
            <a:ext cx="45720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GB" sz="2000" b="1">
                <a:solidFill>
                  <a:schemeClr val="dk1"/>
                </a:solidFill>
              </a:rPr>
              <a:t>What is AI?</a:t>
            </a:r>
            <a:br>
              <a:rPr lang="en-GB" sz="2000" b="1">
                <a:solidFill>
                  <a:schemeClr val="dk1"/>
                </a:solidFill>
              </a:rPr>
            </a:br>
            <a:br>
              <a:rPr lang="en-GB" sz="2000" b="1">
                <a:solidFill>
                  <a:schemeClr val="dk1"/>
                </a:solidFill>
              </a:rPr>
            </a:br>
            <a:r>
              <a:rPr lang="en-GB" sz="1800" b="1">
                <a:solidFill>
                  <a:schemeClr val="dk1"/>
                </a:solidFill>
              </a:rPr>
              <a:t>Technology that analyses its environment and acts with some autonomy to achieve goals </a:t>
            </a:r>
            <a:endParaRPr sz="1800" b="1">
              <a:solidFill>
                <a:schemeClr val="dk1"/>
              </a:solidFill>
            </a:endParaRPr>
          </a:p>
        </p:txBody>
      </p:sp>
      <p:pic>
        <p:nvPicPr>
          <p:cNvPr id="157" name="Google Shape;157;p30" descr="A collage of a robot and a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9603" y="808049"/>
            <a:ext cx="3659631" cy="3659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66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/>
              <a:t>Examples of AI tools that you might apply </a:t>
            </a:r>
            <a:endParaRPr/>
          </a:p>
        </p:txBody>
      </p:sp>
      <p:pic>
        <p:nvPicPr>
          <p:cNvPr id="421" name="Google Shape;421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70650" y="2227252"/>
            <a:ext cx="1333500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6675" y="2821900"/>
            <a:ext cx="24765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99100" y="1617650"/>
            <a:ext cx="1638300" cy="799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6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782250" y="2156725"/>
            <a:ext cx="1905000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6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08500" y="3042551"/>
            <a:ext cx="868496" cy="868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6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880175" y="1518737"/>
            <a:ext cx="2076450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6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880425" y="3440826"/>
            <a:ext cx="1638300" cy="144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6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631500" y="3440825"/>
            <a:ext cx="1494300" cy="3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6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456600" y="2211076"/>
            <a:ext cx="1173574" cy="107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6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908699" y="2858434"/>
            <a:ext cx="952200" cy="868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6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748476" y="1018325"/>
            <a:ext cx="1246799" cy="92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6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70250" y="1409700"/>
            <a:ext cx="1046199" cy="1050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66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3251400" y="1385900"/>
            <a:ext cx="1119127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6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3637450" y="3453805"/>
            <a:ext cx="1494300" cy="5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66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3252001" y="4161175"/>
            <a:ext cx="1494299" cy="67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6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2086570" y="4237375"/>
            <a:ext cx="836060" cy="67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66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1050200" y="4108472"/>
            <a:ext cx="1046201" cy="580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66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7742975" y="2585350"/>
            <a:ext cx="1173575" cy="80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66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5056756" y="3762375"/>
            <a:ext cx="1246800" cy="11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66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186250" y="4317199"/>
            <a:ext cx="836050" cy="805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66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6055022" y="928348"/>
            <a:ext cx="1877427" cy="501325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66"/>
          <p:cNvSpPr txBox="1"/>
          <p:nvPr/>
        </p:nvSpPr>
        <p:spPr>
          <a:xfrm>
            <a:off x="5305425" y="4907112"/>
            <a:ext cx="4572000" cy="311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425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24"/>
              </a:rPr>
              <a:t>CC BY-NC-ND 4.0</a:t>
            </a:r>
            <a:endParaRPr sz="1425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67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44987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/>
              <a:t>But what is their purpose? Examples of AI use-cases</a:t>
            </a:r>
            <a:endParaRPr/>
          </a:p>
        </p:txBody>
      </p:sp>
      <p:sp>
        <p:nvSpPr>
          <p:cNvPr id="448" name="Google Shape;448;p67"/>
          <p:cNvSpPr/>
          <p:nvPr/>
        </p:nvSpPr>
        <p:spPr>
          <a:xfrm>
            <a:off x="1072825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Teacher admin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9" name="Google Shape;449;p67"/>
          <p:cNvSpPr/>
          <p:nvPr/>
        </p:nvSpPr>
        <p:spPr>
          <a:xfrm>
            <a:off x="2698032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Lesson planning and enrichment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0" name="Google Shape;450;p67"/>
          <p:cNvSpPr/>
          <p:nvPr/>
        </p:nvSpPr>
        <p:spPr>
          <a:xfrm>
            <a:off x="4323239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Lesson delivery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1" name="Google Shape;451;p67"/>
          <p:cNvSpPr/>
          <p:nvPr/>
        </p:nvSpPr>
        <p:spPr>
          <a:xfrm>
            <a:off x="5948446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Student assessments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2" name="Google Shape;452;p67"/>
          <p:cNvSpPr/>
          <p:nvPr/>
        </p:nvSpPr>
        <p:spPr>
          <a:xfrm>
            <a:off x="7595398" y="1002250"/>
            <a:ext cx="149422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Teacher professional development and feedback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3" name="Google Shape;453;p67"/>
          <p:cNvSpPr txBox="1"/>
          <p:nvPr/>
        </p:nvSpPr>
        <p:spPr>
          <a:xfrm>
            <a:off x="180475" y="2171700"/>
            <a:ext cx="721800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Potential AI use-cases</a:t>
            </a:r>
            <a:endParaRPr sz="975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4" name="Google Shape;454;p67"/>
          <p:cNvSpPr txBox="1"/>
          <p:nvPr/>
        </p:nvSpPr>
        <p:spPr>
          <a:xfrm>
            <a:off x="180475" y="3390900"/>
            <a:ext cx="721800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Examples of tools</a:t>
            </a:r>
            <a:endParaRPr sz="975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5" name="Google Shape;455;p67"/>
          <p:cNvSpPr txBox="1"/>
          <p:nvPr/>
        </p:nvSpPr>
        <p:spPr>
          <a:xfrm>
            <a:off x="2737175" y="2019300"/>
            <a:ext cx="13896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Generate lessons in a range of topics, enrich lessons and boost productivity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6" name="Google Shape;456;p67"/>
          <p:cNvSpPr txBox="1"/>
          <p:nvPr/>
        </p:nvSpPr>
        <p:spPr>
          <a:xfrm>
            <a:off x="7690175" y="2019300"/>
            <a:ext cx="1389600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Evidence teacher skills and support mentor-teacher interactions. Identify areas for improvement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7" name="Google Shape;457;p67"/>
          <p:cNvSpPr txBox="1"/>
          <p:nvPr/>
        </p:nvSpPr>
        <p:spPr>
          <a:xfrm>
            <a:off x="6089975" y="2019300"/>
            <a:ext cx="1389600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Automate assessments, diagnose gaps in learning and recommend tailored interventions 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8" name="Google Shape;458;p67"/>
          <p:cNvSpPr txBox="1"/>
          <p:nvPr/>
        </p:nvSpPr>
        <p:spPr>
          <a:xfrm>
            <a:off x="4413575" y="2019300"/>
            <a:ext cx="1389600" cy="934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Support teachers in lesson delivery through monitoring classroom interactions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9" name="Google Shape;459;p67"/>
          <p:cNvSpPr txBox="1"/>
          <p:nvPr/>
        </p:nvSpPr>
        <p:spPr>
          <a:xfrm>
            <a:off x="1213175" y="2019300"/>
            <a:ext cx="13896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Streamlining administrative processes to boost productivity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60" name="Google Shape;460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0175" y="3182932"/>
            <a:ext cx="1389600" cy="678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31388" y="3241186"/>
            <a:ext cx="1173575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23625" y="3271324"/>
            <a:ext cx="1494300" cy="5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6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99975" y="3349950"/>
            <a:ext cx="1389600" cy="34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6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95401" y="4084975"/>
            <a:ext cx="1494299" cy="67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6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277570" y="4084975"/>
            <a:ext cx="836060" cy="67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6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347025" y="3833743"/>
            <a:ext cx="1294352" cy="1180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6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304200" y="3963700"/>
            <a:ext cx="1173550" cy="89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6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599075" y="3978888"/>
            <a:ext cx="1603901" cy="89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67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307400" y="3121777"/>
            <a:ext cx="1173549" cy="711974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67"/>
          <p:cNvSpPr txBox="1"/>
          <p:nvPr/>
        </p:nvSpPr>
        <p:spPr>
          <a:xfrm>
            <a:off x="5314950" y="4907112"/>
            <a:ext cx="4572000" cy="311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425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13"/>
              </a:rPr>
              <a:t>CC BY-NC-ND 4.0</a:t>
            </a:r>
            <a:endParaRPr sz="1425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68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-GB"/>
              <a:t>Examples of AI use-cases for admin work</a:t>
            </a:r>
            <a:endParaRPr/>
          </a:p>
        </p:txBody>
      </p:sp>
      <p:sp>
        <p:nvSpPr>
          <p:cNvPr id="476" name="Google Shape;476;p68"/>
          <p:cNvSpPr/>
          <p:nvPr/>
        </p:nvSpPr>
        <p:spPr>
          <a:xfrm>
            <a:off x="861300" y="967950"/>
            <a:ext cx="181417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General purpose Large Language Models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7" name="Google Shape;477;p68"/>
          <p:cNvSpPr/>
          <p:nvPr/>
        </p:nvSpPr>
        <p:spPr>
          <a:xfrm>
            <a:off x="2888225" y="1012225"/>
            <a:ext cx="181417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AI-powered search engines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8" name="Google Shape;478;p68"/>
          <p:cNvSpPr/>
          <p:nvPr/>
        </p:nvSpPr>
        <p:spPr>
          <a:xfrm>
            <a:off x="4915150" y="1012225"/>
            <a:ext cx="181417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Writing aids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9" name="Google Shape;479;p68"/>
          <p:cNvSpPr/>
          <p:nvPr/>
        </p:nvSpPr>
        <p:spPr>
          <a:xfrm>
            <a:off x="6942076" y="1002250"/>
            <a:ext cx="1814175" cy="1073025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AI-powered video editing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0" name="Google Shape;480;p68"/>
          <p:cNvSpPr txBox="1"/>
          <p:nvPr/>
        </p:nvSpPr>
        <p:spPr>
          <a:xfrm>
            <a:off x="66175" y="2324100"/>
            <a:ext cx="836100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Description of AI tools</a:t>
            </a:r>
            <a:endParaRPr sz="975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1" name="Google Shape;481;p68"/>
          <p:cNvSpPr txBox="1"/>
          <p:nvPr/>
        </p:nvSpPr>
        <p:spPr>
          <a:xfrm>
            <a:off x="66175" y="3390900"/>
            <a:ext cx="721800" cy="5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Examples of tools</a:t>
            </a:r>
            <a:endParaRPr sz="975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2" name="Google Shape;482;p68"/>
          <p:cNvSpPr txBox="1"/>
          <p:nvPr/>
        </p:nvSpPr>
        <p:spPr>
          <a:xfrm>
            <a:off x="2854925" y="2249400"/>
            <a:ext cx="1880775" cy="934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Tools such as Perplexity.ai and Bing AI bring AI to search engines, and allow for deeper queries and better search results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3" name="Google Shape;483;p68"/>
          <p:cNvSpPr txBox="1"/>
          <p:nvPr/>
        </p:nvSpPr>
        <p:spPr>
          <a:xfrm>
            <a:off x="6908775" y="2241800"/>
            <a:ext cx="1880775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Tools that help in editing or transforming videos using AI, such as Descript, in which you can change the video transcript to automatically edit the video.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4" name="Google Shape;484;p68"/>
          <p:cNvSpPr txBox="1"/>
          <p:nvPr/>
        </p:nvSpPr>
        <p:spPr>
          <a:xfrm>
            <a:off x="4770325" y="2249400"/>
            <a:ext cx="1880775" cy="1084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These tools use AI to help write anything from marketing copy to research papers, and helps in adjusting tone and appropriate language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5" name="Google Shape;485;p68"/>
          <p:cNvSpPr txBox="1"/>
          <p:nvPr/>
        </p:nvSpPr>
        <p:spPr>
          <a:xfrm>
            <a:off x="975000" y="2249388"/>
            <a:ext cx="1700325" cy="934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75" b="0" i="0" u="none" strike="noStrike" cap="none">
                <a:solidFill>
                  <a:srgbClr val="1A1E1C"/>
                </a:solidFill>
                <a:latin typeface="Open Sans"/>
                <a:ea typeface="Open Sans"/>
                <a:cs typeface="Open Sans"/>
                <a:sym typeface="Open Sans"/>
              </a:rPr>
              <a:t>Models like ChatGPT, Claude, or Bard are flexible, easy to use, and can be used for a variety of tasks</a:t>
            </a:r>
            <a:endParaRPr sz="97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86" name="Google Shape;486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5575" y="3291576"/>
            <a:ext cx="721800" cy="760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3552" y="4215901"/>
            <a:ext cx="1099274" cy="61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6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61953" y="3258859"/>
            <a:ext cx="836051" cy="1014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51551" y="4483187"/>
            <a:ext cx="1454875" cy="460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6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915149" y="3528951"/>
            <a:ext cx="1389600" cy="474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6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272564" y="4128840"/>
            <a:ext cx="1099275" cy="438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6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915149" y="4611463"/>
            <a:ext cx="1166751" cy="34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6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127351" y="3591726"/>
            <a:ext cx="1367151" cy="46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6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172981" y="4269076"/>
            <a:ext cx="1352295" cy="344075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68"/>
          <p:cNvSpPr txBox="1"/>
          <p:nvPr/>
        </p:nvSpPr>
        <p:spPr>
          <a:xfrm>
            <a:off x="5305425" y="4907112"/>
            <a:ext cx="4572000" cy="311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425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12"/>
              </a:rPr>
              <a:t>CC BY-NC-ND 4.0</a:t>
            </a:r>
            <a:endParaRPr sz="1425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69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</a:pPr>
            <a:r>
              <a:rPr lang="en-GB"/>
              <a:t>Purpose driven AI (PAI)</a:t>
            </a:r>
            <a:endParaRPr/>
          </a:p>
        </p:txBody>
      </p:sp>
      <p:sp>
        <p:nvSpPr>
          <p:cNvPr id="501" name="Google Shape;501;p69"/>
          <p:cNvSpPr txBox="1">
            <a:spLocks noGrp="1"/>
          </p:cNvSpPr>
          <p:nvPr>
            <p:ph type="body" idx="2"/>
          </p:nvPr>
        </p:nvSpPr>
        <p:spPr>
          <a:xfrm>
            <a:off x="4835408" y="396730"/>
            <a:ext cx="4135598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128588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en-GB" sz="2100">
                <a:solidFill>
                  <a:schemeClr val="dk1"/>
                </a:solidFill>
              </a:rPr>
              <a:t>AHEAD</a:t>
            </a:r>
            <a:endParaRPr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200" u="sng">
                <a:solidFill>
                  <a:schemeClr val="dk1"/>
                </a:solidFill>
              </a:rPr>
              <a:t>A</a:t>
            </a:r>
            <a:r>
              <a:rPr lang="en-GB" sz="1200">
                <a:solidFill>
                  <a:schemeClr val="dk1"/>
                </a:solidFill>
              </a:rPr>
              <a:t>lignment with educational goals: PAI should be developed and used in alignment with well-defined educational objectives.</a:t>
            </a:r>
            <a:endParaRPr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200">
                <a:solidFill>
                  <a:schemeClr val="dk1"/>
                </a:solidFill>
              </a:rPr>
              <a:t>Enhancing </a:t>
            </a:r>
            <a:r>
              <a:rPr lang="en-GB" sz="1200" u="sng">
                <a:solidFill>
                  <a:schemeClr val="dk1"/>
                </a:solidFill>
              </a:rPr>
              <a:t>H</a:t>
            </a:r>
            <a:r>
              <a:rPr lang="en-GB" sz="1200">
                <a:solidFill>
                  <a:schemeClr val="dk1"/>
                </a:solidFill>
              </a:rPr>
              <a:t>uman intelligence: The goal of PAI is to augment  human intelligence, not to replace it. </a:t>
            </a:r>
            <a:endParaRPr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200" u="sng">
                <a:solidFill>
                  <a:schemeClr val="dk1"/>
                </a:solidFill>
              </a:rPr>
              <a:t>E</a:t>
            </a:r>
            <a:r>
              <a:rPr lang="en-GB" sz="1200">
                <a:solidFill>
                  <a:schemeClr val="dk1"/>
                </a:solidFill>
              </a:rPr>
              <a:t>vidence-based: The development and implementation of PAI should be grounded in learning science research and evidence-based practices.</a:t>
            </a:r>
            <a:endParaRPr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200" u="sng">
                <a:solidFill>
                  <a:schemeClr val="dk1"/>
                </a:solidFill>
              </a:rPr>
              <a:t>A</a:t>
            </a:r>
            <a:r>
              <a:rPr lang="en-GB" sz="1200">
                <a:solidFill>
                  <a:schemeClr val="dk1"/>
                </a:solidFill>
              </a:rPr>
              <a:t>daptability and personalisation: PAI systems should be adaptable to individual learners' needs, abilities, and contexts.</a:t>
            </a:r>
            <a:endParaRPr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200">
                <a:solidFill>
                  <a:schemeClr val="dk1"/>
                </a:solidFill>
              </a:rPr>
              <a:t>Ethical and transparent: PAI must be </a:t>
            </a:r>
            <a:r>
              <a:rPr lang="en-GB" sz="1200" u="sng">
                <a:solidFill>
                  <a:schemeClr val="dk1"/>
                </a:solidFill>
              </a:rPr>
              <a:t>D</a:t>
            </a:r>
            <a:r>
              <a:rPr lang="en-GB" sz="1200">
                <a:solidFill>
                  <a:schemeClr val="dk1"/>
                </a:solidFill>
              </a:rPr>
              <a:t>esigned and used ethically, with transparency about its functionalities, limitations, and potential biases.</a:t>
            </a:r>
            <a:endParaRPr/>
          </a:p>
          <a:p>
            <a:pPr marL="128588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502" name="Google Shape;502;p69"/>
          <p:cNvSpPr txBox="1"/>
          <p:nvPr/>
        </p:nvSpPr>
        <p:spPr>
          <a:xfrm>
            <a:off x="540000" y="24408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47500" lnSpcReduction="20000"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lang="en-GB" sz="2625" b="0" i="0" u="sng" strike="noStrike" cap="none">
                <a:solidFill>
                  <a:schemeClr val="hlink"/>
                </a:solidFill>
                <a:latin typeface="Open Sans SemiBold"/>
                <a:ea typeface="Open Sans SemiBold"/>
                <a:cs typeface="Open Sans SemiBold"/>
                <a:sym typeface="Open Sans SemiBold"/>
                <a:hlinkClick r:id="rId3"/>
              </a:rPr>
              <a:t>Luckin, R., Cukurova, M., Kent, C., &amp; du Boulay, B. (2022). Empowering educators to be AI-ready. Computers and Education: Artificial Intelligence, 3, 100076. https://doi.org/10.1016/j.caeai.2022.100076https://oro.open.ac.uk/83662/1/S2666920X22000315.pdf</a:t>
            </a:r>
            <a:endParaRPr sz="2625" b="0" i="0" u="none" strike="noStrike" cap="none">
              <a:solidFill>
                <a:schemeClr val="lt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endParaRPr sz="2625" b="0" i="0" u="none" strike="noStrike" cap="none">
              <a:solidFill>
                <a:schemeClr val="lt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503" name="Google Shape;503;p69"/>
          <p:cNvSpPr txBox="1"/>
          <p:nvPr/>
        </p:nvSpPr>
        <p:spPr>
          <a:xfrm>
            <a:off x="6480347" y="4912721"/>
            <a:ext cx="4572000" cy="23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9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sz="9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70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/>
              <a:t>The logic model approach ensures that the evaluation of AI use-cases is purpose-driven</a:t>
            </a:r>
            <a:endParaRPr/>
          </a:p>
        </p:txBody>
      </p:sp>
      <p:sp>
        <p:nvSpPr>
          <p:cNvPr id="509" name="Google Shape;509;p70"/>
          <p:cNvSpPr/>
          <p:nvPr/>
        </p:nvSpPr>
        <p:spPr>
          <a:xfrm>
            <a:off x="668568" y="1346325"/>
            <a:ext cx="4419300" cy="828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Identify potential AI use-cases, based on needs and organisational strategy</a:t>
            </a:r>
            <a:endParaRPr sz="13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0" name="Google Shape;510;p70"/>
          <p:cNvSpPr/>
          <p:nvPr/>
        </p:nvSpPr>
        <p:spPr>
          <a:xfrm>
            <a:off x="668568" y="2325915"/>
            <a:ext cx="4419300" cy="828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Build a logic model, defining key expected outcomes for the AI use-case </a:t>
            </a:r>
            <a:endParaRPr sz="13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1" name="Google Shape;511;p70"/>
          <p:cNvSpPr/>
          <p:nvPr/>
        </p:nvSpPr>
        <p:spPr>
          <a:xfrm>
            <a:off x="668568" y="4245691"/>
            <a:ext cx="4419300" cy="828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Evaluate the AI use-case, using KPIs and evaluation criteria derived from the logic model</a:t>
            </a:r>
            <a:endParaRPr sz="13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2" name="Google Shape;512;p70"/>
          <p:cNvSpPr/>
          <p:nvPr/>
        </p:nvSpPr>
        <p:spPr>
          <a:xfrm>
            <a:off x="668568" y="3259918"/>
            <a:ext cx="4419300" cy="828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Develop an implementation plan and research design, closely aligned to the logic model</a:t>
            </a:r>
            <a:endParaRPr sz="13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3" name="Google Shape;513;p70"/>
          <p:cNvSpPr txBox="1"/>
          <p:nvPr/>
        </p:nvSpPr>
        <p:spPr>
          <a:xfrm>
            <a:off x="5064172" y="1389379"/>
            <a:ext cx="36171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en-GB" sz="13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Purpose-driven approach to AI</a:t>
            </a:r>
            <a:endParaRPr sz="13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en-GB" sz="13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Heatmaps of AI tools aligned to potential use-cases</a:t>
            </a:r>
            <a:endParaRPr sz="13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4" name="Google Shape;514;p70"/>
          <p:cNvSpPr txBox="1"/>
          <p:nvPr/>
        </p:nvSpPr>
        <p:spPr>
          <a:xfrm>
            <a:off x="5064172" y="2368969"/>
            <a:ext cx="36171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en-GB" sz="13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Build consensus on expected outcomes</a:t>
            </a:r>
            <a:endParaRPr sz="13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en-GB" sz="13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Align implementation with research	</a:t>
            </a:r>
            <a:endParaRPr sz="13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5" name="Google Shape;515;p70"/>
          <p:cNvSpPr txBox="1"/>
          <p:nvPr/>
        </p:nvSpPr>
        <p:spPr>
          <a:xfrm>
            <a:off x="5064172" y="3302972"/>
            <a:ext cx="36171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en-GB" sz="13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Research design crafted to test the expected outcomes</a:t>
            </a:r>
            <a:endParaRPr sz="13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en-GB" sz="13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Ensure fidelity of implementation</a:t>
            </a:r>
            <a:endParaRPr sz="13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endParaRPr sz="13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6" name="Google Shape;516;p70"/>
          <p:cNvSpPr txBox="1"/>
          <p:nvPr/>
        </p:nvSpPr>
        <p:spPr>
          <a:xfrm>
            <a:off x="5064172" y="4288745"/>
            <a:ext cx="36171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Open Sans"/>
              <a:buChar char="●"/>
            </a:pPr>
            <a:r>
              <a:rPr lang="en-GB" sz="13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Data sources may include qualitative and quantitative data, as well as tool analytics</a:t>
            </a:r>
            <a:endParaRPr sz="13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GB" sz="13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endParaRPr sz="13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7" name="Google Shape;517;p70"/>
          <p:cNvSpPr/>
          <p:nvPr/>
        </p:nvSpPr>
        <p:spPr>
          <a:xfrm>
            <a:off x="178250" y="1529811"/>
            <a:ext cx="403800" cy="3398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71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 sz="900">
                <a:solidFill>
                  <a:srgbClr val="111111"/>
                </a:solidFill>
              </a:rPr>
              <a:t>45</a:t>
            </a:fld>
            <a:endParaRPr sz="900">
              <a:solidFill>
                <a:srgbClr val="111111"/>
              </a:solidFill>
            </a:endParaRPr>
          </a:p>
        </p:txBody>
      </p:sp>
      <p:sp>
        <p:nvSpPr>
          <p:cNvPr id="523" name="Google Shape;523;p71"/>
          <p:cNvSpPr txBox="1">
            <a:spLocks noGrp="1"/>
          </p:cNvSpPr>
          <p:nvPr>
            <p:ph type="subTitle" idx="1"/>
          </p:nvPr>
        </p:nvSpPr>
        <p:spPr>
          <a:xfrm>
            <a:off x="421262" y="133745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89" lvl="0" indent="-3174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AI Use Case</a:t>
            </a:r>
            <a:endParaRPr/>
          </a:p>
        </p:txBody>
      </p:sp>
      <p:sp>
        <p:nvSpPr>
          <p:cNvPr id="524" name="Google Shape;524;p71"/>
          <p:cNvSpPr/>
          <p:nvPr/>
        </p:nvSpPr>
        <p:spPr>
          <a:xfrm>
            <a:off x="302528" y="623506"/>
            <a:ext cx="8301473" cy="813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54000" tIns="54000" rIns="54000" bIns="54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Description: What is the purpose of the AI and what are the intended impacts of its application?</a:t>
            </a:r>
            <a:endParaRPr sz="12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25" name="Google Shape;525;p71"/>
          <p:cNvGraphicFramePr/>
          <p:nvPr/>
        </p:nvGraphicFramePr>
        <p:xfrm>
          <a:off x="302527" y="15758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Who will benefit and how?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26" name="Google Shape;526;p71"/>
          <p:cNvGraphicFramePr/>
          <p:nvPr/>
        </p:nvGraphicFramePr>
        <p:xfrm>
          <a:off x="4583998" y="15884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potential challenges?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27" name="Google Shape;527;p71"/>
          <p:cNvGraphicFramePr/>
          <p:nvPr/>
        </p:nvGraphicFramePr>
        <p:xfrm>
          <a:off x="302527" y="27521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practical steps needed to implement this AI successfully?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28" name="Google Shape;528;p71"/>
          <p:cNvGraphicFramePr/>
          <p:nvPr/>
        </p:nvGraphicFramePr>
        <p:xfrm>
          <a:off x="4583998" y="274580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technical and cost implications of implementing this AI?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29" name="Google Shape;529;p71"/>
          <p:cNvGraphicFramePr/>
          <p:nvPr/>
        </p:nvGraphicFramePr>
        <p:xfrm>
          <a:off x="280758" y="392781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ethical implications of this AI and how can they be mitigated?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30" name="Google Shape;530;p71"/>
          <p:cNvGraphicFramePr/>
          <p:nvPr/>
        </p:nvGraphicFramePr>
        <p:xfrm>
          <a:off x="4562229" y="39214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staff training implications for implementing this AI effectively?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31" name="Google Shape;531;p71"/>
          <p:cNvSpPr txBox="1"/>
          <p:nvPr/>
        </p:nvSpPr>
        <p:spPr>
          <a:xfrm>
            <a:off x="5305425" y="4907113"/>
            <a:ext cx="4572000" cy="25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05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105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72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 sz="900">
                <a:solidFill>
                  <a:srgbClr val="111111"/>
                </a:solidFill>
              </a:rPr>
              <a:t>46</a:t>
            </a:fld>
            <a:endParaRPr sz="900">
              <a:solidFill>
                <a:srgbClr val="111111"/>
              </a:solidFill>
            </a:endParaRPr>
          </a:p>
        </p:txBody>
      </p:sp>
      <p:sp>
        <p:nvSpPr>
          <p:cNvPr id="537" name="Google Shape;537;p72"/>
          <p:cNvSpPr txBox="1">
            <a:spLocks noGrp="1"/>
          </p:cNvSpPr>
          <p:nvPr>
            <p:ph type="subTitle" idx="1"/>
          </p:nvPr>
        </p:nvSpPr>
        <p:spPr>
          <a:xfrm>
            <a:off x="421262" y="133745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89" lvl="0" indent="-3174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AI Use Case: Class companion</a:t>
            </a:r>
            <a:endParaRPr/>
          </a:p>
        </p:txBody>
      </p:sp>
      <p:sp>
        <p:nvSpPr>
          <p:cNvPr id="538" name="Google Shape;538;p72"/>
          <p:cNvSpPr/>
          <p:nvPr/>
        </p:nvSpPr>
        <p:spPr>
          <a:xfrm>
            <a:off x="302527" y="623506"/>
            <a:ext cx="8301600" cy="813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54000" tIns="54000" rIns="54000" bIns="54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Description: What is the purpose of the AI and what are the intended impacts of its application?</a:t>
            </a:r>
            <a:endParaRPr sz="12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rgbClr val="1F887E"/>
                </a:solidFill>
                <a:latin typeface="Arial"/>
                <a:ea typeface="Arial"/>
                <a:cs typeface="Arial"/>
                <a:sym typeface="Arial"/>
              </a:rPr>
              <a:t>The tool aims to assist educators in giving regular and consistent feedback to their students on their written work. The tool is also able to scaffold tasks to support students.</a:t>
            </a:r>
            <a:endParaRPr sz="1200" b="1" i="0" u="none" strike="noStrike" cap="none">
              <a:solidFill>
                <a:srgbClr val="1F887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39" name="Google Shape;539;p72"/>
          <p:cNvGraphicFramePr/>
          <p:nvPr/>
        </p:nvGraphicFramePr>
        <p:xfrm>
          <a:off x="302527" y="15758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Who will benefit and how?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Students receive more regular and scaffolded feedback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Feedback is consistent using a rubric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Teachers get insights on students’ work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0" name="Google Shape;540;p72"/>
          <p:cNvGraphicFramePr/>
          <p:nvPr/>
        </p:nvGraphicFramePr>
        <p:xfrm>
          <a:off x="4583998" y="15884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potential challenges?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Implementation hurdles 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Training for teachers and students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Data privacy concerns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1" name="Google Shape;541;p72"/>
          <p:cNvGraphicFramePr/>
          <p:nvPr/>
        </p:nvGraphicFramePr>
        <p:xfrm>
          <a:off x="302527" y="27521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practical steps needed to implement this AI successfully?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Teachers need to design and make tasks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Students need to create accounts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2" name="Google Shape;542;p72"/>
          <p:cNvGraphicFramePr/>
          <p:nvPr/>
        </p:nvGraphicFramePr>
        <p:xfrm>
          <a:off x="4583998" y="274580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technical and cost implications of implementing this AI?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Free for schools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PC and internet access needed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3" name="Google Shape;543;p72"/>
          <p:cNvGraphicFramePr/>
          <p:nvPr/>
        </p:nvGraphicFramePr>
        <p:xfrm>
          <a:off x="280758" y="392781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ethical implications of this AI and how can they be mitigated?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Does this tool serve all groups of users well?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What data is captured and where is it kept?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Does this tool make an impact on learning?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44" name="Google Shape;544;p72"/>
          <p:cNvGraphicFramePr/>
          <p:nvPr/>
        </p:nvGraphicFramePr>
        <p:xfrm>
          <a:off x="4562229" y="39214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staff training implications for implementing this AI effectively?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Training needed on use of tool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r>
                        <a:rPr lang="en-GB" sz="1100" u="none" strike="noStrike" cap="none"/>
                        <a:t>Training also need for evaluating impact</a:t>
                      </a: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45" name="Google Shape;545;p72"/>
          <p:cNvSpPr txBox="1"/>
          <p:nvPr/>
        </p:nvSpPr>
        <p:spPr>
          <a:xfrm>
            <a:off x="5305425" y="4907112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4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14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6" name="Google Shape;546;p72"/>
          <p:cNvSpPr txBox="1"/>
          <p:nvPr/>
        </p:nvSpPr>
        <p:spPr>
          <a:xfrm rot="-1252208">
            <a:off x="-683253" y="2276279"/>
            <a:ext cx="10478109" cy="38237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EXAMPLE</a:t>
            </a:r>
            <a:endParaRPr sz="11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7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B786E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3" name="Google Shape;553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9000" y="971560"/>
            <a:ext cx="2954825" cy="3003266"/>
          </a:xfrm>
          <a:prstGeom prst="rect">
            <a:avLst/>
          </a:prstGeom>
          <a:noFill/>
          <a:ln>
            <a:noFill/>
          </a:ln>
        </p:spPr>
      </p:pic>
      <p:sp>
        <p:nvSpPr>
          <p:cNvPr id="554" name="Google Shape;554;p73"/>
          <p:cNvSpPr txBox="1"/>
          <p:nvPr/>
        </p:nvSpPr>
        <p:spPr>
          <a:xfrm>
            <a:off x="2687475" y="2624676"/>
            <a:ext cx="1734900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SOURCES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73"/>
          <p:cNvSpPr txBox="1"/>
          <p:nvPr/>
        </p:nvSpPr>
        <p:spPr>
          <a:xfrm>
            <a:off x="4588223" y="690226"/>
            <a:ext cx="1926900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TEACHER SURVEYS</a:t>
            </a:r>
            <a:endParaRPr sz="11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73"/>
          <p:cNvSpPr txBox="1"/>
          <p:nvPr/>
        </p:nvSpPr>
        <p:spPr>
          <a:xfrm>
            <a:off x="5098612" y="2599594"/>
            <a:ext cx="2063400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STUDENT SURVEYS</a:t>
            </a:r>
            <a:endParaRPr sz="11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73"/>
          <p:cNvSpPr txBox="1"/>
          <p:nvPr/>
        </p:nvSpPr>
        <p:spPr>
          <a:xfrm>
            <a:off x="830531" y="693046"/>
            <a:ext cx="2480400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(Aggregated)</a:t>
            </a:r>
            <a:endParaRPr sz="11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73"/>
          <p:cNvSpPr txBox="1"/>
          <p:nvPr/>
        </p:nvSpPr>
        <p:spPr>
          <a:xfrm>
            <a:off x="4588213" y="1020563"/>
            <a:ext cx="1863600" cy="746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Surveys can be conducted with teachers, and this can be triangulated with the other data.</a:t>
            </a:r>
            <a:endParaRPr sz="11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73"/>
          <p:cNvSpPr txBox="1"/>
          <p:nvPr/>
        </p:nvSpPr>
        <p:spPr>
          <a:xfrm>
            <a:off x="5098612" y="2951224"/>
            <a:ext cx="1860900" cy="577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Surveys can be conducted with students to gather their feedback.</a:t>
            </a:r>
            <a:endParaRPr sz="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73"/>
          <p:cNvSpPr txBox="1"/>
          <p:nvPr/>
        </p:nvSpPr>
        <p:spPr>
          <a:xfrm>
            <a:off x="2506253" y="4423079"/>
            <a:ext cx="1863600" cy="407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Recordings and transcripts of the focus groups.</a:t>
            </a:r>
            <a:endParaRPr sz="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73"/>
          <p:cNvSpPr txBox="1"/>
          <p:nvPr/>
        </p:nvSpPr>
        <p:spPr>
          <a:xfrm>
            <a:off x="830531" y="1013695"/>
            <a:ext cx="1863600" cy="746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can be combined across classes and schools to create aggregated data metrics for benchmarking.</a:t>
            </a:r>
            <a:endParaRPr sz="6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73"/>
          <p:cNvSpPr txBox="1"/>
          <p:nvPr/>
        </p:nvSpPr>
        <p:spPr>
          <a:xfrm rot="5400000">
            <a:off x="5502036" y="1816876"/>
            <a:ext cx="5143500" cy="17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 b="1" i="0" u="none" strike="noStrike" cap="none">
                <a:solidFill>
                  <a:srgbClr val="FAF5ED"/>
                </a:solidFill>
                <a:latin typeface="Arial"/>
                <a:ea typeface="Arial"/>
                <a:cs typeface="Arial"/>
                <a:sym typeface="Arial"/>
              </a:rPr>
              <a:t>METHODOLOGICAL APPROACH</a:t>
            </a:r>
            <a:endParaRPr sz="1100" b="0" i="0" u="none" strike="noStrike" cap="none">
              <a:solidFill>
                <a:srgbClr val="FAF5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73"/>
          <p:cNvSpPr txBox="1"/>
          <p:nvPr/>
        </p:nvSpPr>
        <p:spPr>
          <a:xfrm>
            <a:off x="2506253" y="4093060"/>
            <a:ext cx="2480400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TEACHER FOCUS GROUPS</a:t>
            </a:r>
            <a:endParaRPr sz="11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p73"/>
          <p:cNvSpPr txBox="1"/>
          <p:nvPr/>
        </p:nvSpPr>
        <p:spPr>
          <a:xfrm>
            <a:off x="6748463" y="4811814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47</a:t>
            </a:fld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73"/>
          <p:cNvSpPr txBox="1"/>
          <p:nvPr/>
        </p:nvSpPr>
        <p:spPr>
          <a:xfrm>
            <a:off x="318353" y="2599602"/>
            <a:ext cx="1309200" cy="253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</a:t>
            </a:r>
            <a:endParaRPr sz="11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73"/>
          <p:cNvSpPr txBox="1"/>
          <p:nvPr/>
        </p:nvSpPr>
        <p:spPr>
          <a:xfrm>
            <a:off x="318356" y="2974619"/>
            <a:ext cx="1863600" cy="407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will be available for each teacher.</a:t>
            </a:r>
            <a:endParaRPr sz="6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74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endParaRPr/>
          </a:p>
        </p:txBody>
      </p:sp>
      <p:sp>
        <p:nvSpPr>
          <p:cNvPr id="572" name="Google Shape;572;p74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/>
          </a:p>
        </p:txBody>
      </p:sp>
      <p:pic>
        <p:nvPicPr>
          <p:cNvPr id="573" name="Google Shape;573;p74" descr="A diagram of a diagram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75"/>
          <p:cNvSpPr txBox="1">
            <a:spLocks noGrp="1"/>
          </p:cNvSpPr>
          <p:nvPr>
            <p:ph type="title"/>
          </p:nvPr>
        </p:nvSpPr>
        <p:spPr>
          <a:xfrm>
            <a:off x="540000" y="2595600"/>
            <a:ext cx="8064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</a:pPr>
            <a:endParaRPr/>
          </a:p>
        </p:txBody>
      </p:sp>
      <p:sp>
        <p:nvSpPr>
          <p:cNvPr id="579" name="Google Shape;579;p75"/>
          <p:cNvSpPr txBox="1">
            <a:spLocks noGrp="1"/>
          </p:cNvSpPr>
          <p:nvPr>
            <p:ph type="subTitle" idx="1"/>
          </p:nvPr>
        </p:nvSpPr>
        <p:spPr>
          <a:xfrm>
            <a:off x="540000" y="360000"/>
            <a:ext cx="80640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/>
          </a:p>
        </p:txBody>
      </p:sp>
      <p:pic>
        <p:nvPicPr>
          <p:cNvPr id="580" name="Google Shape;580;p75" descr="A close-up of a 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1"/>
          <p:cNvSpPr txBox="1">
            <a:spLocks noGrp="1"/>
          </p:cNvSpPr>
          <p:nvPr>
            <p:ph type="ctrTitle"/>
          </p:nvPr>
        </p:nvSpPr>
        <p:spPr>
          <a:xfrm>
            <a:off x="4572000" y="808049"/>
            <a:ext cx="4572000" cy="70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GB" sz="2000" b="1">
                <a:solidFill>
                  <a:schemeClr val="dk1"/>
                </a:solidFill>
              </a:rPr>
              <a:t>AI is not new</a:t>
            </a:r>
            <a:endParaRPr/>
          </a:p>
        </p:txBody>
      </p:sp>
      <p:grpSp>
        <p:nvGrpSpPr>
          <p:cNvPr id="164" name="Google Shape;164;p31"/>
          <p:cNvGrpSpPr/>
          <p:nvPr/>
        </p:nvGrpSpPr>
        <p:grpSpPr>
          <a:xfrm>
            <a:off x="469603" y="808049"/>
            <a:ext cx="3659631" cy="3659631"/>
            <a:chOff x="244232" y="-1063620"/>
            <a:chExt cx="8155923" cy="8155923"/>
          </a:xfrm>
        </p:grpSpPr>
        <p:pic>
          <p:nvPicPr>
            <p:cNvPr id="165" name="Google Shape;165;p31" descr="A collage of different images of people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44232" y="-1063620"/>
              <a:ext cx="8155923" cy="81559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6" name="Google Shape;166;p31"/>
            <p:cNvSpPr txBox="1"/>
            <p:nvPr/>
          </p:nvSpPr>
          <p:spPr>
            <a:xfrm>
              <a:off x="789738" y="2785782"/>
              <a:ext cx="812822" cy="3772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5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1950</a:t>
              </a:r>
              <a:endPara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31"/>
            <p:cNvSpPr txBox="1"/>
            <p:nvPr/>
          </p:nvSpPr>
          <p:spPr>
            <a:xfrm>
              <a:off x="2091184" y="3420237"/>
              <a:ext cx="831444" cy="3429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1997</a:t>
              </a:r>
              <a:endParaRPr/>
            </a:p>
          </p:txBody>
        </p:sp>
        <p:sp>
          <p:nvSpPr>
            <p:cNvPr id="168" name="Google Shape;168;p31"/>
            <p:cNvSpPr txBox="1"/>
            <p:nvPr/>
          </p:nvSpPr>
          <p:spPr>
            <a:xfrm>
              <a:off x="4022483" y="3550568"/>
              <a:ext cx="730191" cy="3429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2014</a:t>
              </a:r>
              <a:endParaRPr/>
            </a:p>
          </p:txBody>
        </p:sp>
        <p:sp>
          <p:nvSpPr>
            <p:cNvPr id="169" name="Google Shape;169;p31"/>
            <p:cNvSpPr txBox="1"/>
            <p:nvPr/>
          </p:nvSpPr>
          <p:spPr>
            <a:xfrm>
              <a:off x="7117237" y="2813069"/>
              <a:ext cx="790275" cy="3772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5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2018</a:t>
              </a:r>
              <a:endParaRPr sz="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70" name="Google Shape;170;p31" descr="A person in a suit playing a game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t="32965" b="4839"/>
            <a:stretch/>
          </p:blipFill>
          <p:spPr>
            <a:xfrm>
              <a:off x="5024486" y="2253015"/>
              <a:ext cx="1930917" cy="13211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Google Shape;171;p31"/>
            <p:cNvSpPr txBox="1"/>
            <p:nvPr/>
          </p:nvSpPr>
          <p:spPr>
            <a:xfrm>
              <a:off x="5568106" y="3420234"/>
              <a:ext cx="730191" cy="3429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2017</a:t>
              </a:r>
              <a:endParaRPr/>
            </a:p>
          </p:txBody>
        </p:sp>
      </p:grpSp>
      <p:sp>
        <p:nvSpPr>
          <p:cNvPr id="172" name="Google Shape;172;p31"/>
          <p:cNvSpPr txBox="1"/>
          <p:nvPr/>
        </p:nvSpPr>
        <p:spPr>
          <a:xfrm>
            <a:off x="5195391" y="1828882"/>
            <a:ext cx="3727153" cy="70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Open Sans SemiBold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Its history is important</a:t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" name="Google Shape;585;p76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76"/>
          <p:cNvSpPr/>
          <p:nvPr/>
        </p:nvSpPr>
        <p:spPr>
          <a:xfrm>
            <a:off x="271808" y="3073125"/>
            <a:ext cx="4184544" cy="1530936"/>
          </a:xfrm>
          <a:prstGeom prst="roundRect">
            <a:avLst>
              <a:gd name="adj" fmla="val 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77"/>
          <p:cNvSpPr txBox="1">
            <a:spLocks noGrp="1"/>
          </p:cNvSpPr>
          <p:nvPr>
            <p:ph type="sldNum" idx="12"/>
          </p:nvPr>
        </p:nvSpPr>
        <p:spPr>
          <a:xfrm>
            <a:off x="8604000" y="4783500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 sz="900">
                <a:solidFill>
                  <a:srgbClr val="111111"/>
                </a:solidFill>
              </a:rPr>
              <a:t>51</a:t>
            </a:fld>
            <a:endParaRPr sz="900">
              <a:solidFill>
                <a:srgbClr val="111111"/>
              </a:solidFill>
            </a:endParaRPr>
          </a:p>
        </p:txBody>
      </p:sp>
      <p:sp>
        <p:nvSpPr>
          <p:cNvPr id="592" name="Google Shape;592;p77"/>
          <p:cNvSpPr txBox="1">
            <a:spLocks noGrp="1"/>
          </p:cNvSpPr>
          <p:nvPr>
            <p:ph type="subTitle" idx="1"/>
          </p:nvPr>
        </p:nvSpPr>
        <p:spPr>
          <a:xfrm>
            <a:off x="421262" y="133745"/>
            <a:ext cx="8064000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178" lvl="0" indent="-31748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AI Use Case</a:t>
            </a:r>
            <a:endParaRPr/>
          </a:p>
        </p:txBody>
      </p:sp>
      <p:sp>
        <p:nvSpPr>
          <p:cNvPr id="593" name="Google Shape;593;p77"/>
          <p:cNvSpPr/>
          <p:nvPr/>
        </p:nvSpPr>
        <p:spPr>
          <a:xfrm>
            <a:off x="302529" y="623506"/>
            <a:ext cx="8301473" cy="813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54000" tIns="54000" rIns="54000" bIns="54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Description: What is the purpose of the AI and what are the intended impacts of its application?</a:t>
            </a:r>
            <a:endParaRPr sz="12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94" name="Google Shape;594;p77"/>
          <p:cNvGraphicFramePr/>
          <p:nvPr/>
        </p:nvGraphicFramePr>
        <p:xfrm>
          <a:off x="302527" y="15758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Who will benefit and how?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5" name="Google Shape;595;p77"/>
          <p:cNvGraphicFramePr/>
          <p:nvPr/>
        </p:nvGraphicFramePr>
        <p:xfrm>
          <a:off x="4583998" y="15884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potential challenges?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6" name="Google Shape;596;p77"/>
          <p:cNvGraphicFramePr/>
          <p:nvPr/>
        </p:nvGraphicFramePr>
        <p:xfrm>
          <a:off x="302527" y="27521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practical steps needed to implement this AI successfully?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7" name="Google Shape;597;p77"/>
          <p:cNvGraphicFramePr/>
          <p:nvPr/>
        </p:nvGraphicFramePr>
        <p:xfrm>
          <a:off x="4583998" y="274580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technical and cost implications of implementing this AI?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8" name="Google Shape;598;p77"/>
          <p:cNvGraphicFramePr/>
          <p:nvPr/>
        </p:nvGraphicFramePr>
        <p:xfrm>
          <a:off x="280758" y="392781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ethical implications of this AI and how can they be mitigated?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9" name="Google Shape;599;p77"/>
          <p:cNvGraphicFramePr/>
          <p:nvPr/>
        </p:nvGraphicFramePr>
        <p:xfrm>
          <a:off x="4562229" y="39214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{32595CFE-F73F-410D-B368-65ADC743440E}</a:tableStyleId>
              </a:tblPr>
              <a:tblGrid>
                <a:gridCol w="37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1200" b="0" i="0" u="none" strike="noStrike" cap="none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are the staff training implications for implementing this AI effectively?</a:t>
                      </a:r>
                      <a:endParaRPr sz="1200" b="0" i="0" u="none" strike="noStrike" cap="non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54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203200" marR="0" lvl="0" indent="-203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800"/>
                        <a:buFont typeface="Noto Sans Symbols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600"/>
                        <a:buFont typeface="Montserrat"/>
                        <a:buNone/>
                      </a:pPr>
                      <a:endParaRPr sz="1100" u="none" strike="noStrike" cap="none"/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5">
                <a:tc>
                  <a:txBody>
                    <a:bodyPr/>
                    <a:lstStyle/>
                    <a:p>
                      <a:pPr marL="63500" marR="0" lvl="0" indent="-635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800"/>
                        <a:buFont typeface="Montserrat"/>
                        <a:buNone/>
                      </a:pPr>
                      <a:r>
                        <a:rPr lang="en-GB" sz="800" b="0" i="0" u="none" strike="noStrike" cap="none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20074"/>
                        </a:buClr>
                        <a:buSzPts val="600"/>
                        <a:buFont typeface="Noto Sans Symbols"/>
                        <a:buNone/>
                      </a:pPr>
                      <a:endParaRPr sz="600" b="0" i="0" u="none" strike="noStrike" cap="none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54000" marR="27000" marT="0" marB="0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00" name="Google Shape;600;p77"/>
          <p:cNvSpPr/>
          <p:nvPr/>
        </p:nvSpPr>
        <p:spPr>
          <a:xfrm>
            <a:off x="4322529" y="2526020"/>
            <a:ext cx="4650300" cy="1053075"/>
          </a:xfrm>
          <a:prstGeom prst="ellipse">
            <a:avLst/>
          </a:prstGeom>
          <a:noFill/>
          <a:ln w="1143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1" name="Google Shape;601;p77"/>
          <p:cNvSpPr txBox="1"/>
          <p:nvPr/>
        </p:nvSpPr>
        <p:spPr>
          <a:xfrm>
            <a:off x="5305425" y="4907113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4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1400" b="0" i="0" u="none" strike="noStrike" cap="none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78"/>
          <p:cNvSpPr txBox="1">
            <a:spLocks noGrp="1"/>
          </p:cNvSpPr>
          <p:nvPr>
            <p:ph type="title"/>
          </p:nvPr>
        </p:nvSpPr>
        <p:spPr>
          <a:xfrm>
            <a:off x="387600" y="2838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GB"/>
              <a:t>Technology and data: getting AI-ready</a:t>
            </a:r>
            <a:endParaRPr/>
          </a:p>
        </p:txBody>
      </p:sp>
      <p:sp>
        <p:nvSpPr>
          <p:cNvPr id="607" name="Google Shape;607;p78"/>
          <p:cNvSpPr/>
          <p:nvPr/>
        </p:nvSpPr>
        <p:spPr>
          <a:xfrm>
            <a:off x="533136" y="1014975"/>
            <a:ext cx="3978000" cy="17187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Infrastructure</a:t>
            </a:r>
            <a:r>
              <a:rPr lang="en-GB"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Does the organisation have sufficient hardware, software and network capability? Do members of staff and students have sufficient levels of access to computing devices?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78"/>
          <p:cNvSpPr/>
          <p:nvPr/>
        </p:nvSpPr>
        <p:spPr>
          <a:xfrm>
            <a:off x="4717925" y="2901910"/>
            <a:ext cx="3978000" cy="17187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plan:</a:t>
            </a:r>
            <a:r>
              <a:rPr lang="en-GB"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Does the organisation have a strategic plan for collecting and using data, aligned to its overarching vision and AI strategy?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78"/>
          <p:cNvSpPr/>
          <p:nvPr/>
        </p:nvSpPr>
        <p:spPr>
          <a:xfrm>
            <a:off x="4717925" y="1014975"/>
            <a:ext cx="3978000" cy="17187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team: </a:t>
            </a:r>
            <a:r>
              <a:rPr lang="en-GB"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Does the organisation have sufficient levels of IT support to maintain and update systems as required?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78"/>
          <p:cNvSpPr/>
          <p:nvPr/>
        </p:nvSpPr>
        <p:spPr>
          <a:xfrm>
            <a:off x="503025" y="2885674"/>
            <a:ext cx="3978000" cy="1718700"/>
          </a:xfrm>
          <a:prstGeom prst="roundRect">
            <a:avLst>
              <a:gd name="adj" fmla="val 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infrastructure: </a:t>
            </a:r>
            <a:r>
              <a:rPr lang="en-GB"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Does the organisation have a data processing pipeline and data storage centre in place? 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78"/>
          <p:cNvSpPr/>
          <p:nvPr/>
        </p:nvSpPr>
        <p:spPr>
          <a:xfrm>
            <a:off x="4791975" y="2733675"/>
            <a:ext cx="3903900" cy="1886700"/>
          </a:xfrm>
          <a:prstGeom prst="ellipse">
            <a:avLst/>
          </a:prstGeom>
          <a:noFill/>
          <a:ln w="1143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2" name="Google Shape;612;p78"/>
          <p:cNvSpPr txBox="1"/>
          <p:nvPr/>
        </p:nvSpPr>
        <p:spPr>
          <a:xfrm>
            <a:off x="5305425" y="4907113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4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79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0640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GB"/>
              <a:t>Strategic approach towards data</a:t>
            </a:r>
            <a:endParaRPr/>
          </a:p>
        </p:txBody>
      </p:sp>
      <p:pic>
        <p:nvPicPr>
          <p:cNvPr id="618" name="Google Shape;618;p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54026" y="2600775"/>
            <a:ext cx="2206001" cy="2206026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p79"/>
          <p:cNvSpPr txBox="1"/>
          <p:nvPr/>
        </p:nvSpPr>
        <p:spPr>
          <a:xfrm>
            <a:off x="592050" y="934350"/>
            <a:ext cx="7761600" cy="13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The proliferation of online tools (and fine-grained trace data) has resulted in new opportunities to track learning behaviours, and evidence the impact of AI tools,  in a rich and dynamic manner</a:t>
            </a:r>
            <a:endParaRPr sz="14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It is essential to carefully craft a targeted approach towards data collection, which aligns to target learning outcomes and leverages various forms of data generation     </a:t>
            </a:r>
            <a:endParaRPr sz="1400" b="0" i="0" u="none" strike="noStrike" cap="none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0" name="Google Shape;620;p79"/>
          <p:cNvSpPr txBox="1"/>
          <p:nvPr/>
        </p:nvSpPr>
        <p:spPr>
          <a:xfrm>
            <a:off x="5305425" y="4907112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4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" name="Google Shape;625;p80" descr="A poster with white text and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p80"/>
          <p:cNvSpPr/>
          <p:nvPr/>
        </p:nvSpPr>
        <p:spPr>
          <a:xfrm>
            <a:off x="4658675" y="3040928"/>
            <a:ext cx="4184544" cy="1530936"/>
          </a:xfrm>
          <a:prstGeom prst="roundRect">
            <a:avLst>
              <a:gd name="adj" fmla="val 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81"/>
          <p:cNvSpPr txBox="1">
            <a:spLocks noGrp="1"/>
          </p:cNvSpPr>
          <p:nvPr>
            <p:ph type="ctrTitle"/>
          </p:nvPr>
        </p:nvSpPr>
        <p:spPr>
          <a:xfrm>
            <a:off x="535281" y="721740"/>
            <a:ext cx="3482700" cy="883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GB" sz="2100">
                <a:latin typeface="Open Sans"/>
                <a:ea typeface="Open Sans"/>
                <a:cs typeface="Open Sans"/>
                <a:sym typeface="Open Sans"/>
              </a:rPr>
              <a:t>Importance of AI Literacy for Staff</a:t>
            </a:r>
            <a:endParaRPr/>
          </a:p>
        </p:txBody>
      </p:sp>
      <p:sp>
        <p:nvSpPr>
          <p:cNvPr id="632" name="Google Shape;632;p81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>
              <a:solidFill>
                <a:schemeClr val="lt2"/>
              </a:solidFill>
            </a:endParaRPr>
          </a:p>
        </p:txBody>
      </p:sp>
      <p:sp>
        <p:nvSpPr>
          <p:cNvPr id="633" name="Google Shape;633;p81"/>
          <p:cNvSpPr txBox="1">
            <a:spLocks noGrp="1"/>
          </p:cNvSpPr>
          <p:nvPr>
            <p:ph type="body" idx="2"/>
          </p:nvPr>
        </p:nvSpPr>
        <p:spPr>
          <a:xfrm>
            <a:off x="4760573" y="1068165"/>
            <a:ext cx="4214835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Empowers staff to make informed decisions about AI use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Enhances understanding of AI capabilities and limitations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Promotes responsible and ethical use of AI tools</a:t>
            </a:r>
            <a:endParaRPr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575">
              <a:solidFill>
                <a:schemeClr val="dk1"/>
              </a:solidFill>
            </a:endParaRPr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575">
              <a:solidFill>
                <a:schemeClr val="dk1"/>
              </a:solidFill>
            </a:endParaRPr>
          </a:p>
        </p:txBody>
      </p:sp>
      <p:sp>
        <p:nvSpPr>
          <p:cNvPr id="634" name="Google Shape;634;p81"/>
          <p:cNvSpPr txBox="1"/>
          <p:nvPr/>
        </p:nvSpPr>
        <p:spPr>
          <a:xfrm>
            <a:off x="6064928" y="4889639"/>
            <a:ext cx="3079073" cy="25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05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105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35" name="Google Shape;635;p81" descr="A group of people sitting around a tab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8073" y="1746241"/>
            <a:ext cx="2798111" cy="2798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82"/>
          <p:cNvSpPr txBox="1">
            <a:spLocks noGrp="1"/>
          </p:cNvSpPr>
          <p:nvPr>
            <p:ph type="ctrTitle"/>
          </p:nvPr>
        </p:nvSpPr>
        <p:spPr>
          <a:xfrm>
            <a:off x="535281" y="721740"/>
            <a:ext cx="3482700" cy="883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GB" sz="2100">
                <a:latin typeface="Open Sans"/>
                <a:ea typeface="Open Sans"/>
                <a:cs typeface="Open Sans"/>
                <a:sym typeface="Open Sans"/>
              </a:rPr>
              <a:t>Importance of AI Literacy for Staff</a:t>
            </a:r>
            <a:endParaRPr/>
          </a:p>
        </p:txBody>
      </p:sp>
      <p:sp>
        <p:nvSpPr>
          <p:cNvPr id="641" name="Google Shape;641;p82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>
              <a:solidFill>
                <a:schemeClr val="lt2"/>
              </a:solidFill>
            </a:endParaRPr>
          </a:p>
        </p:txBody>
      </p:sp>
      <p:sp>
        <p:nvSpPr>
          <p:cNvPr id="642" name="Google Shape;642;p82"/>
          <p:cNvSpPr txBox="1">
            <a:spLocks noGrp="1"/>
          </p:cNvSpPr>
          <p:nvPr>
            <p:ph type="body" idx="2"/>
          </p:nvPr>
        </p:nvSpPr>
        <p:spPr>
          <a:xfrm>
            <a:off x="4786290" y="1068165"/>
            <a:ext cx="4214835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Reduces risks associated with misuse or overreliance on AI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Facilitates effective communication about AI across departments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Prepares staff for future AI advancements and integration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Supports a culture of innovation and continuous learning</a:t>
            </a:r>
            <a:endParaRPr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575">
              <a:solidFill>
                <a:schemeClr val="dk1"/>
              </a:solidFill>
            </a:endParaRPr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575">
              <a:solidFill>
                <a:schemeClr val="dk1"/>
              </a:solidFill>
            </a:endParaRPr>
          </a:p>
        </p:txBody>
      </p:sp>
      <p:sp>
        <p:nvSpPr>
          <p:cNvPr id="643" name="Google Shape;643;p82"/>
          <p:cNvSpPr txBox="1"/>
          <p:nvPr/>
        </p:nvSpPr>
        <p:spPr>
          <a:xfrm>
            <a:off x="6064928" y="4889639"/>
            <a:ext cx="3079073" cy="25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05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105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44" name="Google Shape;644;p82" descr="A group of people sitting around a tab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8073" y="1746241"/>
            <a:ext cx="2798111" cy="2798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83"/>
          <p:cNvSpPr txBox="1">
            <a:spLocks noGrp="1"/>
          </p:cNvSpPr>
          <p:nvPr>
            <p:ph type="ctrTitle"/>
          </p:nvPr>
        </p:nvSpPr>
        <p:spPr>
          <a:xfrm>
            <a:off x="535281" y="721740"/>
            <a:ext cx="3482700" cy="883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GB" sz="2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Key Components of AI Readiness Training</a:t>
            </a:r>
            <a:endParaRPr/>
          </a:p>
        </p:txBody>
      </p:sp>
      <p:sp>
        <p:nvSpPr>
          <p:cNvPr id="650" name="Google Shape;650;p83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>
              <a:solidFill>
                <a:schemeClr val="lt2"/>
              </a:solidFill>
            </a:endParaRPr>
          </a:p>
        </p:txBody>
      </p:sp>
      <p:sp>
        <p:nvSpPr>
          <p:cNvPr id="651" name="Google Shape;651;p83"/>
          <p:cNvSpPr txBox="1">
            <a:spLocks noGrp="1"/>
          </p:cNvSpPr>
          <p:nvPr>
            <p:ph type="body" idx="2"/>
          </p:nvPr>
        </p:nvSpPr>
        <p:spPr>
          <a:xfrm>
            <a:off x="4709138" y="1225739"/>
            <a:ext cx="4214835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Basic AI concepts and terminology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AI capabilities and limitations in context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Ethical considerations in AI use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Data literacy and responsible data handling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Practical AI tools relevant to staff roles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Critical thinking and AI-assisted decision making</a:t>
            </a:r>
            <a:endParaRPr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575">
              <a:solidFill>
                <a:schemeClr val="dk1"/>
              </a:solidFill>
            </a:endParaRPr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575">
              <a:solidFill>
                <a:schemeClr val="dk1"/>
              </a:solidFill>
            </a:endParaRPr>
          </a:p>
        </p:txBody>
      </p:sp>
      <p:sp>
        <p:nvSpPr>
          <p:cNvPr id="652" name="Google Shape;652;p83"/>
          <p:cNvSpPr txBox="1"/>
          <p:nvPr/>
        </p:nvSpPr>
        <p:spPr>
          <a:xfrm>
            <a:off x="6064928" y="4889639"/>
            <a:ext cx="3079073" cy="25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05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105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53" name="Google Shape;653;p83" descr="A group of people standing in front of a city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8038" y="1757892"/>
            <a:ext cx="2663868" cy="2663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8" name="Google Shape;658;p84" descr="A group of people working on compute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1879" y="0"/>
            <a:ext cx="696024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85"/>
          <p:cNvSpPr txBox="1"/>
          <p:nvPr/>
        </p:nvSpPr>
        <p:spPr>
          <a:xfrm>
            <a:off x="5792505" y="4668083"/>
            <a:ext cx="325755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https://www.educateventures.com/beyond-the-hype</a:t>
            </a:r>
            <a:endParaRPr/>
          </a:p>
        </p:txBody>
      </p:sp>
      <p:sp>
        <p:nvSpPr>
          <p:cNvPr id="664" name="Google Shape;664;p85"/>
          <p:cNvSpPr txBox="1">
            <a:spLocks noGrp="1"/>
          </p:cNvSpPr>
          <p:nvPr>
            <p:ph type="body" idx="1"/>
          </p:nvPr>
        </p:nvSpPr>
        <p:spPr>
          <a:xfrm>
            <a:off x="540000" y="1119600"/>
            <a:ext cx="8064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62500" lnSpcReduction="20000"/>
          </a:bodyPr>
          <a:lstStyle/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</a:rPr>
              <a:t>Students more likely to use AI at home than in classroom 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</a:rPr>
              <a:t>Key concerns: Academic integrity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Data protection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Potential bias</a:t>
            </a:r>
            <a:endParaRPr/>
          </a:p>
          <a:p>
            <a:pPr marL="91440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Font typeface="Arial"/>
              <a:buChar char="•"/>
            </a:pPr>
            <a:r>
              <a:rPr lang="en-GB" sz="33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Overreliance on AI</a:t>
            </a:r>
            <a:endParaRPr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92121"/>
              <a:buChar char="●"/>
            </a:pPr>
            <a:r>
              <a:rPr lang="en-GB" sz="3300">
                <a:solidFill>
                  <a:schemeClr val="lt2"/>
                </a:solidFill>
              </a:rPr>
              <a:t>Amongst educators, 75% aware of AI bias risks, but few have mitigation strategies Low confidence in safeguarding students using AI tools</a:t>
            </a:r>
            <a:endParaRPr sz="2100">
              <a:solidFill>
                <a:schemeClr val="lt2"/>
              </a:solidFill>
            </a:endParaRPr>
          </a:p>
        </p:txBody>
      </p:sp>
      <p:sp>
        <p:nvSpPr>
          <p:cNvPr id="665" name="Google Shape;665;p85"/>
          <p:cNvSpPr txBox="1">
            <a:spLocks noGrp="1"/>
          </p:cNvSpPr>
          <p:nvPr>
            <p:ph type="title"/>
          </p:nvPr>
        </p:nvSpPr>
        <p:spPr>
          <a:xfrm>
            <a:off x="540000" y="360000"/>
            <a:ext cx="8510055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>
                <a:solidFill>
                  <a:schemeClr val="lt2"/>
                </a:solidFill>
              </a:rPr>
              <a:t>Student Usage and Safety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32"/>
          <p:cNvPicPr preferRelativeResize="0"/>
          <p:nvPr/>
        </p:nvPicPr>
        <p:blipFill rotWithShape="1">
          <a:blip r:embed="rId3">
            <a:alphaModFix amt="34000"/>
          </a:blip>
          <a:srcRect/>
          <a:stretch/>
        </p:blipFill>
        <p:spPr>
          <a:xfrm>
            <a:off x="-20411" y="0"/>
            <a:ext cx="918482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2"/>
          <p:cNvSpPr txBox="1">
            <a:spLocks noGrp="1"/>
          </p:cNvSpPr>
          <p:nvPr>
            <p:ph type="title"/>
          </p:nvPr>
        </p:nvSpPr>
        <p:spPr>
          <a:xfrm>
            <a:off x="159200" y="205375"/>
            <a:ext cx="8878800" cy="7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90"/>
              <a:buNone/>
            </a:pPr>
            <a:r>
              <a:rPr lang="en-GB" sz="2140">
                <a:latin typeface="Open Sans"/>
                <a:ea typeface="Open Sans"/>
                <a:cs typeface="Open Sans"/>
                <a:sym typeface="Open Sans"/>
              </a:rPr>
              <a:t>AI Timeline – From Good Old Fashioned AI (GOFAI) to ChatGPT</a:t>
            </a:r>
            <a:endParaRPr sz="214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p32"/>
          <p:cNvSpPr txBox="1">
            <a:spLocks noGrp="1"/>
          </p:cNvSpPr>
          <p:nvPr>
            <p:ph type="body" idx="1"/>
          </p:nvPr>
        </p:nvSpPr>
        <p:spPr>
          <a:xfrm>
            <a:off x="106000" y="951175"/>
            <a:ext cx="8932001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Automata and other humanoid manifestations are popular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1920: the world Robot is introduced to our language by Karel Čapek</a:t>
            </a:r>
            <a:endParaRPr sz="1200">
              <a:solidFill>
                <a:schemeClr val="dk1"/>
              </a:solidFill>
            </a:endParaRPr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1940: Norbert Wiener: the birth of cybernetics (scientific study of control and communication in animals &amp; machines)</a:t>
            </a:r>
            <a:endParaRPr sz="1200">
              <a:solidFill>
                <a:schemeClr val="dk1"/>
              </a:solidFill>
            </a:endParaRPr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1950: The Turing test “Can Machines Think” and the Turing Test</a:t>
            </a:r>
            <a:endParaRPr sz="1200">
              <a:solidFill>
                <a:schemeClr val="dk1"/>
              </a:solidFill>
            </a:endParaRPr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1956: Dartmouth College meeting and statement - the birth of modern AI</a:t>
            </a:r>
            <a:endParaRPr sz="1200">
              <a:solidFill>
                <a:schemeClr val="dk1"/>
              </a:solidFill>
            </a:endParaRPr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1957: In 1957 Rosenblatt’s perceptron - the first neural network</a:t>
            </a:r>
            <a:endParaRPr sz="1200">
              <a:solidFill>
                <a:schemeClr val="dk1"/>
              </a:solidFill>
            </a:endParaRPr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1960s: The first chatbot called Eliza</a:t>
            </a:r>
            <a:endParaRPr sz="1200">
              <a:solidFill>
                <a:schemeClr val="dk1"/>
              </a:solidFill>
            </a:endParaRPr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1970s: Expert systems</a:t>
            </a:r>
            <a:endParaRPr sz="1200">
              <a:solidFill>
                <a:schemeClr val="dk1"/>
              </a:solidFill>
            </a:endParaRPr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1997: IBM’s Deep Blue wins world chess championship</a:t>
            </a:r>
            <a:endParaRPr sz="1200">
              <a:solidFill>
                <a:schemeClr val="dk1"/>
              </a:solidFill>
            </a:endParaRPr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AI Winter - we realised we had not cracked intelligence - vision is much harder than chess!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Early 2000s: increased interest in machine learning using neural networks and statistical methods.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2009: Convolutional Neural Networks (CNN) introduced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2009: Fei-Fei Li, creates a large dataset reflecting the ‘real world’ ImageNet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2011: Apple integrates Siri to the iPhone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2011: IBM’s Watson wins Jeopardy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2012: Alex Krizhevsky, creates the first CNN, AlexNet based on Fei Fei’s model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2014: A chatbot called Eugene passes the Turing test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2014: Amazon launches Alexa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2017: Google’s AlphaGo beats world champion at board game Go – Deep Neural Networks become the trend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2018: First LLMs created</a:t>
            </a:r>
            <a:endParaRPr sz="1200"/>
          </a:p>
          <a:p>
            <a:pPr marL="457189" lvl="0" indent="-3047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 b="1" u="sng">
                <a:solidFill>
                  <a:schemeClr val="dk1"/>
                </a:solidFill>
              </a:rPr>
              <a:t>2022: ChatGPT released and commercial LLMs proliferate</a:t>
            </a:r>
            <a:endParaRPr sz="1200"/>
          </a:p>
          <a:p>
            <a:pPr marL="457189" lvl="0" indent="-25557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180" name="Google Shape;180;p32"/>
          <p:cNvSpPr txBox="1"/>
          <p:nvPr/>
        </p:nvSpPr>
        <p:spPr>
          <a:xfrm>
            <a:off x="6016208" y="4811194"/>
            <a:ext cx="4572000" cy="253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05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sz="105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86"/>
          <p:cNvSpPr txBox="1">
            <a:spLocks noGrp="1"/>
          </p:cNvSpPr>
          <p:nvPr>
            <p:ph type="subTitle" idx="4294967295"/>
          </p:nvPr>
        </p:nvSpPr>
        <p:spPr>
          <a:xfrm>
            <a:off x="360225" y="298225"/>
            <a:ext cx="8064000" cy="52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75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Safeguarding priorities</a:t>
            </a:r>
            <a:endParaRPr sz="24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86"/>
          <p:cNvSpPr/>
          <p:nvPr/>
        </p:nvSpPr>
        <p:spPr>
          <a:xfrm>
            <a:off x="491650" y="10809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 from mis-placed trust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2" name="Google Shape;672;p86"/>
          <p:cNvSpPr/>
          <p:nvPr/>
        </p:nvSpPr>
        <p:spPr>
          <a:xfrm>
            <a:off x="4728850" y="2334663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 from "fake" news/images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3" name="Google Shape;673;p86"/>
          <p:cNvSpPr/>
          <p:nvPr/>
        </p:nvSpPr>
        <p:spPr>
          <a:xfrm>
            <a:off x="4728850" y="35883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 from a lack of transparency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4" name="Google Shape;674;p86"/>
          <p:cNvSpPr/>
          <p:nvPr/>
        </p:nvSpPr>
        <p:spPr>
          <a:xfrm>
            <a:off x="2610250" y="23346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 from inappropriate tools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5" name="Google Shape;675;p86"/>
          <p:cNvSpPr/>
          <p:nvPr/>
        </p:nvSpPr>
        <p:spPr>
          <a:xfrm>
            <a:off x="491650" y="35883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equal access and opportunity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6" name="Google Shape;676;p86"/>
          <p:cNvSpPr/>
          <p:nvPr/>
        </p:nvSpPr>
        <p:spPr>
          <a:xfrm>
            <a:off x="491650" y="2334663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children's intellectual property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7" name="Google Shape;677;p86"/>
          <p:cNvSpPr/>
          <p:nvPr/>
        </p:nvSpPr>
        <p:spPr>
          <a:xfrm>
            <a:off x="2610250" y="35883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 from bias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8" name="Google Shape;678;p86"/>
          <p:cNvSpPr/>
          <p:nvPr/>
        </p:nvSpPr>
        <p:spPr>
          <a:xfrm>
            <a:off x="6847450" y="3588350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 from over-reliance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9" name="Google Shape;679;p86"/>
          <p:cNvSpPr/>
          <p:nvPr/>
        </p:nvSpPr>
        <p:spPr>
          <a:xfrm>
            <a:off x="6847450" y="23346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 from profiling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0" name="Google Shape;680;p86"/>
          <p:cNvSpPr/>
          <p:nvPr/>
        </p:nvSpPr>
        <p:spPr>
          <a:xfrm>
            <a:off x="2610250" y="10809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children's personal data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1" name="Google Shape;681;p86"/>
          <p:cNvSpPr/>
          <p:nvPr/>
        </p:nvSpPr>
        <p:spPr>
          <a:xfrm>
            <a:off x="6847450" y="10809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children's agency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2" name="Google Shape;682;p86"/>
          <p:cNvSpPr/>
          <p:nvPr/>
        </p:nvSpPr>
        <p:spPr>
          <a:xfrm>
            <a:off x="4728850" y="1080975"/>
            <a:ext cx="1813725" cy="94882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2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Protecting children from  becoming "de-skilled"</a:t>
            </a:r>
            <a:endParaRPr sz="1425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3" name="Google Shape;683;p86"/>
          <p:cNvSpPr txBox="1"/>
          <p:nvPr/>
        </p:nvSpPr>
        <p:spPr>
          <a:xfrm>
            <a:off x="6480347" y="4912721"/>
            <a:ext cx="4572000" cy="23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9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9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87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00" cy="813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892" lvl="0" indent="-23811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>
              <a:solidFill>
                <a:schemeClr val="lt2"/>
              </a:solidFill>
            </a:endParaRPr>
          </a:p>
        </p:txBody>
      </p:sp>
      <p:sp>
        <p:nvSpPr>
          <p:cNvPr id="689" name="Google Shape;689;p87"/>
          <p:cNvSpPr txBox="1">
            <a:spLocks noGrp="1"/>
          </p:cNvSpPr>
          <p:nvPr>
            <p:ph type="body" idx="2"/>
          </p:nvPr>
        </p:nvSpPr>
        <p:spPr>
          <a:xfrm>
            <a:off x="4718303" y="616294"/>
            <a:ext cx="4129134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2000">
                <a:solidFill>
                  <a:schemeClr val="dk1"/>
                </a:solidFill>
              </a:rPr>
              <a:t>What is AI and where are we now with AI?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2000">
                <a:solidFill>
                  <a:schemeClr val="dk1"/>
                </a:solidFill>
              </a:rPr>
              <a:t>Why does AI matter to Education?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2000">
                <a:solidFill>
                  <a:schemeClr val="dk1"/>
                </a:solidFill>
              </a:rPr>
              <a:t>What does this mean for you?</a:t>
            </a:r>
            <a:endParaRPr/>
          </a:p>
          <a:p>
            <a:pPr marL="457189" lvl="0" indent="-3286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2000">
                <a:solidFill>
                  <a:schemeClr val="dk1"/>
                </a:solidFill>
              </a:rPr>
              <a:t>What should you do to create an effective AI Strategy?</a:t>
            </a:r>
            <a:endParaRPr/>
          </a:p>
          <a:p>
            <a:pPr marL="457189" lvl="0" indent="-195254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000">
              <a:solidFill>
                <a:schemeClr val="dk1"/>
              </a:solidFill>
            </a:endParaRPr>
          </a:p>
          <a:p>
            <a:pPr marL="128584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en-GB" sz="2000">
                <a:solidFill>
                  <a:schemeClr val="dk1"/>
                </a:solidFill>
              </a:rPr>
              <a:t>    “Learn Fast Act More Slowly”</a:t>
            </a:r>
            <a:endParaRPr/>
          </a:p>
          <a:p>
            <a:pPr marL="128585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000">
              <a:solidFill>
                <a:schemeClr val="dk1"/>
              </a:solidFill>
            </a:endParaRPr>
          </a:p>
        </p:txBody>
      </p:sp>
      <p:sp>
        <p:nvSpPr>
          <p:cNvPr id="690" name="Google Shape;690;p87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00" cy="132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</a:pPr>
            <a:endParaRPr/>
          </a:p>
        </p:txBody>
      </p:sp>
      <p:pic>
        <p:nvPicPr>
          <p:cNvPr id="691" name="Google Shape;691;p87" descr="A person walking on a staircase made of book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563" y="616294"/>
            <a:ext cx="3910913" cy="391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88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</a:pPr>
            <a:r>
              <a:rPr lang="en-GB">
                <a:solidFill>
                  <a:schemeClr val="lt2"/>
                </a:solidFill>
              </a:rPr>
              <a:t>Where can you learn more?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89"/>
          <p:cNvSpPr/>
          <p:nvPr/>
        </p:nvSpPr>
        <p:spPr>
          <a:xfrm>
            <a:off x="1" y="-1"/>
            <a:ext cx="4599001" cy="5144401"/>
          </a:xfrm>
          <a:prstGeom prst="rect">
            <a:avLst/>
          </a:prstGeom>
          <a:solidFill>
            <a:srgbClr val="37374B"/>
          </a:solidFill>
          <a:ln w="254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A643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2" name="Google Shape;702;p89" descr="Google Shape;1290;p172"/>
          <p:cNvPicPr preferRelativeResize="0"/>
          <p:nvPr/>
        </p:nvPicPr>
        <p:blipFill rotWithShape="1">
          <a:blip r:embed="rId3">
            <a:alphaModFix amt="95000"/>
          </a:blip>
          <a:srcRect l="20198" r="20195"/>
          <a:stretch/>
        </p:blipFill>
        <p:spPr>
          <a:xfrm>
            <a:off x="39599" y="803130"/>
            <a:ext cx="4598988" cy="4340372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p89"/>
          <p:cNvSpPr txBox="1"/>
          <p:nvPr/>
        </p:nvSpPr>
        <p:spPr>
          <a:xfrm>
            <a:off x="124173" y="108301"/>
            <a:ext cx="4350601" cy="153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575" tIns="30575" rIns="30575" bIns="30575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rPr>
              <a:t>Host of the EdTech Podcast</a:t>
            </a:r>
            <a:endParaRPr sz="5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04" name="Google Shape;704;p89" descr="Google Shape;1292;p172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29928" y="4228764"/>
            <a:ext cx="2172576" cy="738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89" descr="Google Shape;1293;p172">
            <a:hlinkClick r:id="rId6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3571" y="4199432"/>
            <a:ext cx="3831542" cy="797106"/>
          </a:xfrm>
          <a:prstGeom prst="rect">
            <a:avLst/>
          </a:prstGeom>
          <a:noFill/>
          <a:ln>
            <a:noFill/>
          </a:ln>
        </p:spPr>
      </p:pic>
      <p:sp>
        <p:nvSpPr>
          <p:cNvPr id="706" name="Google Shape;706;p89"/>
          <p:cNvSpPr txBox="1"/>
          <p:nvPr/>
        </p:nvSpPr>
        <p:spPr>
          <a:xfrm>
            <a:off x="5157169" y="108301"/>
            <a:ext cx="3373501" cy="153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575" tIns="30575" rIns="30575" bIns="30575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0" i="0" u="none" strike="noStrike" cap="none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EVR Products &amp; Services</a:t>
            </a:r>
            <a:endParaRPr sz="5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7" name="Google Shape;707;p89"/>
          <p:cNvSpPr txBox="1"/>
          <p:nvPr/>
        </p:nvSpPr>
        <p:spPr>
          <a:xfrm>
            <a:off x="5157169" y="2319801"/>
            <a:ext cx="3373501" cy="199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575" tIns="30575" rIns="30575" bIns="30575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sng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AI CPD for Schools</a:t>
            </a:r>
            <a:endParaRPr sz="5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400" b="0" i="0" u="sng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AI Strategy Development for Schools</a:t>
            </a:r>
            <a:endParaRPr sz="5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4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Bespoke AI &amp; Data Science Consultancy</a:t>
            </a:r>
            <a:endParaRPr sz="5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endParaRPr sz="1400" b="0" i="0" u="sng" strike="noStrike" cap="none">
              <a:solidFill>
                <a:schemeClr val="hlink"/>
              </a:solidFill>
              <a:latin typeface="Open Sans"/>
              <a:ea typeface="Open Sans"/>
              <a:cs typeface="Open Sans"/>
              <a:sym typeface="Open Sans"/>
              <a:hlinkClick r:id="rId8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hello@educateventures.com</a:t>
            </a:r>
            <a:endParaRPr sz="5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GB" sz="1100" b="0" i="0" u="none" strike="noStrike" cap="none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educateventures.com</a:t>
            </a:r>
            <a:endParaRPr sz="5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8" name="Google Shape;708;p89"/>
          <p:cNvSpPr txBox="1"/>
          <p:nvPr/>
        </p:nvSpPr>
        <p:spPr>
          <a:xfrm>
            <a:off x="822852" y="1986975"/>
            <a:ext cx="1186501" cy="738623"/>
          </a:xfrm>
          <a:prstGeom prst="rect">
            <a:avLst/>
          </a:prstGeom>
          <a:noFill/>
          <a:ln w="101600" cap="flat" cmpd="sng">
            <a:solidFill>
              <a:srgbClr val="FA64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A643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rPr>
              <a:t>Professor 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rgbClr val="FA6437"/>
                </a:solidFill>
                <a:latin typeface="Open Sans"/>
                <a:ea typeface="Open Sans"/>
                <a:cs typeface="Open Sans"/>
                <a:sym typeface="Open Sans"/>
              </a:rPr>
              <a:t>Rose Luckin</a:t>
            </a:r>
            <a:endParaRPr sz="5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3" name="Google Shape;713;p90" descr="Google Shape;570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-1"/>
            <a:ext cx="9144003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714" name="Google Shape;714;p90"/>
          <p:cNvSpPr/>
          <p:nvPr/>
        </p:nvSpPr>
        <p:spPr>
          <a:xfrm>
            <a:off x="-1" y="0"/>
            <a:ext cx="9144000" cy="5143500"/>
          </a:xfrm>
          <a:prstGeom prst="rect">
            <a:avLst/>
          </a:prstGeom>
          <a:solidFill>
            <a:srgbClr val="F5F0E6"/>
          </a:solidFill>
          <a:ln w="63500" cap="flat" cmpd="sng">
            <a:solidFill>
              <a:srgbClr val="2C2C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A643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90"/>
          <p:cNvSpPr txBox="1">
            <a:spLocks noGrp="1"/>
          </p:cNvSpPr>
          <p:nvPr>
            <p:ph type="title" idx="4294967295"/>
          </p:nvPr>
        </p:nvSpPr>
        <p:spPr>
          <a:xfrm>
            <a:off x="94351" y="159543"/>
            <a:ext cx="7732479" cy="3322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7374B"/>
              </a:buClr>
              <a:buSzPts val="3400"/>
              <a:buNone/>
            </a:pPr>
            <a:r>
              <a:rPr lang="en-GB" sz="2300">
                <a:latin typeface="Open Sans"/>
                <a:ea typeface="Open Sans"/>
                <a:cs typeface="Open Sans"/>
                <a:sym typeface="Open Sans"/>
              </a:rPr>
              <a:t>Find out more about AI and EVR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16" name="Google Shape;716;p90" descr="A qr code on a white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3143" y="884464"/>
            <a:ext cx="3810000" cy="38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Google Shape;717;p90" descr="A screenshot of a cellphon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b="19788"/>
          <a:stretch/>
        </p:blipFill>
        <p:spPr>
          <a:xfrm>
            <a:off x="5762159" y="508908"/>
            <a:ext cx="2376736" cy="4125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91"/>
          <p:cNvSpPr/>
          <p:nvPr/>
        </p:nvSpPr>
        <p:spPr>
          <a:xfrm>
            <a:off x="942976" y="2819485"/>
            <a:ext cx="166320" cy="507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275" tIns="41100" rIns="82275" bIns="41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8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62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91"/>
          <p:cNvSpPr/>
          <p:nvPr/>
        </p:nvSpPr>
        <p:spPr>
          <a:xfrm>
            <a:off x="942976" y="2819485"/>
            <a:ext cx="166320" cy="507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275" tIns="41100" rIns="82275" bIns="41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8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62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91"/>
          <p:cNvSpPr/>
          <p:nvPr/>
        </p:nvSpPr>
        <p:spPr>
          <a:xfrm>
            <a:off x="942976" y="2819485"/>
            <a:ext cx="166320" cy="507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275" tIns="41100" rIns="82275" bIns="41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8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62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91"/>
          <p:cNvSpPr txBox="1">
            <a:spLocks noGrp="1"/>
          </p:cNvSpPr>
          <p:nvPr>
            <p:ph type="title"/>
          </p:nvPr>
        </p:nvSpPr>
        <p:spPr>
          <a:xfrm>
            <a:off x="540000" y="1119600"/>
            <a:ext cx="3852000" cy="182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</a:pPr>
            <a:r>
              <a:rPr lang="en-GB" sz="3300">
                <a:latin typeface="Calibri"/>
                <a:ea typeface="Calibri"/>
                <a:cs typeface="Calibri"/>
                <a:sym typeface="Calibri"/>
              </a:rPr>
              <a:t>Many Thanks</a:t>
            </a:r>
            <a:br>
              <a:rPr lang="en-GB" sz="3300"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3"/>
          <p:cNvSpPr txBox="1">
            <a:spLocks noGrp="1"/>
          </p:cNvSpPr>
          <p:nvPr>
            <p:ph type="ctrTitle"/>
          </p:nvPr>
        </p:nvSpPr>
        <p:spPr>
          <a:xfrm>
            <a:off x="978108" y="1023581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</a:pPr>
            <a:r>
              <a:rPr lang="en-GB"/>
              <a:t>Types of AI</a:t>
            </a:r>
            <a:endParaRPr/>
          </a:p>
        </p:txBody>
      </p:sp>
      <p:sp>
        <p:nvSpPr>
          <p:cNvPr id="186" name="Google Shape;186;p33"/>
          <p:cNvSpPr txBox="1">
            <a:spLocks noGrp="1"/>
          </p:cNvSpPr>
          <p:nvPr>
            <p:ph type="subTitle" idx="1"/>
          </p:nvPr>
        </p:nvSpPr>
        <p:spPr>
          <a:xfrm>
            <a:off x="544650" y="2800800"/>
            <a:ext cx="3482775" cy="8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/>
          </a:p>
          <a:p>
            <a:pPr marL="34290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b="1">
              <a:solidFill>
                <a:schemeClr val="lt2"/>
              </a:solidFill>
            </a:endParaRPr>
          </a:p>
        </p:txBody>
      </p:sp>
      <p:sp>
        <p:nvSpPr>
          <p:cNvPr id="187" name="Google Shape;187;p33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Good Old Fashioned AI (GOFAI): usually rules based;</a:t>
            </a:r>
            <a:endParaRPr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75">
                <a:solidFill>
                  <a:schemeClr val="dk1"/>
                </a:solidFill>
              </a:rPr>
              <a:t>Machine Learning AI: Neural networks, often with many layers;</a:t>
            </a:r>
            <a:endParaRPr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00">
                <a:solidFill>
                  <a:schemeClr val="dk1"/>
                </a:solidFill>
              </a:rPr>
              <a:t>Narrow AI: Focuses on a specific task (e.g., playing chess, recommending products);</a:t>
            </a:r>
            <a:endParaRPr sz="150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500">
                <a:solidFill>
                  <a:schemeClr val="dk1"/>
                </a:solidFill>
              </a:rPr>
              <a:t>General AI: Can perform any intellectual task that a human can (not yet achieved).</a:t>
            </a:r>
            <a:endParaRPr sz="1500"/>
          </a:p>
          <a:p>
            <a:pPr marL="457200" lvl="0" indent="-2286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  <a:p>
            <a:pPr marL="128588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575">
              <a:solidFill>
                <a:schemeClr val="dk1"/>
              </a:solidFill>
            </a:endParaRPr>
          </a:p>
        </p:txBody>
      </p:sp>
      <p:pic>
        <p:nvPicPr>
          <p:cNvPr id="188" name="Google Shape;188;p33"/>
          <p:cNvPicPr preferRelativeResize="0"/>
          <p:nvPr/>
        </p:nvPicPr>
        <p:blipFill rotWithShape="1">
          <a:blip r:embed="rId3">
            <a:alphaModFix/>
          </a:blip>
          <a:srcRect b="11891"/>
          <a:stretch/>
        </p:blipFill>
        <p:spPr>
          <a:xfrm>
            <a:off x="978108" y="1888761"/>
            <a:ext cx="2597046" cy="245089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3"/>
          <p:cNvSpPr txBox="1"/>
          <p:nvPr/>
        </p:nvSpPr>
        <p:spPr>
          <a:xfrm>
            <a:off x="6064927" y="4889638"/>
            <a:ext cx="3079073" cy="253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05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sz="105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4"/>
          <p:cNvSpPr txBox="1">
            <a:spLocks noGrp="1"/>
          </p:cNvSpPr>
          <p:nvPr>
            <p:ph type="ctrTitle"/>
          </p:nvPr>
        </p:nvSpPr>
        <p:spPr>
          <a:xfrm>
            <a:off x="544650" y="1119600"/>
            <a:ext cx="3482775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</a:pPr>
            <a:r>
              <a:rPr lang="en-GB"/>
              <a:t>What is Generative AI?</a:t>
            </a:r>
            <a:endParaRPr/>
          </a:p>
        </p:txBody>
      </p:sp>
      <p:sp>
        <p:nvSpPr>
          <p:cNvPr id="195" name="Google Shape;195;p34"/>
          <p:cNvSpPr txBox="1">
            <a:spLocks noGrp="1"/>
          </p:cNvSpPr>
          <p:nvPr>
            <p:ph type="body" idx="2"/>
          </p:nvPr>
        </p:nvSpPr>
        <p:spPr>
          <a:xfrm>
            <a:off x="4752000" y="1119600"/>
            <a:ext cx="3852000" cy="36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350">
                <a:solidFill>
                  <a:schemeClr val="dk1"/>
                </a:solidFill>
              </a:rPr>
              <a:t>Generative AI is a subset of artificial intelligence;</a:t>
            </a:r>
            <a:endParaRPr sz="825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350">
                <a:solidFill>
                  <a:schemeClr val="dk1"/>
                </a:solidFill>
              </a:rPr>
              <a:t>Uses machine learning algorithms to create new, original content;</a:t>
            </a:r>
            <a:endParaRPr sz="825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350">
                <a:solidFill>
                  <a:schemeClr val="dk1"/>
                </a:solidFill>
              </a:rPr>
              <a:t>Trained on vast amounts of data to learn patterns and features;</a:t>
            </a:r>
            <a:endParaRPr sz="825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350">
                <a:solidFill>
                  <a:schemeClr val="dk1"/>
                </a:solidFill>
              </a:rPr>
              <a:t>Can generate content similar to the training data or combine elements to create novel content;</a:t>
            </a:r>
            <a:endParaRPr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350">
                <a:solidFill>
                  <a:schemeClr val="dk1"/>
                </a:solidFill>
              </a:rPr>
              <a:t>Generative models learn the underlying distribution of the training data;</a:t>
            </a:r>
            <a:endParaRPr sz="1350"/>
          </a:p>
          <a:p>
            <a:pPr marL="457200" lvl="0" indent="-3286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1350">
                <a:solidFill>
                  <a:schemeClr val="dk1"/>
                </a:solidFill>
              </a:rPr>
              <a:t>New content generated then mimics the structure and style of existing data.</a:t>
            </a:r>
            <a:endParaRPr sz="135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1575">
              <a:solidFill>
                <a:schemeClr val="dk1"/>
              </a:solidFill>
            </a:endParaRPr>
          </a:p>
        </p:txBody>
      </p:sp>
      <p:pic>
        <p:nvPicPr>
          <p:cNvPr id="196" name="Google Shape;196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9610" y="2571750"/>
            <a:ext cx="3152853" cy="1773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4"/>
          <p:cNvSpPr txBox="1"/>
          <p:nvPr/>
        </p:nvSpPr>
        <p:spPr>
          <a:xfrm>
            <a:off x="6064927" y="4889638"/>
            <a:ext cx="3079073" cy="253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105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CC BY-NC-ND 4.0</a:t>
            </a:r>
            <a:endParaRPr sz="105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5"/>
          <p:cNvSpPr txBox="1">
            <a:spLocks noGrp="1"/>
          </p:cNvSpPr>
          <p:nvPr>
            <p:ph type="title"/>
          </p:nvPr>
        </p:nvSpPr>
        <p:spPr>
          <a:xfrm>
            <a:off x="156051" y="64971"/>
            <a:ext cx="5583013" cy="1126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71"/>
              <a:buNone/>
            </a:pPr>
            <a:r>
              <a:rPr lang="en-GB" sz="2400"/>
              <a:t>The landscape is changing very quickly…</a:t>
            </a:r>
            <a:endParaRPr sz="2400"/>
          </a:p>
        </p:txBody>
      </p:sp>
      <p:sp>
        <p:nvSpPr>
          <p:cNvPr id="203" name="Google Shape;203;p35"/>
          <p:cNvSpPr txBox="1"/>
          <p:nvPr/>
        </p:nvSpPr>
        <p:spPr>
          <a:xfrm>
            <a:off x="6480347" y="4912721"/>
            <a:ext cx="4572000" cy="230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75" rIns="9142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work is licensed under </a:t>
            </a:r>
            <a:r>
              <a:rPr lang="en-GB" sz="900" b="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CC BY-NC-ND 4.0</a:t>
            </a:r>
            <a:endParaRPr sz="9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4" name="Google Shape;204;p35" descr="A group of people standing in front of a city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253" y="1719989"/>
            <a:ext cx="2663868" cy="2663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5" descr="A collage of different weather conditions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72476" y="927842"/>
            <a:ext cx="2663868" cy="266386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5"/>
          <p:cNvSpPr txBox="1"/>
          <p:nvPr/>
        </p:nvSpPr>
        <p:spPr>
          <a:xfrm>
            <a:off x="4647862" y="3844071"/>
            <a:ext cx="4397480" cy="1126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71"/>
              <a:buFont typeface="Calibri"/>
              <a:buNone/>
            </a:pPr>
            <a:r>
              <a:rPr lang="en-GB" sz="2400" b="0" i="0" u="none" strike="noStrike" cap="none">
                <a:solidFill>
                  <a:schemeClr val="lt2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A perfect storm has brought us here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VR Slide Deck">
  <a:themeElements>
    <a:clrScheme name="Streamline">
      <a:dk1>
        <a:srgbClr val="37374B"/>
      </a:dk1>
      <a:lt1>
        <a:srgbClr val="FA6437"/>
      </a:lt1>
      <a:dk2>
        <a:srgbClr val="F5F0E6"/>
      </a:dk2>
      <a:lt2>
        <a:srgbClr val="FFFFFF"/>
      </a:lt2>
      <a:accent1>
        <a:srgbClr val="696978"/>
      </a:accent1>
      <a:accent2>
        <a:srgbClr val="3C9B8C"/>
      </a:accent2>
      <a:accent3>
        <a:srgbClr val="6ECDBE"/>
      </a:accent3>
      <a:accent4>
        <a:srgbClr val="C8EBE6"/>
      </a:accent4>
      <a:accent5>
        <a:srgbClr val="FFFFFF"/>
      </a:accent5>
      <a:accent6>
        <a:srgbClr val="FFFFFF"/>
      </a:accent6>
      <a:hlink>
        <a:srgbClr val="3C9B8C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2827</Words>
  <Application>Microsoft Office PowerPoint</Application>
  <PresentationFormat>On-screen Show (16:9)</PresentationFormat>
  <Paragraphs>424</Paragraphs>
  <Slides>65</Slides>
  <Notes>65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3" baseType="lpstr">
      <vt:lpstr>Open Sans SemiBold</vt:lpstr>
      <vt:lpstr>Arial</vt:lpstr>
      <vt:lpstr>Noto Sans Symbols</vt:lpstr>
      <vt:lpstr>Montserrat</vt:lpstr>
      <vt:lpstr>Open Sans</vt:lpstr>
      <vt:lpstr>Helvetica Neue</vt:lpstr>
      <vt:lpstr>Calibri</vt:lpstr>
      <vt:lpstr>EVR Slide Deck</vt:lpstr>
      <vt:lpstr>    </vt:lpstr>
      <vt:lpstr>PowerPoint Presentation</vt:lpstr>
      <vt:lpstr>What is AI and where are we now with AI? </vt:lpstr>
      <vt:lpstr>What is AI?  Technology that analyses its environment and acts with some autonomy to achieve goals </vt:lpstr>
      <vt:lpstr>AI is not new</vt:lpstr>
      <vt:lpstr>AI Timeline – From Good Old Fashioned AI (GOFAI) to ChatGPT</vt:lpstr>
      <vt:lpstr>Types of AI</vt:lpstr>
      <vt:lpstr>What is Generative AI?</vt:lpstr>
      <vt:lpstr>The landscape is changing very quickly…</vt:lpstr>
      <vt:lpstr>The Reality</vt:lpstr>
      <vt:lpstr>PowerPoint Presentation</vt:lpstr>
      <vt:lpstr>The Awareness-Implementation Gap</vt:lpstr>
      <vt:lpstr>PowerPoint Presentation</vt:lpstr>
      <vt:lpstr>Policy and Leadership Challenges</vt:lpstr>
      <vt:lpstr>PowerPoint Presentation</vt:lpstr>
      <vt:lpstr>Student Usage and Safety</vt:lpstr>
      <vt:lpstr>PowerPoint Presentation</vt:lpstr>
      <vt:lpstr>  5000 secondary teachers            </vt:lpstr>
      <vt:lpstr>What should we do?</vt:lpstr>
      <vt:lpstr>All schools need an AI Policy  All staff need training urgently</vt:lpstr>
      <vt:lpstr>More on this later…</vt:lpstr>
      <vt:lpstr>PowerPoint Presentation</vt:lpstr>
      <vt:lpstr>PowerPoint Presentation</vt:lpstr>
      <vt:lpstr>Why does AI matter to Education?</vt:lpstr>
      <vt:lpstr>PowerPoint Presentation</vt:lpstr>
      <vt:lpstr>PowerPoint Presentation</vt:lpstr>
      <vt:lpstr>What does this mean for you? </vt:lpstr>
      <vt:lpstr>You MUST engage with AI  “Learn Fast Act More Slowly”</vt:lpstr>
      <vt:lpstr>Practical Tools for tackling AI in Education</vt:lpstr>
      <vt:lpstr>PowerPoint Presentation</vt:lpstr>
      <vt:lpstr>What should you do to create an effective AI Strategy?  </vt:lpstr>
      <vt:lpstr>The 4D AI Strategy Framework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Publications</vt:lpstr>
      <vt:lpstr>PowerPoint Presentation</vt:lpstr>
      <vt:lpstr>Examples of AI tools that you might apply </vt:lpstr>
      <vt:lpstr>But what is their purpose? Examples of AI use-cases</vt:lpstr>
      <vt:lpstr>Examples of AI use-cases for admin work</vt:lpstr>
      <vt:lpstr>Purpose driven AI (PAI)</vt:lpstr>
      <vt:lpstr>The logic model approach ensures that the evaluation of AI use-cases is purpose-driven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Technology and data: getting AI-ready</vt:lpstr>
      <vt:lpstr>Strategic approach towards data</vt:lpstr>
      <vt:lpstr>PowerPoint Presentation</vt:lpstr>
      <vt:lpstr>Importance of AI Literacy for Staff</vt:lpstr>
      <vt:lpstr>Importance of AI Literacy for Staff</vt:lpstr>
      <vt:lpstr>Key Components of AI Readiness Training</vt:lpstr>
      <vt:lpstr>PowerPoint Presentation</vt:lpstr>
      <vt:lpstr>Student Usage and Safety</vt:lpstr>
      <vt:lpstr>PowerPoint Presentation</vt:lpstr>
      <vt:lpstr>PowerPoint Presentation</vt:lpstr>
      <vt:lpstr>Where can you learn more?</vt:lpstr>
      <vt:lpstr>PowerPoint Presentation</vt:lpstr>
      <vt:lpstr>Find out more about AI and EVR</vt:lpstr>
      <vt:lpstr>Many Thanks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Sioned Wyn</dc:creator>
  <cp:lastModifiedBy>Sioned Wyn</cp:lastModifiedBy>
  <cp:revision>3</cp:revision>
  <dcterms:modified xsi:type="dcterms:W3CDTF">2025-01-17T13:56:30Z</dcterms:modified>
</cp:coreProperties>
</file>