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notesSlides/notesSlide8.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7.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8.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9.xml" ContentType="application/vnd.openxmlformats-officedocument.themeOverride+xml"/>
  <Override PartName="/ppt/notesSlides/notesSlide10.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0.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4" r:id="rId3"/>
    <p:sldId id="275" r:id="rId4"/>
    <p:sldId id="276" r:id="rId5"/>
    <p:sldId id="278" r:id="rId6"/>
    <p:sldId id="486" r:id="rId7"/>
    <p:sldId id="263" r:id="rId8"/>
    <p:sldId id="496" r:id="rId9"/>
    <p:sldId id="495" r:id="rId10"/>
    <p:sldId id="270" r:id="rId11"/>
    <p:sldId id="259" r:id="rId12"/>
    <p:sldId id="493" r:id="rId13"/>
    <p:sldId id="288" r:id="rId14"/>
    <p:sldId id="291" r:id="rId15"/>
    <p:sldId id="272" r:id="rId1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wis Thomas" initials="LT" lastIdx="1" clrIdx="0">
    <p:extLst>
      <p:ext uri="{19B8F6BF-5375-455C-9EA6-DF929625EA0E}">
        <p15:presenceInfo xmlns:p15="http://schemas.microsoft.com/office/powerpoint/2012/main" userId="S::Lewis.Thomas@ewc.wales::d69b0009-15aa-4c36-a1e5-b1018573e8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A6A8"/>
    <a:srgbClr val="65C21F"/>
    <a:srgbClr val="295D75"/>
    <a:srgbClr val="A8117C"/>
    <a:srgbClr val="750A00"/>
    <a:srgbClr val="007A33"/>
    <a:srgbClr val="E30613"/>
    <a:srgbClr val="006534"/>
    <a:srgbClr val="017A37"/>
    <a:srgbClr val="2B7F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44534" autoAdjust="0"/>
  </p:normalViewPr>
  <p:slideViewPr>
    <p:cSldViewPr snapToGrid="0">
      <p:cViewPr varScale="1">
        <p:scale>
          <a:sx n="26" d="100"/>
          <a:sy n="26" d="100"/>
        </p:scale>
        <p:origin x="210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Age</a:t>
            </a:r>
            <a:r>
              <a:rPr lang="en-GB" baseline="0" dirty="0"/>
              <a:t> of SLSW in 2024</a:t>
            </a:r>
            <a:endParaRPr lang="en-GB" dirty="0"/>
          </a:p>
        </c:rich>
      </c:tx>
      <c:layout>
        <c:manualLayout>
          <c:xMode val="edge"/>
          <c:yMode val="edge"/>
          <c:x val="0.45373793103448273"/>
          <c:y val="5.807621397960015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006534"/>
            </a:solidFill>
            <a:ln>
              <a:noFill/>
            </a:ln>
            <a:effectLst/>
          </c:spPr>
          <c:invertIfNegative val="0"/>
          <c:dPt>
            <c:idx val="1"/>
            <c:invertIfNegative val="0"/>
            <c:bubble3D val="0"/>
            <c:spPr>
              <a:solidFill>
                <a:srgbClr val="11A6A8"/>
              </a:solidFill>
              <a:ln>
                <a:noFill/>
              </a:ln>
              <a:effectLst/>
            </c:spPr>
            <c:extLst>
              <c:ext xmlns:c16="http://schemas.microsoft.com/office/drawing/2014/chart" uri="{C3380CC4-5D6E-409C-BE32-E72D297353CC}">
                <c16:uniqueId val="{00000002-31DB-4E87-9B8D-3B37CF3E76F9}"/>
              </c:ext>
            </c:extLst>
          </c:dPt>
          <c:dPt>
            <c:idx val="2"/>
            <c:invertIfNegative val="0"/>
            <c:bubble3D val="0"/>
            <c:spPr>
              <a:solidFill>
                <a:srgbClr val="A8117C"/>
              </a:solidFill>
              <a:ln>
                <a:noFill/>
              </a:ln>
              <a:effectLst/>
            </c:spPr>
            <c:extLst>
              <c:ext xmlns:c16="http://schemas.microsoft.com/office/drawing/2014/chart" uri="{C3380CC4-5D6E-409C-BE32-E72D297353CC}">
                <c16:uniqueId val="{00000003-31DB-4E87-9B8D-3B37CF3E76F9}"/>
              </c:ext>
            </c:extLst>
          </c:dPt>
          <c:dPt>
            <c:idx val="3"/>
            <c:invertIfNegative val="0"/>
            <c:bubble3D val="0"/>
            <c:spPr>
              <a:solidFill>
                <a:srgbClr val="750A00"/>
              </a:solidFill>
              <a:ln>
                <a:noFill/>
              </a:ln>
              <a:effectLst/>
            </c:spPr>
            <c:extLst>
              <c:ext xmlns:c16="http://schemas.microsoft.com/office/drawing/2014/chart" uri="{C3380CC4-5D6E-409C-BE32-E72D297353CC}">
                <c16:uniqueId val="{00000004-31DB-4E87-9B8D-3B37CF3E76F9}"/>
              </c:ext>
            </c:extLst>
          </c:dPt>
          <c:dPt>
            <c:idx val="4"/>
            <c:invertIfNegative val="0"/>
            <c:bubble3D val="0"/>
            <c:spPr>
              <a:solidFill>
                <a:srgbClr val="65C21F"/>
              </a:solidFill>
              <a:ln>
                <a:noFill/>
              </a:ln>
              <a:effectLst/>
            </c:spPr>
            <c:extLst>
              <c:ext xmlns:c16="http://schemas.microsoft.com/office/drawing/2014/chart" uri="{C3380CC4-5D6E-409C-BE32-E72D297353CC}">
                <c16:uniqueId val="{00000005-31DB-4E87-9B8D-3B37CF3E76F9}"/>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Age!$N$3:$N$7</c:f>
              <c:strCache>
                <c:ptCount val="5"/>
                <c:pt idx="0">
                  <c:v>&lt;29</c:v>
                </c:pt>
                <c:pt idx="1">
                  <c:v>30-39</c:v>
                </c:pt>
                <c:pt idx="2">
                  <c:v>40-49</c:v>
                </c:pt>
                <c:pt idx="3">
                  <c:v>50-59</c:v>
                </c:pt>
                <c:pt idx="4">
                  <c:v>60+</c:v>
                </c:pt>
              </c:strCache>
            </c:strRef>
          </c:cat>
          <c:val>
            <c:numRef>
              <c:f>Age!$O$3:$O$7</c:f>
              <c:numCache>
                <c:formatCode>0.0%</c:formatCode>
                <c:ptCount val="5"/>
                <c:pt idx="0">
                  <c:v>0.314</c:v>
                </c:pt>
                <c:pt idx="1">
                  <c:v>0.22900000000000001</c:v>
                </c:pt>
                <c:pt idx="2">
                  <c:v>0.19700000000000001</c:v>
                </c:pt>
                <c:pt idx="3">
                  <c:v>0.185</c:v>
                </c:pt>
                <c:pt idx="4">
                  <c:v>7.4999999999999997E-2</c:v>
                </c:pt>
              </c:numCache>
            </c:numRef>
          </c:val>
          <c:extLst>
            <c:ext xmlns:c16="http://schemas.microsoft.com/office/drawing/2014/chart" uri="{C3380CC4-5D6E-409C-BE32-E72D297353CC}">
              <c16:uniqueId val="{00000000-31DB-4E87-9B8D-3B37CF3E76F9}"/>
            </c:ext>
          </c:extLst>
        </c:ser>
        <c:dLbls>
          <c:dLblPos val="outEnd"/>
          <c:showLegendKey val="0"/>
          <c:showVal val="1"/>
          <c:showCatName val="0"/>
          <c:showSerName val="0"/>
          <c:showPercent val="0"/>
          <c:showBubbleSize val="0"/>
        </c:dLbls>
        <c:gapWidth val="219"/>
        <c:overlap val="-27"/>
        <c:axId val="-1061921056"/>
        <c:axId val="-1061918336"/>
      </c:barChart>
      <c:catAx>
        <c:axId val="-1061921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18336"/>
        <c:crosses val="autoZero"/>
        <c:auto val="1"/>
        <c:lblAlgn val="ctr"/>
        <c:lblOffset val="100"/>
        <c:noMultiLvlLbl val="0"/>
      </c:catAx>
      <c:valAx>
        <c:axId val="-1061918336"/>
        <c:scaling>
          <c:orientation val="minMax"/>
        </c:scaling>
        <c:delete val="1"/>
        <c:axPos val="l"/>
        <c:numFmt formatCode="0.0%" sourceLinked="1"/>
        <c:majorTickMark val="none"/>
        <c:minorTickMark val="none"/>
        <c:tickLblPos val="nextTo"/>
        <c:crossAx val="-1061921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dirty="0">
                <a:effectLst/>
              </a:rPr>
              <a:t>% of s</a:t>
            </a:r>
            <a:r>
              <a:rPr lang="en-US" dirty="0"/>
              <a:t>upply</a:t>
            </a:r>
            <a:r>
              <a:rPr lang="en-US" baseline="0" dirty="0"/>
              <a:t> by age</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Supply!$C$4</c:f>
              <c:strCache>
                <c:ptCount val="1"/>
                <c:pt idx="0">
                  <c:v>%</c:v>
                </c:pt>
              </c:strCache>
            </c:strRef>
          </c:tx>
          <c:spPr>
            <a:solidFill>
              <a:srgbClr val="295D7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Supply!$A$5:$A$14</c:f>
              <c:strCache>
                <c:ptCount val="10"/>
                <c:pt idx="0">
                  <c:v>Under 25</c:v>
                </c:pt>
                <c:pt idx="1">
                  <c:v>25 to 29</c:v>
                </c:pt>
                <c:pt idx="2">
                  <c:v>30 to 34</c:v>
                </c:pt>
                <c:pt idx="3">
                  <c:v>35 to 39</c:v>
                </c:pt>
                <c:pt idx="4">
                  <c:v>40 to 44</c:v>
                </c:pt>
                <c:pt idx="5">
                  <c:v>45 to 49</c:v>
                </c:pt>
                <c:pt idx="6">
                  <c:v>50 to 54</c:v>
                </c:pt>
                <c:pt idx="7">
                  <c:v>55 to 59</c:v>
                </c:pt>
                <c:pt idx="8">
                  <c:v>60 to 64</c:v>
                </c:pt>
                <c:pt idx="9">
                  <c:v>65+</c:v>
                </c:pt>
              </c:strCache>
              <c:extLst/>
            </c:strRef>
          </c:cat>
          <c:val>
            <c:numRef>
              <c:f>Supply!$C$5:$C$14</c:f>
              <c:numCache>
                <c:formatCode>0.0%</c:formatCode>
                <c:ptCount val="10"/>
                <c:pt idx="0">
                  <c:v>0.312</c:v>
                </c:pt>
                <c:pt idx="1">
                  <c:v>0.16500000000000001</c:v>
                </c:pt>
                <c:pt idx="2">
                  <c:v>0.11700000000000001</c:v>
                </c:pt>
                <c:pt idx="3">
                  <c:v>9.8000000000000004E-2</c:v>
                </c:pt>
                <c:pt idx="4">
                  <c:v>8.3000000000000004E-2</c:v>
                </c:pt>
                <c:pt idx="5">
                  <c:v>6.2E-2</c:v>
                </c:pt>
                <c:pt idx="6">
                  <c:v>5.2999999999999999E-2</c:v>
                </c:pt>
                <c:pt idx="7">
                  <c:v>5.1999999999999998E-2</c:v>
                </c:pt>
                <c:pt idx="8">
                  <c:v>3.6999999999999998E-2</c:v>
                </c:pt>
                <c:pt idx="9">
                  <c:v>0.02</c:v>
                </c:pt>
              </c:numCache>
              <c:extLst/>
            </c:numRef>
          </c:val>
          <c:extLst>
            <c:ext xmlns:c16="http://schemas.microsoft.com/office/drawing/2014/chart" uri="{C3380CC4-5D6E-409C-BE32-E72D297353CC}">
              <c16:uniqueId val="{00000000-3F2D-4F59-8E67-90D9C8A6DCFF}"/>
            </c:ext>
          </c:extLst>
        </c:ser>
        <c:dLbls>
          <c:showLegendKey val="0"/>
          <c:showVal val="0"/>
          <c:showCatName val="0"/>
          <c:showSerName val="0"/>
          <c:showPercent val="0"/>
          <c:showBubbleSize val="0"/>
        </c:dLbls>
        <c:gapWidth val="219"/>
        <c:overlap val="-27"/>
        <c:axId val="-902463408"/>
        <c:axId val="-902457968"/>
        <c:extLst>
          <c:ext xmlns:c15="http://schemas.microsoft.com/office/drawing/2012/chart" uri="{02D57815-91ED-43cb-92C2-25804820EDAC}">
            <c15:filteredBarSeries>
              <c15:ser>
                <c:idx val="0"/>
                <c:order val="0"/>
                <c:tx>
                  <c:strRef>
                    <c:extLst>
                      <c:ext uri="{02D57815-91ED-43cb-92C2-25804820EDAC}">
                        <c15:formulaRef>
                          <c15:sqref>Supply!$B$4</c15:sqref>
                        </c15:formulaRef>
                      </c:ext>
                    </c:extLst>
                    <c:strCache>
                      <c:ptCount val="1"/>
                      <c:pt idx="0">
                        <c:v>Number</c:v>
                      </c:pt>
                    </c:strCache>
                  </c:strRef>
                </c:tx>
                <c:spPr>
                  <a:solidFill>
                    <a:schemeClr val="accent1"/>
                  </a:solidFill>
                  <a:ln>
                    <a:noFill/>
                  </a:ln>
                  <a:effectLst/>
                </c:spPr>
                <c:invertIfNegative val="0"/>
                <c:cat>
                  <c:strRef>
                    <c:extLst>
                      <c:ext uri="{02D57815-91ED-43cb-92C2-25804820EDAC}">
                        <c15:formulaRef>
                          <c15:sqref>Supply!$A$5:$A$14</c15:sqref>
                        </c15:formulaRef>
                      </c:ext>
                    </c:extLst>
                    <c:strCache>
                      <c:ptCount val="10"/>
                      <c:pt idx="0">
                        <c:v>Under 25</c:v>
                      </c:pt>
                      <c:pt idx="1">
                        <c:v>25 to 29</c:v>
                      </c:pt>
                      <c:pt idx="2">
                        <c:v>30 to 34</c:v>
                      </c:pt>
                      <c:pt idx="3">
                        <c:v>35 to 39</c:v>
                      </c:pt>
                      <c:pt idx="4">
                        <c:v>40 to 44</c:v>
                      </c:pt>
                      <c:pt idx="5">
                        <c:v>45 to 49</c:v>
                      </c:pt>
                      <c:pt idx="6">
                        <c:v>50 to 54</c:v>
                      </c:pt>
                      <c:pt idx="7">
                        <c:v>55 to 59</c:v>
                      </c:pt>
                      <c:pt idx="8">
                        <c:v>60 to 64</c:v>
                      </c:pt>
                      <c:pt idx="9">
                        <c:v>65+</c:v>
                      </c:pt>
                    </c:strCache>
                  </c:strRef>
                </c:cat>
                <c:val>
                  <c:numRef>
                    <c:extLst>
                      <c:ext uri="{02D57815-91ED-43cb-92C2-25804820EDAC}">
                        <c15:formulaRef>
                          <c15:sqref>Supply!$B$5:$B$14</c15:sqref>
                        </c15:formulaRef>
                      </c:ext>
                    </c:extLst>
                    <c:numCache>
                      <c:formatCode>#,##0</c:formatCode>
                      <c:ptCount val="10"/>
                      <c:pt idx="0">
                        <c:v>3484</c:v>
                      </c:pt>
                      <c:pt idx="1">
                        <c:v>1842</c:v>
                      </c:pt>
                      <c:pt idx="2">
                        <c:v>1311</c:v>
                      </c:pt>
                      <c:pt idx="3">
                        <c:v>1094</c:v>
                      </c:pt>
                      <c:pt idx="4">
                        <c:v>933</c:v>
                      </c:pt>
                      <c:pt idx="5">
                        <c:v>697</c:v>
                      </c:pt>
                      <c:pt idx="6">
                        <c:v>594</c:v>
                      </c:pt>
                      <c:pt idx="7">
                        <c:v>586</c:v>
                      </c:pt>
                      <c:pt idx="8">
                        <c:v>411</c:v>
                      </c:pt>
                      <c:pt idx="9">
                        <c:v>224</c:v>
                      </c:pt>
                    </c:numCache>
                  </c:numRef>
                </c:val>
                <c:extLst>
                  <c:ext xmlns:c16="http://schemas.microsoft.com/office/drawing/2014/chart" uri="{C3380CC4-5D6E-409C-BE32-E72D297353CC}">
                    <c16:uniqueId val="{00000001-3F2D-4F59-8E67-90D9C8A6DCFF}"/>
                  </c:ext>
                </c:extLst>
              </c15:ser>
            </c15:filteredBarSeries>
          </c:ext>
        </c:extLst>
      </c:barChart>
      <c:catAx>
        <c:axId val="-902463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2160000" spcFirstLastPara="1" vertOverflow="ellipsis" wrap="square" anchor="ctr" anchorCtr="1"/>
          <a:lstStyle/>
          <a:p>
            <a:pPr>
              <a:defRPr sz="1100" b="0" i="0" u="none" strike="noStrike" kern="1200" baseline="0">
                <a:solidFill>
                  <a:schemeClr val="tx1"/>
                </a:solidFill>
                <a:latin typeface="+mn-lt"/>
                <a:ea typeface="+mn-ea"/>
                <a:cs typeface="+mn-cs"/>
              </a:defRPr>
            </a:pPr>
            <a:endParaRPr lang="en-US"/>
          </a:p>
        </c:txPr>
        <c:crossAx val="-902457968"/>
        <c:crosses val="autoZero"/>
        <c:auto val="1"/>
        <c:lblAlgn val="ctr"/>
        <c:lblOffset val="100"/>
        <c:noMultiLvlLbl val="0"/>
      </c:catAx>
      <c:valAx>
        <c:axId val="-902457968"/>
        <c:scaling>
          <c:orientation val="minMax"/>
        </c:scaling>
        <c:delete val="1"/>
        <c:axPos val="l"/>
        <c:numFmt formatCode="0.0%" sourceLinked="1"/>
        <c:majorTickMark val="none"/>
        <c:minorTickMark val="none"/>
        <c:tickLblPos val="nextTo"/>
        <c:crossAx val="-9024634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a:t>Increase or decrease on previous year</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1.6305759079705433E-2"/>
          <c:y val="0.20345141261972374"/>
          <c:w val="0.96887084142103963"/>
          <c:h val="0.76112474553328857"/>
        </c:manualLayout>
      </c:layout>
      <c:barChart>
        <c:barDir val="col"/>
        <c:grouping val="clustered"/>
        <c:varyColors val="0"/>
        <c:ser>
          <c:idx val="1"/>
          <c:order val="0"/>
          <c:tx>
            <c:strRef>
              <c:f>Retention!$O$4</c:f>
              <c:strCache>
                <c:ptCount val="1"/>
                <c:pt idx="0">
                  <c:v>2020</c:v>
                </c:pt>
              </c:strCache>
            </c:strRef>
          </c:tx>
          <c:spPr>
            <a:solidFill>
              <a:srgbClr val="460600"/>
            </a:solidFill>
            <a:ln>
              <a:noFill/>
            </a:ln>
            <a:effectLst/>
          </c:spPr>
          <c:invertIfNegative val="0"/>
          <c:dPt>
            <c:idx val="0"/>
            <c:invertIfNegative val="0"/>
            <c:bubble3D val="0"/>
            <c:spPr>
              <a:solidFill>
                <a:srgbClr val="295D75"/>
              </a:solidFill>
              <a:ln>
                <a:noFill/>
              </a:ln>
              <a:effectLst/>
            </c:spPr>
            <c:extLst>
              <c:ext xmlns:c16="http://schemas.microsoft.com/office/drawing/2014/chart" uri="{C3380CC4-5D6E-409C-BE32-E72D297353CC}">
                <c16:uniqueId val="{00000000-6A3A-4EEF-93B9-2EA3791B207F}"/>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Retention!$P$4</c:f>
              <c:numCache>
                <c:formatCode>0.0%</c:formatCode>
                <c:ptCount val="1"/>
                <c:pt idx="0">
                  <c:v>3.4000000000000002E-2</c:v>
                </c:pt>
              </c:numCache>
            </c:numRef>
          </c:val>
          <c:extLst>
            <c:ext xmlns:c16="http://schemas.microsoft.com/office/drawing/2014/chart" uri="{C3380CC4-5D6E-409C-BE32-E72D297353CC}">
              <c16:uniqueId val="{00000001-25E4-40F1-9906-55BE258C7BC1}"/>
            </c:ext>
          </c:extLst>
        </c:ser>
        <c:ser>
          <c:idx val="2"/>
          <c:order val="1"/>
          <c:tx>
            <c:strRef>
              <c:f>Retention!$O$5</c:f>
              <c:strCache>
                <c:ptCount val="1"/>
                <c:pt idx="0">
                  <c:v>2021</c:v>
                </c:pt>
              </c:strCache>
            </c:strRef>
          </c:tx>
          <c:spPr>
            <a:solidFill>
              <a:srgbClr val="750A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Retention!$P$5</c:f>
              <c:numCache>
                <c:formatCode>0.0%</c:formatCode>
                <c:ptCount val="1"/>
                <c:pt idx="0">
                  <c:v>2E-3</c:v>
                </c:pt>
              </c:numCache>
            </c:numRef>
          </c:val>
          <c:extLst>
            <c:ext xmlns:c16="http://schemas.microsoft.com/office/drawing/2014/chart" uri="{C3380CC4-5D6E-409C-BE32-E72D297353CC}">
              <c16:uniqueId val="{00000002-25E4-40F1-9906-55BE258C7BC1}"/>
            </c:ext>
          </c:extLst>
        </c:ser>
        <c:ser>
          <c:idx val="3"/>
          <c:order val="2"/>
          <c:tx>
            <c:strRef>
              <c:f>Retention!$O$6</c:f>
              <c:strCache>
                <c:ptCount val="1"/>
                <c:pt idx="0">
                  <c:v>2022</c:v>
                </c:pt>
              </c:strCache>
            </c:strRef>
          </c:tx>
          <c:spPr>
            <a:solidFill>
              <a:srgbClr val="A8117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Retention!$P$6</c:f>
              <c:numCache>
                <c:formatCode>0.0%</c:formatCode>
                <c:ptCount val="1"/>
                <c:pt idx="0">
                  <c:v>0.10100000000000001</c:v>
                </c:pt>
              </c:numCache>
            </c:numRef>
          </c:val>
          <c:extLst>
            <c:ext xmlns:c16="http://schemas.microsoft.com/office/drawing/2014/chart" uri="{C3380CC4-5D6E-409C-BE32-E72D297353CC}">
              <c16:uniqueId val="{00000003-25E4-40F1-9906-55BE258C7BC1}"/>
            </c:ext>
          </c:extLst>
        </c:ser>
        <c:ser>
          <c:idx val="4"/>
          <c:order val="3"/>
          <c:tx>
            <c:strRef>
              <c:f>Retention!$O$7</c:f>
              <c:strCache>
                <c:ptCount val="1"/>
                <c:pt idx="0">
                  <c:v>2023</c:v>
                </c:pt>
              </c:strCache>
            </c:strRef>
          </c:tx>
          <c:spPr>
            <a:solidFill>
              <a:srgbClr val="11A6A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Retention!$P$7</c:f>
              <c:numCache>
                <c:formatCode>0.0%</c:formatCode>
                <c:ptCount val="1"/>
                <c:pt idx="0">
                  <c:v>0.16</c:v>
                </c:pt>
              </c:numCache>
            </c:numRef>
          </c:val>
          <c:extLst>
            <c:ext xmlns:c16="http://schemas.microsoft.com/office/drawing/2014/chart" uri="{C3380CC4-5D6E-409C-BE32-E72D297353CC}">
              <c16:uniqueId val="{00000004-25E4-40F1-9906-55BE258C7BC1}"/>
            </c:ext>
          </c:extLst>
        </c:ser>
        <c:ser>
          <c:idx val="5"/>
          <c:order val="4"/>
          <c:tx>
            <c:strRef>
              <c:f>Retention!$O$8</c:f>
              <c:strCache>
                <c:ptCount val="1"/>
                <c:pt idx="0">
                  <c:v>2024</c:v>
                </c:pt>
              </c:strCache>
            </c:strRef>
          </c:tx>
          <c:spPr>
            <a:solidFill>
              <a:srgbClr val="65C21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Retention!$P$8</c:f>
              <c:numCache>
                <c:formatCode>0.0%</c:formatCode>
                <c:ptCount val="1"/>
                <c:pt idx="0">
                  <c:v>-4.9000000000000002E-2</c:v>
                </c:pt>
              </c:numCache>
            </c:numRef>
          </c:val>
          <c:extLst>
            <c:ext xmlns:c16="http://schemas.microsoft.com/office/drawing/2014/chart" uri="{C3380CC4-5D6E-409C-BE32-E72D297353CC}">
              <c16:uniqueId val="{00000005-25E4-40F1-9906-55BE258C7BC1}"/>
            </c:ext>
          </c:extLst>
        </c:ser>
        <c:dLbls>
          <c:dLblPos val="outEnd"/>
          <c:showLegendKey val="0"/>
          <c:showVal val="1"/>
          <c:showCatName val="0"/>
          <c:showSerName val="0"/>
          <c:showPercent val="0"/>
          <c:showBubbleSize val="0"/>
        </c:dLbls>
        <c:gapWidth val="219"/>
        <c:overlap val="-27"/>
        <c:axId val="-1061915616"/>
        <c:axId val="-1061917248"/>
      </c:barChart>
      <c:catAx>
        <c:axId val="-1061915616"/>
        <c:scaling>
          <c:orientation val="minMax"/>
        </c:scaling>
        <c:delete val="1"/>
        <c:axPos val="b"/>
        <c:numFmt formatCode="General" sourceLinked="1"/>
        <c:majorTickMark val="none"/>
        <c:minorTickMark val="none"/>
        <c:tickLblPos val="nextTo"/>
        <c:crossAx val="-1061917248"/>
        <c:crosses val="autoZero"/>
        <c:auto val="1"/>
        <c:lblAlgn val="ctr"/>
        <c:lblOffset val="100"/>
        <c:noMultiLvlLbl val="0"/>
      </c:catAx>
      <c:valAx>
        <c:axId val="-1061917248"/>
        <c:scaling>
          <c:orientation val="minMax"/>
        </c:scaling>
        <c:delete val="1"/>
        <c:axPos val="l"/>
        <c:numFmt formatCode="0.0%" sourceLinked="1"/>
        <c:majorTickMark val="none"/>
        <c:minorTickMark val="none"/>
        <c:tickLblPos val="nextTo"/>
        <c:crossAx val="-1061915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sz="1200" dirty="0"/>
              <a:t>%</a:t>
            </a:r>
            <a:r>
              <a:rPr lang="en-GB" sz="1200" baseline="0" dirty="0"/>
              <a:t> of SLSW by phase</a:t>
            </a:r>
            <a:endParaRPr lang="en-GB" sz="1200" dirty="0"/>
          </a:p>
        </c:rich>
      </c:tx>
      <c:layout>
        <c:manualLayout>
          <c:xMode val="edge"/>
          <c:yMode val="edge"/>
          <c:x val="0.43346049671131059"/>
          <c:y val="2.2002200220022004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224001002052657"/>
          <c:y val="0.11058617672790902"/>
          <c:w val="0.70178902787463071"/>
          <c:h val="0.86849180981090235"/>
        </c:manualLayout>
      </c:layout>
      <c:barChart>
        <c:barDir val="bar"/>
        <c:grouping val="clustered"/>
        <c:varyColors val="0"/>
        <c:ser>
          <c:idx val="1"/>
          <c:order val="1"/>
          <c:spPr>
            <a:solidFill>
              <a:schemeClr val="accent2"/>
            </a:solidFill>
            <a:ln>
              <a:noFill/>
            </a:ln>
            <a:effectLst/>
          </c:spPr>
          <c:invertIfNegative val="0"/>
          <c:dPt>
            <c:idx val="0"/>
            <c:invertIfNegative val="0"/>
            <c:bubble3D val="0"/>
            <c:spPr>
              <a:solidFill>
                <a:srgbClr val="017A37"/>
              </a:solidFill>
              <a:ln>
                <a:noFill/>
              </a:ln>
              <a:effectLst/>
            </c:spPr>
            <c:extLst>
              <c:ext xmlns:c16="http://schemas.microsoft.com/office/drawing/2014/chart" uri="{C3380CC4-5D6E-409C-BE32-E72D297353CC}">
                <c16:uniqueId val="{00000003-2EBC-4B70-B111-657ADAE961D9}"/>
              </c:ext>
            </c:extLst>
          </c:dPt>
          <c:dPt>
            <c:idx val="1"/>
            <c:invertIfNegative val="0"/>
            <c:bubble3D val="0"/>
            <c:spPr>
              <a:solidFill>
                <a:srgbClr val="65C21F"/>
              </a:solidFill>
              <a:ln>
                <a:noFill/>
              </a:ln>
              <a:effectLst/>
            </c:spPr>
            <c:extLst>
              <c:ext xmlns:c16="http://schemas.microsoft.com/office/drawing/2014/chart" uri="{C3380CC4-5D6E-409C-BE32-E72D297353CC}">
                <c16:uniqueId val="{00000004-2EBC-4B70-B111-657ADAE961D9}"/>
              </c:ext>
            </c:extLst>
          </c:dPt>
          <c:dPt>
            <c:idx val="2"/>
            <c:invertIfNegative val="0"/>
            <c:bubble3D val="0"/>
            <c:spPr>
              <a:solidFill>
                <a:srgbClr val="A8117C"/>
              </a:solidFill>
              <a:ln>
                <a:noFill/>
              </a:ln>
              <a:effectLst/>
            </c:spPr>
            <c:extLst>
              <c:ext xmlns:c16="http://schemas.microsoft.com/office/drawing/2014/chart" uri="{C3380CC4-5D6E-409C-BE32-E72D297353CC}">
                <c16:uniqueId val="{00000005-2EBC-4B70-B111-657ADAE961D9}"/>
              </c:ext>
            </c:extLst>
          </c:dPt>
          <c:dPt>
            <c:idx val="3"/>
            <c:invertIfNegative val="0"/>
            <c:bubble3D val="0"/>
            <c:spPr>
              <a:solidFill>
                <a:srgbClr val="295D75"/>
              </a:solidFill>
              <a:ln>
                <a:noFill/>
              </a:ln>
              <a:effectLst/>
            </c:spPr>
            <c:extLst>
              <c:ext xmlns:c16="http://schemas.microsoft.com/office/drawing/2014/chart" uri="{C3380CC4-5D6E-409C-BE32-E72D297353CC}">
                <c16:uniqueId val="{00000006-2EBC-4B70-B111-657ADAE961D9}"/>
              </c:ext>
            </c:extLst>
          </c:dPt>
          <c:dPt>
            <c:idx val="4"/>
            <c:invertIfNegative val="0"/>
            <c:bubble3D val="0"/>
            <c:spPr>
              <a:solidFill>
                <a:srgbClr val="006534"/>
              </a:solidFill>
              <a:ln>
                <a:noFill/>
              </a:ln>
              <a:effectLst/>
            </c:spPr>
            <c:extLst>
              <c:ext xmlns:c16="http://schemas.microsoft.com/office/drawing/2014/chart" uri="{C3380CC4-5D6E-409C-BE32-E72D297353CC}">
                <c16:uniqueId val="{00000007-2EBC-4B70-B111-657ADAE961D9}"/>
              </c:ext>
            </c:extLst>
          </c:dPt>
          <c:dPt>
            <c:idx val="5"/>
            <c:invertIfNegative val="0"/>
            <c:bubble3D val="0"/>
            <c:spPr>
              <a:solidFill>
                <a:srgbClr val="750A00"/>
              </a:solidFill>
              <a:ln>
                <a:noFill/>
              </a:ln>
              <a:effectLst/>
            </c:spPr>
            <c:extLst>
              <c:ext xmlns:c16="http://schemas.microsoft.com/office/drawing/2014/chart" uri="{C3380CC4-5D6E-409C-BE32-E72D297353CC}">
                <c16:uniqueId val="{00000008-2EBC-4B70-B111-657ADAE961D9}"/>
              </c:ext>
            </c:extLst>
          </c:dPt>
          <c:dPt>
            <c:idx val="6"/>
            <c:invertIfNegative val="0"/>
            <c:bubble3D val="0"/>
            <c:spPr>
              <a:solidFill>
                <a:srgbClr val="E30613"/>
              </a:solidFill>
              <a:ln>
                <a:noFill/>
              </a:ln>
              <a:effectLst/>
            </c:spPr>
            <c:extLst>
              <c:ext xmlns:c16="http://schemas.microsoft.com/office/drawing/2014/chart" uri="{C3380CC4-5D6E-409C-BE32-E72D297353CC}">
                <c16:uniqueId val="{00000009-2EBC-4B70-B111-657ADAE961D9}"/>
              </c:ext>
            </c:extLst>
          </c:dPt>
          <c:dPt>
            <c:idx val="8"/>
            <c:invertIfNegative val="0"/>
            <c:bubble3D val="0"/>
            <c:spPr>
              <a:solidFill>
                <a:sysClr val="window" lastClr="FFFFFF">
                  <a:lumMod val="75000"/>
                </a:sysClr>
              </a:solidFill>
              <a:ln>
                <a:noFill/>
              </a:ln>
              <a:effectLst/>
            </c:spPr>
            <c:extLst>
              <c:ext xmlns:c16="http://schemas.microsoft.com/office/drawing/2014/chart" uri="{C3380CC4-5D6E-409C-BE32-E72D297353CC}">
                <c16:uniqueId val="{0000000A-2EBC-4B70-B111-657ADAE961D9}"/>
              </c:ext>
            </c:extLst>
          </c:dPt>
          <c:dPt>
            <c:idx val="9"/>
            <c:invertIfNegative val="0"/>
            <c:bubble3D val="0"/>
            <c:spPr>
              <a:solidFill>
                <a:srgbClr val="11A6A8"/>
              </a:solidFill>
              <a:ln>
                <a:noFill/>
              </a:ln>
              <a:effectLst/>
            </c:spPr>
            <c:extLst>
              <c:ext xmlns:c16="http://schemas.microsoft.com/office/drawing/2014/chart" uri="{C3380CC4-5D6E-409C-BE32-E72D297353CC}">
                <c16:uniqueId val="{0000000B-2EBC-4B70-B111-657ADAE961D9}"/>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Sheet3!$K$17:$K$26</c:f>
              <c:strCache>
                <c:ptCount val="10"/>
                <c:pt idx="0">
                  <c:v>Primary</c:v>
                </c:pt>
                <c:pt idx="1">
                  <c:v>Supply</c:v>
                </c:pt>
                <c:pt idx="2">
                  <c:v>Secondary</c:v>
                </c:pt>
                <c:pt idx="3">
                  <c:v>Special</c:v>
                </c:pt>
                <c:pt idx="4">
                  <c:v>Independent</c:v>
                </c:pt>
                <c:pt idx="5">
                  <c:v>Middle</c:v>
                </c:pt>
                <c:pt idx="6">
                  <c:v>Pupil Referral Unit</c:v>
                </c:pt>
                <c:pt idx="7">
                  <c:v>Nursery</c:v>
                </c:pt>
                <c:pt idx="8">
                  <c:v>Others in service</c:v>
                </c:pt>
                <c:pt idx="9">
                  <c:v>Others out of service</c:v>
                </c:pt>
              </c:strCache>
            </c:strRef>
          </c:cat>
          <c:val>
            <c:numRef>
              <c:f>Sheet3!$M$17:$M$26</c:f>
              <c:numCache>
                <c:formatCode>0.0%</c:formatCode>
                <c:ptCount val="10"/>
                <c:pt idx="0">
                  <c:v>0.29499999999999998</c:v>
                </c:pt>
                <c:pt idx="1">
                  <c:v>0.23799999999999999</c:v>
                </c:pt>
                <c:pt idx="2">
                  <c:v>0.10299999999999999</c:v>
                </c:pt>
                <c:pt idx="3">
                  <c:v>5.5E-2</c:v>
                </c:pt>
                <c:pt idx="4">
                  <c:v>2.4E-2</c:v>
                </c:pt>
                <c:pt idx="5">
                  <c:v>0.02</c:v>
                </c:pt>
                <c:pt idx="6">
                  <c:v>5.0000000000000001E-3</c:v>
                </c:pt>
                <c:pt idx="7">
                  <c:v>1E-3</c:v>
                </c:pt>
                <c:pt idx="8">
                  <c:v>0.03</c:v>
                </c:pt>
                <c:pt idx="9">
                  <c:v>0.255</c:v>
                </c:pt>
              </c:numCache>
            </c:numRef>
          </c:val>
          <c:extLst>
            <c:ext xmlns:c16="http://schemas.microsoft.com/office/drawing/2014/chart" uri="{C3380CC4-5D6E-409C-BE32-E72D297353CC}">
              <c16:uniqueId val="{00000000-2EBC-4B70-B111-657ADAE961D9}"/>
            </c:ext>
          </c:extLst>
        </c:ser>
        <c:dLbls>
          <c:dLblPos val="outEnd"/>
          <c:showLegendKey val="0"/>
          <c:showVal val="1"/>
          <c:showCatName val="0"/>
          <c:showSerName val="0"/>
          <c:showPercent val="0"/>
          <c:showBubbleSize val="0"/>
        </c:dLbls>
        <c:gapWidth val="182"/>
        <c:axId val="-1061922144"/>
        <c:axId val="-1061911808"/>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Sheet3!$K$17:$K$26</c15:sqref>
                        </c15:formulaRef>
                      </c:ext>
                    </c:extLst>
                    <c:strCache>
                      <c:ptCount val="10"/>
                      <c:pt idx="0">
                        <c:v>Primary</c:v>
                      </c:pt>
                      <c:pt idx="1">
                        <c:v>Supply</c:v>
                      </c:pt>
                      <c:pt idx="2">
                        <c:v>Secondary</c:v>
                      </c:pt>
                      <c:pt idx="3">
                        <c:v>Special</c:v>
                      </c:pt>
                      <c:pt idx="4">
                        <c:v>Independent</c:v>
                      </c:pt>
                      <c:pt idx="5">
                        <c:v>Middle</c:v>
                      </c:pt>
                      <c:pt idx="6">
                        <c:v>Pupil Referral Unit</c:v>
                      </c:pt>
                      <c:pt idx="7">
                        <c:v>Nursery</c:v>
                      </c:pt>
                      <c:pt idx="8">
                        <c:v>Others in service</c:v>
                      </c:pt>
                      <c:pt idx="9">
                        <c:v>Others out of service</c:v>
                      </c:pt>
                    </c:strCache>
                  </c:strRef>
                </c:cat>
                <c:val>
                  <c:numRef>
                    <c:extLst>
                      <c:ext uri="{02D57815-91ED-43cb-92C2-25804820EDAC}">
                        <c15:formulaRef>
                          <c15:sqref>Sheet3!$L$17:$L$26</c15:sqref>
                        </c15:formulaRef>
                      </c:ext>
                    </c:extLst>
                    <c:numCache>
                      <c:formatCode>#,##0</c:formatCode>
                      <c:ptCount val="10"/>
                      <c:pt idx="0">
                        <c:v>13833</c:v>
                      </c:pt>
                      <c:pt idx="1">
                        <c:v>11176</c:v>
                      </c:pt>
                      <c:pt idx="2">
                        <c:v>4814</c:v>
                      </c:pt>
                      <c:pt idx="3">
                        <c:v>2579</c:v>
                      </c:pt>
                      <c:pt idx="4">
                        <c:v>1117</c:v>
                      </c:pt>
                      <c:pt idx="5" formatCode="General">
                        <c:v>917</c:v>
                      </c:pt>
                      <c:pt idx="6" formatCode="General">
                        <c:v>232</c:v>
                      </c:pt>
                      <c:pt idx="7" formatCode="General">
                        <c:v>53</c:v>
                      </c:pt>
                      <c:pt idx="8">
                        <c:v>1406</c:v>
                      </c:pt>
                      <c:pt idx="9">
                        <c:v>11952</c:v>
                      </c:pt>
                    </c:numCache>
                  </c:numRef>
                </c:val>
                <c:extLst>
                  <c:ext xmlns:c16="http://schemas.microsoft.com/office/drawing/2014/chart" uri="{C3380CC4-5D6E-409C-BE32-E72D297353CC}">
                    <c16:uniqueId val="{00000001-2EBC-4B70-B111-657ADAE961D9}"/>
                  </c:ext>
                </c:extLst>
              </c15:ser>
            </c15:filteredBarSeries>
          </c:ext>
        </c:extLst>
      </c:barChart>
      <c:catAx>
        <c:axId val="-10619221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1061911808"/>
        <c:crosses val="autoZero"/>
        <c:auto val="1"/>
        <c:lblAlgn val="ctr"/>
        <c:lblOffset val="100"/>
        <c:noMultiLvlLbl val="0"/>
      </c:catAx>
      <c:valAx>
        <c:axId val="-1061911808"/>
        <c:scaling>
          <c:orientation val="minMax"/>
        </c:scaling>
        <c:delete val="1"/>
        <c:axPos val="t"/>
        <c:numFmt formatCode="0.0%" sourceLinked="1"/>
        <c:majorTickMark val="none"/>
        <c:minorTickMark val="none"/>
        <c:tickLblPos val="nextTo"/>
        <c:crossAx val="-1061922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School teacher registration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 Workforce trend'!$A$2</c:f>
              <c:strCache>
                <c:ptCount val="1"/>
                <c:pt idx="0">
                  <c:v>Total number of school teachers</c:v>
                </c:pt>
              </c:strCache>
            </c:strRef>
          </c:tx>
          <c:spPr>
            <a:ln w="28575" cap="rnd">
              <a:solidFill>
                <a:srgbClr val="335342"/>
              </a:solidFill>
              <a:round/>
            </a:ln>
            <a:effectLst/>
          </c:spPr>
          <c:marker>
            <c:symbol val="circle"/>
            <c:size val="5"/>
            <c:spPr>
              <a:solidFill>
                <a:srgbClr val="335342"/>
              </a:solidFill>
              <a:ln w="9525">
                <a:solidFill>
                  <a:srgbClr val="335342"/>
                </a:solidFill>
              </a:ln>
              <a:effectLst/>
            </c:spPr>
          </c:marker>
          <c:dLbls>
            <c:dLbl>
              <c:idx val="0"/>
              <c:layout>
                <c:manualLayout>
                  <c:x val="-1.0864072028177061E-17"/>
                  <c:y val="-4.37956204379562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81D-4045-881C-D4E14159B92D}"/>
                </c:ext>
              </c:extLst>
            </c:dLbl>
            <c:dLbl>
              <c:idx val="22"/>
              <c:layout>
                <c:manualLayout>
                  <c:x val="-3.2490974729242054E-2"/>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81D-4045-881C-D4E14159B92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 Workforce trend'!$B$1:$X$1</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 Workforce trend'!$B$2:$X$2</c:f>
              <c:numCache>
                <c:formatCode>#,##0</c:formatCode>
                <c:ptCount val="23"/>
                <c:pt idx="0">
                  <c:v>38230</c:v>
                </c:pt>
                <c:pt idx="1">
                  <c:v>36473</c:v>
                </c:pt>
                <c:pt idx="2">
                  <c:v>37816</c:v>
                </c:pt>
                <c:pt idx="3">
                  <c:v>38220</c:v>
                </c:pt>
                <c:pt idx="4">
                  <c:v>38479</c:v>
                </c:pt>
                <c:pt idx="5">
                  <c:v>38685</c:v>
                </c:pt>
                <c:pt idx="6">
                  <c:v>38942</c:v>
                </c:pt>
                <c:pt idx="7">
                  <c:v>38879</c:v>
                </c:pt>
                <c:pt idx="8">
                  <c:v>38896</c:v>
                </c:pt>
                <c:pt idx="9">
                  <c:v>38770</c:v>
                </c:pt>
                <c:pt idx="10">
                  <c:v>38290</c:v>
                </c:pt>
                <c:pt idx="11">
                  <c:v>37862</c:v>
                </c:pt>
                <c:pt idx="12">
                  <c:v>37673</c:v>
                </c:pt>
                <c:pt idx="13">
                  <c:v>37355</c:v>
                </c:pt>
                <c:pt idx="14">
                  <c:v>36951</c:v>
                </c:pt>
                <c:pt idx="15">
                  <c:v>36426</c:v>
                </c:pt>
                <c:pt idx="16">
                  <c:v>35929</c:v>
                </c:pt>
                <c:pt idx="17">
                  <c:v>35545</c:v>
                </c:pt>
                <c:pt idx="18">
                  <c:v>35171</c:v>
                </c:pt>
                <c:pt idx="19">
                  <c:v>34766</c:v>
                </c:pt>
                <c:pt idx="20">
                  <c:v>35256</c:v>
                </c:pt>
                <c:pt idx="21">
                  <c:v>35837</c:v>
                </c:pt>
                <c:pt idx="22">
                  <c:v>35865</c:v>
                </c:pt>
              </c:numCache>
            </c:numRef>
          </c:val>
          <c:smooth val="0"/>
          <c:extLst>
            <c:ext xmlns:c16="http://schemas.microsoft.com/office/drawing/2014/chart" uri="{C3380CC4-5D6E-409C-BE32-E72D297353CC}">
              <c16:uniqueId val="{00000002-081D-4045-881C-D4E14159B92D}"/>
            </c:ext>
          </c:extLst>
        </c:ser>
        <c:ser>
          <c:idx val="1"/>
          <c:order val="1"/>
          <c:tx>
            <c:strRef>
              <c:f>'S Workforce trend'!$A$3</c:f>
              <c:strCache>
                <c:ptCount val="1"/>
                <c:pt idx="0">
                  <c:v>Number of in-service school teachers</c:v>
                </c:pt>
              </c:strCache>
            </c:strRef>
          </c:tx>
          <c:spPr>
            <a:ln w="28575" cap="rnd">
              <a:solidFill>
                <a:srgbClr val="77933C"/>
              </a:solidFill>
              <a:round/>
            </a:ln>
            <a:effectLst/>
          </c:spPr>
          <c:marker>
            <c:symbol val="circle"/>
            <c:size val="5"/>
            <c:spPr>
              <a:solidFill>
                <a:srgbClr val="77933C"/>
              </a:solidFill>
              <a:ln w="9525">
                <a:solidFill>
                  <a:srgbClr val="77933C"/>
                </a:solidFill>
              </a:ln>
              <a:effectLst/>
            </c:spPr>
          </c:marker>
          <c:dLbls>
            <c:dLbl>
              <c:idx val="0"/>
              <c:layout>
                <c:manualLayout>
                  <c:x val="-9.4814814814814814E-3"/>
                  <c:y val="9.24574209245742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81D-4045-881C-D4E14159B92D}"/>
                </c:ext>
              </c:extLst>
            </c:dLbl>
            <c:dLbl>
              <c:idx val="22"/>
              <c:layout>
                <c:manualLayout>
                  <c:x val="-2.8880866425992958E-2"/>
                  <c:y val="9.25925925925925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81D-4045-881C-D4E14159B92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 Workforce trend'!$B$1:$X$1</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 Workforce trend'!$B$3:$X$3</c:f>
              <c:numCache>
                <c:formatCode>#,##0</c:formatCode>
                <c:ptCount val="23"/>
                <c:pt idx="0">
                  <c:v>34690</c:v>
                </c:pt>
                <c:pt idx="1">
                  <c:v>33723</c:v>
                </c:pt>
                <c:pt idx="2">
                  <c:v>35010</c:v>
                </c:pt>
                <c:pt idx="3">
                  <c:v>35086</c:v>
                </c:pt>
                <c:pt idx="4">
                  <c:v>35533</c:v>
                </c:pt>
                <c:pt idx="5">
                  <c:v>35102</c:v>
                </c:pt>
                <c:pt idx="6">
                  <c:v>35320</c:v>
                </c:pt>
                <c:pt idx="7">
                  <c:v>35200</c:v>
                </c:pt>
                <c:pt idx="8">
                  <c:v>35224</c:v>
                </c:pt>
                <c:pt idx="9">
                  <c:v>34882</c:v>
                </c:pt>
                <c:pt idx="10">
                  <c:v>34672</c:v>
                </c:pt>
                <c:pt idx="11">
                  <c:v>34189</c:v>
                </c:pt>
                <c:pt idx="12">
                  <c:v>34355</c:v>
                </c:pt>
                <c:pt idx="13">
                  <c:v>33746</c:v>
                </c:pt>
                <c:pt idx="14">
                  <c:v>33493</c:v>
                </c:pt>
                <c:pt idx="15">
                  <c:v>32680</c:v>
                </c:pt>
                <c:pt idx="16">
                  <c:v>31836</c:v>
                </c:pt>
                <c:pt idx="17">
                  <c:v>31379</c:v>
                </c:pt>
                <c:pt idx="18">
                  <c:v>31843</c:v>
                </c:pt>
                <c:pt idx="19">
                  <c:v>31881</c:v>
                </c:pt>
                <c:pt idx="20">
                  <c:v>32066</c:v>
                </c:pt>
                <c:pt idx="21">
                  <c:v>32619</c:v>
                </c:pt>
                <c:pt idx="22">
                  <c:v>32116</c:v>
                </c:pt>
              </c:numCache>
            </c:numRef>
          </c:val>
          <c:smooth val="0"/>
          <c:extLst>
            <c:ext xmlns:c16="http://schemas.microsoft.com/office/drawing/2014/chart" uri="{C3380CC4-5D6E-409C-BE32-E72D297353CC}">
              <c16:uniqueId val="{00000005-081D-4045-881C-D4E14159B92D}"/>
            </c:ext>
          </c:extLst>
        </c:ser>
        <c:dLbls>
          <c:showLegendKey val="0"/>
          <c:showVal val="0"/>
          <c:showCatName val="0"/>
          <c:showSerName val="0"/>
          <c:showPercent val="0"/>
          <c:showBubbleSize val="0"/>
        </c:dLbls>
        <c:marker val="1"/>
        <c:smooth val="0"/>
        <c:axId val="-1061913984"/>
        <c:axId val="-1061925408"/>
      </c:lineChart>
      <c:catAx>
        <c:axId val="-1061913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25408"/>
        <c:crosses val="autoZero"/>
        <c:auto val="1"/>
        <c:lblAlgn val="ctr"/>
        <c:lblOffset val="100"/>
        <c:noMultiLvlLbl val="0"/>
      </c:catAx>
      <c:valAx>
        <c:axId val="-1061925408"/>
        <c:scaling>
          <c:orientation val="minMax"/>
          <c:min val="25000"/>
        </c:scaling>
        <c:delete val="0"/>
        <c:axPos val="l"/>
        <c:majorGridlines>
          <c:spPr>
            <a:ln w="9525" cap="flat" cmpd="sng" algn="ctr">
              <a:no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061913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School</a:t>
            </a:r>
            <a:r>
              <a:rPr lang="en-GB" baseline="0"/>
              <a:t> Learning Support Worker Registration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 Workforce trend'!$A$7</c:f>
              <c:strCache>
                <c:ptCount val="1"/>
                <c:pt idx="0">
                  <c:v>Total number of school learning support workers</c:v>
                </c:pt>
              </c:strCache>
            </c:strRef>
          </c:tx>
          <c:spPr>
            <a:ln w="28575" cap="rnd">
              <a:solidFill>
                <a:srgbClr val="335342"/>
              </a:solidFill>
              <a:round/>
            </a:ln>
            <a:effectLst/>
          </c:spPr>
          <c:marker>
            <c:symbol val="circle"/>
            <c:size val="5"/>
            <c:spPr>
              <a:solidFill>
                <a:srgbClr val="335342"/>
              </a:solidFill>
              <a:ln w="9525">
                <a:solidFill>
                  <a:srgbClr val="335342">
                    <a:alpha val="96000"/>
                  </a:srgbClr>
                </a:solidFill>
              </a:ln>
              <a:effectLst/>
            </c:spPr>
          </c:marker>
          <c:dLbls>
            <c:dLbl>
              <c:idx val="0"/>
              <c:layout>
                <c:manualLayout>
                  <c:x val="-8.6346460299382248E-3"/>
                  <c:y val="-7.29927007299270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556-49B4-9958-3B1B66EDB12E}"/>
                </c:ext>
              </c:extLst>
            </c:dLbl>
            <c:dLbl>
              <c:idx val="7"/>
              <c:layout>
                <c:manualLayout>
                  <c:x val="-4.8378227004354728E-2"/>
                  <c:y val="-0.101851851851851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556-49B4-9958-3B1B66EDB12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 Workforce trend'!$B$6:$I$6</c:f>
              <c:numCache>
                <c:formatCode>General</c:formatCode>
                <c:ptCount val="8"/>
                <c:pt idx="0">
                  <c:v>2017</c:v>
                </c:pt>
                <c:pt idx="1">
                  <c:v>2018</c:v>
                </c:pt>
                <c:pt idx="2">
                  <c:v>2019</c:v>
                </c:pt>
                <c:pt idx="3">
                  <c:v>2020</c:v>
                </c:pt>
                <c:pt idx="4">
                  <c:v>2021</c:v>
                </c:pt>
                <c:pt idx="5">
                  <c:v>2022</c:v>
                </c:pt>
                <c:pt idx="6">
                  <c:v>2023</c:v>
                </c:pt>
                <c:pt idx="7">
                  <c:v>2024</c:v>
                </c:pt>
              </c:numCache>
            </c:numRef>
          </c:cat>
          <c:val>
            <c:numRef>
              <c:f>'S Workforce trend'!$B$7:$I$7</c:f>
              <c:numCache>
                <c:formatCode>#,##0</c:formatCode>
                <c:ptCount val="8"/>
                <c:pt idx="0">
                  <c:v>33424</c:v>
                </c:pt>
                <c:pt idx="1">
                  <c:v>36103</c:v>
                </c:pt>
                <c:pt idx="2">
                  <c:v>37325</c:v>
                </c:pt>
                <c:pt idx="3">
                  <c:v>38594</c:v>
                </c:pt>
                <c:pt idx="4">
                  <c:v>38668</c:v>
                </c:pt>
                <c:pt idx="5">
                  <c:v>42585</c:v>
                </c:pt>
                <c:pt idx="6">
                  <c:v>49380</c:v>
                </c:pt>
                <c:pt idx="7">
                  <c:v>46962</c:v>
                </c:pt>
              </c:numCache>
            </c:numRef>
          </c:val>
          <c:smooth val="0"/>
          <c:extLst>
            <c:ext xmlns:c16="http://schemas.microsoft.com/office/drawing/2014/chart" uri="{C3380CC4-5D6E-409C-BE32-E72D297353CC}">
              <c16:uniqueId val="{00000002-F556-49B4-9958-3B1B66EDB12E}"/>
            </c:ext>
          </c:extLst>
        </c:ser>
        <c:ser>
          <c:idx val="1"/>
          <c:order val="1"/>
          <c:tx>
            <c:strRef>
              <c:f>'S Workforce trend'!$A$8</c:f>
              <c:strCache>
                <c:ptCount val="1"/>
                <c:pt idx="0">
                  <c:v>Number of in-service school learning support workers</c:v>
                </c:pt>
              </c:strCache>
            </c:strRef>
          </c:tx>
          <c:spPr>
            <a:ln w="28575" cap="rnd">
              <a:solidFill>
                <a:srgbClr val="77933C"/>
              </a:solidFill>
              <a:round/>
            </a:ln>
            <a:effectLst/>
          </c:spPr>
          <c:marker>
            <c:symbol val="circle"/>
            <c:size val="5"/>
            <c:spPr>
              <a:solidFill>
                <a:srgbClr val="77933C"/>
              </a:solidFill>
              <a:ln w="9525">
                <a:solidFill>
                  <a:srgbClr val="77933C"/>
                </a:solidFill>
              </a:ln>
              <a:effectLst/>
            </c:spPr>
          </c:marker>
          <c:dLbls>
            <c:dLbl>
              <c:idx val="0"/>
              <c:layout>
                <c:manualLayout>
                  <c:x val="-8.6346460299382248E-3"/>
                  <c:y val="6.32603406326034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556-49B4-9958-3B1B66EDB12E}"/>
                </c:ext>
              </c:extLst>
            </c:dLbl>
            <c:dLbl>
              <c:idx val="7"/>
              <c:layout>
                <c:manualLayout>
                  <c:x val="-4.8378227004354728E-2"/>
                  <c:y val="7.8703703703703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556-49B4-9958-3B1B66EDB12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 Workforce trend'!$B$6:$I$6</c:f>
              <c:numCache>
                <c:formatCode>General</c:formatCode>
                <c:ptCount val="8"/>
                <c:pt idx="0">
                  <c:v>2017</c:v>
                </c:pt>
                <c:pt idx="1">
                  <c:v>2018</c:v>
                </c:pt>
                <c:pt idx="2">
                  <c:v>2019</c:v>
                </c:pt>
                <c:pt idx="3">
                  <c:v>2020</c:v>
                </c:pt>
                <c:pt idx="4">
                  <c:v>2021</c:v>
                </c:pt>
                <c:pt idx="5">
                  <c:v>2022</c:v>
                </c:pt>
                <c:pt idx="6">
                  <c:v>2023</c:v>
                </c:pt>
                <c:pt idx="7">
                  <c:v>2024</c:v>
                </c:pt>
              </c:numCache>
            </c:numRef>
          </c:cat>
          <c:val>
            <c:numRef>
              <c:f>'S Workforce trend'!$B$8:$I$8</c:f>
              <c:numCache>
                <c:formatCode>#,##0</c:formatCode>
                <c:ptCount val="8"/>
                <c:pt idx="0">
                  <c:v>29748</c:v>
                </c:pt>
                <c:pt idx="1">
                  <c:v>30275</c:v>
                </c:pt>
                <c:pt idx="2">
                  <c:v>30071</c:v>
                </c:pt>
                <c:pt idx="3">
                  <c:v>32145</c:v>
                </c:pt>
                <c:pt idx="4">
                  <c:v>31887</c:v>
                </c:pt>
                <c:pt idx="5">
                  <c:v>34914</c:v>
                </c:pt>
                <c:pt idx="6">
                  <c:v>38139</c:v>
                </c:pt>
                <c:pt idx="7">
                  <c:v>35010</c:v>
                </c:pt>
              </c:numCache>
            </c:numRef>
          </c:val>
          <c:smooth val="0"/>
          <c:extLst>
            <c:ext xmlns:c16="http://schemas.microsoft.com/office/drawing/2014/chart" uri="{C3380CC4-5D6E-409C-BE32-E72D297353CC}">
              <c16:uniqueId val="{00000005-F556-49B4-9958-3B1B66EDB12E}"/>
            </c:ext>
          </c:extLst>
        </c:ser>
        <c:dLbls>
          <c:showLegendKey val="0"/>
          <c:showVal val="0"/>
          <c:showCatName val="0"/>
          <c:showSerName val="0"/>
          <c:showPercent val="0"/>
          <c:showBubbleSize val="0"/>
        </c:dLbls>
        <c:marker val="1"/>
        <c:smooth val="0"/>
        <c:axId val="-1061919424"/>
        <c:axId val="-1061913440"/>
      </c:lineChart>
      <c:catAx>
        <c:axId val="-106191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13440"/>
        <c:crosses val="autoZero"/>
        <c:auto val="1"/>
        <c:lblAlgn val="ctr"/>
        <c:lblOffset val="100"/>
        <c:noMultiLvlLbl val="0"/>
      </c:catAx>
      <c:valAx>
        <c:axId val="-1061913440"/>
        <c:scaling>
          <c:orientation val="minMax"/>
          <c:min val="20000"/>
        </c:scaling>
        <c:delete val="0"/>
        <c:axPos val="l"/>
        <c:majorGridlines>
          <c:spPr>
            <a:ln w="9525" cap="flat" cmpd="sng" algn="ctr">
              <a:no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0619194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Qualification!$A$88</c:f>
              <c:strCache>
                <c:ptCount val="1"/>
                <c:pt idx="0">
                  <c:v>HLTA qualification</c:v>
                </c:pt>
              </c:strCache>
            </c:strRef>
          </c:tx>
          <c:spPr>
            <a:ln w="28575" cap="rnd">
              <a:solidFill>
                <a:schemeClr val="accent1"/>
              </a:solidFill>
              <a:round/>
            </a:ln>
            <a:effectLst/>
          </c:spPr>
          <c:marker>
            <c:symbol val="none"/>
          </c:marker>
          <c:dPt>
            <c:idx val="1"/>
            <c:marker>
              <c:symbol val="none"/>
            </c:marker>
            <c:bubble3D val="0"/>
            <c:spPr>
              <a:ln w="28575" cap="rnd">
                <a:solidFill>
                  <a:srgbClr val="007534"/>
                </a:solidFill>
                <a:round/>
              </a:ln>
              <a:effectLst/>
            </c:spPr>
            <c:extLst>
              <c:ext xmlns:c16="http://schemas.microsoft.com/office/drawing/2014/chart" uri="{C3380CC4-5D6E-409C-BE32-E72D297353CC}">
                <c16:uniqueId val="{00000001-4184-45E4-AA5F-9CB4FE47613D}"/>
              </c:ext>
            </c:extLst>
          </c:dPt>
          <c:dPt>
            <c:idx val="2"/>
            <c:marker>
              <c:symbol val="none"/>
            </c:marker>
            <c:bubble3D val="0"/>
            <c:spPr>
              <a:ln w="28575" cap="rnd">
                <a:solidFill>
                  <a:srgbClr val="007534"/>
                </a:solidFill>
                <a:round/>
              </a:ln>
              <a:effectLst/>
            </c:spPr>
            <c:extLst>
              <c:ext xmlns:c16="http://schemas.microsoft.com/office/drawing/2014/chart" uri="{C3380CC4-5D6E-409C-BE32-E72D297353CC}">
                <c16:uniqueId val="{00000003-4184-45E4-AA5F-9CB4FE47613D}"/>
              </c:ext>
            </c:extLst>
          </c:dPt>
          <c:dPt>
            <c:idx val="3"/>
            <c:marker>
              <c:symbol val="none"/>
            </c:marker>
            <c:bubble3D val="0"/>
            <c:spPr>
              <a:ln w="28575" cap="rnd">
                <a:solidFill>
                  <a:srgbClr val="007534"/>
                </a:solidFill>
                <a:round/>
              </a:ln>
              <a:effectLst/>
            </c:spPr>
            <c:extLst>
              <c:ext xmlns:c16="http://schemas.microsoft.com/office/drawing/2014/chart" uri="{C3380CC4-5D6E-409C-BE32-E72D297353CC}">
                <c16:uniqueId val="{00000005-4184-45E4-AA5F-9CB4FE47613D}"/>
              </c:ext>
            </c:extLst>
          </c:dPt>
          <c:dPt>
            <c:idx val="4"/>
            <c:marker>
              <c:symbol val="none"/>
            </c:marker>
            <c:bubble3D val="0"/>
            <c:spPr>
              <a:ln w="28575" cap="rnd">
                <a:solidFill>
                  <a:srgbClr val="007534"/>
                </a:solidFill>
                <a:round/>
              </a:ln>
              <a:effectLst/>
            </c:spPr>
            <c:extLst>
              <c:ext xmlns:c16="http://schemas.microsoft.com/office/drawing/2014/chart" uri="{C3380CC4-5D6E-409C-BE32-E72D297353CC}">
                <c16:uniqueId val="{00000007-4184-45E4-AA5F-9CB4FE47613D}"/>
              </c:ext>
            </c:extLst>
          </c:dPt>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Qualification!$B$87:$F$87</c:f>
              <c:numCache>
                <c:formatCode>General</c:formatCode>
                <c:ptCount val="5"/>
                <c:pt idx="0">
                  <c:v>2020</c:v>
                </c:pt>
                <c:pt idx="1">
                  <c:v>2021</c:v>
                </c:pt>
                <c:pt idx="2">
                  <c:v>2022</c:v>
                </c:pt>
                <c:pt idx="3">
                  <c:v>2023</c:v>
                </c:pt>
                <c:pt idx="4">
                  <c:v>2024</c:v>
                </c:pt>
              </c:numCache>
            </c:numRef>
          </c:cat>
          <c:val>
            <c:numRef>
              <c:f>Qualification!$B$88:$F$88</c:f>
              <c:numCache>
                <c:formatCode>#,##0</c:formatCode>
                <c:ptCount val="5"/>
                <c:pt idx="0">
                  <c:v>1480</c:v>
                </c:pt>
                <c:pt idx="1">
                  <c:v>1551</c:v>
                </c:pt>
                <c:pt idx="2">
                  <c:v>1542</c:v>
                </c:pt>
                <c:pt idx="3">
                  <c:v>1761</c:v>
                </c:pt>
                <c:pt idx="4">
                  <c:v>1757</c:v>
                </c:pt>
              </c:numCache>
            </c:numRef>
          </c:val>
          <c:smooth val="0"/>
          <c:extLst>
            <c:ext xmlns:c16="http://schemas.microsoft.com/office/drawing/2014/chart" uri="{C3380CC4-5D6E-409C-BE32-E72D297353CC}">
              <c16:uniqueId val="{00000008-4184-45E4-AA5F-9CB4FE47613D}"/>
            </c:ext>
          </c:extLst>
        </c:ser>
        <c:dLbls>
          <c:dLblPos val="t"/>
          <c:showLegendKey val="0"/>
          <c:showVal val="1"/>
          <c:showCatName val="0"/>
          <c:showSerName val="0"/>
          <c:showPercent val="0"/>
          <c:showBubbleSize val="0"/>
        </c:dLbls>
        <c:smooth val="0"/>
        <c:axId val="-1061912896"/>
        <c:axId val="-1061917792"/>
      </c:lineChart>
      <c:catAx>
        <c:axId val="-1061912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17792"/>
        <c:crosses val="autoZero"/>
        <c:auto val="1"/>
        <c:lblAlgn val="ctr"/>
        <c:lblOffset val="100"/>
        <c:noMultiLvlLbl val="0"/>
      </c:catAx>
      <c:valAx>
        <c:axId val="-1061917792"/>
        <c:scaling>
          <c:orientation val="minMax"/>
        </c:scaling>
        <c:delete val="1"/>
        <c:axPos val="l"/>
        <c:numFmt formatCode="#,##0" sourceLinked="1"/>
        <c:majorTickMark val="none"/>
        <c:minorTickMark val="none"/>
        <c:tickLblPos val="nextTo"/>
        <c:crossAx val="-1061912896"/>
        <c:crosses val="autoZero"/>
        <c:crossBetween val="between"/>
      </c:valAx>
      <c:spPr>
        <a:noFill/>
        <a:ln>
          <a:noFill/>
        </a:ln>
        <a:effectLst/>
      </c:spPr>
    </c:plotArea>
    <c:plotVisOnly val="1"/>
    <c:dispBlanksAs val="gap"/>
    <c:showDLblsOverMax val="0"/>
  </c:chart>
  <c:spPr>
    <a:noFill/>
    <a:ln>
      <a:noFill/>
    </a:ln>
    <a:effectLst/>
  </c:spPr>
  <c:txPr>
    <a:bodyPr/>
    <a:lstStyle/>
    <a:p>
      <a:pPr>
        <a:defRPr b="0"/>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Qualification!$A$91</c:f>
              <c:strCache>
                <c:ptCount val="1"/>
                <c:pt idx="0">
                  <c:v>PGCE (eligible to practice)</c:v>
                </c:pt>
              </c:strCache>
            </c:strRef>
          </c:tx>
          <c:spPr>
            <a:ln w="28575" cap="rnd">
              <a:solidFill>
                <a:srgbClr val="017A37"/>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Qualification!$B$90:$F$90</c:f>
              <c:numCache>
                <c:formatCode>General</c:formatCode>
                <c:ptCount val="5"/>
                <c:pt idx="0">
                  <c:v>2020</c:v>
                </c:pt>
                <c:pt idx="1">
                  <c:v>2021</c:v>
                </c:pt>
                <c:pt idx="2">
                  <c:v>2022</c:v>
                </c:pt>
                <c:pt idx="3">
                  <c:v>2023</c:v>
                </c:pt>
                <c:pt idx="4">
                  <c:v>2024</c:v>
                </c:pt>
              </c:numCache>
            </c:numRef>
          </c:cat>
          <c:val>
            <c:numRef>
              <c:f>Qualification!$B$91:$F$91</c:f>
              <c:numCache>
                <c:formatCode>#,##0</c:formatCode>
                <c:ptCount val="5"/>
                <c:pt idx="0">
                  <c:v>4418</c:v>
                </c:pt>
                <c:pt idx="1">
                  <c:v>3987</c:v>
                </c:pt>
                <c:pt idx="2">
                  <c:v>4941</c:v>
                </c:pt>
                <c:pt idx="3">
                  <c:v>5820</c:v>
                </c:pt>
                <c:pt idx="4">
                  <c:v>4333</c:v>
                </c:pt>
              </c:numCache>
            </c:numRef>
          </c:val>
          <c:smooth val="0"/>
          <c:extLst>
            <c:ext xmlns:c16="http://schemas.microsoft.com/office/drawing/2014/chart" uri="{C3380CC4-5D6E-409C-BE32-E72D297353CC}">
              <c16:uniqueId val="{00000000-FCFB-416A-B14B-DEF108D83DDC}"/>
            </c:ext>
          </c:extLst>
        </c:ser>
        <c:dLbls>
          <c:dLblPos val="t"/>
          <c:showLegendKey val="0"/>
          <c:showVal val="1"/>
          <c:showCatName val="0"/>
          <c:showSerName val="0"/>
          <c:showPercent val="0"/>
          <c:showBubbleSize val="0"/>
        </c:dLbls>
        <c:smooth val="0"/>
        <c:axId val="-1061923232"/>
        <c:axId val="-1061919968"/>
      </c:lineChart>
      <c:catAx>
        <c:axId val="-1061923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19968"/>
        <c:crosses val="autoZero"/>
        <c:auto val="1"/>
        <c:lblAlgn val="ctr"/>
        <c:lblOffset val="100"/>
        <c:noMultiLvlLbl val="0"/>
      </c:catAx>
      <c:valAx>
        <c:axId val="-1061919968"/>
        <c:scaling>
          <c:orientation val="minMax"/>
        </c:scaling>
        <c:delete val="1"/>
        <c:axPos val="l"/>
        <c:numFmt formatCode="#,##0" sourceLinked="1"/>
        <c:majorTickMark val="none"/>
        <c:minorTickMark val="none"/>
        <c:tickLblPos val="nextTo"/>
        <c:crossAx val="-1061923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sz="1200" dirty="0"/>
              <a:t>%</a:t>
            </a:r>
            <a:r>
              <a:rPr lang="en-GB" sz="1200" baseline="0" dirty="0"/>
              <a:t> of level of qualification</a:t>
            </a:r>
            <a:endParaRPr lang="en-GB" sz="1200" dirty="0"/>
          </a:p>
        </c:rich>
      </c:tx>
      <c:layout>
        <c:manualLayout>
          <c:xMode val="edge"/>
          <c:yMode val="edge"/>
          <c:x val="0.34944085819636322"/>
          <c:y val="0.1592970565460281"/>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4515610093551517E-2"/>
          <c:y val="5.7376383105943826E-2"/>
          <c:w val="0.96396071263296401"/>
          <c:h val="0.67860112900337122"/>
        </c:manualLayout>
      </c:layout>
      <c:barChart>
        <c:barDir val="col"/>
        <c:grouping val="clustered"/>
        <c:varyColors val="0"/>
        <c:ser>
          <c:idx val="1"/>
          <c:order val="1"/>
          <c:spPr>
            <a:solidFill>
              <a:srgbClr val="295D7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Sheet1!$C$2:$C$10</c:f>
              <c:strCache>
                <c:ptCount val="9"/>
                <c:pt idx="0">
                  <c:v>Level 8</c:v>
                </c:pt>
                <c:pt idx="1">
                  <c:v>Level 7</c:v>
                </c:pt>
                <c:pt idx="2">
                  <c:v>Level 6</c:v>
                </c:pt>
                <c:pt idx="3">
                  <c:v>Level 5</c:v>
                </c:pt>
                <c:pt idx="4">
                  <c:v>Level 4</c:v>
                </c:pt>
                <c:pt idx="5">
                  <c:v>Level 3</c:v>
                </c:pt>
                <c:pt idx="6">
                  <c:v>Level 2</c:v>
                </c:pt>
                <c:pt idx="7">
                  <c:v>Level 1</c:v>
                </c:pt>
                <c:pt idx="8">
                  <c:v>Other</c:v>
                </c:pt>
              </c:strCache>
            </c:strRef>
          </c:cat>
          <c:val>
            <c:numRef>
              <c:f>Sheet1!$E$2:$E$10</c:f>
              <c:numCache>
                <c:formatCode>0.0%</c:formatCode>
                <c:ptCount val="9"/>
                <c:pt idx="0">
                  <c:v>2E-3</c:v>
                </c:pt>
                <c:pt idx="1">
                  <c:v>0.13200000000000001</c:v>
                </c:pt>
                <c:pt idx="2">
                  <c:v>0.151</c:v>
                </c:pt>
                <c:pt idx="3">
                  <c:v>2.1000000000000001E-2</c:v>
                </c:pt>
                <c:pt idx="4">
                  <c:v>4.2999999999999997E-2</c:v>
                </c:pt>
                <c:pt idx="5">
                  <c:v>8.4000000000000005E-2</c:v>
                </c:pt>
                <c:pt idx="6">
                  <c:v>7.5999999999999998E-2</c:v>
                </c:pt>
                <c:pt idx="7">
                  <c:v>3.0000000000000001E-3</c:v>
                </c:pt>
                <c:pt idx="8">
                  <c:v>0.48699999999999999</c:v>
                </c:pt>
              </c:numCache>
            </c:numRef>
          </c:val>
          <c:extLst>
            <c:ext xmlns:c16="http://schemas.microsoft.com/office/drawing/2014/chart" uri="{C3380CC4-5D6E-409C-BE32-E72D297353CC}">
              <c16:uniqueId val="{00000000-924A-4A61-AD37-B1CE2FEE72A9}"/>
            </c:ext>
          </c:extLst>
        </c:ser>
        <c:dLbls>
          <c:dLblPos val="outEnd"/>
          <c:showLegendKey val="0"/>
          <c:showVal val="1"/>
          <c:showCatName val="0"/>
          <c:showSerName val="0"/>
          <c:showPercent val="0"/>
          <c:showBubbleSize val="0"/>
        </c:dLbls>
        <c:gapWidth val="219"/>
        <c:overlap val="-27"/>
        <c:axId val="-1061924320"/>
        <c:axId val="-1061914528"/>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Sheet1!$C$2:$C$10</c15:sqref>
                        </c15:formulaRef>
                      </c:ext>
                    </c:extLst>
                    <c:strCache>
                      <c:ptCount val="9"/>
                      <c:pt idx="0">
                        <c:v>Level 8</c:v>
                      </c:pt>
                      <c:pt idx="1">
                        <c:v>Level 7</c:v>
                      </c:pt>
                      <c:pt idx="2">
                        <c:v>Level 6</c:v>
                      </c:pt>
                      <c:pt idx="3">
                        <c:v>Level 5</c:v>
                      </c:pt>
                      <c:pt idx="4">
                        <c:v>Level 4</c:v>
                      </c:pt>
                      <c:pt idx="5">
                        <c:v>Level 3</c:v>
                      </c:pt>
                      <c:pt idx="6">
                        <c:v>Level 2</c:v>
                      </c:pt>
                      <c:pt idx="7">
                        <c:v>Level 1</c:v>
                      </c:pt>
                      <c:pt idx="8">
                        <c:v>Other</c:v>
                      </c:pt>
                    </c:strCache>
                  </c:strRef>
                </c:cat>
                <c:val>
                  <c:numRef>
                    <c:extLst>
                      <c:ext uri="{02D57815-91ED-43cb-92C2-25804820EDAC}">
                        <c15:formulaRef>
                          <c15:sqref>Sheet1!$D$2:$D$10</c15:sqref>
                        </c15:formulaRef>
                      </c:ext>
                    </c:extLst>
                    <c:numCache>
                      <c:formatCode>#,##0</c:formatCode>
                      <c:ptCount val="9"/>
                      <c:pt idx="0" formatCode="General">
                        <c:v>93</c:v>
                      </c:pt>
                      <c:pt idx="1">
                        <c:v>6199</c:v>
                      </c:pt>
                      <c:pt idx="2">
                        <c:v>7091</c:v>
                      </c:pt>
                      <c:pt idx="3">
                        <c:v>1002</c:v>
                      </c:pt>
                      <c:pt idx="4">
                        <c:v>2017</c:v>
                      </c:pt>
                      <c:pt idx="5">
                        <c:v>3924</c:v>
                      </c:pt>
                      <c:pt idx="6">
                        <c:v>3581</c:v>
                      </c:pt>
                      <c:pt idx="7" formatCode="General">
                        <c:v>163</c:v>
                      </c:pt>
                      <c:pt idx="8">
                        <c:v>22892</c:v>
                      </c:pt>
                    </c:numCache>
                  </c:numRef>
                </c:val>
                <c:extLst>
                  <c:ext xmlns:c16="http://schemas.microsoft.com/office/drawing/2014/chart" uri="{C3380CC4-5D6E-409C-BE32-E72D297353CC}">
                    <c16:uniqueId val="{00000001-924A-4A61-AD37-B1CE2FEE72A9}"/>
                  </c:ext>
                </c:extLst>
              </c15:ser>
            </c15:filteredBarSeries>
          </c:ext>
        </c:extLst>
      </c:barChart>
      <c:catAx>
        <c:axId val="-1061924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1061914528"/>
        <c:crosses val="autoZero"/>
        <c:auto val="1"/>
        <c:lblAlgn val="ctr"/>
        <c:lblOffset val="100"/>
        <c:noMultiLvlLbl val="0"/>
      </c:catAx>
      <c:valAx>
        <c:axId val="-1061914528"/>
        <c:scaling>
          <c:orientation val="minMax"/>
        </c:scaling>
        <c:delete val="1"/>
        <c:axPos val="l"/>
        <c:numFmt formatCode="0.0%" sourceLinked="1"/>
        <c:majorTickMark val="none"/>
        <c:minorTickMark val="none"/>
        <c:tickLblPos val="nextTo"/>
        <c:crossAx val="-10619243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a:t>
            </a:r>
            <a:r>
              <a:rPr lang="en-GB" baseline="0" dirty="0"/>
              <a:t> of priority subject holders by phase</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8386237328044323E-2"/>
          <c:y val="0.14263477607008221"/>
          <c:w val="0.9481090809012328"/>
          <c:h val="0.6298610595955032"/>
        </c:manualLayout>
      </c:layout>
      <c:barChart>
        <c:barDir val="col"/>
        <c:grouping val="clustered"/>
        <c:varyColors val="0"/>
        <c:ser>
          <c:idx val="1"/>
          <c:order val="1"/>
          <c:spPr>
            <a:solidFill>
              <a:schemeClr val="accent2"/>
            </a:solidFill>
            <a:ln>
              <a:noFill/>
            </a:ln>
            <a:effectLst/>
          </c:spPr>
          <c:invertIfNegative val="0"/>
          <c:dPt>
            <c:idx val="0"/>
            <c:invertIfNegative val="0"/>
            <c:bubble3D val="0"/>
            <c:spPr>
              <a:solidFill>
                <a:srgbClr val="007A33"/>
              </a:solidFill>
              <a:ln>
                <a:noFill/>
              </a:ln>
              <a:effectLst/>
            </c:spPr>
            <c:extLst>
              <c:ext xmlns:c16="http://schemas.microsoft.com/office/drawing/2014/chart" uri="{C3380CC4-5D6E-409C-BE32-E72D297353CC}">
                <c16:uniqueId val="{00000003-486D-4108-A04D-1983FD15C18E}"/>
              </c:ext>
            </c:extLst>
          </c:dPt>
          <c:dPt>
            <c:idx val="1"/>
            <c:invertIfNegative val="0"/>
            <c:bubble3D val="0"/>
            <c:spPr>
              <a:solidFill>
                <a:srgbClr val="750A00"/>
              </a:solidFill>
              <a:ln>
                <a:noFill/>
              </a:ln>
              <a:effectLst/>
            </c:spPr>
            <c:extLst>
              <c:ext xmlns:c16="http://schemas.microsoft.com/office/drawing/2014/chart" uri="{C3380CC4-5D6E-409C-BE32-E72D297353CC}">
                <c16:uniqueId val="{00000004-486D-4108-A04D-1983FD15C18E}"/>
              </c:ext>
            </c:extLst>
          </c:dPt>
          <c:dPt>
            <c:idx val="2"/>
            <c:invertIfNegative val="0"/>
            <c:bubble3D val="0"/>
            <c:spPr>
              <a:solidFill>
                <a:srgbClr val="A8117C"/>
              </a:solidFill>
              <a:ln>
                <a:noFill/>
              </a:ln>
              <a:effectLst/>
            </c:spPr>
            <c:extLst>
              <c:ext xmlns:c16="http://schemas.microsoft.com/office/drawing/2014/chart" uri="{C3380CC4-5D6E-409C-BE32-E72D297353CC}">
                <c16:uniqueId val="{00000005-486D-4108-A04D-1983FD15C18E}"/>
              </c:ext>
            </c:extLst>
          </c:dPt>
          <c:dPt>
            <c:idx val="3"/>
            <c:invertIfNegative val="0"/>
            <c:bubble3D val="0"/>
            <c:spPr>
              <a:solidFill>
                <a:srgbClr val="295D75"/>
              </a:solidFill>
              <a:ln>
                <a:noFill/>
              </a:ln>
              <a:effectLst/>
            </c:spPr>
            <c:extLst>
              <c:ext xmlns:c16="http://schemas.microsoft.com/office/drawing/2014/chart" uri="{C3380CC4-5D6E-409C-BE32-E72D297353CC}">
                <c16:uniqueId val="{00000006-486D-4108-A04D-1983FD15C18E}"/>
              </c:ext>
            </c:extLst>
          </c:dPt>
          <c:dPt>
            <c:idx val="4"/>
            <c:invertIfNegative val="0"/>
            <c:bubble3D val="0"/>
            <c:spPr>
              <a:solidFill>
                <a:srgbClr val="65C21F"/>
              </a:solidFill>
              <a:ln>
                <a:noFill/>
              </a:ln>
              <a:effectLst/>
            </c:spPr>
            <c:extLst>
              <c:ext xmlns:c16="http://schemas.microsoft.com/office/drawing/2014/chart" uri="{C3380CC4-5D6E-409C-BE32-E72D297353CC}">
                <c16:uniqueId val="{00000007-486D-4108-A04D-1983FD15C18E}"/>
              </c:ext>
            </c:extLst>
          </c:dPt>
          <c:dPt>
            <c:idx val="5"/>
            <c:invertIfNegative val="0"/>
            <c:bubble3D val="0"/>
            <c:spPr>
              <a:solidFill>
                <a:sysClr val="window" lastClr="FFFFFF">
                  <a:lumMod val="65000"/>
                </a:sysClr>
              </a:solidFill>
              <a:ln>
                <a:noFill/>
              </a:ln>
              <a:effectLst/>
            </c:spPr>
            <c:extLst>
              <c:ext xmlns:c16="http://schemas.microsoft.com/office/drawing/2014/chart" uri="{C3380CC4-5D6E-409C-BE32-E72D297353CC}">
                <c16:uniqueId val="{00000008-486D-4108-A04D-1983FD15C18E}"/>
              </c:ext>
            </c:extLst>
          </c:dPt>
          <c:dPt>
            <c:idx val="6"/>
            <c:invertIfNegative val="0"/>
            <c:bubble3D val="0"/>
            <c:spPr>
              <a:solidFill>
                <a:srgbClr val="11A6A8"/>
              </a:solidFill>
              <a:ln>
                <a:noFill/>
              </a:ln>
              <a:effectLst/>
            </c:spPr>
            <c:extLst>
              <c:ext xmlns:c16="http://schemas.microsoft.com/office/drawing/2014/chart" uri="{C3380CC4-5D6E-409C-BE32-E72D297353CC}">
                <c16:uniqueId val="{00000009-486D-4108-A04D-1983FD15C18E}"/>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'6,7,8 by LA,phase &amp; WL'!$B$63:$B$69</c:f>
              <c:strCache>
                <c:ptCount val="7"/>
                <c:pt idx="0">
                  <c:v>Primary</c:v>
                </c:pt>
                <c:pt idx="1">
                  <c:v>Middle</c:v>
                </c:pt>
                <c:pt idx="2">
                  <c:v>Secondary</c:v>
                </c:pt>
                <c:pt idx="3">
                  <c:v>Special</c:v>
                </c:pt>
                <c:pt idx="4">
                  <c:v>Supply</c:v>
                </c:pt>
                <c:pt idx="5">
                  <c:v>Others in service</c:v>
                </c:pt>
                <c:pt idx="6">
                  <c:v>Others out of service</c:v>
                </c:pt>
              </c:strCache>
            </c:strRef>
          </c:cat>
          <c:val>
            <c:numRef>
              <c:f>'6,7,8 by LA,phase &amp; WL'!$D$63:$D$69</c:f>
              <c:numCache>
                <c:formatCode>0.0%</c:formatCode>
                <c:ptCount val="7"/>
                <c:pt idx="0">
                  <c:v>6.2277580071174378E-2</c:v>
                </c:pt>
                <c:pt idx="1">
                  <c:v>1.2455516014234875E-2</c:v>
                </c:pt>
                <c:pt idx="2">
                  <c:v>9.6085409252669035E-2</c:v>
                </c:pt>
                <c:pt idx="3">
                  <c:v>2.1352313167259787E-2</c:v>
                </c:pt>
                <c:pt idx="4">
                  <c:v>0.38256227758007116</c:v>
                </c:pt>
                <c:pt idx="5">
                  <c:v>3.3807829181494664E-2</c:v>
                </c:pt>
                <c:pt idx="6">
                  <c:v>0.3914590747330961</c:v>
                </c:pt>
              </c:numCache>
            </c:numRef>
          </c:val>
          <c:extLst>
            <c:ext xmlns:c16="http://schemas.microsoft.com/office/drawing/2014/chart" uri="{C3380CC4-5D6E-409C-BE32-E72D297353CC}">
              <c16:uniqueId val="{00000000-486D-4108-A04D-1983FD15C18E}"/>
            </c:ext>
          </c:extLst>
        </c:ser>
        <c:dLbls>
          <c:dLblPos val="outEnd"/>
          <c:showLegendKey val="0"/>
          <c:showVal val="1"/>
          <c:showCatName val="0"/>
          <c:showSerName val="0"/>
          <c:showPercent val="0"/>
          <c:showBubbleSize val="0"/>
        </c:dLbls>
        <c:gapWidth val="219"/>
        <c:overlap val="-27"/>
        <c:axId val="-1061920512"/>
        <c:axId val="-1061916160"/>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'6,7,8 by LA,phase &amp; WL'!$B$63:$B$69</c15:sqref>
                        </c15:formulaRef>
                      </c:ext>
                    </c:extLst>
                    <c:strCache>
                      <c:ptCount val="7"/>
                      <c:pt idx="0">
                        <c:v>Primary</c:v>
                      </c:pt>
                      <c:pt idx="1">
                        <c:v>Middle</c:v>
                      </c:pt>
                      <c:pt idx="2">
                        <c:v>Secondary</c:v>
                      </c:pt>
                      <c:pt idx="3">
                        <c:v>Special</c:v>
                      </c:pt>
                      <c:pt idx="4">
                        <c:v>Supply</c:v>
                      </c:pt>
                      <c:pt idx="5">
                        <c:v>Others in service</c:v>
                      </c:pt>
                      <c:pt idx="6">
                        <c:v>Others out of service</c:v>
                      </c:pt>
                    </c:strCache>
                  </c:strRef>
                </c:cat>
                <c:val>
                  <c:numRef>
                    <c:extLst>
                      <c:ext uri="{02D57815-91ED-43cb-92C2-25804820EDAC}">
                        <c15:formulaRef>
                          <c15:sqref>'6,7,8 by LA,phase &amp; WL'!$C$63:$C$69</c15:sqref>
                        </c15:formulaRef>
                      </c:ext>
                    </c:extLst>
                    <c:numCache>
                      <c:formatCode>General</c:formatCode>
                      <c:ptCount val="7"/>
                      <c:pt idx="0">
                        <c:v>35</c:v>
                      </c:pt>
                      <c:pt idx="1">
                        <c:v>7</c:v>
                      </c:pt>
                      <c:pt idx="2">
                        <c:v>54</c:v>
                      </c:pt>
                      <c:pt idx="3">
                        <c:v>12</c:v>
                      </c:pt>
                      <c:pt idx="4">
                        <c:v>215</c:v>
                      </c:pt>
                      <c:pt idx="5">
                        <c:v>19</c:v>
                      </c:pt>
                      <c:pt idx="6">
                        <c:v>220</c:v>
                      </c:pt>
                    </c:numCache>
                  </c:numRef>
                </c:val>
                <c:extLst>
                  <c:ext xmlns:c16="http://schemas.microsoft.com/office/drawing/2014/chart" uri="{C3380CC4-5D6E-409C-BE32-E72D297353CC}">
                    <c16:uniqueId val="{00000001-486D-4108-A04D-1983FD15C18E}"/>
                  </c:ext>
                </c:extLst>
              </c15:ser>
            </c15:filteredBarSeries>
          </c:ext>
        </c:extLst>
      </c:barChart>
      <c:catAx>
        <c:axId val="-1061920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061916160"/>
        <c:crosses val="autoZero"/>
        <c:auto val="1"/>
        <c:lblAlgn val="ctr"/>
        <c:lblOffset val="100"/>
        <c:noMultiLvlLbl val="0"/>
      </c:catAx>
      <c:valAx>
        <c:axId val="-1061916160"/>
        <c:scaling>
          <c:orientation val="minMax"/>
        </c:scaling>
        <c:delete val="1"/>
        <c:axPos val="l"/>
        <c:numFmt formatCode="0.0%" sourceLinked="1"/>
        <c:majorTickMark val="none"/>
        <c:minorTickMark val="none"/>
        <c:tickLblPos val="nextTo"/>
        <c:crossAx val="-10619205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 of</a:t>
            </a:r>
            <a:r>
              <a:rPr lang="en-GB" baseline="0"/>
              <a:t> supply by Welsh language ability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spPr>
            <a:solidFill>
              <a:schemeClr val="accent2"/>
            </a:solidFill>
            <a:ln>
              <a:noFill/>
            </a:ln>
            <a:effectLst/>
          </c:spPr>
          <c:invertIfNegative val="0"/>
          <c:dPt>
            <c:idx val="0"/>
            <c:invertIfNegative val="0"/>
            <c:bubble3D val="0"/>
            <c:spPr>
              <a:solidFill>
                <a:srgbClr val="65C21F"/>
              </a:solidFill>
              <a:ln>
                <a:noFill/>
              </a:ln>
              <a:effectLst/>
            </c:spPr>
            <c:extLst>
              <c:ext xmlns:c16="http://schemas.microsoft.com/office/drawing/2014/chart" uri="{C3380CC4-5D6E-409C-BE32-E72D297353CC}">
                <c16:uniqueId val="{00000003-8B98-40AD-B23C-D197D4F5554D}"/>
              </c:ext>
            </c:extLst>
          </c:dPt>
          <c:dPt>
            <c:idx val="1"/>
            <c:invertIfNegative val="0"/>
            <c:bubble3D val="0"/>
            <c:spPr>
              <a:solidFill>
                <a:srgbClr val="A8117C"/>
              </a:solidFill>
              <a:ln>
                <a:noFill/>
              </a:ln>
              <a:effectLst/>
            </c:spPr>
            <c:extLst>
              <c:ext xmlns:c16="http://schemas.microsoft.com/office/drawing/2014/chart" uri="{C3380CC4-5D6E-409C-BE32-E72D297353CC}">
                <c16:uniqueId val="{00000004-8B98-40AD-B23C-D197D4F5554D}"/>
              </c:ext>
            </c:extLst>
          </c:dPt>
          <c:dPt>
            <c:idx val="2"/>
            <c:invertIfNegative val="0"/>
            <c:bubble3D val="0"/>
            <c:spPr>
              <a:solidFill>
                <a:srgbClr val="11A6A8"/>
              </a:solidFill>
              <a:ln>
                <a:noFill/>
              </a:ln>
              <a:effectLst/>
            </c:spPr>
            <c:extLst>
              <c:ext xmlns:c16="http://schemas.microsoft.com/office/drawing/2014/chart" uri="{C3380CC4-5D6E-409C-BE32-E72D297353CC}">
                <c16:uniqueId val="{00000005-8B98-40AD-B23C-D197D4F5554D}"/>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Supply!$R$10:$R$12</c:f>
              <c:strCache>
                <c:ptCount val="3"/>
                <c:pt idx="0">
                  <c:v>Welsh Speaking Supply SLSW</c:v>
                </c:pt>
                <c:pt idx="1">
                  <c:v>Non-Welsh Speaking Supply SLSW</c:v>
                </c:pt>
                <c:pt idx="2">
                  <c:v>Unknown</c:v>
                </c:pt>
              </c:strCache>
            </c:strRef>
          </c:cat>
          <c:val>
            <c:numRef>
              <c:f>Supply!$T$10:$T$12</c:f>
              <c:numCache>
                <c:formatCode>0.0%</c:formatCode>
                <c:ptCount val="3"/>
                <c:pt idx="0">
                  <c:v>0.16800000000000001</c:v>
                </c:pt>
                <c:pt idx="1">
                  <c:v>0.82399999999999995</c:v>
                </c:pt>
                <c:pt idx="2">
                  <c:v>8.0000000000000002E-3</c:v>
                </c:pt>
              </c:numCache>
            </c:numRef>
          </c:val>
          <c:extLst>
            <c:ext xmlns:c16="http://schemas.microsoft.com/office/drawing/2014/chart" uri="{C3380CC4-5D6E-409C-BE32-E72D297353CC}">
              <c16:uniqueId val="{00000000-8B98-40AD-B23C-D197D4F5554D}"/>
            </c:ext>
          </c:extLst>
        </c:ser>
        <c:dLbls>
          <c:dLblPos val="outEnd"/>
          <c:showLegendKey val="0"/>
          <c:showVal val="1"/>
          <c:showCatName val="0"/>
          <c:showSerName val="0"/>
          <c:showPercent val="0"/>
          <c:showBubbleSize val="0"/>
        </c:dLbls>
        <c:gapWidth val="219"/>
        <c:overlap val="-27"/>
        <c:axId val="-902468848"/>
        <c:axId val="-902471568"/>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Supply!$R$10:$R$12</c15:sqref>
                        </c15:formulaRef>
                      </c:ext>
                    </c:extLst>
                    <c:strCache>
                      <c:ptCount val="3"/>
                      <c:pt idx="0">
                        <c:v>Welsh Speaking Supply SLSW</c:v>
                      </c:pt>
                      <c:pt idx="1">
                        <c:v>Non-Welsh Speaking Supply SLSW</c:v>
                      </c:pt>
                      <c:pt idx="2">
                        <c:v>Unknown</c:v>
                      </c:pt>
                    </c:strCache>
                  </c:strRef>
                </c:cat>
                <c:val>
                  <c:numRef>
                    <c:extLst>
                      <c:ext uri="{02D57815-91ED-43cb-92C2-25804820EDAC}">
                        <c15:formulaRef>
                          <c15:sqref>Supply!$S$10:$S$12</c15:sqref>
                        </c15:formulaRef>
                      </c:ext>
                    </c:extLst>
                    <c:numCache>
                      <c:formatCode>#,##0</c:formatCode>
                      <c:ptCount val="3"/>
                      <c:pt idx="0">
                        <c:v>1875</c:v>
                      </c:pt>
                      <c:pt idx="1">
                        <c:v>9207</c:v>
                      </c:pt>
                      <c:pt idx="2" formatCode="General">
                        <c:v>94</c:v>
                      </c:pt>
                    </c:numCache>
                  </c:numRef>
                </c:val>
                <c:extLst>
                  <c:ext xmlns:c16="http://schemas.microsoft.com/office/drawing/2014/chart" uri="{C3380CC4-5D6E-409C-BE32-E72D297353CC}">
                    <c16:uniqueId val="{00000001-8B98-40AD-B23C-D197D4F5554D}"/>
                  </c:ext>
                </c:extLst>
              </c15:ser>
            </c15:filteredBarSeries>
          </c:ext>
        </c:extLst>
      </c:barChart>
      <c:catAx>
        <c:axId val="-902468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902471568"/>
        <c:crosses val="autoZero"/>
        <c:auto val="1"/>
        <c:lblAlgn val="ctr"/>
        <c:lblOffset val="100"/>
        <c:noMultiLvlLbl val="0"/>
      </c:catAx>
      <c:valAx>
        <c:axId val="-902471568"/>
        <c:scaling>
          <c:orientation val="minMax"/>
        </c:scaling>
        <c:delete val="1"/>
        <c:axPos val="l"/>
        <c:numFmt formatCode="0.0%" sourceLinked="1"/>
        <c:majorTickMark val="none"/>
        <c:minorTickMark val="none"/>
        <c:tickLblPos val="nextTo"/>
        <c:crossAx val="-9024688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346" cy="497759"/>
          </a:xfrm>
          <a:prstGeom prst="rect">
            <a:avLst/>
          </a:prstGeom>
        </p:spPr>
        <p:txBody>
          <a:bodyPr vert="horz" lIns="91294" tIns="45647" rIns="91294" bIns="45647" rtlCol="0"/>
          <a:lstStyle>
            <a:lvl1pPr algn="l">
              <a:defRPr sz="1200"/>
            </a:lvl1pPr>
          </a:lstStyle>
          <a:p>
            <a:endParaRPr lang="en-GB"/>
          </a:p>
        </p:txBody>
      </p:sp>
      <p:sp>
        <p:nvSpPr>
          <p:cNvPr id="3" name="Date Placeholder 2"/>
          <p:cNvSpPr>
            <a:spLocks noGrp="1"/>
          </p:cNvSpPr>
          <p:nvPr>
            <p:ph type="dt" idx="1"/>
          </p:nvPr>
        </p:nvSpPr>
        <p:spPr>
          <a:xfrm>
            <a:off x="3849744" y="0"/>
            <a:ext cx="2946345" cy="497759"/>
          </a:xfrm>
          <a:prstGeom prst="rect">
            <a:avLst/>
          </a:prstGeom>
        </p:spPr>
        <p:txBody>
          <a:bodyPr vert="horz" lIns="91294" tIns="45647" rIns="91294" bIns="45647" rtlCol="0"/>
          <a:lstStyle>
            <a:lvl1pPr algn="r">
              <a:defRPr sz="1200"/>
            </a:lvl1pPr>
          </a:lstStyle>
          <a:p>
            <a:fld id="{80582A08-7C11-43BB-BEB2-3A785D17C822}" type="datetimeFigureOut">
              <a:rPr lang="en-GB" smtClean="0"/>
              <a:t>28/11/2024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294" tIns="45647" rIns="91294" bIns="45647" rtlCol="0" anchor="ctr"/>
          <a:lstStyle/>
          <a:p>
            <a:endParaRPr lang="en-GB"/>
          </a:p>
        </p:txBody>
      </p:sp>
      <p:sp>
        <p:nvSpPr>
          <p:cNvPr id="5" name="Notes Placeholder 4"/>
          <p:cNvSpPr>
            <a:spLocks noGrp="1"/>
          </p:cNvSpPr>
          <p:nvPr>
            <p:ph type="body" sz="quarter" idx="3"/>
          </p:nvPr>
        </p:nvSpPr>
        <p:spPr>
          <a:xfrm>
            <a:off x="679927" y="4777848"/>
            <a:ext cx="5437822" cy="3907564"/>
          </a:xfrm>
          <a:prstGeom prst="rect">
            <a:avLst/>
          </a:prstGeom>
        </p:spPr>
        <p:txBody>
          <a:bodyPr vert="horz" lIns="91294" tIns="45647" rIns="91294" bIns="4564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880"/>
            <a:ext cx="2946346" cy="497759"/>
          </a:xfrm>
          <a:prstGeom prst="rect">
            <a:avLst/>
          </a:prstGeom>
        </p:spPr>
        <p:txBody>
          <a:bodyPr vert="horz" lIns="91294" tIns="45647" rIns="91294" bIns="45647" rtlCol="0" anchor="b"/>
          <a:lstStyle>
            <a:lvl1pPr algn="l">
              <a:defRPr sz="1200"/>
            </a:lvl1pPr>
          </a:lstStyle>
          <a:p>
            <a:endParaRPr lang="en-GB"/>
          </a:p>
        </p:txBody>
      </p:sp>
      <p:sp>
        <p:nvSpPr>
          <p:cNvPr id="7" name="Slide Number Placeholder 6"/>
          <p:cNvSpPr>
            <a:spLocks noGrp="1"/>
          </p:cNvSpPr>
          <p:nvPr>
            <p:ph type="sldNum" sz="quarter" idx="5"/>
          </p:nvPr>
        </p:nvSpPr>
        <p:spPr>
          <a:xfrm>
            <a:off x="3849744" y="9428880"/>
            <a:ext cx="2946345" cy="497759"/>
          </a:xfrm>
          <a:prstGeom prst="rect">
            <a:avLst/>
          </a:prstGeom>
        </p:spPr>
        <p:txBody>
          <a:bodyPr vert="horz" lIns="91294" tIns="45647" rIns="91294" bIns="45647" rtlCol="0" anchor="b"/>
          <a:lstStyle>
            <a:lvl1pPr algn="r">
              <a:defRPr sz="1200"/>
            </a:lvl1pPr>
          </a:lstStyle>
          <a:p>
            <a:fld id="{ADD86011-4164-4E00-A601-9AA21F7476CA}" type="slidenum">
              <a:rPr lang="en-GB" smtClean="0"/>
              <a:t>‹#›</a:t>
            </a:fld>
            <a:endParaRPr lang="en-GB"/>
          </a:p>
        </p:txBody>
      </p:sp>
    </p:spTree>
    <p:extLst>
      <p:ext uri="{BB962C8B-B14F-4D97-AF65-F5344CB8AC3E}">
        <p14:creationId xmlns:p14="http://schemas.microsoft.com/office/powerpoint/2010/main" val="118726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D86011-4164-4E00-A601-9AA21F7476CA}" type="slidenum">
              <a:rPr lang="en-GB" smtClean="0"/>
              <a:t>2</a:t>
            </a:fld>
            <a:endParaRPr lang="en-GB"/>
          </a:p>
        </p:txBody>
      </p:sp>
    </p:spTree>
    <p:extLst>
      <p:ext uri="{BB962C8B-B14F-4D97-AF65-F5344CB8AC3E}">
        <p14:creationId xmlns:p14="http://schemas.microsoft.com/office/powerpoint/2010/main" val="3453468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fld id="{ADD86011-4164-4E00-A601-9AA21F7476CA}" type="slidenum">
              <a:rPr lang="en-GB" smtClean="0"/>
              <a:t>11</a:t>
            </a:fld>
            <a:endParaRPr lang="en-GB"/>
          </a:p>
        </p:txBody>
      </p:sp>
    </p:spTree>
    <p:extLst>
      <p:ext uri="{BB962C8B-B14F-4D97-AF65-F5344CB8AC3E}">
        <p14:creationId xmlns:p14="http://schemas.microsoft.com/office/powerpoint/2010/main" val="1555041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pPr defTabSz="912937">
              <a:defRPr/>
            </a:pPr>
            <a:fld id="{D0DE4E62-626B-46BE-8CE2-A7037D511F57}" type="slidenum">
              <a:rPr lang="en-GB">
                <a:solidFill>
                  <a:prstClr val="black"/>
                </a:solidFill>
                <a:latin typeface="Calibri" panose="020F0502020204030204"/>
              </a:rPr>
              <a:pPr defTabSz="912937">
                <a:defRPr/>
              </a:pPr>
              <a:t>12</a:t>
            </a:fld>
            <a:endParaRPr lang="en-GB">
              <a:solidFill>
                <a:prstClr val="black"/>
              </a:solidFill>
              <a:latin typeface="Calibri" panose="020F0502020204030204"/>
            </a:endParaRPr>
          </a:p>
        </p:txBody>
      </p:sp>
    </p:spTree>
    <p:extLst>
      <p:ext uri="{BB962C8B-B14F-4D97-AF65-F5344CB8AC3E}">
        <p14:creationId xmlns:p14="http://schemas.microsoft.com/office/powerpoint/2010/main" val="1882370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p:txBody>
      </p:sp>
      <p:sp>
        <p:nvSpPr>
          <p:cNvPr id="4" name="Slide Number Placeholder 3"/>
          <p:cNvSpPr>
            <a:spLocks noGrp="1"/>
          </p:cNvSpPr>
          <p:nvPr>
            <p:ph type="sldNum" sz="quarter" idx="10"/>
          </p:nvPr>
        </p:nvSpPr>
        <p:spPr/>
        <p:txBody>
          <a:bodyPr/>
          <a:lstStyle/>
          <a:p>
            <a:fld id="{845E33A5-2480-4F37-800F-5D653B972E38}" type="slidenum">
              <a:rPr lang="en-GB" smtClean="0"/>
              <a:t>13</a:t>
            </a:fld>
            <a:endParaRPr lang="en-GB"/>
          </a:p>
        </p:txBody>
      </p:sp>
    </p:spTree>
    <p:extLst>
      <p:ext uri="{BB962C8B-B14F-4D97-AF65-F5344CB8AC3E}">
        <p14:creationId xmlns:p14="http://schemas.microsoft.com/office/powerpoint/2010/main" val="703360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p:txBody>
      </p:sp>
      <p:sp>
        <p:nvSpPr>
          <p:cNvPr id="4" name="Slide Number Placeholder 3"/>
          <p:cNvSpPr>
            <a:spLocks noGrp="1"/>
          </p:cNvSpPr>
          <p:nvPr>
            <p:ph type="sldNum" sz="quarter" idx="10"/>
          </p:nvPr>
        </p:nvSpPr>
        <p:spPr/>
        <p:txBody>
          <a:bodyPr/>
          <a:lstStyle/>
          <a:p>
            <a:fld id="{845E33A5-2480-4F37-800F-5D653B972E38}" type="slidenum">
              <a:rPr lang="en-GB" smtClean="0"/>
              <a:t>14</a:t>
            </a:fld>
            <a:endParaRPr lang="en-GB"/>
          </a:p>
        </p:txBody>
      </p:sp>
    </p:spTree>
    <p:extLst>
      <p:ext uri="{BB962C8B-B14F-4D97-AF65-F5344CB8AC3E}">
        <p14:creationId xmlns:p14="http://schemas.microsoft.com/office/powerpoint/2010/main" val="1086754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p:txBody>
      </p:sp>
      <p:sp>
        <p:nvSpPr>
          <p:cNvPr id="4" name="Slide Number Placeholder 3"/>
          <p:cNvSpPr>
            <a:spLocks noGrp="1"/>
          </p:cNvSpPr>
          <p:nvPr>
            <p:ph type="sldNum" sz="quarter" idx="10"/>
          </p:nvPr>
        </p:nvSpPr>
        <p:spPr/>
        <p:txBody>
          <a:bodyPr/>
          <a:lstStyle/>
          <a:p>
            <a:fld id="{845E33A5-2480-4F37-800F-5D653B972E38}" type="slidenum">
              <a:rPr lang="en-GB" smtClean="0"/>
              <a:t>15</a:t>
            </a:fld>
            <a:endParaRPr lang="en-GB"/>
          </a:p>
        </p:txBody>
      </p:sp>
    </p:spTree>
    <p:extLst>
      <p:ext uri="{BB962C8B-B14F-4D97-AF65-F5344CB8AC3E}">
        <p14:creationId xmlns:p14="http://schemas.microsoft.com/office/powerpoint/2010/main" val="3610833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D86011-4164-4E00-A601-9AA21F7476CA}" type="slidenum">
              <a:rPr lang="en-GB" smtClean="0"/>
              <a:t>3</a:t>
            </a:fld>
            <a:endParaRPr lang="en-GB"/>
          </a:p>
        </p:txBody>
      </p:sp>
    </p:spTree>
    <p:extLst>
      <p:ext uri="{BB962C8B-B14F-4D97-AF65-F5344CB8AC3E}">
        <p14:creationId xmlns:p14="http://schemas.microsoft.com/office/powerpoint/2010/main" val="3052786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D86011-4164-4E00-A601-9AA21F7476CA}" type="slidenum">
              <a:rPr lang="en-GB" smtClean="0"/>
              <a:t>4</a:t>
            </a:fld>
            <a:endParaRPr lang="en-GB"/>
          </a:p>
        </p:txBody>
      </p:sp>
    </p:spTree>
    <p:extLst>
      <p:ext uri="{BB962C8B-B14F-4D97-AF65-F5344CB8AC3E}">
        <p14:creationId xmlns:p14="http://schemas.microsoft.com/office/powerpoint/2010/main" val="335263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D86011-4164-4E00-A601-9AA21F7476CA}" type="slidenum">
              <a:rPr lang="en-GB" smtClean="0"/>
              <a:t>5</a:t>
            </a:fld>
            <a:endParaRPr lang="en-GB"/>
          </a:p>
        </p:txBody>
      </p:sp>
    </p:spTree>
    <p:extLst>
      <p:ext uri="{BB962C8B-B14F-4D97-AF65-F5344CB8AC3E}">
        <p14:creationId xmlns:p14="http://schemas.microsoft.com/office/powerpoint/2010/main" val="1154707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pPr defTabSz="912937">
              <a:defRPr/>
            </a:pPr>
            <a:fld id="{D0DE4E62-626B-46BE-8CE2-A7037D511F57}" type="slidenum">
              <a:rPr lang="en-GB">
                <a:solidFill>
                  <a:prstClr val="black"/>
                </a:solidFill>
                <a:latin typeface="Calibri" panose="020F0502020204030204"/>
              </a:rPr>
              <a:pPr defTabSz="912937">
                <a:defRPr/>
              </a:pPr>
              <a:t>6</a:t>
            </a:fld>
            <a:endParaRPr lang="en-GB">
              <a:solidFill>
                <a:prstClr val="black"/>
              </a:solidFill>
              <a:latin typeface="Calibri" panose="020F0502020204030204"/>
            </a:endParaRPr>
          </a:p>
        </p:txBody>
      </p:sp>
    </p:spTree>
    <p:extLst>
      <p:ext uri="{BB962C8B-B14F-4D97-AF65-F5344CB8AC3E}">
        <p14:creationId xmlns:p14="http://schemas.microsoft.com/office/powerpoint/2010/main" val="1184740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D86011-4164-4E00-A601-9AA21F7476CA}" type="slidenum">
              <a:rPr lang="en-GB" smtClean="0"/>
              <a:t>7</a:t>
            </a:fld>
            <a:endParaRPr lang="en-GB"/>
          </a:p>
        </p:txBody>
      </p:sp>
    </p:spTree>
    <p:extLst>
      <p:ext uri="{BB962C8B-B14F-4D97-AF65-F5344CB8AC3E}">
        <p14:creationId xmlns:p14="http://schemas.microsoft.com/office/powerpoint/2010/main" val="3423643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fld id="{ADD86011-4164-4E00-A601-9AA21F7476CA}" type="slidenum">
              <a:rPr lang="en-GB" smtClean="0"/>
              <a:t>8</a:t>
            </a:fld>
            <a:endParaRPr lang="en-GB"/>
          </a:p>
        </p:txBody>
      </p:sp>
    </p:spTree>
    <p:extLst>
      <p:ext uri="{BB962C8B-B14F-4D97-AF65-F5344CB8AC3E}">
        <p14:creationId xmlns:p14="http://schemas.microsoft.com/office/powerpoint/2010/main" val="1397083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fld id="{ADD86011-4164-4E00-A601-9AA21F7476CA}" type="slidenum">
              <a:rPr lang="en-GB" smtClean="0"/>
              <a:t>9</a:t>
            </a:fld>
            <a:endParaRPr lang="en-GB"/>
          </a:p>
        </p:txBody>
      </p:sp>
    </p:spTree>
    <p:extLst>
      <p:ext uri="{BB962C8B-B14F-4D97-AF65-F5344CB8AC3E}">
        <p14:creationId xmlns:p14="http://schemas.microsoft.com/office/powerpoint/2010/main" val="1062447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12937">
              <a:defRPr/>
            </a:pPr>
            <a:fld id="{ADD86011-4164-4E00-A601-9AA21F7476CA}" type="slidenum">
              <a:rPr lang="en-GB">
                <a:solidFill>
                  <a:prstClr val="black"/>
                </a:solidFill>
                <a:latin typeface="Calibri" panose="020F0502020204030204"/>
              </a:rPr>
              <a:pPr defTabSz="912937">
                <a:defRPr/>
              </a:pPr>
              <a:t>10</a:t>
            </a:fld>
            <a:endParaRPr lang="en-GB">
              <a:solidFill>
                <a:prstClr val="black"/>
              </a:solidFill>
              <a:latin typeface="Calibri" panose="020F0502020204030204"/>
            </a:endParaRPr>
          </a:p>
        </p:txBody>
      </p:sp>
    </p:spTree>
    <p:extLst>
      <p:ext uri="{BB962C8B-B14F-4D97-AF65-F5344CB8AC3E}">
        <p14:creationId xmlns:p14="http://schemas.microsoft.com/office/powerpoint/2010/main" val="27413715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45253" y="156049"/>
            <a:ext cx="11917858" cy="5759531"/>
          </a:xfrm>
          <a:prstGeom prst="rect">
            <a:avLst/>
          </a:prstGeom>
          <a:solidFill>
            <a:srgbClr val="006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3" name="Text Placeholder 2">
            <a:extLst>
              <a:ext uri="{FF2B5EF4-FFF2-40B4-BE49-F238E27FC236}">
                <a16:creationId xmlns:a16="http://schemas.microsoft.com/office/drawing/2014/main" id="{196A8E1B-D8DF-45DF-BAB9-272F0E646DC5}"/>
              </a:ext>
            </a:extLst>
          </p:cNvPr>
          <p:cNvSpPr>
            <a:spLocks noGrp="1"/>
          </p:cNvSpPr>
          <p:nvPr>
            <p:ph type="body" sz="quarter" idx="10" hasCustomPrompt="1"/>
          </p:nvPr>
        </p:nvSpPr>
        <p:spPr>
          <a:xfrm>
            <a:off x="326743" y="2110189"/>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Welsh title</a:t>
            </a:r>
            <a:endParaRPr lang="en-GB" dirty="0"/>
          </a:p>
        </p:txBody>
      </p:sp>
      <p:sp>
        <p:nvSpPr>
          <p:cNvPr id="18" name="Text Placeholder 2">
            <a:extLst>
              <a:ext uri="{FF2B5EF4-FFF2-40B4-BE49-F238E27FC236}">
                <a16:creationId xmlns:a16="http://schemas.microsoft.com/office/drawing/2014/main" id="{62E874F3-E832-4ACE-B304-0981CEDA5DA7}"/>
              </a:ext>
            </a:extLst>
          </p:cNvPr>
          <p:cNvSpPr>
            <a:spLocks noGrp="1"/>
          </p:cNvSpPr>
          <p:nvPr>
            <p:ph type="body" sz="quarter" idx="11" hasCustomPrompt="1"/>
          </p:nvPr>
        </p:nvSpPr>
        <p:spPr>
          <a:xfrm>
            <a:off x="326743" y="2980344"/>
            <a:ext cx="8955626" cy="607603"/>
          </a:xfrm>
        </p:spPr>
        <p:txBody>
          <a:bodyPr/>
          <a:lstStyle>
            <a:lvl1pPr marL="0" indent="0">
              <a:buNone/>
              <a:defRPr sz="36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English title</a:t>
            </a:r>
            <a:endParaRPr lang="en-GB" dirty="0"/>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6057552"/>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69897" y="6332619"/>
            <a:ext cx="4638662" cy="369332"/>
          </a:xfrm>
          <a:prstGeom prst="rect">
            <a:avLst/>
          </a:prstGeom>
          <a:noFill/>
        </p:spPr>
        <p:txBody>
          <a:bodyPr wrap="square" rtlCol="0">
            <a:spAutoFit/>
          </a:bodyPr>
          <a:lstStyle/>
          <a:p>
            <a:r>
              <a:rPr lang="en-GB" dirty="0">
                <a:solidFill>
                  <a:srgbClr val="006534"/>
                </a:solidFill>
              </a:rPr>
              <a:t>www.cga.cymru | www.ewc.wales</a:t>
            </a:r>
          </a:p>
        </p:txBody>
      </p:sp>
      <p:sp>
        <p:nvSpPr>
          <p:cNvPr id="14" name="Text Placeholder 2">
            <a:extLst>
              <a:ext uri="{FF2B5EF4-FFF2-40B4-BE49-F238E27FC236}">
                <a16:creationId xmlns:a16="http://schemas.microsoft.com/office/drawing/2014/main" id="{70EAE25E-1AFF-4DDD-9A86-1BD2102B12FC}"/>
              </a:ext>
            </a:extLst>
          </p:cNvPr>
          <p:cNvSpPr>
            <a:spLocks noGrp="1"/>
          </p:cNvSpPr>
          <p:nvPr>
            <p:ph type="body" sz="quarter" idx="12" hasCustomPrompt="1"/>
          </p:nvPr>
        </p:nvSpPr>
        <p:spPr>
          <a:xfrm>
            <a:off x="326743" y="4721193"/>
            <a:ext cx="8955626" cy="400224"/>
          </a:xfrm>
        </p:spPr>
        <p:txBody>
          <a:bodyPr>
            <a:normAutofit/>
          </a:bodyPr>
          <a:lstStyle>
            <a:lvl1pPr marL="0" indent="0">
              <a:buNone/>
              <a:defRPr sz="2400" b="1">
                <a:solidFill>
                  <a:schemeClr val="bg1"/>
                </a:solidFill>
              </a:defRPr>
            </a:lvl1pPr>
            <a:lvl2pPr marL="457200" indent="0">
              <a:buFont typeface="Arial" panose="020B0604020202020204" pitchFamily="34" charset="0"/>
              <a:buNone/>
              <a:defRPr sz="3600"/>
            </a:lvl2pPr>
            <a:lvl3pPr marL="914400" indent="0">
              <a:buNone/>
              <a:defRPr sz="3600"/>
            </a:lvl3pPr>
            <a:lvl4pPr marL="1371600" indent="0">
              <a:buNone/>
              <a:defRPr sz="3600"/>
            </a:lvl4pPr>
            <a:lvl5pPr marL="1828800" indent="0">
              <a:buNone/>
              <a:defRPr sz="3600"/>
            </a:lvl5pPr>
          </a:lstStyle>
          <a:p>
            <a:pPr lvl="0"/>
            <a:r>
              <a:rPr lang="en-US" dirty="0"/>
              <a:t>Presenter name</a:t>
            </a:r>
            <a:endParaRPr lang="en-GB" dirty="0"/>
          </a:p>
        </p:txBody>
      </p:sp>
    </p:spTree>
    <p:extLst>
      <p:ext uri="{BB962C8B-B14F-4D97-AF65-F5344CB8AC3E}">
        <p14:creationId xmlns:p14="http://schemas.microsoft.com/office/powerpoint/2010/main" val="3148447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59745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7FA3E7-F096-4E49-955C-63E9662989EA}"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699759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597605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7FA3E7-F096-4E49-955C-63E9662989EA}"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693268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sp>
        <p:nvSpPr>
          <p:cNvPr id="28" name="Text Placeholder 8">
            <a:extLst>
              <a:ext uri="{FF2B5EF4-FFF2-40B4-BE49-F238E27FC236}">
                <a16:creationId xmlns:a16="http://schemas.microsoft.com/office/drawing/2014/main" id="{D7EB7EBC-CB68-4A6F-89DE-558AC6F777DE}"/>
              </a:ext>
            </a:extLst>
          </p:cNvPr>
          <p:cNvSpPr>
            <a:spLocks noGrp="1"/>
          </p:cNvSpPr>
          <p:nvPr>
            <p:ph type="body" sz="quarter" idx="13" hasCustomPrompt="1"/>
          </p:nvPr>
        </p:nvSpPr>
        <p:spPr>
          <a:xfrm>
            <a:off x="63023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29" name="Text Placeholder 8">
            <a:extLst>
              <a:ext uri="{FF2B5EF4-FFF2-40B4-BE49-F238E27FC236}">
                <a16:creationId xmlns:a16="http://schemas.microsoft.com/office/drawing/2014/main" id="{B60A6AC8-4D05-49E4-B911-3CD0F48E6C5C}"/>
              </a:ext>
            </a:extLst>
          </p:cNvPr>
          <p:cNvSpPr>
            <a:spLocks noGrp="1"/>
          </p:cNvSpPr>
          <p:nvPr>
            <p:ph type="body" sz="quarter" idx="14" hasCustomPrompt="1"/>
          </p:nvPr>
        </p:nvSpPr>
        <p:spPr>
          <a:xfrm>
            <a:off x="6264277" y="1580781"/>
            <a:ext cx="5297487" cy="4384084"/>
          </a:xfrm>
        </p:spPr>
        <p:txBody>
          <a:bodyPr>
            <a:normAutofit/>
          </a:bodyPr>
          <a:lstStyle>
            <a:lvl1pPr marL="0" indent="0" algn="l">
              <a:buNone/>
              <a:defRPr sz="2400">
                <a:solidFill>
                  <a:srgbClr val="017A37"/>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title</a:t>
            </a:r>
            <a:endParaRPr lang="en-GB" dirty="0"/>
          </a:p>
        </p:txBody>
      </p:sp>
      <p:sp>
        <p:nvSpPr>
          <p:cNvPr id="32" name="Text Placeholder 8">
            <a:extLst>
              <a:ext uri="{FF2B5EF4-FFF2-40B4-BE49-F238E27FC236}">
                <a16:creationId xmlns:a16="http://schemas.microsoft.com/office/drawing/2014/main" id="{B4E39F02-0C63-4CE7-A283-26E9E839F292}"/>
              </a:ext>
            </a:extLst>
          </p:cNvPr>
          <p:cNvSpPr>
            <a:spLocks noGrp="1"/>
          </p:cNvSpPr>
          <p:nvPr>
            <p:ph type="body" sz="quarter" idx="15" hasCustomPrompt="1"/>
          </p:nvPr>
        </p:nvSpPr>
        <p:spPr>
          <a:xfrm>
            <a:off x="630237" y="496390"/>
            <a:ext cx="5297487"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heading</a:t>
            </a:r>
            <a:endParaRPr lang="en-GB" dirty="0"/>
          </a:p>
        </p:txBody>
      </p:sp>
      <p:sp>
        <p:nvSpPr>
          <p:cNvPr id="33" name="Text Placeholder 8">
            <a:extLst>
              <a:ext uri="{FF2B5EF4-FFF2-40B4-BE49-F238E27FC236}">
                <a16:creationId xmlns:a16="http://schemas.microsoft.com/office/drawing/2014/main" id="{E1CDF28B-D908-40B0-9BFD-758E1410A1EB}"/>
              </a:ext>
            </a:extLst>
          </p:cNvPr>
          <p:cNvSpPr>
            <a:spLocks noGrp="1"/>
          </p:cNvSpPr>
          <p:nvPr>
            <p:ph type="body" sz="quarter" idx="16" hasCustomPrompt="1"/>
          </p:nvPr>
        </p:nvSpPr>
        <p:spPr>
          <a:xfrm>
            <a:off x="6264277" y="496390"/>
            <a:ext cx="5297486" cy="823892"/>
          </a:xfrm>
        </p:spPr>
        <p:txBody>
          <a:bodyPr>
            <a:normAutofit/>
          </a:bodyPr>
          <a:lstStyle>
            <a:lvl1pPr marL="0" indent="0" algn="l">
              <a:buNone/>
              <a:defRPr sz="2800" b="1">
                <a:solidFill>
                  <a:srgbClr val="017A37"/>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heading</a:t>
            </a:r>
            <a:endParaRPr lang="en-GB" dirty="0"/>
          </a:p>
        </p:txBody>
      </p:sp>
      <p:grpSp>
        <p:nvGrpSpPr>
          <p:cNvPr id="10" name="Group 9">
            <a:extLst>
              <a:ext uri="{FF2B5EF4-FFF2-40B4-BE49-F238E27FC236}">
                <a16:creationId xmlns:a16="http://schemas.microsoft.com/office/drawing/2014/main" id="{29AD67CA-2A9E-4235-B986-BB74FD92CAAA}"/>
              </a:ext>
            </a:extLst>
          </p:cNvPr>
          <p:cNvGrpSpPr/>
          <p:nvPr userDrawn="1"/>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userDrawn="1"/>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userDrawn="1"/>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userDrawn="1"/>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userDrawn="1"/>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a:extLst>
              <a:ext uri="{FF2B5EF4-FFF2-40B4-BE49-F238E27FC236}">
                <a16:creationId xmlns:a16="http://schemas.microsoft.com/office/drawing/2014/main" id="{D393AC00-0F5F-4046-BD48-E92607D50937}"/>
              </a:ext>
            </a:extLst>
          </p:cNvPr>
          <p:cNvSpPr txBox="1"/>
          <p:nvPr userDrawn="1"/>
        </p:nvSpPr>
        <p:spPr>
          <a:xfrm>
            <a:off x="11430089" y="6536469"/>
            <a:ext cx="656949" cy="276999"/>
          </a:xfrm>
          <a:prstGeom prst="rect">
            <a:avLst/>
          </a:prstGeom>
          <a:noFill/>
        </p:spPr>
        <p:txBody>
          <a:bodyPr wrap="square" rtlCol="0">
            <a:spAutoFit/>
          </a:bodyPr>
          <a:lstStyle/>
          <a:p>
            <a:pPr algn="r"/>
            <a:fld id="{2B35584F-AEA0-41F1-B84F-78A7530C4FEF}" type="slidenum">
              <a:rPr lang="en-GB" sz="1200" smtClean="0"/>
              <a:pPr algn="r"/>
              <a:t>‹#›</a:t>
            </a:fld>
            <a:endParaRPr lang="en-GB" sz="1200" dirty="0"/>
          </a:p>
        </p:txBody>
      </p:sp>
    </p:spTree>
    <p:extLst>
      <p:ext uri="{BB962C8B-B14F-4D97-AF65-F5344CB8AC3E}">
        <p14:creationId xmlns:p14="http://schemas.microsoft.com/office/powerpoint/2010/main" val="171303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sp>
        <p:nvSpPr>
          <p:cNvPr id="28" name="Text Placeholder 8">
            <a:extLst>
              <a:ext uri="{FF2B5EF4-FFF2-40B4-BE49-F238E27FC236}">
                <a16:creationId xmlns:a16="http://schemas.microsoft.com/office/drawing/2014/main" id="{D7EB7EBC-CB68-4A6F-89DE-558AC6F777DE}"/>
              </a:ext>
            </a:extLst>
          </p:cNvPr>
          <p:cNvSpPr>
            <a:spLocks noGrp="1"/>
          </p:cNvSpPr>
          <p:nvPr>
            <p:ph type="body" sz="quarter" idx="13" hasCustomPrompt="1"/>
          </p:nvPr>
        </p:nvSpPr>
        <p:spPr>
          <a:xfrm>
            <a:off x="630237" y="1580781"/>
            <a:ext cx="5297487" cy="4384084"/>
          </a:xfrm>
        </p:spPr>
        <p:txBody>
          <a:bodyPr>
            <a:normAutofit/>
          </a:bodyPr>
          <a:lstStyle>
            <a:lvl1pPr marL="0" indent="0" algn="l">
              <a:buNone/>
              <a:defRPr sz="2400">
                <a:solidFill>
                  <a:srgbClr val="006534"/>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32" name="Text Placeholder 8">
            <a:extLst>
              <a:ext uri="{FF2B5EF4-FFF2-40B4-BE49-F238E27FC236}">
                <a16:creationId xmlns:a16="http://schemas.microsoft.com/office/drawing/2014/main" id="{B4E39F02-0C63-4CE7-A283-26E9E839F292}"/>
              </a:ext>
            </a:extLst>
          </p:cNvPr>
          <p:cNvSpPr>
            <a:spLocks noGrp="1"/>
          </p:cNvSpPr>
          <p:nvPr>
            <p:ph type="body" sz="quarter" idx="15" hasCustomPrompt="1"/>
          </p:nvPr>
        </p:nvSpPr>
        <p:spPr>
          <a:xfrm>
            <a:off x="630237" y="496390"/>
            <a:ext cx="5297487" cy="823892"/>
          </a:xfrm>
        </p:spPr>
        <p:txBody>
          <a:bodyPr>
            <a:normAutofit/>
          </a:bodyPr>
          <a:lstStyle>
            <a:lvl1pPr marL="0" indent="0" algn="l">
              <a:buNone/>
              <a:defRPr sz="2800" b="1">
                <a:solidFill>
                  <a:srgbClr val="006534"/>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heading</a:t>
            </a:r>
            <a:endParaRPr lang="en-GB" dirty="0"/>
          </a:p>
        </p:txBody>
      </p:sp>
      <p:sp>
        <p:nvSpPr>
          <p:cNvPr id="33" name="Text Placeholder 8">
            <a:extLst>
              <a:ext uri="{FF2B5EF4-FFF2-40B4-BE49-F238E27FC236}">
                <a16:creationId xmlns:a16="http://schemas.microsoft.com/office/drawing/2014/main" id="{E1CDF28B-D908-40B0-9BFD-758E1410A1EB}"/>
              </a:ext>
            </a:extLst>
          </p:cNvPr>
          <p:cNvSpPr>
            <a:spLocks noGrp="1"/>
          </p:cNvSpPr>
          <p:nvPr>
            <p:ph type="body" sz="quarter" idx="16" hasCustomPrompt="1"/>
          </p:nvPr>
        </p:nvSpPr>
        <p:spPr>
          <a:xfrm>
            <a:off x="6264277" y="496390"/>
            <a:ext cx="5297486" cy="823892"/>
          </a:xfrm>
        </p:spPr>
        <p:txBody>
          <a:bodyPr>
            <a:normAutofit/>
          </a:bodyPr>
          <a:lstStyle>
            <a:lvl1pPr marL="0" indent="0" algn="l">
              <a:buNone/>
              <a:defRPr sz="2800" b="1">
                <a:solidFill>
                  <a:srgbClr val="006534"/>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heading</a:t>
            </a:r>
            <a:endParaRPr lang="en-GB" dirty="0"/>
          </a:p>
        </p:txBody>
      </p:sp>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 Placeholder 8">
            <a:extLst>
              <a:ext uri="{FF2B5EF4-FFF2-40B4-BE49-F238E27FC236}">
                <a16:creationId xmlns:a16="http://schemas.microsoft.com/office/drawing/2014/main" id="{1DBA70FA-85AE-4714-A412-A52255134334}"/>
              </a:ext>
            </a:extLst>
          </p:cNvPr>
          <p:cNvSpPr>
            <a:spLocks noGrp="1"/>
          </p:cNvSpPr>
          <p:nvPr>
            <p:ph type="body" sz="quarter" idx="17" hasCustomPrompt="1"/>
          </p:nvPr>
        </p:nvSpPr>
        <p:spPr>
          <a:xfrm>
            <a:off x="6264277" y="1645104"/>
            <a:ext cx="5297487" cy="4384084"/>
          </a:xfrm>
        </p:spPr>
        <p:txBody>
          <a:bodyPr>
            <a:normAutofit/>
          </a:bodyPr>
          <a:lstStyle>
            <a:lvl1pPr marL="0" indent="0" algn="l">
              <a:buNone/>
              <a:defRPr sz="2400">
                <a:solidFill>
                  <a:srgbClr val="006534"/>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content</a:t>
            </a:r>
            <a:endParaRPr lang="en-GB" dirty="0"/>
          </a:p>
        </p:txBody>
      </p:sp>
    </p:spTree>
    <p:extLst>
      <p:ext uri="{BB962C8B-B14F-4D97-AF65-F5344CB8AC3E}">
        <p14:creationId xmlns:p14="http://schemas.microsoft.com/office/powerpoint/2010/main" val="2038440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ody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ECD6BFB-7FAC-4A2A-8578-CEF6C91F49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2937" y="171568"/>
            <a:ext cx="897651" cy="939477"/>
          </a:xfrm>
          <a:prstGeom prst="rect">
            <a:avLst/>
          </a:prstGeom>
        </p:spPr>
      </p:pic>
      <p:grpSp>
        <p:nvGrpSpPr>
          <p:cNvPr id="10" name="Group 9">
            <a:extLst>
              <a:ext uri="{FF2B5EF4-FFF2-40B4-BE49-F238E27FC236}">
                <a16:creationId xmlns:a16="http://schemas.microsoft.com/office/drawing/2014/main" id="{29AD67CA-2A9E-4235-B986-BB74FD92CAAA}"/>
              </a:ext>
            </a:extLst>
          </p:cNvPr>
          <p:cNvGrpSpPr/>
          <p:nvPr/>
        </p:nvGrpSpPr>
        <p:grpSpPr>
          <a:xfrm>
            <a:off x="137071" y="6570847"/>
            <a:ext cx="11917858" cy="212826"/>
            <a:chOff x="145253" y="5408620"/>
            <a:chExt cx="11917858" cy="212826"/>
          </a:xfrm>
        </p:grpSpPr>
        <p:sp>
          <p:nvSpPr>
            <p:cNvPr id="12" name="Rectangle 11">
              <a:extLst>
                <a:ext uri="{FF2B5EF4-FFF2-40B4-BE49-F238E27FC236}">
                  <a16:creationId xmlns:a16="http://schemas.microsoft.com/office/drawing/2014/main" id="{61448A7A-CCE1-4C68-8131-DA81348AFAF5}"/>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B56FFF-40A8-439D-926B-ECAC392F7FF0}"/>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83DD68B3-405A-454B-B010-16E9A835B57E}"/>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D5629269-F317-442E-BFA7-7CE002DE44B9}"/>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61141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slide - contact us">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55CEAC5B-AFA0-4BFC-A55B-ABA1A8E08E24}"/>
              </a:ext>
            </a:extLst>
          </p:cNvPr>
          <p:cNvSpPr/>
          <p:nvPr/>
        </p:nvSpPr>
        <p:spPr>
          <a:xfrm>
            <a:off x="128889" y="159488"/>
            <a:ext cx="11934222" cy="5092996"/>
          </a:xfrm>
          <a:prstGeom prst="rect">
            <a:avLst/>
          </a:prstGeom>
          <a:solidFill>
            <a:srgbClr val="006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
              <a:solidFill>
                <a:schemeClr val="bg1"/>
              </a:solidFill>
            </a:endParaRPr>
          </a:p>
        </p:txBody>
      </p:sp>
      <p:grpSp>
        <p:nvGrpSpPr>
          <p:cNvPr id="47" name="Group 46">
            <a:extLst>
              <a:ext uri="{FF2B5EF4-FFF2-40B4-BE49-F238E27FC236}">
                <a16:creationId xmlns:a16="http://schemas.microsoft.com/office/drawing/2014/main" id="{0554E816-EC6D-427E-8AE6-BA13459E10DC}"/>
              </a:ext>
            </a:extLst>
          </p:cNvPr>
          <p:cNvGrpSpPr/>
          <p:nvPr/>
        </p:nvGrpSpPr>
        <p:grpSpPr>
          <a:xfrm>
            <a:off x="145253" y="5408620"/>
            <a:ext cx="11917858" cy="212826"/>
            <a:chOff x="145253" y="5408620"/>
            <a:chExt cx="11917858" cy="212826"/>
          </a:xfrm>
        </p:grpSpPr>
        <p:sp>
          <p:nvSpPr>
            <p:cNvPr id="41" name="Rectangle 40">
              <a:extLst>
                <a:ext uri="{FF2B5EF4-FFF2-40B4-BE49-F238E27FC236}">
                  <a16:creationId xmlns:a16="http://schemas.microsoft.com/office/drawing/2014/main" id="{AFE47855-12AB-4C32-9CAB-D4E7350BDEF7}"/>
                </a:ext>
              </a:extLst>
            </p:cNvPr>
            <p:cNvSpPr/>
            <p:nvPr/>
          </p:nvSpPr>
          <p:spPr>
            <a:xfrm>
              <a:off x="3120015" y="5408620"/>
              <a:ext cx="2959626" cy="212825"/>
            </a:xfrm>
            <a:prstGeom prst="rect">
              <a:avLst/>
            </a:prstGeom>
            <a:solidFill>
              <a:srgbClr val="A81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0E057D98-CEBF-4409-84C9-A0A6F6B28557}"/>
                </a:ext>
              </a:extLst>
            </p:cNvPr>
            <p:cNvSpPr/>
            <p:nvPr/>
          </p:nvSpPr>
          <p:spPr>
            <a:xfrm>
              <a:off x="6111750" y="5408621"/>
              <a:ext cx="2959626" cy="212825"/>
            </a:xfrm>
            <a:prstGeom prst="rect">
              <a:avLst/>
            </a:prstGeom>
            <a:solidFill>
              <a:srgbClr val="11A6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D4DD4F9-0CFF-4A66-B305-6AE4BEA7F456}"/>
                </a:ext>
              </a:extLst>
            </p:cNvPr>
            <p:cNvSpPr/>
            <p:nvPr/>
          </p:nvSpPr>
          <p:spPr>
            <a:xfrm>
              <a:off x="9103485" y="5408621"/>
              <a:ext cx="2959626" cy="212825"/>
            </a:xfrm>
            <a:prstGeom prst="rect">
              <a:avLst/>
            </a:prstGeom>
            <a:solidFill>
              <a:srgbClr val="65C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6E2988E7-47E5-45A4-91D8-7D79ACA58FB6}"/>
                </a:ext>
              </a:extLst>
            </p:cNvPr>
            <p:cNvSpPr/>
            <p:nvPr/>
          </p:nvSpPr>
          <p:spPr>
            <a:xfrm>
              <a:off x="145253" y="5411798"/>
              <a:ext cx="2942653" cy="209648"/>
            </a:xfrm>
            <a:prstGeom prst="rect">
              <a:avLst/>
            </a:prstGeom>
            <a:solidFill>
              <a:srgbClr val="295D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6" name="Picture 45">
            <a:extLst>
              <a:ext uri="{FF2B5EF4-FFF2-40B4-BE49-F238E27FC236}">
                <a16:creationId xmlns:a16="http://schemas.microsoft.com/office/drawing/2014/main" id="{12B6924D-88A9-4517-AF0E-9A95D716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842" y="159488"/>
            <a:ext cx="2109269" cy="1947345"/>
          </a:xfrm>
          <a:prstGeom prst="rect">
            <a:avLst/>
          </a:prstGeom>
        </p:spPr>
      </p:pic>
      <p:sp>
        <p:nvSpPr>
          <p:cNvPr id="52" name="TextBox 51">
            <a:extLst>
              <a:ext uri="{FF2B5EF4-FFF2-40B4-BE49-F238E27FC236}">
                <a16:creationId xmlns:a16="http://schemas.microsoft.com/office/drawing/2014/main" id="{DB857F45-F52A-4CEC-8FB1-081841FFC49A}"/>
              </a:ext>
            </a:extLst>
          </p:cNvPr>
          <p:cNvSpPr txBox="1"/>
          <p:nvPr/>
        </p:nvSpPr>
        <p:spPr>
          <a:xfrm>
            <a:off x="326743" y="5935096"/>
            <a:ext cx="4638662" cy="646331"/>
          </a:xfrm>
          <a:prstGeom prst="rect">
            <a:avLst/>
          </a:prstGeom>
          <a:noFill/>
        </p:spPr>
        <p:txBody>
          <a:bodyPr wrap="square" rtlCol="0">
            <a:spAutoFit/>
          </a:bodyPr>
          <a:lstStyle/>
          <a:p>
            <a:r>
              <a:rPr lang="en-GB" dirty="0">
                <a:solidFill>
                  <a:srgbClr val="006534"/>
                </a:solidFill>
              </a:rPr>
              <a:t>www.cga.cymru</a:t>
            </a:r>
          </a:p>
          <a:p>
            <a:r>
              <a:rPr lang="en-GB" dirty="0">
                <a:solidFill>
                  <a:srgbClr val="006534"/>
                </a:solidFill>
              </a:rPr>
              <a:t>www.ewc.wales</a:t>
            </a:r>
          </a:p>
        </p:txBody>
      </p:sp>
      <p:sp>
        <p:nvSpPr>
          <p:cNvPr id="15" name="Text Placeholder 8">
            <a:extLst>
              <a:ext uri="{FF2B5EF4-FFF2-40B4-BE49-F238E27FC236}">
                <a16:creationId xmlns:a16="http://schemas.microsoft.com/office/drawing/2014/main" id="{B8A0D4AB-3F42-4DEF-94B0-3EFBA05B075F}"/>
              </a:ext>
            </a:extLst>
          </p:cNvPr>
          <p:cNvSpPr>
            <a:spLocks noGrp="1"/>
          </p:cNvSpPr>
          <p:nvPr>
            <p:ph type="body" sz="quarter" idx="15" hasCustomPrompt="1"/>
          </p:nvPr>
        </p:nvSpPr>
        <p:spPr>
          <a:xfrm>
            <a:off x="630237" y="496390"/>
            <a:ext cx="5023155"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err="1"/>
              <a:t>Cysylltwch</a:t>
            </a:r>
            <a:r>
              <a:rPr lang="en-US" dirty="0"/>
              <a:t> â </a:t>
            </a:r>
            <a:r>
              <a:rPr lang="en-US" dirty="0" err="1"/>
              <a:t>ni</a:t>
            </a:r>
            <a:endParaRPr lang="en-GB" dirty="0"/>
          </a:p>
        </p:txBody>
      </p:sp>
      <p:sp>
        <p:nvSpPr>
          <p:cNvPr id="16" name="Text Placeholder 8">
            <a:extLst>
              <a:ext uri="{FF2B5EF4-FFF2-40B4-BE49-F238E27FC236}">
                <a16:creationId xmlns:a16="http://schemas.microsoft.com/office/drawing/2014/main" id="{B65D6060-AD11-4ABA-A57A-212C1F24AAE8}"/>
              </a:ext>
            </a:extLst>
          </p:cNvPr>
          <p:cNvSpPr>
            <a:spLocks noGrp="1"/>
          </p:cNvSpPr>
          <p:nvPr>
            <p:ph type="body" sz="quarter" idx="16" hasCustomPrompt="1"/>
          </p:nvPr>
        </p:nvSpPr>
        <p:spPr>
          <a:xfrm>
            <a:off x="6264277" y="496390"/>
            <a:ext cx="5023154" cy="643435"/>
          </a:xfrm>
        </p:spPr>
        <p:txBody>
          <a:bodyPr>
            <a:normAutofit/>
          </a:bodyPr>
          <a:lstStyle>
            <a:lvl1pPr marL="0" indent="0" algn="l">
              <a:buNone/>
              <a:defRPr sz="2800" b="1">
                <a:solidFill>
                  <a:schemeClr val="bg1"/>
                </a:solidFill>
                <a:latin typeface="+mn-lt"/>
                <a:cs typeface="Poppins SemiBold" panose="000007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Contact us</a:t>
            </a:r>
            <a:endParaRPr lang="en-GB" dirty="0"/>
          </a:p>
        </p:txBody>
      </p:sp>
      <p:sp>
        <p:nvSpPr>
          <p:cNvPr id="17" name="Text Placeholder 8">
            <a:extLst>
              <a:ext uri="{FF2B5EF4-FFF2-40B4-BE49-F238E27FC236}">
                <a16:creationId xmlns:a16="http://schemas.microsoft.com/office/drawing/2014/main" id="{61D761EB-0A15-4517-A409-2CF45BA7A8D5}"/>
              </a:ext>
            </a:extLst>
          </p:cNvPr>
          <p:cNvSpPr>
            <a:spLocks noGrp="1"/>
          </p:cNvSpPr>
          <p:nvPr>
            <p:ph type="body" sz="quarter" idx="13" hasCustomPrompt="1"/>
          </p:nvPr>
        </p:nvSpPr>
        <p:spPr>
          <a:xfrm>
            <a:off x="630237" y="1278853"/>
            <a:ext cx="5023155" cy="4384084"/>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Welsh content</a:t>
            </a:r>
            <a:endParaRPr lang="en-GB" dirty="0"/>
          </a:p>
        </p:txBody>
      </p:sp>
      <p:sp>
        <p:nvSpPr>
          <p:cNvPr id="18" name="Text Placeholder 8">
            <a:extLst>
              <a:ext uri="{FF2B5EF4-FFF2-40B4-BE49-F238E27FC236}">
                <a16:creationId xmlns:a16="http://schemas.microsoft.com/office/drawing/2014/main" id="{6B24EEBE-CFD3-4094-BDB8-D40379E1B5D8}"/>
              </a:ext>
            </a:extLst>
          </p:cNvPr>
          <p:cNvSpPr>
            <a:spLocks noGrp="1"/>
          </p:cNvSpPr>
          <p:nvPr>
            <p:ph type="body" sz="quarter" idx="17" hasCustomPrompt="1"/>
          </p:nvPr>
        </p:nvSpPr>
        <p:spPr>
          <a:xfrm>
            <a:off x="6264277" y="1343176"/>
            <a:ext cx="5297487" cy="4384084"/>
          </a:xfrm>
        </p:spPr>
        <p:txBody>
          <a:bodyPr>
            <a:normAutofit/>
          </a:bodyPr>
          <a:lstStyle>
            <a:lvl1pPr marL="0" indent="0" algn="l">
              <a:buNone/>
              <a:defRPr sz="2400">
                <a:solidFill>
                  <a:schemeClr val="bg1"/>
                </a:solidFill>
                <a:latin typeface="+mn-lt"/>
                <a:cs typeface="Poppins Medium" panose="00000600000000000000" pitchFamily="50" charset="0"/>
              </a:defRPr>
            </a:lvl1pPr>
            <a:lvl2pPr marL="457200" indent="0">
              <a:buNone/>
              <a:defRPr>
                <a:latin typeface="Poppins SemiBold" panose="00000700000000000000" pitchFamily="50" charset="0"/>
                <a:cs typeface="Poppins SemiBold" panose="00000700000000000000" pitchFamily="50" charset="0"/>
              </a:defRPr>
            </a:lvl2pPr>
            <a:lvl3pPr marL="914400" indent="0">
              <a:buNone/>
              <a:defRPr>
                <a:latin typeface="Poppins SemiBold" panose="00000700000000000000" pitchFamily="50" charset="0"/>
                <a:cs typeface="Poppins SemiBold" panose="00000700000000000000" pitchFamily="50" charset="0"/>
              </a:defRPr>
            </a:lvl3pPr>
            <a:lvl4pPr marL="1371600" indent="0">
              <a:buNone/>
              <a:defRPr>
                <a:latin typeface="Poppins SemiBold" panose="00000700000000000000" pitchFamily="50" charset="0"/>
                <a:cs typeface="Poppins SemiBold" panose="00000700000000000000" pitchFamily="50" charset="0"/>
              </a:defRPr>
            </a:lvl4pPr>
            <a:lvl5pPr marL="1828800" indent="0">
              <a:buNone/>
              <a:defRPr>
                <a:latin typeface="Poppins SemiBold" panose="00000700000000000000" pitchFamily="50" charset="0"/>
                <a:cs typeface="Poppins SemiBold" panose="00000700000000000000" pitchFamily="50" charset="0"/>
              </a:defRPr>
            </a:lvl5pPr>
          </a:lstStyle>
          <a:p>
            <a:pPr lvl="0"/>
            <a:r>
              <a:rPr lang="en-US" dirty="0"/>
              <a:t>English content</a:t>
            </a:r>
            <a:endParaRPr lang="en-GB" dirty="0"/>
          </a:p>
        </p:txBody>
      </p:sp>
      <p:pic>
        <p:nvPicPr>
          <p:cNvPr id="3" name="Picture 2">
            <a:extLst>
              <a:ext uri="{FF2B5EF4-FFF2-40B4-BE49-F238E27FC236}">
                <a16:creationId xmlns:a16="http://schemas.microsoft.com/office/drawing/2014/main" id="{67D04289-6FFE-47E8-AF0F-C21D7B0C974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21859" b="23733"/>
          <a:stretch/>
        </p:blipFill>
        <p:spPr>
          <a:xfrm>
            <a:off x="9529734" y="5930611"/>
            <a:ext cx="2509130" cy="767901"/>
          </a:xfrm>
          <a:prstGeom prst="rect">
            <a:avLst/>
          </a:prstGeom>
        </p:spPr>
      </p:pic>
    </p:spTree>
    <p:extLst>
      <p:ext uri="{BB962C8B-B14F-4D97-AF65-F5344CB8AC3E}">
        <p14:creationId xmlns:p14="http://schemas.microsoft.com/office/powerpoint/2010/main" val="1361076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7FA3E7-F096-4E49-955C-63E9662989EA}"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1575609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D7FA3E7-F096-4E49-955C-63E9662989EA}"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3906009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D7FA3E7-F096-4E49-955C-63E9662989EA}" type="datetimeFigureOut">
              <a:rPr lang="en-GB" smtClean="0"/>
              <a:t>28/11/2024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219128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D7FA3E7-F096-4E49-955C-63E9662989EA}" type="datetimeFigureOut">
              <a:rPr lang="en-GB" smtClean="0"/>
              <a:t>28/11/2024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449520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FA3E7-F096-4E49-955C-63E9662989EA}" type="datetimeFigureOut">
              <a:rPr lang="en-GB" smtClean="0"/>
              <a:t>28/11/2024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02966B7-6A1D-4249-B366-1C9C10273FB8}" type="slidenum">
              <a:rPr lang="en-GB" smtClean="0"/>
              <a:t>‹#›</a:t>
            </a:fld>
            <a:endParaRPr lang="en-GB"/>
          </a:p>
        </p:txBody>
      </p:sp>
    </p:spTree>
    <p:extLst>
      <p:ext uri="{BB962C8B-B14F-4D97-AF65-F5344CB8AC3E}">
        <p14:creationId xmlns:p14="http://schemas.microsoft.com/office/powerpoint/2010/main" val="4077726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FA3E7-F096-4E49-955C-63E9662989EA}" type="datetimeFigureOut">
              <a:rPr lang="en-GB" smtClean="0"/>
              <a:t>28/11/2024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966B7-6A1D-4249-B366-1C9C10273FB8}" type="slidenum">
              <a:rPr lang="en-GB" smtClean="0"/>
              <a:t>‹#›</a:t>
            </a:fld>
            <a:endParaRPr lang="en-GB"/>
          </a:p>
        </p:txBody>
      </p:sp>
    </p:spTree>
    <p:extLst>
      <p:ext uri="{BB962C8B-B14F-4D97-AF65-F5344CB8AC3E}">
        <p14:creationId xmlns:p14="http://schemas.microsoft.com/office/powerpoint/2010/main" val="1213016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A1B407-900A-4FB7-9739-5116EECD7EB0}"/>
              </a:ext>
            </a:extLst>
          </p:cNvPr>
          <p:cNvSpPr>
            <a:spLocks noGrp="1"/>
          </p:cNvSpPr>
          <p:nvPr>
            <p:ph type="body" sz="quarter" idx="10"/>
          </p:nvPr>
        </p:nvSpPr>
        <p:spPr>
          <a:xfrm>
            <a:off x="326743" y="2110189"/>
            <a:ext cx="8955626" cy="1878487"/>
          </a:xfrm>
        </p:spPr>
        <p:txBody>
          <a:bodyPr>
            <a:noAutofit/>
          </a:bodyPr>
          <a:lstStyle/>
          <a:p>
            <a:r>
              <a:rPr lang="en-GB" sz="4800" dirty="0">
                <a:effectLst/>
                <a:latin typeface="Calibri" panose="020F0502020204030204" pitchFamily="34" charset="0"/>
                <a:ea typeface="Calibri" panose="020F0502020204030204" pitchFamily="34" charset="0"/>
                <a:cs typeface="Times New Roman" panose="02020603050405020304" pitchFamily="18" charset="0"/>
              </a:rPr>
              <a:t>Learning support workers in Wales: trends, challenges, and policy pathways</a:t>
            </a:r>
            <a:endParaRPr lang="en-GB" sz="4800" dirty="0"/>
          </a:p>
        </p:txBody>
      </p:sp>
      <p:sp>
        <p:nvSpPr>
          <p:cNvPr id="4" name="Text Placeholder 3">
            <a:extLst>
              <a:ext uri="{FF2B5EF4-FFF2-40B4-BE49-F238E27FC236}">
                <a16:creationId xmlns:a16="http://schemas.microsoft.com/office/drawing/2014/main" id="{70BEF434-5E48-4B26-88E3-4C99A613D863}"/>
              </a:ext>
            </a:extLst>
          </p:cNvPr>
          <p:cNvSpPr>
            <a:spLocks noGrp="1"/>
          </p:cNvSpPr>
          <p:nvPr>
            <p:ph type="body" sz="quarter" idx="12"/>
          </p:nvPr>
        </p:nvSpPr>
        <p:spPr/>
        <p:txBody>
          <a:bodyPr>
            <a:normAutofit lnSpcReduction="10000"/>
          </a:bodyPr>
          <a:lstStyle/>
          <a:p>
            <a:endParaRPr lang="en-GB"/>
          </a:p>
        </p:txBody>
      </p:sp>
    </p:spTree>
    <p:extLst>
      <p:ext uri="{BB962C8B-B14F-4D97-AF65-F5344CB8AC3E}">
        <p14:creationId xmlns:p14="http://schemas.microsoft.com/office/powerpoint/2010/main" val="30876401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23E5B30-90ED-4684-B608-1043E509B2CC}"/>
              </a:ext>
            </a:extLst>
          </p:cNvPr>
          <p:cNvSpPr>
            <a:spLocks noGrp="1"/>
          </p:cNvSpPr>
          <p:nvPr>
            <p:ph type="body" sz="quarter" idx="16"/>
          </p:nvPr>
        </p:nvSpPr>
        <p:spPr>
          <a:xfrm>
            <a:off x="139700" y="96041"/>
            <a:ext cx="6316473" cy="441521"/>
          </a:xfrm>
        </p:spPr>
        <p:txBody>
          <a:bodyPr>
            <a:normAutofit fontScale="97500"/>
          </a:bodyPr>
          <a:lstStyle/>
          <a:p>
            <a:r>
              <a:rPr lang="en-GB" sz="2400" dirty="0"/>
              <a:t>School learning support worker supply data</a:t>
            </a:r>
          </a:p>
        </p:txBody>
      </p:sp>
      <p:graphicFrame>
        <p:nvGraphicFramePr>
          <p:cNvPr id="7" name="Table 6">
            <a:extLst>
              <a:ext uri="{FF2B5EF4-FFF2-40B4-BE49-F238E27FC236}">
                <a16:creationId xmlns:a16="http://schemas.microsoft.com/office/drawing/2014/main" id="{80FCB068-221A-45B4-91A6-8F42C7C13087}"/>
              </a:ext>
            </a:extLst>
          </p:cNvPr>
          <p:cNvGraphicFramePr>
            <a:graphicFrameLocks noGrp="1"/>
          </p:cNvGraphicFramePr>
          <p:nvPr/>
        </p:nvGraphicFramePr>
        <p:xfrm>
          <a:off x="268387" y="906894"/>
          <a:ext cx="5370505" cy="2298624"/>
        </p:xfrm>
        <a:graphic>
          <a:graphicData uri="http://schemas.openxmlformats.org/drawingml/2006/table">
            <a:tbl>
              <a:tblPr/>
              <a:tblGrid>
                <a:gridCol w="1692077">
                  <a:extLst>
                    <a:ext uri="{9D8B030D-6E8A-4147-A177-3AD203B41FA5}">
                      <a16:colId xmlns:a16="http://schemas.microsoft.com/office/drawing/2014/main" val="2788592022"/>
                    </a:ext>
                  </a:extLst>
                </a:gridCol>
                <a:gridCol w="1839214">
                  <a:extLst>
                    <a:ext uri="{9D8B030D-6E8A-4147-A177-3AD203B41FA5}">
                      <a16:colId xmlns:a16="http://schemas.microsoft.com/office/drawing/2014/main" val="2008220307"/>
                    </a:ext>
                  </a:extLst>
                </a:gridCol>
                <a:gridCol w="1839214">
                  <a:extLst>
                    <a:ext uri="{9D8B030D-6E8A-4147-A177-3AD203B41FA5}">
                      <a16:colId xmlns:a16="http://schemas.microsoft.com/office/drawing/2014/main" val="3908780196"/>
                    </a:ext>
                  </a:extLst>
                </a:gridCol>
              </a:tblGrid>
              <a:tr h="191552">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w="12700" cap="flat" cmpd="sng" algn="ctr">
                      <a:solidFill>
                        <a:schemeClr val="bg1">
                          <a:lumMod val="65000"/>
                        </a:schemeClr>
                      </a:solidFill>
                      <a:prstDash val="solid"/>
                      <a:round/>
                      <a:headEnd type="none" w="med" len="med"/>
                      <a:tailEnd type="none" w="med" len="med"/>
                    </a:lnR>
                    <a:lnT>
                      <a:noFill/>
                    </a:lnT>
                    <a:lnB w="12700" cap="flat" cmpd="sng" algn="ctr">
                      <a:solidFill>
                        <a:schemeClr val="bg1">
                          <a:lumMod val="65000"/>
                        </a:schemeClr>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Number</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7A33"/>
                    </a:solidFill>
                  </a:tcPr>
                </a:tc>
                <a:tc>
                  <a:txBody>
                    <a:bodyPr/>
                    <a:lstStyle/>
                    <a:p>
                      <a:pPr algn="r" fontAlgn="b"/>
                      <a:r>
                        <a:rPr lang="en-GB" sz="1200" b="1" i="0" u="none" strike="noStrike" dirty="0">
                          <a:solidFill>
                            <a:schemeClr val="bg1"/>
                          </a:solidFill>
                          <a:effectLst/>
                          <a:latin typeface="Calibri" panose="020F0502020204030204" pitchFamily="34" charset="0"/>
                        </a:rPr>
                        <a:t>%</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7A33"/>
                    </a:solidFill>
                  </a:tcPr>
                </a:tc>
                <a:extLst>
                  <a:ext uri="{0D108BD9-81ED-4DB2-BD59-A6C34878D82A}">
                    <a16:rowId xmlns:a16="http://schemas.microsoft.com/office/drawing/2014/main" val="2803195993"/>
                  </a:ext>
                </a:extLst>
              </a:tr>
              <a:tr h="191552">
                <a:tc>
                  <a:txBody>
                    <a:bodyPr/>
                    <a:lstStyle/>
                    <a:p>
                      <a:pPr algn="l" fontAlgn="b"/>
                      <a:r>
                        <a:rPr lang="en-GB" sz="1200" b="0" i="0" u="none" strike="noStrike" dirty="0">
                          <a:solidFill>
                            <a:srgbClr val="000000"/>
                          </a:solidFill>
                          <a:effectLst/>
                          <a:latin typeface="Calibri" panose="020F0502020204030204" pitchFamily="34" charset="0"/>
                        </a:rPr>
                        <a:t>Under 25</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3,484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31.2%</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458103284"/>
                  </a:ext>
                </a:extLst>
              </a:tr>
              <a:tr h="191552">
                <a:tc>
                  <a:txBody>
                    <a:bodyPr/>
                    <a:lstStyle/>
                    <a:p>
                      <a:pPr algn="l" fontAlgn="b"/>
                      <a:r>
                        <a:rPr lang="en-GB" sz="1200" b="0" i="0" u="none" strike="noStrike" dirty="0">
                          <a:solidFill>
                            <a:srgbClr val="000000"/>
                          </a:solidFill>
                          <a:effectLst/>
                          <a:latin typeface="Calibri" panose="020F0502020204030204" pitchFamily="34" charset="0"/>
                        </a:rPr>
                        <a:t>25 to 29</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1,842</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16.5%</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668278015"/>
                  </a:ext>
                </a:extLst>
              </a:tr>
              <a:tr h="191552">
                <a:tc>
                  <a:txBody>
                    <a:bodyPr/>
                    <a:lstStyle/>
                    <a:p>
                      <a:pPr algn="l" fontAlgn="b"/>
                      <a:r>
                        <a:rPr lang="en-GB" sz="1200" b="0" i="0" u="none" strike="noStrike" dirty="0">
                          <a:solidFill>
                            <a:srgbClr val="000000"/>
                          </a:solidFill>
                          <a:effectLst/>
                          <a:latin typeface="Calibri" panose="020F0502020204030204" pitchFamily="34" charset="0"/>
                        </a:rPr>
                        <a:t>30 to 34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1,311</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11.7%</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76187752"/>
                  </a:ext>
                </a:extLst>
              </a:tr>
              <a:tr h="191552">
                <a:tc>
                  <a:txBody>
                    <a:bodyPr/>
                    <a:lstStyle/>
                    <a:p>
                      <a:pPr algn="l" fontAlgn="b"/>
                      <a:r>
                        <a:rPr lang="en-GB" sz="1200" b="0" i="0" u="none" strike="noStrike" dirty="0">
                          <a:solidFill>
                            <a:srgbClr val="000000"/>
                          </a:solidFill>
                          <a:effectLst/>
                          <a:latin typeface="Calibri" panose="020F0502020204030204" pitchFamily="34" charset="0"/>
                        </a:rPr>
                        <a:t>35 to 39</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1,094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9.8%</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037183074"/>
                  </a:ext>
                </a:extLst>
              </a:tr>
              <a:tr h="191552">
                <a:tc>
                  <a:txBody>
                    <a:bodyPr/>
                    <a:lstStyle/>
                    <a:p>
                      <a:pPr algn="l" fontAlgn="b"/>
                      <a:r>
                        <a:rPr lang="en-GB" sz="1200" b="0" i="0" u="none" strike="noStrike" dirty="0">
                          <a:solidFill>
                            <a:srgbClr val="000000"/>
                          </a:solidFill>
                          <a:effectLst/>
                          <a:latin typeface="Calibri" panose="020F0502020204030204" pitchFamily="34" charset="0"/>
                        </a:rPr>
                        <a:t>40 to 44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933</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8.3%</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780941515"/>
                  </a:ext>
                </a:extLst>
              </a:tr>
              <a:tr h="191552">
                <a:tc>
                  <a:txBody>
                    <a:bodyPr/>
                    <a:lstStyle/>
                    <a:p>
                      <a:pPr algn="l" fontAlgn="b"/>
                      <a:r>
                        <a:rPr lang="en-GB" sz="1200" b="0" i="0" u="none" strike="noStrike" dirty="0">
                          <a:solidFill>
                            <a:srgbClr val="000000"/>
                          </a:solidFill>
                          <a:effectLst/>
                          <a:latin typeface="Calibri" panose="020F0502020204030204" pitchFamily="34" charset="0"/>
                        </a:rPr>
                        <a:t>45 to 49</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697</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6.2%</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928798339"/>
                  </a:ext>
                </a:extLst>
              </a:tr>
              <a:tr h="191552">
                <a:tc>
                  <a:txBody>
                    <a:bodyPr/>
                    <a:lstStyle/>
                    <a:p>
                      <a:pPr algn="l" fontAlgn="b"/>
                      <a:r>
                        <a:rPr lang="en-GB" sz="1200" b="0" i="0" u="none" strike="noStrike" dirty="0">
                          <a:solidFill>
                            <a:srgbClr val="000000"/>
                          </a:solidFill>
                          <a:effectLst/>
                          <a:latin typeface="Calibri" panose="020F0502020204030204" pitchFamily="34" charset="0"/>
                        </a:rPr>
                        <a:t>50 to 54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594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5.3%</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207737308"/>
                  </a:ext>
                </a:extLst>
              </a:tr>
              <a:tr h="191552">
                <a:tc>
                  <a:txBody>
                    <a:bodyPr/>
                    <a:lstStyle/>
                    <a:p>
                      <a:pPr algn="l" fontAlgn="b"/>
                      <a:r>
                        <a:rPr lang="en-GB" sz="1200" b="0" i="0" u="none" strike="noStrike" dirty="0">
                          <a:solidFill>
                            <a:srgbClr val="000000"/>
                          </a:solidFill>
                          <a:effectLst/>
                          <a:latin typeface="Calibri" panose="020F0502020204030204" pitchFamily="34" charset="0"/>
                        </a:rPr>
                        <a:t>55 to 59</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586</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5.2%</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743932445"/>
                  </a:ext>
                </a:extLst>
              </a:tr>
              <a:tr h="191552">
                <a:tc>
                  <a:txBody>
                    <a:bodyPr/>
                    <a:lstStyle/>
                    <a:p>
                      <a:pPr algn="l" fontAlgn="b"/>
                      <a:r>
                        <a:rPr lang="en-GB" sz="1200" b="0" i="0" u="none" strike="noStrike" dirty="0">
                          <a:solidFill>
                            <a:srgbClr val="000000"/>
                          </a:solidFill>
                          <a:effectLst/>
                          <a:latin typeface="Calibri" panose="020F0502020204030204" pitchFamily="34" charset="0"/>
                        </a:rPr>
                        <a:t>60 to 64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411</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3.7%</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172986877"/>
                  </a:ext>
                </a:extLst>
              </a:tr>
              <a:tr h="191552">
                <a:tc>
                  <a:txBody>
                    <a:bodyPr/>
                    <a:lstStyle/>
                    <a:p>
                      <a:pPr algn="l" fontAlgn="b"/>
                      <a:r>
                        <a:rPr lang="en-GB" sz="1200" b="0" i="0" u="none" strike="noStrike" dirty="0">
                          <a:solidFill>
                            <a:srgbClr val="000000"/>
                          </a:solidFill>
                          <a:effectLst/>
                          <a:latin typeface="Calibri" panose="020F0502020204030204" pitchFamily="34" charset="0"/>
                        </a:rPr>
                        <a:t>65+</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224</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074337080"/>
                  </a:ext>
                </a:extLst>
              </a:tr>
              <a:tr h="191552">
                <a:tc>
                  <a:txBody>
                    <a:bodyPr/>
                    <a:lstStyle/>
                    <a:p>
                      <a:pPr algn="l" fontAlgn="b"/>
                      <a:r>
                        <a:rPr lang="en-GB" sz="1200" b="1" i="0" u="none" strike="noStrike" dirty="0">
                          <a:solidFill>
                            <a:srgbClr val="000000"/>
                          </a:solidFill>
                          <a:effectLst/>
                          <a:latin typeface="Calibri" panose="020F0502020204030204" pitchFamily="34" charset="0"/>
                        </a:rPr>
                        <a:t>Total</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11,176</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6350" marR="6350" marT="6350"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346377287"/>
                  </a:ext>
                </a:extLst>
              </a:tr>
            </a:tbl>
          </a:graphicData>
        </a:graphic>
      </p:graphicFrame>
      <p:sp>
        <p:nvSpPr>
          <p:cNvPr id="12" name="TextBox 11">
            <a:extLst>
              <a:ext uri="{FF2B5EF4-FFF2-40B4-BE49-F238E27FC236}">
                <a16:creationId xmlns:a16="http://schemas.microsoft.com/office/drawing/2014/main" id="{0CA7E3E5-1B2E-49E6-A9E2-3B5881AC2895}"/>
              </a:ext>
            </a:extLst>
          </p:cNvPr>
          <p:cNvSpPr txBox="1"/>
          <p:nvPr/>
        </p:nvSpPr>
        <p:spPr>
          <a:xfrm>
            <a:off x="139701" y="537562"/>
            <a:ext cx="559612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A33"/>
                </a:solidFill>
                <a:effectLst/>
                <a:uLnTx/>
                <a:uFillTx/>
                <a:latin typeface="Calibri" panose="020F0502020204030204"/>
                <a:ea typeface="+mn-ea"/>
                <a:cs typeface="+mn-cs"/>
              </a:rPr>
              <a:t>Number in supply by age in 2024</a:t>
            </a:r>
          </a:p>
        </p:txBody>
      </p:sp>
      <p:graphicFrame>
        <p:nvGraphicFramePr>
          <p:cNvPr id="2" name="Table 1">
            <a:extLst>
              <a:ext uri="{FF2B5EF4-FFF2-40B4-BE49-F238E27FC236}">
                <a16:creationId xmlns:a16="http://schemas.microsoft.com/office/drawing/2014/main" id="{A661AB4E-1E5F-4F7D-B713-7948E1EF5DB6}"/>
              </a:ext>
            </a:extLst>
          </p:cNvPr>
          <p:cNvGraphicFramePr>
            <a:graphicFrameLocks noGrp="1"/>
          </p:cNvGraphicFramePr>
          <p:nvPr/>
        </p:nvGraphicFramePr>
        <p:xfrm>
          <a:off x="268387" y="4778120"/>
          <a:ext cx="5370507" cy="977490"/>
        </p:xfrm>
        <a:graphic>
          <a:graphicData uri="http://schemas.openxmlformats.org/drawingml/2006/table">
            <a:tbl>
              <a:tblPr/>
              <a:tblGrid>
                <a:gridCol w="3579713">
                  <a:extLst>
                    <a:ext uri="{9D8B030D-6E8A-4147-A177-3AD203B41FA5}">
                      <a16:colId xmlns:a16="http://schemas.microsoft.com/office/drawing/2014/main" val="2550502505"/>
                    </a:ext>
                  </a:extLst>
                </a:gridCol>
                <a:gridCol w="895397">
                  <a:extLst>
                    <a:ext uri="{9D8B030D-6E8A-4147-A177-3AD203B41FA5}">
                      <a16:colId xmlns:a16="http://schemas.microsoft.com/office/drawing/2014/main" val="1508859273"/>
                    </a:ext>
                  </a:extLst>
                </a:gridCol>
                <a:gridCol w="895397">
                  <a:extLst>
                    <a:ext uri="{9D8B030D-6E8A-4147-A177-3AD203B41FA5}">
                      <a16:colId xmlns:a16="http://schemas.microsoft.com/office/drawing/2014/main" val="295678953"/>
                    </a:ext>
                  </a:extLst>
                </a:gridCol>
              </a:tblGrid>
              <a:tr h="195498">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FFFFFF"/>
                          </a:solidFill>
                          <a:effectLst/>
                          <a:latin typeface="Calibri" panose="020F0502020204030204" pitchFamily="34" charset="0"/>
                        </a:rPr>
                        <a:t>Number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100" b="1" i="0" u="none" strike="noStrike" dirty="0">
                          <a:solidFill>
                            <a:srgbClr val="FFFFFF"/>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414658539"/>
                  </a:ext>
                </a:extLst>
              </a:tr>
              <a:tr h="195498">
                <a:tc>
                  <a:txBody>
                    <a:bodyPr/>
                    <a:lstStyle/>
                    <a:p>
                      <a:pPr algn="l" fontAlgn="b"/>
                      <a:r>
                        <a:rPr lang="en-GB" sz="1100" b="0" i="0" u="none" strike="noStrike">
                          <a:solidFill>
                            <a:srgbClr val="000000"/>
                          </a:solidFill>
                          <a:effectLst/>
                          <a:latin typeface="Calibri" panose="020F0502020204030204" pitchFamily="34" charset="0"/>
                        </a:rPr>
                        <a:t>Welsh Speaking Supply SLSW</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1,875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16.8%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9970645"/>
                  </a:ext>
                </a:extLst>
              </a:tr>
              <a:tr h="195498">
                <a:tc>
                  <a:txBody>
                    <a:bodyPr/>
                    <a:lstStyle/>
                    <a:p>
                      <a:pPr algn="l" fontAlgn="b"/>
                      <a:r>
                        <a:rPr lang="en-GB" sz="1100" b="0" i="0" u="none" strike="noStrike">
                          <a:solidFill>
                            <a:srgbClr val="000000"/>
                          </a:solidFill>
                          <a:effectLst/>
                          <a:latin typeface="Calibri" panose="020F0502020204030204" pitchFamily="34" charset="0"/>
                        </a:rPr>
                        <a:t>Non-Welsh Speaking Supply SLSW</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9,207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82.4%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7142865"/>
                  </a:ext>
                </a:extLst>
              </a:tr>
              <a:tr h="195498">
                <a:tc>
                  <a:txBody>
                    <a:bodyPr/>
                    <a:lstStyle/>
                    <a:p>
                      <a:pPr algn="l" fontAlgn="b"/>
                      <a:r>
                        <a:rPr lang="en-GB" sz="1100" b="0" i="0" u="none" strike="noStrike">
                          <a:solidFill>
                            <a:srgbClr val="000000"/>
                          </a:solidFill>
                          <a:effectLst/>
                          <a:latin typeface="Calibri" panose="020F0502020204030204" pitchFamily="34" charset="0"/>
                        </a:rPr>
                        <a:t>Unknown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0.8%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4191323"/>
                  </a:ext>
                </a:extLst>
              </a:tr>
              <a:tr h="195498">
                <a:tc>
                  <a:txBody>
                    <a:bodyPr/>
                    <a:lstStyle/>
                    <a:p>
                      <a:pPr algn="l" fontAlgn="b"/>
                      <a:r>
                        <a:rPr lang="en-GB" sz="1100" b="1" i="0" u="none" strike="noStrike">
                          <a:solidFill>
                            <a:srgbClr val="000000"/>
                          </a:solidFill>
                          <a:effectLst/>
                          <a:latin typeface="Calibri" panose="020F0502020204030204" pitchFamily="34" charset="0"/>
                        </a:rPr>
                        <a:t>Total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a:solidFill>
                            <a:srgbClr val="000000"/>
                          </a:solidFill>
                          <a:effectLst/>
                          <a:latin typeface="Calibri" panose="020F0502020204030204" pitchFamily="34" charset="0"/>
                        </a:rPr>
                        <a:t>11,176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dirty="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3031118"/>
                  </a:ext>
                </a:extLst>
              </a:tr>
            </a:tbl>
          </a:graphicData>
        </a:graphic>
      </p:graphicFrame>
      <p:sp>
        <p:nvSpPr>
          <p:cNvPr id="11" name="TextBox 10">
            <a:extLst>
              <a:ext uri="{FF2B5EF4-FFF2-40B4-BE49-F238E27FC236}">
                <a16:creationId xmlns:a16="http://schemas.microsoft.com/office/drawing/2014/main" id="{840DDF1C-19F6-49A4-B2D6-C2D229D3155A}"/>
              </a:ext>
            </a:extLst>
          </p:cNvPr>
          <p:cNvSpPr txBox="1"/>
          <p:nvPr/>
        </p:nvSpPr>
        <p:spPr>
          <a:xfrm>
            <a:off x="139701" y="4608843"/>
            <a:ext cx="3584574"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A33"/>
                </a:solidFill>
                <a:effectLst/>
                <a:uLnTx/>
                <a:uFillTx/>
                <a:latin typeface="Calibri" panose="020F0502020204030204" pitchFamily="34" charset="0"/>
                <a:ea typeface="+mn-ea"/>
                <a:cs typeface="+mn-cs"/>
              </a:rPr>
              <a:t>Welsh speaking ability of SLSW IN 2024</a:t>
            </a:r>
            <a:endParaRPr kumimoji="0" lang="en-GB" sz="2000" b="0" i="0" u="none" strike="noStrike" kern="1200" cap="none" spc="0" normalizeH="0" baseline="0" noProof="0" dirty="0">
              <a:ln>
                <a:noFill/>
              </a:ln>
              <a:solidFill>
                <a:srgbClr val="007A33"/>
              </a:solidFill>
              <a:effectLst/>
              <a:uLnTx/>
              <a:uFillTx/>
              <a:latin typeface="Calibri" panose="020F0502020204030204"/>
              <a:ea typeface="+mn-ea"/>
              <a:cs typeface="+mn-cs"/>
            </a:endParaRPr>
          </a:p>
        </p:txBody>
      </p:sp>
      <p:graphicFrame>
        <p:nvGraphicFramePr>
          <p:cNvPr id="10" name="Chart 9">
            <a:extLst>
              <a:ext uri="{FF2B5EF4-FFF2-40B4-BE49-F238E27FC236}">
                <a16:creationId xmlns:a16="http://schemas.microsoft.com/office/drawing/2014/main" id="{B0433FC2-CAAA-43E9-B71D-83BC79767482}"/>
              </a:ext>
            </a:extLst>
          </p:cNvPr>
          <p:cNvGraphicFramePr>
            <a:graphicFrameLocks/>
          </p:cNvGraphicFramePr>
          <p:nvPr/>
        </p:nvGraphicFramePr>
        <p:xfrm>
          <a:off x="6050632" y="3714540"/>
          <a:ext cx="5442579" cy="26943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86D53737-DD66-43B9-BC72-66779F8BA005}"/>
              </a:ext>
            </a:extLst>
          </p:cNvPr>
          <p:cNvGraphicFramePr>
            <a:graphicFrameLocks/>
          </p:cNvGraphicFramePr>
          <p:nvPr/>
        </p:nvGraphicFramePr>
        <p:xfrm>
          <a:off x="5909104" y="457000"/>
          <a:ext cx="5725633" cy="282600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39283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050E57A-B198-4F3F-B5B0-07502837B6D8}"/>
              </a:ext>
            </a:extLst>
          </p:cNvPr>
          <p:cNvSpPr>
            <a:spLocks noGrp="1"/>
          </p:cNvSpPr>
          <p:nvPr>
            <p:ph type="body" sz="quarter" idx="16"/>
          </p:nvPr>
        </p:nvSpPr>
        <p:spPr>
          <a:xfrm>
            <a:off x="210365" y="216359"/>
            <a:ext cx="3964070" cy="499784"/>
          </a:xfrm>
        </p:spPr>
        <p:txBody>
          <a:bodyPr>
            <a:normAutofit fontScale="97500"/>
          </a:bodyPr>
          <a:lstStyle/>
          <a:p>
            <a:r>
              <a:rPr lang="en-GB" dirty="0"/>
              <a:t>Retention 5 year trend</a:t>
            </a:r>
          </a:p>
        </p:txBody>
      </p:sp>
      <p:graphicFrame>
        <p:nvGraphicFramePr>
          <p:cNvPr id="7" name="Content Placeholder 12">
            <a:extLst>
              <a:ext uri="{FF2B5EF4-FFF2-40B4-BE49-F238E27FC236}">
                <a16:creationId xmlns:a16="http://schemas.microsoft.com/office/drawing/2014/main" id="{78314446-2123-462F-BA67-1F90225902CB}"/>
              </a:ext>
            </a:extLst>
          </p:cNvPr>
          <p:cNvGraphicFramePr>
            <a:graphicFrameLocks/>
          </p:cNvGraphicFramePr>
          <p:nvPr/>
        </p:nvGraphicFramePr>
        <p:xfrm>
          <a:off x="135376" y="552382"/>
          <a:ext cx="10812330" cy="1368000"/>
        </p:xfrm>
        <a:graphic>
          <a:graphicData uri="http://schemas.openxmlformats.org/drawingml/2006/table">
            <a:tbl>
              <a:tblPr/>
              <a:tblGrid>
                <a:gridCol w="3972570">
                  <a:extLst>
                    <a:ext uri="{9D8B030D-6E8A-4147-A177-3AD203B41FA5}">
                      <a16:colId xmlns:a16="http://schemas.microsoft.com/office/drawing/2014/main" val="3290220878"/>
                    </a:ext>
                  </a:extLst>
                </a:gridCol>
                <a:gridCol w="683976">
                  <a:extLst>
                    <a:ext uri="{9D8B030D-6E8A-4147-A177-3AD203B41FA5}">
                      <a16:colId xmlns:a16="http://schemas.microsoft.com/office/drawing/2014/main" val="1982281961"/>
                    </a:ext>
                  </a:extLst>
                </a:gridCol>
                <a:gridCol w="683976">
                  <a:extLst>
                    <a:ext uri="{9D8B030D-6E8A-4147-A177-3AD203B41FA5}">
                      <a16:colId xmlns:a16="http://schemas.microsoft.com/office/drawing/2014/main" val="2910585948"/>
                    </a:ext>
                  </a:extLst>
                </a:gridCol>
                <a:gridCol w="683976">
                  <a:extLst>
                    <a:ext uri="{9D8B030D-6E8A-4147-A177-3AD203B41FA5}">
                      <a16:colId xmlns:a16="http://schemas.microsoft.com/office/drawing/2014/main" val="3899030786"/>
                    </a:ext>
                  </a:extLst>
                </a:gridCol>
                <a:gridCol w="683976">
                  <a:extLst>
                    <a:ext uri="{9D8B030D-6E8A-4147-A177-3AD203B41FA5}">
                      <a16:colId xmlns:a16="http://schemas.microsoft.com/office/drawing/2014/main" val="1432752005"/>
                    </a:ext>
                  </a:extLst>
                </a:gridCol>
                <a:gridCol w="683976">
                  <a:extLst>
                    <a:ext uri="{9D8B030D-6E8A-4147-A177-3AD203B41FA5}">
                      <a16:colId xmlns:a16="http://schemas.microsoft.com/office/drawing/2014/main" val="3555780788"/>
                    </a:ext>
                  </a:extLst>
                </a:gridCol>
                <a:gridCol w="683976">
                  <a:extLst>
                    <a:ext uri="{9D8B030D-6E8A-4147-A177-3AD203B41FA5}">
                      <a16:colId xmlns:a16="http://schemas.microsoft.com/office/drawing/2014/main" val="1953028748"/>
                    </a:ext>
                  </a:extLst>
                </a:gridCol>
                <a:gridCol w="683976">
                  <a:extLst>
                    <a:ext uri="{9D8B030D-6E8A-4147-A177-3AD203B41FA5}">
                      <a16:colId xmlns:a16="http://schemas.microsoft.com/office/drawing/2014/main" val="2905367078"/>
                    </a:ext>
                  </a:extLst>
                </a:gridCol>
                <a:gridCol w="683976">
                  <a:extLst>
                    <a:ext uri="{9D8B030D-6E8A-4147-A177-3AD203B41FA5}">
                      <a16:colId xmlns:a16="http://schemas.microsoft.com/office/drawing/2014/main" val="2046649930"/>
                    </a:ext>
                  </a:extLst>
                </a:gridCol>
                <a:gridCol w="683976">
                  <a:extLst>
                    <a:ext uri="{9D8B030D-6E8A-4147-A177-3AD203B41FA5}">
                      <a16:colId xmlns:a16="http://schemas.microsoft.com/office/drawing/2014/main" val="82474875"/>
                    </a:ext>
                  </a:extLst>
                </a:gridCol>
                <a:gridCol w="683976">
                  <a:extLst>
                    <a:ext uri="{9D8B030D-6E8A-4147-A177-3AD203B41FA5}">
                      <a16:colId xmlns:a16="http://schemas.microsoft.com/office/drawing/2014/main" val="282860241"/>
                    </a:ext>
                  </a:extLst>
                </a:gridCol>
              </a:tblGrid>
              <a:tr h="252000">
                <a:tc>
                  <a:txBody>
                    <a:bodyPr/>
                    <a:lstStyle/>
                    <a:p>
                      <a:pPr algn="l" fontAlgn="b"/>
                      <a:endParaRPr lang="en-GB" sz="1400" b="0" i="0" u="none" strike="noStrike" dirty="0">
                        <a:solidFill>
                          <a:srgbClr val="000000"/>
                        </a:solidFill>
                        <a:effectLst/>
                        <a:latin typeface="Calibri" panose="020F0502020204030204" pitchFamily="34" charset="0"/>
                      </a:endParaRPr>
                    </a:p>
                  </a:txBody>
                  <a:tcPr marL="6230" marR="6230" marT="623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b"/>
                      <a:r>
                        <a:rPr lang="en-GB" sz="1200" b="1" i="0" u="none" strike="noStrike" dirty="0">
                          <a:solidFill>
                            <a:srgbClr val="FFFFFF"/>
                          </a:solidFill>
                          <a:effectLst/>
                          <a:latin typeface="Calibri" panose="020F0502020204030204" pitchFamily="34" charset="0"/>
                        </a:rPr>
                        <a:t>2020</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2021</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2022</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2023</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200" b="1" i="0" u="none" strike="noStrike" dirty="0">
                          <a:solidFill>
                            <a:srgbClr val="FFFFFF"/>
                          </a:solidFill>
                          <a:effectLst/>
                          <a:latin typeface="Calibri" panose="020F0502020204030204" pitchFamily="34" charset="0"/>
                        </a:rPr>
                        <a:t>2024</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extLst>
                  <a:ext uri="{0D108BD9-81ED-4DB2-BD59-A6C34878D82A}">
                    <a16:rowId xmlns:a16="http://schemas.microsoft.com/office/drawing/2014/main" val="873283451"/>
                  </a:ext>
                </a:extLst>
              </a:tr>
              <a:tr h="252000">
                <a:tc>
                  <a:txBody>
                    <a:bodyPr/>
                    <a:lstStyle/>
                    <a:p>
                      <a:pPr algn="l" fontAlgn="b"/>
                      <a:endParaRPr lang="en-GB" sz="1400" b="0" i="0" u="none" strike="noStrike" dirty="0">
                        <a:solidFill>
                          <a:srgbClr val="000000"/>
                        </a:solidFill>
                        <a:effectLst/>
                        <a:latin typeface="Calibri" panose="020F0502020204030204" pitchFamily="34" charset="0"/>
                      </a:endParaRPr>
                    </a:p>
                  </a:txBody>
                  <a:tcPr marL="6230" marR="6230" marT="623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000000"/>
                          </a:solidFill>
                          <a:effectLst/>
                          <a:latin typeface="Calibri" panose="020F0502020204030204" pitchFamily="34" charset="0"/>
                        </a:rPr>
                        <a:t>Number</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000000"/>
                          </a:solidFill>
                          <a:effectLst/>
                          <a:latin typeface="Calibri" panose="020F0502020204030204" pitchFamily="34" charset="0"/>
                        </a:rPr>
                        <a:t>Number</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000000"/>
                          </a:solidFill>
                          <a:effectLst/>
                          <a:latin typeface="Calibri" panose="020F0502020204030204" pitchFamily="34" charset="0"/>
                        </a:rPr>
                        <a:t>Number</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000000"/>
                          </a:solidFill>
                          <a:effectLst/>
                          <a:latin typeface="Calibri" panose="020F0502020204030204" pitchFamily="34" charset="0"/>
                        </a:rPr>
                        <a:t>Number</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000000"/>
                          </a:solidFill>
                          <a:effectLst/>
                          <a:latin typeface="Calibri" panose="020F0502020204030204" pitchFamily="34" charset="0"/>
                        </a:rPr>
                        <a:t>Number</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015807"/>
                  </a:ext>
                </a:extLst>
              </a:tr>
              <a:tr h="216000">
                <a:tc>
                  <a:txBody>
                    <a:bodyPr/>
                    <a:lstStyle/>
                    <a:p>
                      <a:pPr algn="l" fontAlgn="b"/>
                      <a:r>
                        <a:rPr lang="en-GB" sz="1200" b="0" i="0" u="none" strike="noStrike" dirty="0">
                          <a:solidFill>
                            <a:srgbClr val="000000"/>
                          </a:solidFill>
                          <a:effectLst/>
                          <a:latin typeface="Calibri" panose="020F0502020204030204" pitchFamily="34" charset="0"/>
                        </a:rPr>
                        <a:t>Total registered</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38,594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38,668</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42,585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49,380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46,962</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1391776"/>
                  </a:ext>
                </a:extLst>
              </a:tr>
              <a:tr h="216000">
                <a:tc>
                  <a:txBody>
                    <a:bodyPr/>
                    <a:lstStyle/>
                    <a:p>
                      <a:pPr algn="l" fontAlgn="b"/>
                      <a:r>
                        <a:rPr lang="en-GB" sz="1200" b="0" i="0" u="none" strike="noStrike" dirty="0">
                          <a:solidFill>
                            <a:srgbClr val="000000"/>
                          </a:solidFill>
                          <a:effectLst/>
                          <a:latin typeface="Calibri" panose="020F0502020204030204" pitchFamily="34" charset="0"/>
                        </a:rPr>
                        <a:t>Registrants de-registered since previous year</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6,144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16.5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6,335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16.4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5,513</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14.3</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6,601</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15.5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12,453</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25.2</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1791023"/>
                  </a:ext>
                </a:extLst>
              </a:tr>
              <a:tr h="216000">
                <a:tc>
                  <a:txBody>
                    <a:bodyPr/>
                    <a:lstStyle/>
                    <a:p>
                      <a:pPr algn="l" fontAlgn="b"/>
                      <a:r>
                        <a:rPr lang="en-GB" sz="1200" b="0" i="0" u="none" strike="noStrike" dirty="0">
                          <a:solidFill>
                            <a:srgbClr val="000000"/>
                          </a:solidFill>
                          <a:effectLst/>
                          <a:latin typeface="Calibri" panose="020F0502020204030204" pitchFamily="34" charset="0"/>
                        </a:rPr>
                        <a:t>New registrants since previous year</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7,413</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19.9</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6,409</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16.6</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9,430</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24.4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13,396</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31.5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10,035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20.3</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131041"/>
                  </a:ext>
                </a:extLst>
              </a:tr>
              <a:tr h="216000">
                <a:tc>
                  <a:txBody>
                    <a:bodyPr/>
                    <a:lstStyle/>
                    <a:p>
                      <a:pPr algn="l" fontAlgn="b"/>
                      <a:r>
                        <a:rPr lang="en-GB" sz="1200" b="0" i="0" u="none" strike="noStrike" dirty="0">
                          <a:solidFill>
                            <a:srgbClr val="000000"/>
                          </a:solidFill>
                          <a:effectLst/>
                          <a:latin typeface="Calibri" panose="020F0502020204030204" pitchFamily="34" charset="0"/>
                        </a:rPr>
                        <a:t>Increase or decrease on previous year </a:t>
                      </a:r>
                    </a:p>
                  </a:txBody>
                  <a:tcPr marL="6230" marR="6230" marT="62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1,269</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a:solidFill>
                            <a:srgbClr val="000000"/>
                          </a:solidFill>
                          <a:effectLst/>
                          <a:latin typeface="Calibri" panose="020F0502020204030204" pitchFamily="34" charset="0"/>
                        </a:rPr>
                        <a:t>74</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0.2</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3,917</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10.1</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6,795</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16</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-2,418</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-4.9</a:t>
                      </a:r>
                    </a:p>
                  </a:txBody>
                  <a:tcPr marL="6230" marR="6230" marT="6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880170"/>
                  </a:ext>
                </a:extLst>
              </a:tr>
            </a:tbl>
          </a:graphicData>
        </a:graphic>
      </p:graphicFrame>
      <p:graphicFrame>
        <p:nvGraphicFramePr>
          <p:cNvPr id="8" name="Chart 7">
            <a:extLst>
              <a:ext uri="{FF2B5EF4-FFF2-40B4-BE49-F238E27FC236}">
                <a16:creationId xmlns:a16="http://schemas.microsoft.com/office/drawing/2014/main" id="{4615239B-059A-478F-8C30-990BFE7F32D3}"/>
              </a:ext>
            </a:extLst>
          </p:cNvPr>
          <p:cNvGraphicFramePr>
            <a:graphicFrameLocks/>
          </p:cNvGraphicFramePr>
          <p:nvPr/>
        </p:nvGraphicFramePr>
        <p:xfrm>
          <a:off x="1861791" y="1914045"/>
          <a:ext cx="8468417" cy="26049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 4">
            <a:extLst>
              <a:ext uri="{FF2B5EF4-FFF2-40B4-BE49-F238E27FC236}">
                <a16:creationId xmlns:a16="http://schemas.microsoft.com/office/drawing/2014/main" id="{DFA566C7-692B-4DD3-A343-29F641F63B59}"/>
              </a:ext>
            </a:extLst>
          </p:cNvPr>
          <p:cNvGraphicFramePr>
            <a:graphicFrameLocks noGrp="1"/>
          </p:cNvGraphicFramePr>
          <p:nvPr/>
        </p:nvGraphicFramePr>
        <p:xfrm>
          <a:off x="210365" y="5081260"/>
          <a:ext cx="8954183" cy="1080000"/>
        </p:xfrm>
        <a:graphic>
          <a:graphicData uri="http://schemas.openxmlformats.org/drawingml/2006/table">
            <a:tbl>
              <a:tblPr/>
              <a:tblGrid>
                <a:gridCol w="4881303">
                  <a:extLst>
                    <a:ext uri="{9D8B030D-6E8A-4147-A177-3AD203B41FA5}">
                      <a16:colId xmlns:a16="http://schemas.microsoft.com/office/drawing/2014/main" val="2974848740"/>
                    </a:ext>
                  </a:extLst>
                </a:gridCol>
                <a:gridCol w="2036440">
                  <a:extLst>
                    <a:ext uri="{9D8B030D-6E8A-4147-A177-3AD203B41FA5}">
                      <a16:colId xmlns:a16="http://schemas.microsoft.com/office/drawing/2014/main" val="2790726756"/>
                    </a:ext>
                  </a:extLst>
                </a:gridCol>
                <a:gridCol w="2036440">
                  <a:extLst>
                    <a:ext uri="{9D8B030D-6E8A-4147-A177-3AD203B41FA5}">
                      <a16:colId xmlns:a16="http://schemas.microsoft.com/office/drawing/2014/main" val="676595290"/>
                    </a:ext>
                  </a:extLst>
                </a:gridCol>
              </a:tblGrid>
              <a:tr h="216000">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FFFFFF"/>
                          </a:solidFill>
                          <a:effectLst/>
                          <a:latin typeface="Calibri" panose="020F0502020204030204" pitchFamily="34" charset="0"/>
                        </a:rPr>
                        <a:t>Number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ctr"/>
                      <a:r>
                        <a:rPr lang="en-GB" sz="1200" b="1" i="0" u="none" strike="noStrike" dirty="0">
                          <a:solidFill>
                            <a:srgbClr val="FFFFFF"/>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714277166"/>
                  </a:ext>
                </a:extLst>
              </a:tr>
              <a:tr h="216000">
                <a:tc>
                  <a:txBody>
                    <a:bodyPr/>
                    <a:lstStyle/>
                    <a:p>
                      <a:pPr algn="l" fontAlgn="b"/>
                      <a:r>
                        <a:rPr lang="en-GB" sz="1200" b="0" i="0" u="none" strike="noStrike" dirty="0">
                          <a:solidFill>
                            <a:srgbClr val="000000"/>
                          </a:solidFill>
                          <a:effectLst/>
                          <a:latin typeface="Calibri" panose="020F0502020204030204" pitchFamily="34" charset="0"/>
                        </a:rPr>
                        <a:t>Registered as a school learning support worker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19,841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53.2%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4834822"/>
                  </a:ext>
                </a:extLst>
              </a:tr>
              <a:tr h="216000">
                <a:tc>
                  <a:txBody>
                    <a:bodyPr/>
                    <a:lstStyle/>
                    <a:p>
                      <a:pPr algn="l" fontAlgn="b"/>
                      <a:r>
                        <a:rPr lang="en-GB" sz="1200" b="0" i="0" u="none" strike="noStrike" dirty="0">
                          <a:solidFill>
                            <a:srgbClr val="000000"/>
                          </a:solidFill>
                          <a:effectLst/>
                          <a:latin typeface="Calibri" panose="020F0502020204030204" pitchFamily="34" charset="0"/>
                        </a:rPr>
                        <a:t>Not registered with the EWC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14,659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39.3%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0407962"/>
                  </a:ext>
                </a:extLst>
              </a:tr>
              <a:tr h="216000">
                <a:tc>
                  <a:txBody>
                    <a:bodyPr/>
                    <a:lstStyle/>
                    <a:p>
                      <a:pPr algn="l" fontAlgn="b"/>
                      <a:r>
                        <a:rPr lang="en-GB" sz="1200" b="0" i="0" u="none" strike="noStrike" dirty="0">
                          <a:solidFill>
                            <a:srgbClr val="000000"/>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2,825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0" i="0" u="none" strike="noStrike" dirty="0">
                          <a:solidFill>
                            <a:srgbClr val="000000"/>
                          </a:solidFill>
                          <a:effectLst/>
                          <a:latin typeface="Calibri" panose="020F0502020204030204" pitchFamily="34" charset="0"/>
                        </a:rPr>
                        <a:t>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2049220"/>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37,325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200" b="1" i="0" u="none" strike="noStrike" dirty="0">
                          <a:solidFill>
                            <a:srgbClr val="000000"/>
                          </a:solidFill>
                          <a:effectLst/>
                          <a:latin typeface="Calibri" panose="020F050202020403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7514491"/>
                  </a:ext>
                </a:extLst>
              </a:tr>
            </a:tbl>
          </a:graphicData>
        </a:graphic>
      </p:graphicFrame>
      <p:sp>
        <p:nvSpPr>
          <p:cNvPr id="9" name="Text Placeholder 3">
            <a:extLst>
              <a:ext uri="{FF2B5EF4-FFF2-40B4-BE49-F238E27FC236}">
                <a16:creationId xmlns:a16="http://schemas.microsoft.com/office/drawing/2014/main" id="{1370F86D-6517-4CE2-BFC7-AE8AF6C93B1D}"/>
              </a:ext>
            </a:extLst>
          </p:cNvPr>
          <p:cNvSpPr txBox="1">
            <a:spLocks/>
          </p:cNvSpPr>
          <p:nvPr/>
        </p:nvSpPr>
        <p:spPr>
          <a:xfrm>
            <a:off x="210365" y="4689394"/>
            <a:ext cx="9562284" cy="405131"/>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06534"/>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Those registered in 2019 and their status in 2024</a:t>
            </a:r>
          </a:p>
        </p:txBody>
      </p:sp>
    </p:spTree>
    <p:extLst>
      <p:ext uri="{BB962C8B-B14F-4D97-AF65-F5344CB8AC3E}">
        <p14:creationId xmlns:p14="http://schemas.microsoft.com/office/powerpoint/2010/main" val="2582354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E03576D-DEE1-45FB-AA97-A7F5744DC771}"/>
              </a:ext>
            </a:extLst>
          </p:cNvPr>
          <p:cNvSpPr>
            <a:spLocks noGrp="1"/>
          </p:cNvSpPr>
          <p:nvPr>
            <p:ph type="body" sz="quarter" idx="15"/>
          </p:nvPr>
        </p:nvSpPr>
        <p:spPr>
          <a:xfrm>
            <a:off x="278224" y="428875"/>
            <a:ext cx="7715477" cy="823892"/>
          </a:xfrm>
        </p:spPr>
        <p:txBody>
          <a:bodyPr>
            <a:normAutofit/>
          </a:bodyPr>
          <a:lstStyle/>
          <a:p>
            <a:r>
              <a:rPr lang="en-GB" dirty="0"/>
              <a:t>Retention breakdown by Welsh ability</a:t>
            </a:r>
          </a:p>
        </p:txBody>
      </p:sp>
      <p:sp>
        <p:nvSpPr>
          <p:cNvPr id="8" name="TextBox 7">
            <a:extLst>
              <a:ext uri="{FF2B5EF4-FFF2-40B4-BE49-F238E27FC236}">
                <a16:creationId xmlns:a16="http://schemas.microsoft.com/office/drawing/2014/main" id="{7E5D99F2-C31D-4FA3-8BA2-890CDA70A01A}"/>
              </a:ext>
            </a:extLst>
          </p:cNvPr>
          <p:cNvSpPr txBox="1"/>
          <p:nvPr/>
        </p:nvSpPr>
        <p:spPr>
          <a:xfrm>
            <a:off x="350143" y="3858031"/>
            <a:ext cx="116690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School teachers registered in March 2019 and their registration status in 2024 by Welsh language ability.</a:t>
            </a:r>
          </a:p>
        </p:txBody>
      </p:sp>
      <p:graphicFrame>
        <p:nvGraphicFramePr>
          <p:cNvPr id="3" name="Table 2">
            <a:extLst>
              <a:ext uri="{FF2B5EF4-FFF2-40B4-BE49-F238E27FC236}">
                <a16:creationId xmlns:a16="http://schemas.microsoft.com/office/drawing/2014/main" id="{37F1B012-5DDE-45FF-8626-1B372908C37E}"/>
              </a:ext>
            </a:extLst>
          </p:cNvPr>
          <p:cNvGraphicFramePr>
            <a:graphicFrameLocks noGrp="1"/>
          </p:cNvGraphicFramePr>
          <p:nvPr/>
        </p:nvGraphicFramePr>
        <p:xfrm>
          <a:off x="1100668" y="4688900"/>
          <a:ext cx="4555851" cy="1337310"/>
        </p:xfrm>
        <a:graphic>
          <a:graphicData uri="http://schemas.openxmlformats.org/drawingml/2006/table">
            <a:tbl>
              <a:tblPr/>
              <a:tblGrid>
                <a:gridCol w="2854055">
                  <a:extLst>
                    <a:ext uri="{9D8B030D-6E8A-4147-A177-3AD203B41FA5}">
                      <a16:colId xmlns:a16="http://schemas.microsoft.com/office/drawing/2014/main" val="1437945034"/>
                    </a:ext>
                  </a:extLst>
                </a:gridCol>
                <a:gridCol w="850898">
                  <a:extLst>
                    <a:ext uri="{9D8B030D-6E8A-4147-A177-3AD203B41FA5}">
                      <a16:colId xmlns:a16="http://schemas.microsoft.com/office/drawing/2014/main" val="1008429893"/>
                    </a:ext>
                  </a:extLst>
                </a:gridCol>
                <a:gridCol w="850898">
                  <a:extLst>
                    <a:ext uri="{9D8B030D-6E8A-4147-A177-3AD203B41FA5}">
                      <a16:colId xmlns:a16="http://schemas.microsoft.com/office/drawing/2014/main" val="229715690"/>
                    </a:ext>
                  </a:extLst>
                </a:gridCol>
              </a:tblGrid>
              <a:tr h="200025">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en-GB" sz="1400" b="1" i="0" u="none" strike="noStrike" dirty="0">
                          <a:solidFill>
                            <a:srgbClr val="FFFFFF"/>
                          </a:solidFill>
                          <a:effectLst/>
                          <a:latin typeface="Calibri" panose="020F0502020204030204" pitchFamily="34" charset="0"/>
                        </a:rPr>
                        <a:t>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hMerge="1">
                  <a:txBody>
                    <a:bodyPr/>
                    <a:lstStyle/>
                    <a:p>
                      <a:endParaRPr lang="en-GB"/>
                    </a:p>
                  </a:txBody>
                  <a:tcPr/>
                </a:tc>
                <a:extLst>
                  <a:ext uri="{0D108BD9-81ED-4DB2-BD59-A6C34878D82A}">
                    <a16:rowId xmlns:a16="http://schemas.microsoft.com/office/drawing/2014/main" val="2423365992"/>
                  </a:ext>
                </a:extLst>
              </a:tr>
              <a:tr h="200025">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4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4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3966313086"/>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as a school teacher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Calibri" panose="020F0502020204030204" pitchFamily="34" charset="0"/>
                        </a:rPr>
                        <a:t>9,430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79.0%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0633284"/>
                  </a:ext>
                </a:extLst>
              </a:tr>
              <a:tr h="200025">
                <a:tc>
                  <a:txBody>
                    <a:bodyPr/>
                    <a:lstStyle/>
                    <a:p>
                      <a:pPr algn="l" fontAlgn="b"/>
                      <a:r>
                        <a:rPr lang="en-GB" sz="1400" b="0" i="0" u="none" strike="noStrike" dirty="0">
                          <a:solidFill>
                            <a:srgbClr val="000000"/>
                          </a:solidFill>
                          <a:effectLst/>
                          <a:latin typeface="Calibri" panose="020F0502020204030204" pitchFamily="34" charset="0"/>
                        </a:rPr>
                        <a:t>Not registered with the EWC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2,381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681991"/>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0325823"/>
                  </a:ext>
                </a:extLst>
              </a:tr>
              <a:tr h="200025">
                <a:tc>
                  <a:txBody>
                    <a:bodyPr/>
                    <a:lstStyle/>
                    <a:p>
                      <a:pPr algn="l" fontAlgn="b"/>
                      <a:r>
                        <a:rPr lang="en-GB" sz="14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a:solidFill>
                            <a:srgbClr val="000000"/>
                          </a:solidFill>
                          <a:effectLst/>
                          <a:latin typeface="Calibri" panose="020F0502020204030204" pitchFamily="34" charset="0"/>
                        </a:rPr>
                        <a:t>11,936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3124742"/>
                  </a:ext>
                </a:extLst>
              </a:tr>
            </a:tbl>
          </a:graphicData>
        </a:graphic>
      </p:graphicFrame>
      <p:sp>
        <p:nvSpPr>
          <p:cNvPr id="14" name="TextBox 13">
            <a:extLst>
              <a:ext uri="{FF2B5EF4-FFF2-40B4-BE49-F238E27FC236}">
                <a16:creationId xmlns:a16="http://schemas.microsoft.com/office/drawing/2014/main" id="{739DF7DE-C07C-45FD-81BD-0E9332C82BE6}"/>
              </a:ext>
            </a:extLst>
          </p:cNvPr>
          <p:cNvSpPr txBox="1"/>
          <p:nvPr/>
        </p:nvSpPr>
        <p:spPr>
          <a:xfrm>
            <a:off x="997927" y="4703810"/>
            <a:ext cx="266994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Welsh speaking school teachers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0780D254-060B-4010-867B-BE052436A043}"/>
              </a:ext>
            </a:extLst>
          </p:cNvPr>
          <p:cNvSpPr txBox="1"/>
          <p:nvPr/>
        </p:nvSpPr>
        <p:spPr>
          <a:xfrm>
            <a:off x="6852883" y="4649300"/>
            <a:ext cx="291784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Non-Welsh speaking school teachers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E4A5E887-4E7B-455A-BA4A-C5E70B633740}"/>
              </a:ext>
            </a:extLst>
          </p:cNvPr>
          <p:cNvGraphicFramePr>
            <a:graphicFrameLocks noGrp="1"/>
          </p:cNvGraphicFramePr>
          <p:nvPr/>
        </p:nvGraphicFramePr>
        <p:xfrm>
          <a:off x="6968816" y="4649300"/>
          <a:ext cx="4555852" cy="1337310"/>
        </p:xfrm>
        <a:graphic>
          <a:graphicData uri="http://schemas.openxmlformats.org/drawingml/2006/table">
            <a:tbl>
              <a:tblPr/>
              <a:tblGrid>
                <a:gridCol w="2854054">
                  <a:extLst>
                    <a:ext uri="{9D8B030D-6E8A-4147-A177-3AD203B41FA5}">
                      <a16:colId xmlns:a16="http://schemas.microsoft.com/office/drawing/2014/main" val="3372431988"/>
                    </a:ext>
                  </a:extLst>
                </a:gridCol>
                <a:gridCol w="850899">
                  <a:extLst>
                    <a:ext uri="{9D8B030D-6E8A-4147-A177-3AD203B41FA5}">
                      <a16:colId xmlns:a16="http://schemas.microsoft.com/office/drawing/2014/main" val="842479517"/>
                    </a:ext>
                  </a:extLst>
                </a:gridCol>
                <a:gridCol w="850899">
                  <a:extLst>
                    <a:ext uri="{9D8B030D-6E8A-4147-A177-3AD203B41FA5}">
                      <a16:colId xmlns:a16="http://schemas.microsoft.com/office/drawing/2014/main" val="3429514414"/>
                    </a:ext>
                  </a:extLst>
                </a:gridCol>
              </a:tblGrid>
              <a:tr h="200025">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en-GB" sz="1400" b="1" i="0" u="none" strike="noStrike" dirty="0">
                          <a:solidFill>
                            <a:srgbClr val="FFFFFF"/>
                          </a:solidFill>
                          <a:effectLst/>
                          <a:latin typeface="Calibri" panose="020F0502020204030204" pitchFamily="34" charset="0"/>
                        </a:rPr>
                        <a:t>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hMerge="1">
                  <a:txBody>
                    <a:bodyPr/>
                    <a:lstStyle/>
                    <a:p>
                      <a:endParaRPr lang="en-GB"/>
                    </a:p>
                  </a:txBody>
                  <a:tcPr/>
                </a:tc>
                <a:extLst>
                  <a:ext uri="{0D108BD9-81ED-4DB2-BD59-A6C34878D82A}">
                    <a16:rowId xmlns:a16="http://schemas.microsoft.com/office/drawing/2014/main" val="71658836"/>
                  </a:ext>
                </a:extLst>
              </a:tr>
              <a:tr h="200025">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4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4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528699905"/>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as a school teacher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17,596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Calibri" panose="020F0502020204030204" pitchFamily="34" charset="0"/>
                        </a:rPr>
                        <a:t>74.5%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3978367"/>
                  </a:ext>
                </a:extLst>
              </a:tr>
              <a:tr h="200025">
                <a:tc>
                  <a:txBody>
                    <a:bodyPr/>
                    <a:lstStyle/>
                    <a:p>
                      <a:pPr algn="l" fontAlgn="b"/>
                      <a:r>
                        <a:rPr lang="en-GB" sz="1400" b="0" i="0" u="none" strike="noStrike" dirty="0">
                          <a:solidFill>
                            <a:srgbClr val="000000"/>
                          </a:solidFill>
                          <a:effectLst/>
                          <a:latin typeface="Calibri" panose="020F0502020204030204" pitchFamily="34" charset="0"/>
                        </a:rPr>
                        <a:t>Not registered with the EWC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5,592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23.7%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041116"/>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451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4804709"/>
                  </a:ext>
                </a:extLst>
              </a:tr>
              <a:tr h="200025">
                <a:tc>
                  <a:txBody>
                    <a:bodyPr/>
                    <a:lstStyle/>
                    <a:p>
                      <a:pPr algn="l" fontAlgn="b"/>
                      <a:r>
                        <a:rPr lang="en-GB" sz="14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a:solidFill>
                            <a:srgbClr val="000000"/>
                          </a:solidFill>
                          <a:effectLst/>
                          <a:latin typeface="Calibri" panose="020F0502020204030204" pitchFamily="34" charset="0"/>
                        </a:rPr>
                        <a:t>23,609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2266206"/>
                  </a:ext>
                </a:extLst>
              </a:tr>
            </a:tbl>
          </a:graphicData>
        </a:graphic>
      </p:graphicFrame>
      <p:sp>
        <p:nvSpPr>
          <p:cNvPr id="13" name="TextBox 12">
            <a:extLst>
              <a:ext uri="{FF2B5EF4-FFF2-40B4-BE49-F238E27FC236}">
                <a16:creationId xmlns:a16="http://schemas.microsoft.com/office/drawing/2014/main" id="{8FE87637-4509-46A7-85CD-51FE8E48C489}"/>
              </a:ext>
            </a:extLst>
          </p:cNvPr>
          <p:cNvSpPr txBox="1"/>
          <p:nvPr/>
        </p:nvSpPr>
        <p:spPr>
          <a:xfrm>
            <a:off x="997927" y="1777450"/>
            <a:ext cx="1825562"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Welsh speaking SLSW</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58D9A738-54AD-4D2D-B127-CBF678F2D4EB}"/>
              </a:ext>
            </a:extLst>
          </p:cNvPr>
          <p:cNvSpPr txBox="1"/>
          <p:nvPr/>
        </p:nvSpPr>
        <p:spPr>
          <a:xfrm>
            <a:off x="6852883" y="1787332"/>
            <a:ext cx="239385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Non-Welsh speaking SLSW</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1F7B4550-E479-4D37-9C70-4387F7702BE5}"/>
              </a:ext>
            </a:extLst>
          </p:cNvPr>
          <p:cNvGraphicFramePr>
            <a:graphicFrameLocks noGrp="1"/>
          </p:cNvGraphicFramePr>
          <p:nvPr/>
        </p:nvGraphicFramePr>
        <p:xfrm>
          <a:off x="1100668" y="1688261"/>
          <a:ext cx="4555850" cy="1337310"/>
        </p:xfrm>
        <a:graphic>
          <a:graphicData uri="http://schemas.openxmlformats.org/drawingml/2006/table">
            <a:tbl>
              <a:tblPr/>
              <a:tblGrid>
                <a:gridCol w="2866446">
                  <a:extLst>
                    <a:ext uri="{9D8B030D-6E8A-4147-A177-3AD203B41FA5}">
                      <a16:colId xmlns:a16="http://schemas.microsoft.com/office/drawing/2014/main" val="1843168951"/>
                    </a:ext>
                  </a:extLst>
                </a:gridCol>
                <a:gridCol w="844702">
                  <a:extLst>
                    <a:ext uri="{9D8B030D-6E8A-4147-A177-3AD203B41FA5}">
                      <a16:colId xmlns:a16="http://schemas.microsoft.com/office/drawing/2014/main" val="242537445"/>
                    </a:ext>
                  </a:extLst>
                </a:gridCol>
                <a:gridCol w="844702">
                  <a:extLst>
                    <a:ext uri="{9D8B030D-6E8A-4147-A177-3AD203B41FA5}">
                      <a16:colId xmlns:a16="http://schemas.microsoft.com/office/drawing/2014/main" val="3447547296"/>
                    </a:ext>
                  </a:extLst>
                </a:gridCol>
              </a:tblGrid>
              <a:tr h="0">
                <a:tc>
                  <a:txBody>
                    <a:bodyPr/>
                    <a:lstStyle/>
                    <a:p>
                      <a:pPr algn="ctr" fontAlgn="ctr"/>
                      <a:endParaRPr lang="en-GB" sz="1200" b="1" i="0" u="none" strike="noStrike" dirty="0">
                        <a:solidFill>
                          <a:srgbClr val="000000"/>
                        </a:solidFill>
                        <a:effectLst/>
                        <a:latin typeface="Calibri" panose="020F050202020403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en-GB" sz="1400" b="1" i="0" u="none" strike="noStrike" dirty="0">
                          <a:solidFill>
                            <a:srgbClr val="FFFFFF"/>
                          </a:solidFill>
                          <a:effectLst/>
                          <a:latin typeface="Calibri" panose="020F0502020204030204" pitchFamily="34" charset="0"/>
                        </a:rPr>
                        <a:t>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hMerge="1">
                  <a:txBody>
                    <a:bodyPr/>
                    <a:lstStyle/>
                    <a:p>
                      <a:endParaRPr lang="en-GB"/>
                    </a:p>
                  </a:txBody>
                  <a:tcPr/>
                </a:tc>
                <a:extLst>
                  <a:ext uri="{0D108BD9-81ED-4DB2-BD59-A6C34878D82A}">
                    <a16:rowId xmlns:a16="http://schemas.microsoft.com/office/drawing/2014/main" val="3897100436"/>
                  </a:ext>
                </a:extLst>
              </a:tr>
              <a:tr h="200025">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400" b="1" i="0" u="none" strike="noStrike">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4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3248562771"/>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as a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Calibri" panose="020F0502020204030204" pitchFamily="34" charset="0"/>
                        </a:rPr>
                        <a:t>3,945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54.0%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025557"/>
                  </a:ext>
                </a:extLst>
              </a:tr>
              <a:tr h="0">
                <a:tc>
                  <a:txBody>
                    <a:bodyPr/>
                    <a:lstStyle/>
                    <a:p>
                      <a:pPr algn="l" fontAlgn="b"/>
                      <a:r>
                        <a:rPr lang="en-GB" sz="1400" b="0" i="0" u="none" strike="noStrike" dirty="0">
                          <a:solidFill>
                            <a:srgbClr val="000000"/>
                          </a:solidFill>
                          <a:effectLst/>
                          <a:latin typeface="Calibri" panose="020F0502020204030204" pitchFamily="34" charset="0"/>
                        </a:rPr>
                        <a:t>Not registered with the EWC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2,428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33.2%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6169508"/>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4362301"/>
                  </a:ext>
                </a:extLst>
              </a:tr>
              <a:tr h="200025">
                <a:tc>
                  <a:txBody>
                    <a:bodyPr/>
                    <a:lstStyle/>
                    <a:p>
                      <a:pPr algn="l" fontAlgn="b"/>
                      <a:r>
                        <a:rPr lang="en-GB" sz="14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a:solidFill>
                            <a:srgbClr val="000000"/>
                          </a:solidFill>
                          <a:effectLst/>
                          <a:latin typeface="Calibri" panose="020F0502020204030204" pitchFamily="34" charset="0"/>
                        </a:rPr>
                        <a:t>7,312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2596988"/>
                  </a:ext>
                </a:extLst>
              </a:tr>
            </a:tbl>
          </a:graphicData>
        </a:graphic>
      </p:graphicFrame>
      <p:graphicFrame>
        <p:nvGraphicFramePr>
          <p:cNvPr id="9" name="Table 8">
            <a:extLst>
              <a:ext uri="{FF2B5EF4-FFF2-40B4-BE49-F238E27FC236}">
                <a16:creationId xmlns:a16="http://schemas.microsoft.com/office/drawing/2014/main" id="{9309AE07-3A75-40BB-872F-2C462FD65565}"/>
              </a:ext>
            </a:extLst>
          </p:cNvPr>
          <p:cNvGraphicFramePr>
            <a:graphicFrameLocks noGrp="1"/>
          </p:cNvGraphicFramePr>
          <p:nvPr/>
        </p:nvGraphicFramePr>
        <p:xfrm>
          <a:off x="6968816" y="1721791"/>
          <a:ext cx="4555852" cy="1337310"/>
        </p:xfrm>
        <a:graphic>
          <a:graphicData uri="http://schemas.openxmlformats.org/drawingml/2006/table">
            <a:tbl>
              <a:tblPr/>
              <a:tblGrid>
                <a:gridCol w="2844010">
                  <a:extLst>
                    <a:ext uri="{9D8B030D-6E8A-4147-A177-3AD203B41FA5}">
                      <a16:colId xmlns:a16="http://schemas.microsoft.com/office/drawing/2014/main" val="4213268051"/>
                    </a:ext>
                  </a:extLst>
                </a:gridCol>
                <a:gridCol w="855921">
                  <a:extLst>
                    <a:ext uri="{9D8B030D-6E8A-4147-A177-3AD203B41FA5}">
                      <a16:colId xmlns:a16="http://schemas.microsoft.com/office/drawing/2014/main" val="1246399457"/>
                    </a:ext>
                  </a:extLst>
                </a:gridCol>
                <a:gridCol w="855921">
                  <a:extLst>
                    <a:ext uri="{9D8B030D-6E8A-4147-A177-3AD203B41FA5}">
                      <a16:colId xmlns:a16="http://schemas.microsoft.com/office/drawing/2014/main" val="3555257635"/>
                    </a:ext>
                  </a:extLst>
                </a:gridCol>
              </a:tblGrid>
              <a:tr h="200025">
                <a:tc>
                  <a:txBody>
                    <a:bodyPr/>
                    <a:lstStyle/>
                    <a:p>
                      <a:pPr algn="l" fontAlgn="ctr"/>
                      <a:endParaRPr lang="en-GB" sz="1200" b="1" i="0" u="none" strike="noStrike" dirty="0">
                        <a:solidFill>
                          <a:srgbClr val="000000"/>
                        </a:solidFill>
                        <a:effectLst/>
                        <a:latin typeface="Calibri" panose="020F050202020403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en-GB" sz="1400" b="1" i="0" u="none" strike="noStrike" dirty="0">
                          <a:solidFill>
                            <a:srgbClr val="FFFFFF"/>
                          </a:solidFill>
                          <a:effectLst/>
                          <a:latin typeface="Calibri" panose="020F0502020204030204" pitchFamily="34" charset="0"/>
                        </a:rPr>
                        <a:t>2024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hMerge="1">
                  <a:txBody>
                    <a:bodyPr/>
                    <a:lstStyle/>
                    <a:p>
                      <a:endParaRPr lang="en-GB"/>
                    </a:p>
                  </a:txBody>
                  <a:tcPr/>
                </a:tc>
                <a:extLst>
                  <a:ext uri="{0D108BD9-81ED-4DB2-BD59-A6C34878D82A}">
                    <a16:rowId xmlns:a16="http://schemas.microsoft.com/office/drawing/2014/main" val="723269505"/>
                  </a:ext>
                </a:extLst>
              </a:tr>
              <a:tr h="200025">
                <a:tc>
                  <a:txBody>
                    <a:bodyPr/>
                    <a:lstStyle/>
                    <a:p>
                      <a:pPr algn="l" fontAlgn="ctr"/>
                      <a:endParaRPr lang="en-GB" sz="1200" b="1" i="0" u="none" strike="noStrike" dirty="0">
                        <a:solidFill>
                          <a:srgbClr val="000000"/>
                        </a:solidFill>
                        <a:effectLst/>
                        <a:latin typeface="Calibri" panose="020F050202020403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4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4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3628035065"/>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as a SLSW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15,896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effectLst/>
                          <a:latin typeface="Calibri" panose="020F0502020204030204" pitchFamily="34" charset="0"/>
                        </a:rPr>
                        <a:t>53.0%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1060504"/>
                  </a:ext>
                </a:extLst>
              </a:tr>
              <a:tr h="200025">
                <a:tc>
                  <a:txBody>
                    <a:bodyPr/>
                    <a:lstStyle/>
                    <a:p>
                      <a:pPr algn="l" fontAlgn="b"/>
                      <a:r>
                        <a:rPr lang="en-GB" sz="1400" b="0" i="0" u="none" strike="noStrike" dirty="0">
                          <a:solidFill>
                            <a:srgbClr val="000000"/>
                          </a:solidFill>
                          <a:effectLst/>
                          <a:latin typeface="Calibri" panose="020F0502020204030204" pitchFamily="34" charset="0"/>
                        </a:rPr>
                        <a:t>Not registered with the EWC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12,231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5363890"/>
                  </a:ext>
                </a:extLst>
              </a:tr>
              <a:tr h="200025">
                <a:tc>
                  <a:txBody>
                    <a:bodyPr/>
                    <a:lstStyle/>
                    <a:p>
                      <a:pPr algn="l" fontAlgn="b"/>
                      <a:r>
                        <a:rPr lang="en-GB" sz="1400" b="0" i="0" u="none" strike="noStrike" dirty="0">
                          <a:solidFill>
                            <a:srgbClr val="000000"/>
                          </a:solidFill>
                          <a:effectLst/>
                          <a:latin typeface="Calibri" panose="020F0502020204030204" pitchFamily="34" charset="0"/>
                        </a:rPr>
                        <a:t>Registered in another category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1,886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effectLst/>
                          <a:latin typeface="Calibri" panose="020F0502020204030204" pitchFamily="34" charset="0"/>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3013792"/>
                  </a:ext>
                </a:extLst>
              </a:tr>
              <a:tr h="200025">
                <a:tc>
                  <a:txBody>
                    <a:bodyPr/>
                    <a:lstStyle/>
                    <a:p>
                      <a:pPr algn="l" fontAlgn="b"/>
                      <a:r>
                        <a:rPr lang="en-GB" sz="14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a:solidFill>
                            <a:srgbClr val="000000"/>
                          </a:solidFill>
                          <a:effectLst/>
                          <a:latin typeface="Calibri" panose="020F0502020204030204" pitchFamily="34" charset="0"/>
                        </a:rPr>
                        <a:t>30,013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6107435"/>
                  </a:ext>
                </a:extLst>
              </a:tr>
            </a:tbl>
          </a:graphicData>
        </a:graphic>
      </p:graphicFrame>
      <p:sp>
        <p:nvSpPr>
          <p:cNvPr id="16" name="TextBox 15">
            <a:extLst>
              <a:ext uri="{FF2B5EF4-FFF2-40B4-BE49-F238E27FC236}">
                <a16:creationId xmlns:a16="http://schemas.microsoft.com/office/drawing/2014/main" id="{34FEF091-1B13-4EE5-BE79-6E2C8406A211}"/>
              </a:ext>
            </a:extLst>
          </p:cNvPr>
          <p:cNvSpPr txBox="1"/>
          <p:nvPr/>
        </p:nvSpPr>
        <p:spPr>
          <a:xfrm>
            <a:off x="261456" y="1121658"/>
            <a:ext cx="1166908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School learning support workers registered in March 2019 and their registration status in 2024 by Welsh language ability.</a:t>
            </a:r>
          </a:p>
        </p:txBody>
      </p:sp>
    </p:spTree>
    <p:extLst>
      <p:ext uri="{BB962C8B-B14F-4D97-AF65-F5344CB8AC3E}">
        <p14:creationId xmlns:p14="http://schemas.microsoft.com/office/powerpoint/2010/main" val="952971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169634-76AB-4455-899C-6D8B560DBAC2}"/>
              </a:ext>
            </a:extLst>
          </p:cNvPr>
          <p:cNvSpPr>
            <a:spLocks noGrp="1"/>
          </p:cNvSpPr>
          <p:nvPr>
            <p:ph type="body" sz="quarter" idx="13"/>
          </p:nvPr>
        </p:nvSpPr>
        <p:spPr>
          <a:xfrm>
            <a:off x="630237" y="1182029"/>
            <a:ext cx="10426646" cy="5161108"/>
          </a:xfrm>
        </p:spPr>
        <p:txBody>
          <a:bodyPr>
            <a:normAutofit/>
          </a:bodyPr>
          <a:lstStyle/>
          <a:p>
            <a:pPr marL="342900" indent="-342900">
              <a:buFont typeface="Arial" panose="020B0604020202020204" pitchFamily="34" charset="0"/>
              <a:buChar char="•"/>
            </a:pPr>
            <a:r>
              <a:rPr lang="en-GB" b="1" dirty="0"/>
              <a:t>Key duties</a:t>
            </a:r>
          </a:p>
          <a:p>
            <a:pPr marL="800100" lvl="1" indent="-342900">
              <a:buFont typeface="Arial" panose="020B0604020202020204" pitchFamily="34" charset="0"/>
              <a:buChar char="•"/>
            </a:pPr>
            <a:r>
              <a:rPr lang="en-GB" sz="2000" b="1" dirty="0">
                <a:latin typeface="+mn-lt"/>
              </a:rPr>
              <a:t>Working with learners - including individually and in small groups to fulfil their potential</a:t>
            </a:r>
          </a:p>
          <a:p>
            <a:pPr marL="800100" lvl="1" indent="-342900">
              <a:buFont typeface="Arial" panose="020B0604020202020204" pitchFamily="34" charset="0"/>
              <a:buChar char="•"/>
            </a:pPr>
            <a:r>
              <a:rPr lang="en-GB" sz="2000" b="1" dirty="0">
                <a:latin typeface="+mn-lt"/>
              </a:rPr>
              <a:t>Supporting use of technology</a:t>
            </a:r>
          </a:p>
          <a:p>
            <a:pPr marL="800100" lvl="1" indent="-342900">
              <a:buFont typeface="Arial" panose="020B0604020202020204" pitchFamily="34" charset="0"/>
              <a:buChar char="•"/>
            </a:pPr>
            <a:r>
              <a:rPr lang="en-GB" sz="2000" b="1" dirty="0">
                <a:latin typeface="+mn-lt"/>
              </a:rPr>
              <a:t>Language assistance</a:t>
            </a:r>
          </a:p>
          <a:p>
            <a:pPr marL="800100" lvl="1" indent="-342900">
              <a:buFont typeface="Arial" panose="020B0604020202020204" pitchFamily="34" charset="0"/>
              <a:buChar char="•"/>
            </a:pPr>
            <a:r>
              <a:rPr lang="en-GB" sz="2000" b="1" dirty="0">
                <a:latin typeface="+mn-lt"/>
              </a:rPr>
              <a:t>Helping teachers prepare lessons/learning materials</a:t>
            </a:r>
          </a:p>
          <a:p>
            <a:pPr lvl="1"/>
            <a:endParaRPr lang="en-GB" b="1" dirty="0">
              <a:latin typeface="+mn-lt"/>
            </a:endParaRPr>
          </a:p>
          <a:p>
            <a:pPr marL="342900" indent="-342900">
              <a:buFont typeface="Arial" panose="020B0604020202020204" pitchFamily="34" charset="0"/>
              <a:buChar char="•"/>
            </a:pPr>
            <a:r>
              <a:rPr lang="en-GB" b="1" dirty="0"/>
              <a:t>Supporting learners with Additional Learning Needs (ALN)</a:t>
            </a:r>
          </a:p>
          <a:p>
            <a:pPr marL="800100" lvl="1" indent="-342900">
              <a:buFont typeface="Arial" panose="020B0604020202020204" pitchFamily="34" charset="0"/>
              <a:buChar char="•"/>
            </a:pPr>
            <a:r>
              <a:rPr lang="en-GB" sz="2000" b="1" dirty="0">
                <a:latin typeface="+mn-lt"/>
              </a:rPr>
              <a:t>Focus on supporting learners within mainstream settings, wherever possible</a:t>
            </a:r>
          </a:p>
          <a:p>
            <a:pPr marL="800100" lvl="1" indent="-342900">
              <a:buFont typeface="Arial" panose="020B0604020202020204" pitchFamily="34" charset="0"/>
              <a:buChar char="•"/>
            </a:pPr>
            <a:r>
              <a:rPr lang="en-GB" sz="2000" b="1" dirty="0">
                <a:latin typeface="+mn-lt"/>
              </a:rPr>
              <a:t>Practitioners have needed to develop more specialised skills (including around behaviour management/implementation of Individualised Development Plans (IDP’s)</a:t>
            </a:r>
          </a:p>
          <a:p>
            <a:pPr lvl="1"/>
            <a:endParaRPr lang="en-GB" sz="2000" b="1" dirty="0">
              <a:latin typeface="+mn-lt"/>
            </a:endParaRPr>
          </a:p>
          <a:p>
            <a:pPr marL="342900" indent="-342900">
              <a:buFont typeface="Arial" panose="020B0604020202020204" pitchFamily="34" charset="0"/>
              <a:buChar char="•"/>
            </a:pPr>
            <a:r>
              <a:rPr lang="en-GB" b="1" dirty="0"/>
              <a:t>International perspective</a:t>
            </a:r>
          </a:p>
          <a:p>
            <a:pPr marL="800100" lvl="1" indent="-342900">
              <a:buFont typeface="Arial" panose="020B0604020202020204" pitchFamily="34" charset="0"/>
              <a:buChar char="•"/>
            </a:pPr>
            <a:r>
              <a:rPr lang="en-GB" sz="2000" b="1" dirty="0">
                <a:latin typeface="+mn-lt"/>
              </a:rPr>
              <a:t>Comparable support professionals exist in schools across a wide range of countries – UK, EU and beyond however a greater use of the learning support workforce in Wales </a:t>
            </a:r>
          </a:p>
        </p:txBody>
      </p:sp>
      <p:sp>
        <p:nvSpPr>
          <p:cNvPr id="5" name="Text Placeholder 4">
            <a:extLst>
              <a:ext uri="{FF2B5EF4-FFF2-40B4-BE49-F238E27FC236}">
                <a16:creationId xmlns:a16="http://schemas.microsoft.com/office/drawing/2014/main" id="{F2F0FBD2-F874-4D9B-9551-BF00A8887D2A}"/>
              </a:ext>
            </a:extLst>
          </p:cNvPr>
          <p:cNvSpPr>
            <a:spLocks noGrp="1"/>
          </p:cNvSpPr>
          <p:nvPr>
            <p:ph type="body" sz="quarter" idx="16"/>
          </p:nvPr>
        </p:nvSpPr>
        <p:spPr>
          <a:xfrm>
            <a:off x="630236" y="514863"/>
            <a:ext cx="9438673" cy="823892"/>
          </a:xfrm>
        </p:spPr>
        <p:txBody>
          <a:bodyPr>
            <a:normAutofit/>
          </a:bodyPr>
          <a:lstStyle/>
          <a:p>
            <a:r>
              <a:rPr lang="en-GB" dirty="0"/>
              <a:t>Deployment – the role of LSWs in schools</a:t>
            </a:r>
          </a:p>
        </p:txBody>
      </p:sp>
    </p:spTree>
    <p:extLst>
      <p:ext uri="{BB962C8B-B14F-4D97-AF65-F5344CB8AC3E}">
        <p14:creationId xmlns:p14="http://schemas.microsoft.com/office/powerpoint/2010/main" val="2900863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169634-76AB-4455-899C-6D8B560DBAC2}"/>
              </a:ext>
            </a:extLst>
          </p:cNvPr>
          <p:cNvSpPr>
            <a:spLocks noGrp="1"/>
          </p:cNvSpPr>
          <p:nvPr>
            <p:ph type="body" sz="quarter" idx="13"/>
          </p:nvPr>
        </p:nvSpPr>
        <p:spPr>
          <a:xfrm>
            <a:off x="630237" y="1580781"/>
            <a:ext cx="10426646" cy="4384084"/>
          </a:xfrm>
        </p:spPr>
        <p:txBody>
          <a:bodyPr>
            <a:normAutofit/>
          </a:bodyPr>
          <a:lstStyle/>
          <a:p>
            <a:r>
              <a:rPr lang="en-GB" sz="2600" b="1" dirty="0"/>
              <a:t>Pay and terms</a:t>
            </a:r>
          </a:p>
          <a:p>
            <a:pPr marL="800100" lvl="1" indent="-342900">
              <a:buFont typeface="Arial" panose="020B0604020202020204" pitchFamily="34" charset="0"/>
              <a:buChar char="•"/>
            </a:pPr>
            <a:r>
              <a:rPr lang="en-GB" sz="2200" b="1" dirty="0">
                <a:latin typeface="+mn-lt"/>
              </a:rPr>
              <a:t>No national framework for LSW pay in Wales</a:t>
            </a:r>
          </a:p>
          <a:p>
            <a:pPr marL="800100" lvl="1" indent="-342900">
              <a:buFont typeface="Arial" panose="020B0604020202020204" pitchFamily="34" charset="0"/>
              <a:buChar char="•"/>
            </a:pPr>
            <a:r>
              <a:rPr lang="en-GB" sz="2200" b="1" dirty="0">
                <a:latin typeface="+mn-lt"/>
              </a:rPr>
              <a:t>Pay has not kept pace with inflation</a:t>
            </a:r>
          </a:p>
          <a:p>
            <a:pPr marL="800100" lvl="1" indent="-342900">
              <a:buFont typeface="Arial" panose="020B0604020202020204" pitchFamily="34" charset="0"/>
              <a:buChar char="•"/>
            </a:pPr>
            <a:r>
              <a:rPr lang="en-GB" sz="2200" b="1" dirty="0">
                <a:latin typeface="+mn-lt"/>
              </a:rPr>
              <a:t>LSW’s are employed on a variety of contract types – many are on term-time only</a:t>
            </a:r>
            <a:endParaRPr lang="en-GB" sz="2200" b="1" dirty="0"/>
          </a:p>
          <a:p>
            <a:endParaRPr lang="en-GB" sz="2600" b="1" dirty="0"/>
          </a:p>
          <a:p>
            <a:r>
              <a:rPr lang="en-GB" sz="2600" b="1" dirty="0"/>
              <a:t>Career Progression</a:t>
            </a:r>
          </a:p>
          <a:p>
            <a:pPr marL="800100" lvl="1" indent="-342900">
              <a:buFont typeface="Arial" panose="020B0604020202020204" pitchFamily="34" charset="0"/>
              <a:buChar char="•"/>
            </a:pPr>
            <a:r>
              <a:rPr lang="en-GB" sz="2200" b="1" dirty="0">
                <a:latin typeface="+mn-lt"/>
              </a:rPr>
              <a:t>Opportunities to progress through developing skills and knowledge/demonstrating capability </a:t>
            </a:r>
          </a:p>
          <a:p>
            <a:pPr marL="800100" lvl="1" indent="-342900">
              <a:buFont typeface="Arial" panose="020B0604020202020204" pitchFamily="34" charset="0"/>
              <a:buChar char="•"/>
            </a:pPr>
            <a:r>
              <a:rPr lang="en-GB" sz="2200" b="1" dirty="0">
                <a:latin typeface="+mn-lt"/>
              </a:rPr>
              <a:t>HLTA roles</a:t>
            </a:r>
          </a:p>
          <a:p>
            <a:pPr marL="800100" lvl="1" indent="-342900">
              <a:buFont typeface="Arial" panose="020B0604020202020204" pitchFamily="34" charset="0"/>
              <a:buChar char="•"/>
            </a:pPr>
            <a:r>
              <a:rPr lang="en-GB" sz="2200" b="1" dirty="0">
                <a:latin typeface="+mn-lt"/>
              </a:rPr>
              <a:t>Becoming a teacher</a:t>
            </a:r>
          </a:p>
          <a:p>
            <a:endParaRPr lang="en-GB" dirty="0"/>
          </a:p>
          <a:p>
            <a:endParaRPr lang="en-GB" dirty="0"/>
          </a:p>
        </p:txBody>
      </p:sp>
      <p:sp>
        <p:nvSpPr>
          <p:cNvPr id="5" name="Text Placeholder 4">
            <a:extLst>
              <a:ext uri="{FF2B5EF4-FFF2-40B4-BE49-F238E27FC236}">
                <a16:creationId xmlns:a16="http://schemas.microsoft.com/office/drawing/2014/main" id="{F2F0FBD2-F874-4D9B-9551-BF00A8887D2A}"/>
              </a:ext>
            </a:extLst>
          </p:cNvPr>
          <p:cNvSpPr>
            <a:spLocks noGrp="1"/>
          </p:cNvSpPr>
          <p:nvPr>
            <p:ph type="body" sz="quarter" idx="16"/>
          </p:nvPr>
        </p:nvSpPr>
        <p:spPr>
          <a:xfrm>
            <a:off x="630236" y="514863"/>
            <a:ext cx="9438673" cy="823892"/>
          </a:xfrm>
        </p:spPr>
        <p:txBody>
          <a:bodyPr>
            <a:normAutofit/>
          </a:bodyPr>
          <a:lstStyle/>
          <a:p>
            <a:r>
              <a:rPr lang="en-GB" dirty="0"/>
              <a:t>Pay, terms and career progression</a:t>
            </a:r>
          </a:p>
        </p:txBody>
      </p:sp>
    </p:spTree>
    <p:extLst>
      <p:ext uri="{BB962C8B-B14F-4D97-AF65-F5344CB8AC3E}">
        <p14:creationId xmlns:p14="http://schemas.microsoft.com/office/powerpoint/2010/main" val="2529103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169634-76AB-4455-899C-6D8B560DBAC2}"/>
              </a:ext>
            </a:extLst>
          </p:cNvPr>
          <p:cNvSpPr>
            <a:spLocks noGrp="1"/>
          </p:cNvSpPr>
          <p:nvPr>
            <p:ph type="body" sz="quarter" idx="13"/>
          </p:nvPr>
        </p:nvSpPr>
        <p:spPr>
          <a:xfrm>
            <a:off x="630237" y="1580780"/>
            <a:ext cx="10426646" cy="4616819"/>
          </a:xfrm>
        </p:spPr>
        <p:txBody>
          <a:bodyPr>
            <a:normAutofit lnSpcReduction="10000"/>
          </a:bodyPr>
          <a:lstStyle/>
          <a:p>
            <a:r>
              <a:rPr lang="en-GB" b="1" dirty="0"/>
              <a:t>Qualifications </a:t>
            </a:r>
          </a:p>
          <a:p>
            <a:pPr marL="342900" indent="-342900">
              <a:buFont typeface="Arial" panose="020B0604020202020204" pitchFamily="34" charset="0"/>
              <a:buChar char="•"/>
            </a:pPr>
            <a:r>
              <a:rPr lang="en-GB" sz="2000" b="1" dirty="0">
                <a:solidFill>
                  <a:schemeClr val="tx1"/>
                </a:solidFill>
              </a:rPr>
              <a:t>Currently no minimum qualifications for LSW’s – level of qualifications held is highly varied</a:t>
            </a:r>
          </a:p>
          <a:p>
            <a:pPr marL="342900" indent="-342900">
              <a:buFont typeface="Arial" panose="020B0604020202020204" pitchFamily="34" charset="0"/>
              <a:buChar char="•"/>
            </a:pPr>
            <a:r>
              <a:rPr lang="en-GB" sz="2000" b="1" dirty="0">
                <a:solidFill>
                  <a:schemeClr val="tx1"/>
                </a:solidFill>
              </a:rPr>
              <a:t>Minimum qualifications could improve standards and enhance professional standing of LSW’s </a:t>
            </a:r>
          </a:p>
          <a:p>
            <a:pPr marL="342900" indent="-342900">
              <a:buFont typeface="Arial" panose="020B0604020202020204" pitchFamily="34" charset="0"/>
              <a:buChar char="•"/>
            </a:pPr>
            <a:r>
              <a:rPr lang="en-GB" sz="2000" b="1" dirty="0">
                <a:solidFill>
                  <a:schemeClr val="tx1"/>
                </a:solidFill>
              </a:rPr>
              <a:t>Introducing minimum standards would be a major change – significant implications requiring careful consideration </a:t>
            </a:r>
          </a:p>
          <a:p>
            <a:endParaRPr lang="en-GB" u="sng" dirty="0"/>
          </a:p>
          <a:p>
            <a:r>
              <a:rPr lang="en-GB" b="1" dirty="0"/>
              <a:t>Professional learning </a:t>
            </a:r>
            <a:endParaRPr lang="en-GB" b="1" dirty="0">
              <a:latin typeface="Poppins SemiBold" panose="00000700000000000000" pitchFamily="50" charset="0"/>
              <a:cs typeface="Poppins SemiBold" panose="00000700000000000000" pitchFamily="50" charset="0"/>
            </a:endParaRPr>
          </a:p>
          <a:p>
            <a:pPr marL="285750" indent="-285750">
              <a:buFont typeface="Arial" panose="020B0604020202020204" pitchFamily="34" charset="0"/>
              <a:buChar char="•"/>
            </a:pPr>
            <a:r>
              <a:rPr lang="en-GB" sz="2000" b="1" dirty="0">
                <a:solidFill>
                  <a:schemeClr val="tx1"/>
                </a:solidFill>
                <a:effectLst/>
                <a:ea typeface="Calibri" panose="020F0502020204030204" pitchFamily="34" charset="0"/>
                <a:cs typeface="Poppins SemiBold" panose="00000700000000000000" pitchFamily="50" charset="0"/>
              </a:rPr>
              <a:t>PL is key to workforce development, competency and professional status</a:t>
            </a:r>
          </a:p>
          <a:p>
            <a:pPr marL="285750" indent="-285750">
              <a:buFont typeface="Arial" panose="020B0604020202020204" pitchFamily="34" charset="0"/>
              <a:buChar char="•"/>
            </a:pPr>
            <a:r>
              <a:rPr lang="en-GB" sz="2000" b="1" dirty="0">
                <a:solidFill>
                  <a:schemeClr val="tx1"/>
                </a:solidFill>
                <a:ea typeface="Calibri" panose="020F0502020204030204" pitchFamily="34" charset="0"/>
                <a:cs typeface="Poppins SemiBold" panose="00000700000000000000" pitchFamily="50" charset="0"/>
              </a:rPr>
              <a:t>National Professional Learning Entitlement introduced by Welsh Government in 2022</a:t>
            </a:r>
          </a:p>
          <a:p>
            <a:pPr marL="285750" indent="-285750">
              <a:buFont typeface="Arial" panose="020B0604020202020204" pitchFamily="34" charset="0"/>
              <a:buChar char="•"/>
            </a:pPr>
            <a:r>
              <a:rPr lang="en-GB" sz="2000" b="1" dirty="0">
                <a:solidFill>
                  <a:schemeClr val="tx1"/>
                </a:solidFill>
                <a:effectLst/>
                <a:ea typeface="Calibri" panose="020F0502020204030204" pitchFamily="34" charset="0"/>
                <a:cs typeface="Poppins SemiBold" panose="00000700000000000000" pitchFamily="50" charset="0"/>
              </a:rPr>
              <a:t>PL offer for LSW’s remains inconsistent across Wales</a:t>
            </a:r>
          </a:p>
          <a:p>
            <a:pPr marL="285750" indent="-285750">
              <a:buFont typeface="Arial" panose="020B0604020202020204" pitchFamily="34" charset="0"/>
              <a:buChar char="•"/>
            </a:pPr>
            <a:r>
              <a:rPr lang="en-GB" sz="2000" b="1" dirty="0">
                <a:solidFill>
                  <a:schemeClr val="tx1"/>
                </a:solidFill>
                <a:effectLst/>
                <a:ea typeface="Calibri" panose="020F0502020204030204" pitchFamily="34" charset="0"/>
                <a:cs typeface="Poppins SemiBold" panose="00000700000000000000" pitchFamily="50" charset="0"/>
              </a:rPr>
              <a:t>Growing demand for PL to help LSW’s in supporting learners with ALN </a:t>
            </a:r>
          </a:p>
          <a:p>
            <a:pPr marL="285750" indent="-285750">
              <a:buFont typeface="Arial" panose="020B0604020202020204" pitchFamily="34" charset="0"/>
              <a:buChar char="•"/>
            </a:pPr>
            <a:r>
              <a:rPr lang="en-GB" sz="2000" b="1" dirty="0">
                <a:solidFill>
                  <a:schemeClr val="tx1"/>
                </a:solidFill>
                <a:ea typeface="Calibri" panose="020F0502020204030204" pitchFamily="34" charset="0"/>
                <a:cs typeface="Poppins SemiBold" panose="00000700000000000000" pitchFamily="50" charset="0"/>
              </a:rPr>
              <a:t>Limited engagement with the professional standards for assisting teaching</a:t>
            </a:r>
            <a:endParaRPr lang="en-GB" sz="2000" b="1" dirty="0">
              <a:solidFill>
                <a:schemeClr val="tx1"/>
              </a:solidFill>
              <a:effectLst/>
              <a:ea typeface="Calibri" panose="020F0502020204030204" pitchFamily="34" charset="0"/>
              <a:cs typeface="Symbol" panose="05050102010706020507" pitchFamily="18" charset="2"/>
            </a:endParaRPr>
          </a:p>
        </p:txBody>
      </p:sp>
      <p:sp>
        <p:nvSpPr>
          <p:cNvPr id="5" name="Text Placeholder 4">
            <a:extLst>
              <a:ext uri="{FF2B5EF4-FFF2-40B4-BE49-F238E27FC236}">
                <a16:creationId xmlns:a16="http://schemas.microsoft.com/office/drawing/2014/main" id="{F2F0FBD2-F874-4D9B-9551-BF00A8887D2A}"/>
              </a:ext>
            </a:extLst>
          </p:cNvPr>
          <p:cNvSpPr>
            <a:spLocks noGrp="1"/>
          </p:cNvSpPr>
          <p:nvPr>
            <p:ph type="body" sz="quarter" idx="16"/>
          </p:nvPr>
        </p:nvSpPr>
        <p:spPr>
          <a:xfrm>
            <a:off x="630236" y="514863"/>
            <a:ext cx="9438673" cy="823892"/>
          </a:xfrm>
        </p:spPr>
        <p:txBody>
          <a:bodyPr>
            <a:normAutofit/>
          </a:bodyPr>
          <a:lstStyle/>
          <a:p>
            <a:r>
              <a:rPr lang="en-GB" dirty="0"/>
              <a:t>Qualifications and professional learning</a:t>
            </a:r>
          </a:p>
        </p:txBody>
      </p:sp>
    </p:spTree>
    <p:extLst>
      <p:ext uri="{BB962C8B-B14F-4D97-AF65-F5344CB8AC3E}">
        <p14:creationId xmlns:p14="http://schemas.microsoft.com/office/powerpoint/2010/main" val="2031209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ED02AFB-91A3-4A60-9CD7-F0EE1C07D2F3}"/>
              </a:ext>
            </a:extLst>
          </p:cNvPr>
          <p:cNvSpPr txBox="1">
            <a:spLocks noGrp="1"/>
          </p:cNvSpPr>
          <p:nvPr>
            <p:ph type="body" sz="quarter" idx="16"/>
          </p:nvPr>
        </p:nvSpPr>
        <p:spPr>
          <a:xfrm>
            <a:off x="630238" y="277813"/>
            <a:ext cx="5297487" cy="6159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Registrants – March 2024</a:t>
            </a:r>
          </a:p>
        </p:txBody>
      </p:sp>
      <p:grpSp>
        <p:nvGrpSpPr>
          <p:cNvPr id="7" name="Group 6">
            <a:extLst>
              <a:ext uri="{FF2B5EF4-FFF2-40B4-BE49-F238E27FC236}">
                <a16:creationId xmlns:a16="http://schemas.microsoft.com/office/drawing/2014/main" id="{D58B3BFE-994C-4703-8F0C-5746D46E0E55}"/>
              </a:ext>
            </a:extLst>
          </p:cNvPr>
          <p:cNvGrpSpPr/>
          <p:nvPr/>
        </p:nvGrpSpPr>
        <p:grpSpPr>
          <a:xfrm>
            <a:off x="1639628" y="1006536"/>
            <a:ext cx="9347754" cy="5184562"/>
            <a:chOff x="-400408" y="1"/>
            <a:chExt cx="5699546" cy="2330025"/>
          </a:xfrm>
        </p:grpSpPr>
        <p:grpSp>
          <p:nvGrpSpPr>
            <p:cNvPr id="8" name="Group 7">
              <a:extLst>
                <a:ext uri="{FF2B5EF4-FFF2-40B4-BE49-F238E27FC236}">
                  <a16:creationId xmlns:a16="http://schemas.microsoft.com/office/drawing/2014/main" id="{9387388A-D388-46BD-A175-C9BC33373043}"/>
                </a:ext>
              </a:extLst>
            </p:cNvPr>
            <p:cNvGrpSpPr/>
            <p:nvPr/>
          </p:nvGrpSpPr>
          <p:grpSpPr>
            <a:xfrm>
              <a:off x="-400407" y="1"/>
              <a:ext cx="4257422" cy="267811"/>
              <a:chOff x="-148558" y="3682130"/>
              <a:chExt cx="3921213" cy="267842"/>
            </a:xfrm>
          </p:grpSpPr>
          <p:sp>
            <p:nvSpPr>
              <p:cNvPr id="27" name="Freeform 47">
                <a:extLst>
                  <a:ext uri="{FF2B5EF4-FFF2-40B4-BE49-F238E27FC236}">
                    <a16:creationId xmlns:a16="http://schemas.microsoft.com/office/drawing/2014/main" id="{FF2C501B-6B7B-48FE-8401-D393E5C4303A}"/>
                  </a:ext>
                </a:extLst>
              </p:cNvPr>
              <p:cNvSpPr/>
              <p:nvPr/>
            </p:nvSpPr>
            <p:spPr>
              <a:xfrm>
                <a:off x="-148558" y="3682130"/>
                <a:ext cx="3287892" cy="258350"/>
              </a:xfrm>
              <a:custGeom>
                <a:avLst/>
                <a:gdLst/>
                <a:ahLst/>
                <a:cxnLst/>
                <a:rect l="l" t="t" r="r" b="b"/>
                <a:pathLst>
                  <a:path w="2854900" h="258350">
                    <a:moveTo>
                      <a:pt x="0" y="0"/>
                    </a:moveTo>
                    <a:lnTo>
                      <a:pt x="3015790" y="0"/>
                    </a:lnTo>
                    <a:lnTo>
                      <a:pt x="2854900" y="258350"/>
                    </a:lnTo>
                    <a:lnTo>
                      <a:pt x="0" y="258350"/>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Youth</a:t>
                </a:r>
                <a:r>
                  <a:rPr kumimoji="0" lang="en-GB" sz="18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worker 0.4%</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8" name="Freeform 48">
                <a:extLst>
                  <a:ext uri="{FF2B5EF4-FFF2-40B4-BE49-F238E27FC236}">
                    <a16:creationId xmlns:a16="http://schemas.microsoft.com/office/drawing/2014/main" id="{7E4F0359-F15F-4C9D-AAD7-A5D6B9238F25}"/>
                  </a:ext>
                </a:extLst>
              </p:cNvPr>
              <p:cNvSpPr/>
              <p:nvPr/>
            </p:nvSpPr>
            <p:spPr>
              <a:xfrm>
                <a:off x="3399128" y="3682130"/>
                <a:ext cx="373527" cy="267842"/>
              </a:xfrm>
              <a:custGeom>
                <a:avLst/>
                <a:gdLst/>
                <a:ahLst/>
                <a:cxnLst/>
                <a:rect l="l" t="t" r="r" b="b"/>
                <a:pathLst>
                  <a:path w="321790" h="258350">
                    <a:moveTo>
                      <a:pt x="160895" y="0"/>
                    </a:moveTo>
                    <a:lnTo>
                      <a:pt x="321790" y="258350"/>
                    </a:lnTo>
                    <a:lnTo>
                      <a:pt x="0" y="258350"/>
                    </a:lnTo>
                    <a:lnTo>
                      <a:pt x="160895" y="0"/>
                    </a:lnTo>
                    <a:close/>
                  </a:path>
                </a:pathLst>
              </a:custGeom>
              <a:solidFill>
                <a:srgbClr val="F5F8F2"/>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423</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grpSp>
        <p:grpSp>
          <p:nvGrpSpPr>
            <p:cNvPr id="9" name="Group 8">
              <a:extLst>
                <a:ext uri="{FF2B5EF4-FFF2-40B4-BE49-F238E27FC236}">
                  <a16:creationId xmlns:a16="http://schemas.microsoft.com/office/drawing/2014/main" id="{CA532E08-CF34-4DFA-905D-ECC167A6BCF8}"/>
                </a:ext>
              </a:extLst>
            </p:cNvPr>
            <p:cNvGrpSpPr/>
            <p:nvPr/>
          </p:nvGrpSpPr>
          <p:grpSpPr>
            <a:xfrm>
              <a:off x="-400406" y="340463"/>
              <a:ext cx="4474370" cy="254409"/>
              <a:chOff x="-148551" y="4030466"/>
              <a:chExt cx="4121027" cy="254439"/>
            </a:xfrm>
          </p:grpSpPr>
          <p:sp>
            <p:nvSpPr>
              <p:cNvPr id="25" name="Freeform 45">
                <a:extLst>
                  <a:ext uri="{FF2B5EF4-FFF2-40B4-BE49-F238E27FC236}">
                    <a16:creationId xmlns:a16="http://schemas.microsoft.com/office/drawing/2014/main" id="{3A442557-3BC6-4D50-A695-B6251E4A1075}"/>
                  </a:ext>
                </a:extLst>
              </p:cNvPr>
              <p:cNvSpPr/>
              <p:nvPr/>
            </p:nvSpPr>
            <p:spPr>
              <a:xfrm>
                <a:off x="-148551" y="4030466"/>
                <a:ext cx="3087731" cy="248336"/>
              </a:xfrm>
              <a:custGeom>
                <a:avLst/>
                <a:gdLst/>
                <a:ahLst/>
                <a:cxnLst/>
                <a:rect l="l" t="t" r="r" b="b"/>
                <a:pathLst>
                  <a:path w="2629210" h="248336">
                    <a:moveTo>
                      <a:pt x="0" y="0"/>
                    </a:moveTo>
                    <a:lnTo>
                      <a:pt x="2790110" y="0"/>
                    </a:lnTo>
                    <a:lnTo>
                      <a:pt x="262921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Youth support worker 0.7%</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6" name="Freeform 46">
                <a:extLst>
                  <a:ext uri="{FF2B5EF4-FFF2-40B4-BE49-F238E27FC236}">
                    <a16:creationId xmlns:a16="http://schemas.microsoft.com/office/drawing/2014/main" id="{750A06DC-2710-4840-B93B-4488B5ACF947}"/>
                  </a:ext>
                </a:extLst>
              </p:cNvPr>
              <p:cNvSpPr/>
              <p:nvPr/>
            </p:nvSpPr>
            <p:spPr>
              <a:xfrm>
                <a:off x="3199318" y="4036569"/>
                <a:ext cx="773158" cy="248336"/>
              </a:xfrm>
              <a:custGeom>
                <a:avLst/>
                <a:gdLst/>
                <a:ahLst/>
                <a:cxnLst/>
                <a:rect l="l" t="t" r="r" b="b"/>
                <a:pathLst>
                  <a:path w="773158" h="248336">
                    <a:moveTo>
                      <a:pt x="160895" y="0"/>
                    </a:moveTo>
                    <a:lnTo>
                      <a:pt x="612263" y="0"/>
                    </a:lnTo>
                    <a:lnTo>
                      <a:pt x="773158" y="248336"/>
                    </a:lnTo>
                    <a:lnTo>
                      <a:pt x="0" y="248336"/>
                    </a:lnTo>
                    <a:lnTo>
                      <a:pt x="160895" y="0"/>
                    </a:lnTo>
                    <a:close/>
                  </a:path>
                </a:pathLst>
              </a:custGeom>
              <a:solidFill>
                <a:schemeClr val="accent6">
                  <a:lumMod val="20000"/>
                  <a:lumOff val="80000"/>
                </a:schemeClr>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lang="en-GB" b="1" dirty="0">
                    <a:solidFill>
                      <a:prstClr val="black"/>
                    </a:solidFill>
                    <a:latin typeface="Calibri" panose="020F0502020204030204"/>
                    <a:ea typeface="Calibri" panose="020F0502020204030204" pitchFamily="34" charset="0"/>
                    <a:cs typeface="Times New Roman" panose="02020603050405020304" pitchFamily="18" charset="0"/>
                  </a:rPr>
                  <a:t>699</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id="{5AB20DBD-2899-478D-BD83-387DA8247744}"/>
                </a:ext>
              </a:extLst>
            </p:cNvPr>
            <p:cNvGrpSpPr/>
            <p:nvPr/>
          </p:nvGrpSpPr>
          <p:grpSpPr>
            <a:xfrm>
              <a:off x="-400407" y="690664"/>
              <a:ext cx="4719407" cy="248307"/>
              <a:chOff x="-145335" y="4378801"/>
              <a:chExt cx="4346714" cy="248336"/>
            </a:xfrm>
          </p:grpSpPr>
          <p:sp>
            <p:nvSpPr>
              <p:cNvPr id="23" name="Freeform 43">
                <a:extLst>
                  <a:ext uri="{FF2B5EF4-FFF2-40B4-BE49-F238E27FC236}">
                    <a16:creationId xmlns:a16="http://schemas.microsoft.com/office/drawing/2014/main" id="{D07E21A8-EF31-4558-A260-758A6ACC96C3}"/>
                  </a:ext>
                </a:extLst>
              </p:cNvPr>
              <p:cNvSpPr/>
              <p:nvPr/>
            </p:nvSpPr>
            <p:spPr>
              <a:xfrm>
                <a:off x="-145335" y="4378801"/>
                <a:ext cx="2847541" cy="248336"/>
              </a:xfrm>
              <a:custGeom>
                <a:avLst/>
                <a:gdLst/>
                <a:ahLst/>
                <a:cxnLst/>
                <a:rect l="l" t="t" r="r" b="b"/>
                <a:pathLst>
                  <a:path w="2403530" h="248336">
                    <a:moveTo>
                      <a:pt x="0" y="0"/>
                    </a:moveTo>
                    <a:lnTo>
                      <a:pt x="2564420" y="0"/>
                    </a:lnTo>
                    <a:lnTo>
                      <a:pt x="240353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Work-based learning practitioner 3.4%</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4" name="Freeform 44">
                <a:extLst>
                  <a:ext uri="{FF2B5EF4-FFF2-40B4-BE49-F238E27FC236}">
                    <a16:creationId xmlns:a16="http://schemas.microsoft.com/office/drawing/2014/main" id="{F95EDD1E-F4CC-45EF-BCBC-E20ABFE64FEF}"/>
                  </a:ext>
                </a:extLst>
              </p:cNvPr>
              <p:cNvSpPr/>
              <p:nvPr/>
            </p:nvSpPr>
            <p:spPr>
              <a:xfrm>
                <a:off x="2976849" y="4378801"/>
                <a:ext cx="1224530" cy="248336"/>
              </a:xfrm>
              <a:custGeom>
                <a:avLst/>
                <a:gdLst/>
                <a:ahLst/>
                <a:cxnLst/>
                <a:rect l="l" t="t" r="r" b="b"/>
                <a:pathLst>
                  <a:path w="1224530" h="248336">
                    <a:moveTo>
                      <a:pt x="160895" y="0"/>
                    </a:moveTo>
                    <a:lnTo>
                      <a:pt x="1063630" y="0"/>
                    </a:lnTo>
                    <a:lnTo>
                      <a:pt x="1224530" y="248336"/>
                    </a:lnTo>
                    <a:lnTo>
                      <a:pt x="0" y="248336"/>
                    </a:lnTo>
                    <a:lnTo>
                      <a:pt x="160895" y="0"/>
                    </a:lnTo>
                    <a:close/>
                  </a:path>
                </a:pathLst>
              </a:custGeom>
              <a:solidFill>
                <a:schemeClr val="accent6">
                  <a:lumMod val="40000"/>
                  <a:lumOff val="60000"/>
                </a:schemeClr>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3,533</a:t>
                </a:r>
              </a:p>
            </p:txBody>
          </p:sp>
        </p:grpSp>
        <p:grpSp>
          <p:nvGrpSpPr>
            <p:cNvPr id="11" name="Group 10">
              <a:extLst>
                <a:ext uri="{FF2B5EF4-FFF2-40B4-BE49-F238E27FC236}">
                  <a16:creationId xmlns:a16="http://schemas.microsoft.com/office/drawing/2014/main" id="{BBB833D2-5431-4FCD-81FF-842734026EE9}"/>
                </a:ext>
              </a:extLst>
            </p:cNvPr>
            <p:cNvGrpSpPr/>
            <p:nvPr/>
          </p:nvGrpSpPr>
          <p:grpSpPr>
            <a:xfrm>
              <a:off x="-400407" y="1040859"/>
              <a:ext cx="4964438" cy="248307"/>
              <a:chOff x="-148550" y="4727140"/>
              <a:chExt cx="4572395" cy="248336"/>
            </a:xfrm>
          </p:grpSpPr>
          <p:sp>
            <p:nvSpPr>
              <p:cNvPr id="21" name="Freeform 41">
                <a:extLst>
                  <a:ext uri="{FF2B5EF4-FFF2-40B4-BE49-F238E27FC236}">
                    <a16:creationId xmlns:a16="http://schemas.microsoft.com/office/drawing/2014/main" id="{0234E15B-F3CA-4F5E-87C3-79479DFAFD41}"/>
                  </a:ext>
                </a:extLst>
              </p:cNvPr>
              <p:cNvSpPr/>
              <p:nvPr/>
            </p:nvSpPr>
            <p:spPr>
              <a:xfrm>
                <a:off x="-148550" y="4727140"/>
                <a:ext cx="2670821" cy="248336"/>
              </a:xfrm>
              <a:custGeom>
                <a:avLst/>
                <a:gdLst/>
                <a:ahLst/>
                <a:cxnLst/>
                <a:rect l="l" t="t" r="r" b="b"/>
                <a:pathLst>
                  <a:path w="2177840" h="248336">
                    <a:moveTo>
                      <a:pt x="0" y="0"/>
                    </a:moveTo>
                    <a:lnTo>
                      <a:pt x="2338740" y="0"/>
                    </a:lnTo>
                    <a:lnTo>
                      <a:pt x="2177840" y="248336"/>
                    </a:lnTo>
                    <a:lnTo>
                      <a:pt x="0" y="248336"/>
                    </a:lnTo>
                    <a:lnTo>
                      <a:pt x="0" y="0"/>
                    </a:lnTo>
                    <a:close/>
                  </a:path>
                </a:pathLst>
              </a:custGeom>
              <a:solidFill>
                <a:srgbClr val="E8EBEE"/>
              </a:solidFill>
              <a:ln w="10000" cap="flat">
                <a:noFill/>
                <a:bevel/>
              </a:ln>
            </p:spPr>
            <p:txBody>
              <a:bodyPr wrap="square" lIns="0" tIns="0" rIns="0" bIns="0" rtlCol="0" anchor="ctr"/>
              <a:lstStyle/>
              <a:p>
                <a:pPr marL="0" marR="0" lvl="0" indent="0" algn="l" defTabSz="914400" rtl="0" eaLnBrk="1" fontAlgn="auto" latinLnBrk="0" hangingPunct="1">
                  <a:lnSpc>
                    <a:spcPct val="107000"/>
                  </a:lnSpc>
                  <a:spcBef>
                    <a:spcPts val="400"/>
                  </a:spcBef>
                  <a:spcAft>
                    <a:spcPts val="80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endParaRPr kumimoji="0" lang="en-GB" sz="16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2" name="Freeform 42">
                <a:extLst>
                  <a:ext uri="{FF2B5EF4-FFF2-40B4-BE49-F238E27FC236}">
                    <a16:creationId xmlns:a16="http://schemas.microsoft.com/office/drawing/2014/main" id="{BC521819-E1E6-4B96-9F72-7A0493800E39}"/>
                  </a:ext>
                </a:extLst>
              </p:cNvPr>
              <p:cNvSpPr/>
              <p:nvPr/>
            </p:nvSpPr>
            <p:spPr>
              <a:xfrm>
                <a:off x="2747955" y="4727140"/>
                <a:ext cx="1675890" cy="248336"/>
              </a:xfrm>
              <a:custGeom>
                <a:avLst/>
                <a:gdLst/>
                <a:ahLst/>
                <a:cxnLst/>
                <a:rect l="l" t="t" r="r" b="b"/>
                <a:pathLst>
                  <a:path w="1675890" h="248336">
                    <a:moveTo>
                      <a:pt x="160895" y="0"/>
                    </a:moveTo>
                    <a:lnTo>
                      <a:pt x="1515000" y="0"/>
                    </a:lnTo>
                    <a:lnTo>
                      <a:pt x="1675890" y="248336"/>
                    </a:lnTo>
                    <a:lnTo>
                      <a:pt x="0" y="248336"/>
                    </a:lnTo>
                    <a:lnTo>
                      <a:pt x="160895" y="0"/>
                    </a:lnTo>
                    <a:close/>
                  </a:path>
                </a:pathLst>
              </a:custGeom>
              <a:solidFill>
                <a:schemeClr val="accent6">
                  <a:lumMod val="60000"/>
                  <a:lumOff val="40000"/>
                </a:schemeClr>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lang="en-GB" b="1" dirty="0">
                    <a:solidFill>
                      <a:prstClr val="black"/>
                    </a:solidFill>
                    <a:latin typeface="Calibri" panose="020F0502020204030204"/>
                    <a:ea typeface="Calibri" panose="020F0502020204030204" pitchFamily="34" charset="0"/>
                    <a:cs typeface="Times New Roman" panose="02020603050405020304" pitchFamily="18" charset="0"/>
                  </a:rPr>
                  <a:t>6,504</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grpSp>
        <p:grpSp>
          <p:nvGrpSpPr>
            <p:cNvPr id="12" name="Group 11">
              <a:extLst>
                <a:ext uri="{FF2B5EF4-FFF2-40B4-BE49-F238E27FC236}">
                  <a16:creationId xmlns:a16="http://schemas.microsoft.com/office/drawing/2014/main" id="{3F326F9B-AE24-45A5-9514-1566B8DF9A74}"/>
                </a:ext>
              </a:extLst>
            </p:cNvPr>
            <p:cNvGrpSpPr/>
            <p:nvPr/>
          </p:nvGrpSpPr>
          <p:grpSpPr>
            <a:xfrm>
              <a:off x="-400408" y="1391049"/>
              <a:ext cx="5209476" cy="254415"/>
              <a:chOff x="-148730" y="5075470"/>
              <a:chExt cx="4798082" cy="254445"/>
            </a:xfrm>
          </p:grpSpPr>
          <p:sp>
            <p:nvSpPr>
              <p:cNvPr id="19" name="Freeform 39">
                <a:extLst>
                  <a:ext uri="{FF2B5EF4-FFF2-40B4-BE49-F238E27FC236}">
                    <a16:creationId xmlns:a16="http://schemas.microsoft.com/office/drawing/2014/main" id="{9F709D5F-E44D-45B3-A138-F36F1A807A44}"/>
                  </a:ext>
                </a:extLst>
              </p:cNvPr>
              <p:cNvSpPr/>
              <p:nvPr/>
            </p:nvSpPr>
            <p:spPr>
              <a:xfrm>
                <a:off x="-148730" y="5075470"/>
                <a:ext cx="2445137" cy="248336"/>
              </a:xfrm>
              <a:custGeom>
                <a:avLst/>
                <a:gdLst/>
                <a:ahLst/>
                <a:cxnLst/>
                <a:rect l="l" t="t" r="r" b="b"/>
                <a:pathLst>
                  <a:path w="1952160" h="248336">
                    <a:moveTo>
                      <a:pt x="0" y="0"/>
                    </a:moveTo>
                    <a:lnTo>
                      <a:pt x="2113050" y="0"/>
                    </a:lnTo>
                    <a:lnTo>
                      <a:pt x="195216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FE teacher 6</a:t>
                </a:r>
                <a:r>
                  <a:rPr lang="en-GB" b="1" dirty="0">
                    <a:solidFill>
                      <a:srgbClr val="000000"/>
                    </a:solidFill>
                    <a:latin typeface="Calibri" panose="020F0502020204030204"/>
                    <a:ea typeface="Calibri" panose="020F0502020204030204" pitchFamily="34" charset="0"/>
                    <a:cs typeface="Times New Roman" panose="02020603050405020304" pitchFamily="18" charset="0"/>
                  </a:rPr>
                  <a:t>.5</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20" name="Freeform 40">
                <a:extLst>
                  <a:ext uri="{FF2B5EF4-FFF2-40B4-BE49-F238E27FC236}">
                    <a16:creationId xmlns:a16="http://schemas.microsoft.com/office/drawing/2014/main" id="{33EFECE0-31F6-4094-A6D8-341BE8A111E8}"/>
                  </a:ext>
                </a:extLst>
              </p:cNvPr>
              <p:cNvSpPr/>
              <p:nvPr/>
            </p:nvSpPr>
            <p:spPr>
              <a:xfrm>
                <a:off x="2522092" y="5081579"/>
                <a:ext cx="2127260" cy="248336"/>
              </a:xfrm>
              <a:custGeom>
                <a:avLst/>
                <a:gdLst/>
                <a:ahLst/>
                <a:cxnLst/>
                <a:rect l="l" t="t" r="r" b="b"/>
                <a:pathLst>
                  <a:path w="2127260" h="248336">
                    <a:moveTo>
                      <a:pt x="160895" y="0"/>
                    </a:moveTo>
                    <a:lnTo>
                      <a:pt x="1966370" y="0"/>
                    </a:lnTo>
                    <a:lnTo>
                      <a:pt x="2127260" y="248336"/>
                    </a:lnTo>
                    <a:lnTo>
                      <a:pt x="0" y="248336"/>
                    </a:lnTo>
                    <a:lnTo>
                      <a:pt x="160895" y="0"/>
                    </a:lnTo>
                    <a:close/>
                  </a:path>
                </a:pathLst>
              </a:custGeom>
              <a:solidFill>
                <a:schemeClr val="accent6">
                  <a:lumMod val="75000"/>
                </a:schemeClr>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lang="en-GB" b="1" dirty="0">
                    <a:solidFill>
                      <a:prstClr val="white"/>
                    </a:solidFill>
                    <a:latin typeface="Calibri" panose="020F0502020204030204"/>
                    <a:ea typeface="Calibri" panose="020F0502020204030204" pitchFamily="34" charset="0"/>
                    <a:cs typeface="Times New Roman" panose="02020603050405020304" pitchFamily="18" charset="0"/>
                  </a:rPr>
                  <a:t>6,786</a:t>
                </a:r>
                <a:endParaRPr kumimoji="0" lang="en-GB" sz="1800" b="1" i="0" u="none" strike="noStrike" kern="1200" cap="none" spc="0" normalizeH="0" baseline="0" noProof="0" dirty="0">
                  <a:ln>
                    <a:noFill/>
                  </a:ln>
                  <a:solidFill>
                    <a:prstClr val="white"/>
                  </a:solidFill>
                  <a:effectLst/>
                  <a:uLnTx/>
                  <a:uFillTx/>
                  <a:latin typeface="Calibri" panose="020F0502020204030204"/>
                  <a:ea typeface="Calibri" panose="020F0502020204030204" pitchFamily="34" charset="0"/>
                  <a:cs typeface="Times New Roman" panose="02020603050405020304" pitchFamily="18" charset="0"/>
                </a:endParaRPr>
              </a:p>
            </p:txBody>
          </p:sp>
        </p:grpSp>
        <p:grpSp>
          <p:nvGrpSpPr>
            <p:cNvPr id="13" name="Group 12">
              <a:extLst>
                <a:ext uri="{FF2B5EF4-FFF2-40B4-BE49-F238E27FC236}">
                  <a16:creationId xmlns:a16="http://schemas.microsoft.com/office/drawing/2014/main" id="{680D5E5E-BFA2-48BC-90AA-7501289CB4EE}"/>
                </a:ext>
              </a:extLst>
            </p:cNvPr>
            <p:cNvGrpSpPr/>
            <p:nvPr/>
          </p:nvGrpSpPr>
          <p:grpSpPr>
            <a:xfrm>
              <a:off x="-400408" y="1741244"/>
              <a:ext cx="5454512" cy="248307"/>
              <a:chOff x="-148554" y="5423803"/>
              <a:chExt cx="5023768" cy="248336"/>
            </a:xfrm>
          </p:grpSpPr>
          <p:sp>
            <p:nvSpPr>
              <p:cNvPr id="17" name="Freeform 37">
                <a:extLst>
                  <a:ext uri="{FF2B5EF4-FFF2-40B4-BE49-F238E27FC236}">
                    <a16:creationId xmlns:a16="http://schemas.microsoft.com/office/drawing/2014/main" id="{F8B737FB-E1B4-4C0F-8805-767743C0C089}"/>
                  </a:ext>
                </a:extLst>
              </p:cNvPr>
              <p:cNvSpPr/>
              <p:nvPr/>
            </p:nvSpPr>
            <p:spPr>
              <a:xfrm>
                <a:off x="-148554" y="5423803"/>
                <a:ext cx="2219450" cy="248336"/>
              </a:xfrm>
              <a:custGeom>
                <a:avLst/>
                <a:gdLst/>
                <a:ahLst/>
                <a:cxnLst/>
                <a:rect l="l" t="t" r="r" b="b"/>
                <a:pathLst>
                  <a:path w="1726470" h="248336">
                    <a:moveTo>
                      <a:pt x="0" y="0"/>
                    </a:moveTo>
                    <a:lnTo>
                      <a:pt x="1887370" y="0"/>
                    </a:lnTo>
                    <a:lnTo>
                      <a:pt x="172647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School teacher 36.3%</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8" name="Freeform 38">
                <a:extLst>
                  <a:ext uri="{FF2B5EF4-FFF2-40B4-BE49-F238E27FC236}">
                    <a16:creationId xmlns:a16="http://schemas.microsoft.com/office/drawing/2014/main" id="{EB94C7F1-024A-457C-A093-8C5749AA573B}"/>
                  </a:ext>
                </a:extLst>
              </p:cNvPr>
              <p:cNvSpPr/>
              <p:nvPr/>
            </p:nvSpPr>
            <p:spPr>
              <a:xfrm>
                <a:off x="2296584" y="5423804"/>
                <a:ext cx="2578630" cy="248335"/>
              </a:xfrm>
              <a:custGeom>
                <a:avLst/>
                <a:gdLst/>
                <a:ahLst/>
                <a:cxnLst/>
                <a:rect l="l" t="t" r="r" b="b"/>
                <a:pathLst>
                  <a:path w="2578630" h="248336">
                    <a:moveTo>
                      <a:pt x="160895" y="0"/>
                    </a:moveTo>
                    <a:lnTo>
                      <a:pt x="2417740" y="0"/>
                    </a:lnTo>
                    <a:lnTo>
                      <a:pt x="2578630" y="248336"/>
                    </a:lnTo>
                    <a:lnTo>
                      <a:pt x="0" y="248336"/>
                    </a:lnTo>
                    <a:lnTo>
                      <a:pt x="160895" y="0"/>
                    </a:lnTo>
                    <a:close/>
                  </a:path>
                </a:pathLst>
              </a:custGeom>
              <a:solidFill>
                <a:schemeClr val="accent6">
                  <a:lumMod val="50000"/>
                </a:schemeClr>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Calibri" panose="020F0502020204030204" pitchFamily="34" charset="0"/>
                    <a:cs typeface="Times New Roman" panose="02020603050405020304" pitchFamily="18" charset="0"/>
                  </a:rPr>
                  <a:t>37,682</a:t>
                </a:r>
              </a:p>
            </p:txBody>
          </p:sp>
        </p:grpSp>
        <p:grpSp>
          <p:nvGrpSpPr>
            <p:cNvPr id="14" name="Group 13">
              <a:extLst>
                <a:ext uri="{FF2B5EF4-FFF2-40B4-BE49-F238E27FC236}">
                  <a16:creationId xmlns:a16="http://schemas.microsoft.com/office/drawing/2014/main" id="{6F5C7288-F4D0-4EF8-B1E9-F0D337316B60}"/>
                </a:ext>
              </a:extLst>
            </p:cNvPr>
            <p:cNvGrpSpPr/>
            <p:nvPr/>
          </p:nvGrpSpPr>
          <p:grpSpPr>
            <a:xfrm>
              <a:off x="-400407" y="2081719"/>
              <a:ext cx="5699545" cy="248307"/>
              <a:chOff x="-152125" y="5772140"/>
              <a:chExt cx="5249449" cy="248336"/>
            </a:xfrm>
          </p:grpSpPr>
          <p:sp>
            <p:nvSpPr>
              <p:cNvPr id="15" name="Freeform 35">
                <a:extLst>
                  <a:ext uri="{FF2B5EF4-FFF2-40B4-BE49-F238E27FC236}">
                    <a16:creationId xmlns:a16="http://schemas.microsoft.com/office/drawing/2014/main" id="{96E6DFAC-3BE6-44F6-A9A1-D88BE272C534}"/>
                  </a:ext>
                </a:extLst>
              </p:cNvPr>
              <p:cNvSpPr/>
              <p:nvPr/>
            </p:nvSpPr>
            <p:spPr>
              <a:xfrm>
                <a:off x="-152125" y="5772140"/>
                <a:ext cx="2006871" cy="248336"/>
              </a:xfrm>
              <a:custGeom>
                <a:avLst/>
                <a:gdLst/>
                <a:ahLst/>
                <a:cxnLst/>
                <a:rect l="l" t="t" r="r" b="b"/>
                <a:pathLst>
                  <a:path w="1500790" h="248336">
                    <a:moveTo>
                      <a:pt x="0" y="0"/>
                    </a:moveTo>
                    <a:lnTo>
                      <a:pt x="1661680" y="0"/>
                    </a:lnTo>
                    <a:lnTo>
                      <a:pt x="1500790" y="248336"/>
                    </a:lnTo>
                    <a:lnTo>
                      <a:pt x="0" y="248336"/>
                    </a:lnTo>
                    <a:lnTo>
                      <a:pt x="0" y="0"/>
                    </a:lnTo>
                    <a:close/>
                  </a:path>
                </a:pathLst>
              </a:custGeom>
              <a:solidFill>
                <a:srgbClr val="E8EBEE"/>
              </a:solidFill>
              <a:ln w="10000" cap="flat">
                <a:noFill/>
                <a:bevel/>
              </a:ln>
            </p:spPr>
            <p:txBody>
              <a:bodyPr wrap="square" lIns="0" tIns="0" rIns="0" bIns="0" rtlCol="0" anchor="ctr"/>
              <a:lstStyle/>
              <a:p>
                <a:pPr marL="0" marR="0" lvl="0" indent="0" algn="l" defTabSz="914400" rtl="0" eaLnBrk="1" fontAlgn="auto" latinLnBrk="0" hangingPunct="1">
                  <a:lnSpc>
                    <a:spcPct val="107000"/>
                  </a:lnSpc>
                  <a:spcBef>
                    <a:spcPts val="400"/>
                  </a:spcBef>
                  <a:spcAft>
                    <a:spcPts val="80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endParaRPr kumimoji="0" lang="en-GB" sz="16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6" name="Freeform 36">
                <a:extLst>
                  <a:ext uri="{FF2B5EF4-FFF2-40B4-BE49-F238E27FC236}">
                    <a16:creationId xmlns:a16="http://schemas.microsoft.com/office/drawing/2014/main" id="{5D7569AD-40C7-453B-97AB-DB4913309B00}"/>
                  </a:ext>
                </a:extLst>
              </p:cNvPr>
              <p:cNvSpPr/>
              <p:nvPr/>
            </p:nvSpPr>
            <p:spPr>
              <a:xfrm>
                <a:off x="2067324" y="5772140"/>
                <a:ext cx="3030000" cy="248336"/>
              </a:xfrm>
              <a:custGeom>
                <a:avLst/>
                <a:gdLst/>
                <a:ahLst/>
                <a:cxnLst/>
                <a:rect l="l" t="t" r="r" b="b"/>
                <a:pathLst>
                  <a:path w="3030000" h="248336">
                    <a:moveTo>
                      <a:pt x="160895" y="0"/>
                    </a:moveTo>
                    <a:lnTo>
                      <a:pt x="2869110" y="0"/>
                    </a:lnTo>
                    <a:lnTo>
                      <a:pt x="3030000" y="248336"/>
                    </a:lnTo>
                    <a:lnTo>
                      <a:pt x="0" y="248336"/>
                    </a:lnTo>
                    <a:lnTo>
                      <a:pt x="160895" y="0"/>
                    </a:lnTo>
                    <a:close/>
                  </a:path>
                </a:pathLst>
              </a:custGeom>
              <a:solidFill>
                <a:srgbClr val="00491F"/>
              </a:solidFill>
              <a:ln w="10000" cap="flat">
                <a:solidFill>
                  <a:schemeClr val="bg1">
                    <a:lumMod val="50000"/>
                  </a:schemeClr>
                </a:solidFill>
                <a:bevel/>
              </a:ln>
            </p:spPr>
            <p:txBody>
              <a:bodyPr wrap="square" lIns="0" tIns="0" rIns="0" bIns="0" rtlCol="0" anchor="ctr"/>
              <a:lstStyle/>
              <a:p>
                <a:pPr marL="0" marR="0" lvl="0" indent="0" algn="ctr"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Calibri" panose="020F0502020204030204"/>
                    <a:ea typeface="Calibri" panose="020F0502020204030204" pitchFamily="34" charset="0"/>
                    <a:cs typeface="Times New Roman" panose="02020603050405020304" pitchFamily="18" charset="0"/>
                  </a:rPr>
                  <a:t>48,079</a:t>
                </a:r>
              </a:p>
            </p:txBody>
          </p:sp>
        </p:grpSp>
      </p:grpSp>
      <p:sp>
        <p:nvSpPr>
          <p:cNvPr id="29" name="Freeform 43">
            <a:extLst>
              <a:ext uri="{FF2B5EF4-FFF2-40B4-BE49-F238E27FC236}">
                <a16:creationId xmlns:a16="http://schemas.microsoft.com/office/drawing/2014/main" id="{C613315F-F282-4F76-901F-CB5CBDD5C1AA}"/>
              </a:ext>
            </a:extLst>
          </p:cNvPr>
          <p:cNvSpPr/>
          <p:nvPr/>
        </p:nvSpPr>
        <p:spPr>
          <a:xfrm>
            <a:off x="1639630" y="3308233"/>
            <a:ext cx="4755960" cy="552510"/>
          </a:xfrm>
          <a:custGeom>
            <a:avLst/>
            <a:gdLst/>
            <a:ahLst/>
            <a:cxnLst/>
            <a:rect l="l" t="t" r="r" b="b"/>
            <a:pathLst>
              <a:path w="2403530" h="248336">
                <a:moveTo>
                  <a:pt x="0" y="0"/>
                </a:moveTo>
                <a:lnTo>
                  <a:pt x="2564420" y="0"/>
                </a:lnTo>
                <a:lnTo>
                  <a:pt x="240353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 </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FE learning support worker 6</a:t>
            </a:r>
            <a:r>
              <a:rPr lang="en-GB" b="1" dirty="0">
                <a:solidFill>
                  <a:srgbClr val="000000"/>
                </a:solidFill>
                <a:latin typeface="Calibri" panose="020F0502020204030204"/>
                <a:ea typeface="Calibri" panose="020F0502020204030204" pitchFamily="34" charset="0"/>
                <a:cs typeface="Times New Roman" panose="02020603050405020304" pitchFamily="18" charset="0"/>
              </a:rPr>
              <a:t>.3</a:t>
            </a: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 name="Freeform 37">
            <a:extLst>
              <a:ext uri="{FF2B5EF4-FFF2-40B4-BE49-F238E27FC236}">
                <a16:creationId xmlns:a16="http://schemas.microsoft.com/office/drawing/2014/main" id="{9E3040C3-AEB1-454B-91B3-DF9FD1976F8B}"/>
              </a:ext>
            </a:extLst>
          </p:cNvPr>
          <p:cNvSpPr/>
          <p:nvPr/>
        </p:nvSpPr>
        <p:spPr>
          <a:xfrm>
            <a:off x="1639630" y="5660204"/>
            <a:ext cx="3573657" cy="552510"/>
          </a:xfrm>
          <a:custGeom>
            <a:avLst/>
            <a:gdLst/>
            <a:ahLst/>
            <a:cxnLst/>
            <a:rect l="l" t="t" r="r" b="b"/>
            <a:pathLst>
              <a:path w="1726470" h="248336">
                <a:moveTo>
                  <a:pt x="0" y="0"/>
                </a:moveTo>
                <a:lnTo>
                  <a:pt x="1887370" y="0"/>
                </a:lnTo>
                <a:lnTo>
                  <a:pt x="1726470" y="248336"/>
                </a:lnTo>
                <a:lnTo>
                  <a:pt x="0" y="248336"/>
                </a:lnTo>
                <a:lnTo>
                  <a:pt x="0" y="0"/>
                </a:lnTo>
                <a:close/>
              </a:path>
            </a:pathLst>
          </a:custGeom>
          <a:solidFill>
            <a:srgbClr val="E8EBEE"/>
          </a:solidFill>
          <a:ln w="10000" cap="flat">
            <a:noFill/>
            <a:bevel/>
          </a:ln>
        </p:spPr>
        <p:txBody>
          <a:bodyPr wrap="square" lIns="0" tIns="0" rIns="0" bIns="0" rtlCol="0" anchor="ctr"/>
          <a:lstStyle/>
          <a:p>
            <a:pPr marL="180975" marR="0" lvl="0" indent="0" algn="l" defTabSz="914400" rtl="0" eaLnBrk="1" fontAlgn="auto" latinLnBrk="0" hangingPunct="1">
              <a:lnSpc>
                <a:spcPct val="107000"/>
              </a:lnSpc>
              <a:spcBef>
                <a:spcPts val="40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Learning support worker 46.4%</a:t>
            </a:r>
            <a:endParaRPr kumimoji="0" lang="en-GB" sz="1800" b="1"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616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D9AF49D-DEEA-45FB-A817-BA2F91ED4B14}"/>
              </a:ext>
            </a:extLst>
          </p:cNvPr>
          <p:cNvSpPr>
            <a:spLocks noGrp="1"/>
          </p:cNvSpPr>
          <p:nvPr>
            <p:ph type="body" sz="quarter" idx="16"/>
          </p:nvPr>
        </p:nvSpPr>
        <p:spPr>
          <a:xfrm>
            <a:off x="399053" y="339636"/>
            <a:ext cx="7791357" cy="823892"/>
          </a:xfrm>
        </p:spPr>
        <p:txBody>
          <a:bodyPr>
            <a:normAutofit/>
          </a:bodyPr>
          <a:lstStyle/>
          <a:p>
            <a:r>
              <a:rPr lang="en-GB" dirty="0"/>
              <a:t>Single and multiple registrations two-way matrix</a:t>
            </a:r>
          </a:p>
          <a:p>
            <a:endParaRPr lang="en-GB" dirty="0"/>
          </a:p>
        </p:txBody>
      </p:sp>
      <p:graphicFrame>
        <p:nvGraphicFramePr>
          <p:cNvPr id="6" name="Table 5">
            <a:extLst>
              <a:ext uri="{FF2B5EF4-FFF2-40B4-BE49-F238E27FC236}">
                <a16:creationId xmlns:a16="http://schemas.microsoft.com/office/drawing/2014/main" id="{5355B143-28B1-4AAD-AF94-FF27BF0F33DB}"/>
              </a:ext>
            </a:extLst>
          </p:cNvPr>
          <p:cNvGraphicFramePr>
            <a:graphicFrameLocks noGrp="1"/>
          </p:cNvGraphicFramePr>
          <p:nvPr/>
        </p:nvGraphicFramePr>
        <p:xfrm>
          <a:off x="288107" y="1586480"/>
          <a:ext cx="11615785" cy="3492000"/>
        </p:xfrm>
        <a:graphic>
          <a:graphicData uri="http://schemas.openxmlformats.org/drawingml/2006/table">
            <a:tbl>
              <a:tblPr/>
              <a:tblGrid>
                <a:gridCol w="4214581">
                  <a:extLst>
                    <a:ext uri="{9D8B030D-6E8A-4147-A177-3AD203B41FA5}">
                      <a16:colId xmlns:a16="http://schemas.microsoft.com/office/drawing/2014/main" val="2544596918"/>
                    </a:ext>
                  </a:extLst>
                </a:gridCol>
                <a:gridCol w="616767">
                  <a:extLst>
                    <a:ext uri="{9D8B030D-6E8A-4147-A177-3AD203B41FA5}">
                      <a16:colId xmlns:a16="http://schemas.microsoft.com/office/drawing/2014/main" val="3815779237"/>
                    </a:ext>
                  </a:extLst>
                </a:gridCol>
                <a:gridCol w="616767">
                  <a:extLst>
                    <a:ext uri="{9D8B030D-6E8A-4147-A177-3AD203B41FA5}">
                      <a16:colId xmlns:a16="http://schemas.microsoft.com/office/drawing/2014/main" val="3857575794"/>
                    </a:ext>
                  </a:extLst>
                </a:gridCol>
                <a:gridCol w="616767">
                  <a:extLst>
                    <a:ext uri="{9D8B030D-6E8A-4147-A177-3AD203B41FA5}">
                      <a16:colId xmlns:a16="http://schemas.microsoft.com/office/drawing/2014/main" val="1920558459"/>
                    </a:ext>
                  </a:extLst>
                </a:gridCol>
                <a:gridCol w="616767">
                  <a:extLst>
                    <a:ext uri="{9D8B030D-6E8A-4147-A177-3AD203B41FA5}">
                      <a16:colId xmlns:a16="http://schemas.microsoft.com/office/drawing/2014/main" val="1592629787"/>
                    </a:ext>
                  </a:extLst>
                </a:gridCol>
                <a:gridCol w="616767">
                  <a:extLst>
                    <a:ext uri="{9D8B030D-6E8A-4147-A177-3AD203B41FA5}">
                      <a16:colId xmlns:a16="http://schemas.microsoft.com/office/drawing/2014/main" val="3290544123"/>
                    </a:ext>
                  </a:extLst>
                </a:gridCol>
                <a:gridCol w="616767">
                  <a:extLst>
                    <a:ext uri="{9D8B030D-6E8A-4147-A177-3AD203B41FA5}">
                      <a16:colId xmlns:a16="http://schemas.microsoft.com/office/drawing/2014/main" val="661242471"/>
                    </a:ext>
                  </a:extLst>
                </a:gridCol>
                <a:gridCol w="616767">
                  <a:extLst>
                    <a:ext uri="{9D8B030D-6E8A-4147-A177-3AD203B41FA5}">
                      <a16:colId xmlns:a16="http://schemas.microsoft.com/office/drawing/2014/main" val="1769330956"/>
                    </a:ext>
                  </a:extLst>
                </a:gridCol>
                <a:gridCol w="616767">
                  <a:extLst>
                    <a:ext uri="{9D8B030D-6E8A-4147-A177-3AD203B41FA5}">
                      <a16:colId xmlns:a16="http://schemas.microsoft.com/office/drawing/2014/main" val="2456949227"/>
                    </a:ext>
                  </a:extLst>
                </a:gridCol>
                <a:gridCol w="616767">
                  <a:extLst>
                    <a:ext uri="{9D8B030D-6E8A-4147-A177-3AD203B41FA5}">
                      <a16:colId xmlns:a16="http://schemas.microsoft.com/office/drawing/2014/main" val="3720626755"/>
                    </a:ext>
                  </a:extLst>
                </a:gridCol>
                <a:gridCol w="616767">
                  <a:extLst>
                    <a:ext uri="{9D8B030D-6E8A-4147-A177-3AD203B41FA5}">
                      <a16:colId xmlns:a16="http://schemas.microsoft.com/office/drawing/2014/main" val="3827254708"/>
                    </a:ext>
                  </a:extLst>
                </a:gridCol>
                <a:gridCol w="616767">
                  <a:extLst>
                    <a:ext uri="{9D8B030D-6E8A-4147-A177-3AD203B41FA5}">
                      <a16:colId xmlns:a16="http://schemas.microsoft.com/office/drawing/2014/main" val="3959027529"/>
                    </a:ext>
                  </a:extLst>
                </a:gridCol>
                <a:gridCol w="616767">
                  <a:extLst>
                    <a:ext uri="{9D8B030D-6E8A-4147-A177-3AD203B41FA5}">
                      <a16:colId xmlns:a16="http://schemas.microsoft.com/office/drawing/2014/main" val="1407840360"/>
                    </a:ext>
                  </a:extLst>
                </a:gridCol>
              </a:tblGrid>
              <a:tr h="324000">
                <a:tc>
                  <a:txBody>
                    <a:bodyPr/>
                    <a:lstStyle/>
                    <a:p>
                      <a:pPr algn="l" fontAlgn="b"/>
                      <a:r>
                        <a:rPr lang="en-GB" sz="1200" b="1" i="0" u="none" strike="noStrike" dirty="0">
                          <a:solidFill>
                            <a:srgbClr val="000000"/>
                          </a:solidFill>
                          <a:effectLst/>
                          <a:latin typeface="Calibri" panose="020F0502020204030204" pitchFamily="34" charset="0"/>
                        </a:rPr>
                        <a:t>Registration Categories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Code</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SLSW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FE 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FE LSW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WBLP</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QYW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QYSW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ITEA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ITSW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ISTEA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l" fontAlgn="b"/>
                      <a:r>
                        <a:rPr lang="en-GB" sz="1200" b="1" i="0" u="none" strike="noStrike" dirty="0">
                          <a:solidFill>
                            <a:schemeClr val="bg1"/>
                          </a:solidFill>
                          <a:effectLst/>
                          <a:latin typeface="Calibri" panose="020F0502020204030204" pitchFamily="34" charset="0"/>
                        </a:rPr>
                        <a:t>ISSW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241813625"/>
                  </a:ext>
                </a:extLst>
              </a:tr>
              <a:tr h="288000">
                <a:tc>
                  <a:txBody>
                    <a:bodyPr/>
                    <a:lstStyle/>
                    <a:p>
                      <a:pPr algn="l" fontAlgn="b"/>
                      <a:r>
                        <a:rPr lang="en-GB" sz="1200" b="0" i="0" u="none" strike="noStrike" dirty="0">
                          <a:solidFill>
                            <a:srgbClr val="000000"/>
                          </a:solidFill>
                          <a:effectLst/>
                          <a:latin typeface="Calibri" panose="020F0502020204030204" pitchFamily="34" charset="0"/>
                        </a:rPr>
                        <a:t>School teachers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1" i="0" u="none" strike="noStrike" dirty="0">
                          <a:solidFill>
                            <a:schemeClr val="bg1"/>
                          </a:solidFill>
                          <a:effectLst/>
                          <a:latin typeface="Calibri" panose="020F0502020204030204" pitchFamily="34" charset="0"/>
                        </a:rPr>
                        <a:t>29,988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4,373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472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257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486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3771018"/>
                  </a:ext>
                </a:extLst>
              </a:tr>
              <a:tr h="288000">
                <a:tc>
                  <a:txBody>
                    <a:bodyPr/>
                    <a:lstStyle/>
                    <a:p>
                      <a:pPr algn="l" fontAlgn="b"/>
                      <a:r>
                        <a:rPr lang="en-GB" sz="1200" b="0" i="0" u="none" strike="noStrike" dirty="0">
                          <a:solidFill>
                            <a:srgbClr val="000000"/>
                          </a:solidFill>
                          <a:effectLst/>
                          <a:latin typeface="Calibri" panose="020F0502020204030204" pitchFamily="34" charset="0"/>
                        </a:rPr>
                        <a:t>School learning support workers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SLSW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4,373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39,204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1,006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2,778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413668"/>
                  </a:ext>
                </a:extLst>
              </a:tr>
              <a:tr h="288000">
                <a:tc>
                  <a:txBody>
                    <a:bodyPr/>
                    <a:lstStyle/>
                    <a:p>
                      <a:pPr algn="l" fontAlgn="b"/>
                      <a:r>
                        <a:rPr lang="en-GB" sz="1200" b="0" i="0" u="none" strike="noStrike" dirty="0">
                          <a:solidFill>
                            <a:srgbClr val="000000"/>
                          </a:solidFill>
                          <a:effectLst/>
                          <a:latin typeface="Calibri" panose="020F0502020204030204" pitchFamily="34" charset="0"/>
                        </a:rPr>
                        <a:t>Further education teachers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FE 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1,215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1,006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3,485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1,518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858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5720723"/>
                  </a:ext>
                </a:extLst>
              </a:tr>
              <a:tr h="288000">
                <a:tc>
                  <a:txBody>
                    <a:bodyPr/>
                    <a:lstStyle/>
                    <a:p>
                      <a:pPr algn="l" fontAlgn="b"/>
                      <a:r>
                        <a:rPr lang="en-GB" sz="1200" b="0" i="0" u="none" strike="noStrike" dirty="0">
                          <a:solidFill>
                            <a:srgbClr val="000000"/>
                          </a:solidFill>
                          <a:effectLst/>
                          <a:latin typeface="Calibri" panose="020F0502020204030204" pitchFamily="34" charset="0"/>
                        </a:rPr>
                        <a:t>Further education support workers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FE LSW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472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2,778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1,518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2,158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651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876867"/>
                  </a:ext>
                </a:extLst>
              </a:tr>
              <a:tr h="288000">
                <a:tc>
                  <a:txBody>
                    <a:bodyPr/>
                    <a:lstStyle/>
                    <a:p>
                      <a:pPr algn="l" fontAlgn="b"/>
                      <a:r>
                        <a:rPr lang="en-GB" sz="1200" b="0" i="0" u="none" strike="noStrike" dirty="0">
                          <a:solidFill>
                            <a:srgbClr val="000000"/>
                          </a:solidFill>
                          <a:effectLst/>
                          <a:latin typeface="Calibri" panose="020F0502020204030204" pitchFamily="34" charset="0"/>
                        </a:rPr>
                        <a:t>Work-based learning practitioners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WBLP</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257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858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651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2,117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0964012"/>
                  </a:ext>
                </a:extLst>
              </a:tr>
              <a:tr h="288000">
                <a:tc>
                  <a:txBody>
                    <a:bodyPr/>
                    <a:lstStyle/>
                    <a:p>
                      <a:pPr algn="l" fontAlgn="b"/>
                      <a:r>
                        <a:rPr lang="en-GB" sz="1200" b="0" i="0" u="none" strike="noStrike" dirty="0">
                          <a:solidFill>
                            <a:srgbClr val="000000"/>
                          </a:solidFill>
                          <a:effectLst/>
                          <a:latin typeface="Calibri" panose="020F0502020204030204" pitchFamily="34" charset="0"/>
                        </a:rPr>
                        <a:t>Qualified youth workers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QYW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284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72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4548578"/>
                  </a:ext>
                </a:extLst>
              </a:tr>
              <a:tr h="288000">
                <a:tc>
                  <a:txBody>
                    <a:bodyPr/>
                    <a:lstStyle/>
                    <a:p>
                      <a:pPr algn="l" fontAlgn="b"/>
                      <a:r>
                        <a:rPr lang="en-GB" sz="1200" b="0" i="0" u="none" strike="noStrike" dirty="0">
                          <a:solidFill>
                            <a:srgbClr val="000000"/>
                          </a:solidFill>
                          <a:effectLst/>
                          <a:latin typeface="Calibri" panose="020F0502020204030204" pitchFamily="34" charset="0"/>
                        </a:rPr>
                        <a:t>Qualified youth support workers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QYSW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464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5598802"/>
                  </a:ext>
                </a:extLst>
              </a:tr>
              <a:tr h="288000">
                <a:tc>
                  <a:txBody>
                    <a:bodyPr/>
                    <a:lstStyle/>
                    <a:p>
                      <a:pPr algn="l" fontAlgn="b"/>
                      <a:r>
                        <a:rPr lang="en-GB" sz="1200" b="0" i="0" u="none" strike="noStrike" dirty="0">
                          <a:solidFill>
                            <a:srgbClr val="000000"/>
                          </a:solidFill>
                          <a:effectLst/>
                          <a:latin typeface="Calibri" panose="020F0502020204030204" pitchFamily="34" charset="0"/>
                        </a:rPr>
                        <a:t>Independent school teachers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ITEA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486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1,242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54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0223353"/>
                  </a:ext>
                </a:extLst>
              </a:tr>
              <a:tr h="288000">
                <a:tc>
                  <a:txBody>
                    <a:bodyPr/>
                    <a:lstStyle/>
                    <a:p>
                      <a:pPr algn="l" fontAlgn="b"/>
                      <a:r>
                        <a:rPr lang="en-GB" sz="1200" b="0" i="0" u="none" strike="noStrike" dirty="0">
                          <a:solidFill>
                            <a:srgbClr val="000000"/>
                          </a:solidFill>
                          <a:effectLst/>
                          <a:latin typeface="Calibri" panose="020F0502020204030204" pitchFamily="34" charset="0"/>
                        </a:rPr>
                        <a:t>Independent school learning support workers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ITSW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23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405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678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049253"/>
                  </a:ext>
                </a:extLst>
              </a:tr>
              <a:tr h="288000">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teachers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ISTEA</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11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30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48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dirty="0">
                          <a:solidFill>
                            <a:srgbClr val="000000"/>
                          </a:solidFill>
                          <a:effectLst/>
                          <a:latin typeface="Calibri" panose="020F0502020204030204" pitchFamily="34" charset="0"/>
                        </a:rPr>
                        <a:t>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3494110"/>
                  </a:ext>
                </a:extLst>
              </a:tr>
              <a:tr h="288000">
                <a:tc>
                  <a:txBody>
                    <a:bodyPr/>
                    <a:lstStyle/>
                    <a:p>
                      <a:pPr algn="l" fontAlgn="b"/>
                      <a:r>
                        <a:rPr lang="en-GB" sz="1200" b="0" i="0" u="none" strike="noStrike" dirty="0">
                          <a:solidFill>
                            <a:srgbClr val="000000"/>
                          </a:solidFill>
                          <a:effectLst/>
                          <a:latin typeface="Calibri" panose="020F0502020204030204" pitchFamily="34" charset="0"/>
                        </a:rPr>
                        <a:t>Independent special post-16 institution learning support workers</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ISSW</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200" b="0" i="0" u="none" strike="noStrike">
                          <a:solidFill>
                            <a:srgbClr val="000000"/>
                          </a:solidFill>
                          <a:effectLst/>
                          <a:latin typeface="Calibri" panose="020F0502020204030204" pitchFamily="34" charset="0"/>
                        </a:rPr>
                        <a:t>3</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4</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chemeClr val="bg1"/>
                          </a:solidFill>
                          <a:effectLst/>
                          <a:latin typeface="Calibri" panose="020F0502020204030204" pitchFamily="34" charset="0"/>
                        </a:rPr>
                        <a:t>217</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3327777114"/>
                  </a:ext>
                </a:extLst>
              </a:tr>
            </a:tbl>
          </a:graphicData>
        </a:graphic>
      </p:graphicFrame>
    </p:spTree>
    <p:extLst>
      <p:ext uri="{BB962C8B-B14F-4D97-AF65-F5344CB8AC3E}">
        <p14:creationId xmlns:p14="http://schemas.microsoft.com/office/powerpoint/2010/main" val="2020285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A3E4C97-E1AD-484E-85A1-89E8DD742925}"/>
              </a:ext>
            </a:extLst>
          </p:cNvPr>
          <p:cNvSpPr>
            <a:spLocks noGrp="1"/>
          </p:cNvSpPr>
          <p:nvPr>
            <p:ph type="body" sz="quarter" idx="16"/>
          </p:nvPr>
        </p:nvSpPr>
        <p:spPr>
          <a:xfrm>
            <a:off x="155528" y="168063"/>
            <a:ext cx="6210912" cy="420148"/>
          </a:xfrm>
        </p:spPr>
        <p:txBody>
          <a:bodyPr>
            <a:noAutofit/>
          </a:bodyPr>
          <a:lstStyle/>
          <a:p>
            <a:r>
              <a:rPr lang="en-GB" sz="2400" dirty="0"/>
              <a:t>School learning support workers in 2024</a:t>
            </a:r>
          </a:p>
        </p:txBody>
      </p:sp>
      <p:graphicFrame>
        <p:nvGraphicFramePr>
          <p:cNvPr id="9" name="Table 8">
            <a:extLst>
              <a:ext uri="{FF2B5EF4-FFF2-40B4-BE49-F238E27FC236}">
                <a16:creationId xmlns:a16="http://schemas.microsoft.com/office/drawing/2014/main" id="{C4DE5F86-9A79-4089-839A-DA4BC644420C}"/>
              </a:ext>
            </a:extLst>
          </p:cNvPr>
          <p:cNvGraphicFramePr>
            <a:graphicFrameLocks noGrp="1"/>
          </p:cNvGraphicFramePr>
          <p:nvPr/>
        </p:nvGraphicFramePr>
        <p:xfrm>
          <a:off x="270010" y="2570321"/>
          <a:ext cx="4630343" cy="1548000"/>
        </p:xfrm>
        <a:graphic>
          <a:graphicData uri="http://schemas.openxmlformats.org/drawingml/2006/table">
            <a:tbl>
              <a:tblPr/>
              <a:tblGrid>
                <a:gridCol w="1463097">
                  <a:extLst>
                    <a:ext uri="{9D8B030D-6E8A-4147-A177-3AD203B41FA5}">
                      <a16:colId xmlns:a16="http://schemas.microsoft.com/office/drawing/2014/main" val="2824747710"/>
                    </a:ext>
                  </a:extLst>
                </a:gridCol>
                <a:gridCol w="1583623">
                  <a:extLst>
                    <a:ext uri="{9D8B030D-6E8A-4147-A177-3AD203B41FA5}">
                      <a16:colId xmlns:a16="http://schemas.microsoft.com/office/drawing/2014/main" val="2971348400"/>
                    </a:ext>
                  </a:extLst>
                </a:gridCol>
                <a:gridCol w="1583623">
                  <a:extLst>
                    <a:ext uri="{9D8B030D-6E8A-4147-A177-3AD203B41FA5}">
                      <a16:colId xmlns:a16="http://schemas.microsoft.com/office/drawing/2014/main" val="2501559547"/>
                    </a:ext>
                  </a:extLst>
                </a:gridCol>
              </a:tblGrid>
              <a:tr h="2520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534"/>
                    </a:solidFill>
                  </a:tcPr>
                </a:tc>
                <a:extLst>
                  <a:ext uri="{0D108BD9-81ED-4DB2-BD59-A6C34878D82A}">
                    <a16:rowId xmlns:a16="http://schemas.microsoft.com/office/drawing/2014/main" val="2608155728"/>
                  </a:ext>
                </a:extLst>
              </a:tr>
              <a:tr h="216000">
                <a:tc>
                  <a:txBody>
                    <a:bodyPr/>
                    <a:lstStyle/>
                    <a:p>
                      <a:pPr algn="l" fontAlgn="b"/>
                      <a:r>
                        <a:rPr lang="en-GB" sz="1200" b="0" i="0" u="none" strike="noStrike" dirty="0">
                          <a:solidFill>
                            <a:srgbClr val="000000"/>
                          </a:solidFill>
                          <a:effectLst/>
                          <a:latin typeface="Calibri" panose="020F0502020204030204" pitchFamily="34" charset="0"/>
                        </a:rPr>
                        <a:t>&lt;29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15,098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152821"/>
                  </a:ext>
                </a:extLst>
              </a:tr>
              <a:tr h="216000">
                <a:tc>
                  <a:txBody>
                    <a:bodyPr/>
                    <a:lstStyle/>
                    <a:p>
                      <a:pPr algn="l" fontAlgn="b"/>
                      <a:r>
                        <a:rPr lang="en-GB" sz="1200" b="0" i="0" u="none" strike="noStrike" dirty="0">
                          <a:solidFill>
                            <a:srgbClr val="000000"/>
                          </a:solidFill>
                          <a:effectLst/>
                          <a:latin typeface="Calibri" panose="020F0502020204030204" pitchFamily="34" charset="0"/>
                        </a:rPr>
                        <a:t>30 - 39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11,033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9129930"/>
                  </a:ext>
                </a:extLst>
              </a:tr>
              <a:tr h="216000">
                <a:tc>
                  <a:txBody>
                    <a:bodyPr/>
                    <a:lstStyle/>
                    <a:p>
                      <a:pPr algn="l" fontAlgn="b"/>
                      <a:r>
                        <a:rPr lang="en-GB" sz="1200" b="0" i="0" u="none" strike="noStrike" dirty="0">
                          <a:solidFill>
                            <a:srgbClr val="000000"/>
                          </a:solidFill>
                          <a:effectLst/>
                          <a:latin typeface="Calibri" panose="020F0502020204030204" pitchFamily="34" charset="0"/>
                        </a:rPr>
                        <a:t>40 - 49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9,469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3321959"/>
                  </a:ext>
                </a:extLst>
              </a:tr>
              <a:tr h="216000">
                <a:tc>
                  <a:txBody>
                    <a:bodyPr/>
                    <a:lstStyle/>
                    <a:p>
                      <a:pPr algn="l" fontAlgn="b"/>
                      <a:r>
                        <a:rPr lang="en-GB" sz="1200" b="0" i="0" u="none" strike="noStrike" dirty="0">
                          <a:solidFill>
                            <a:srgbClr val="000000"/>
                          </a:solidFill>
                          <a:effectLst/>
                          <a:latin typeface="Calibri" panose="020F0502020204030204" pitchFamily="34" charset="0"/>
                        </a:rPr>
                        <a:t>50 - 59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8,893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940370"/>
                  </a:ext>
                </a:extLst>
              </a:tr>
              <a:tr h="216000">
                <a:tc>
                  <a:txBody>
                    <a:bodyPr/>
                    <a:lstStyle/>
                    <a:p>
                      <a:pPr algn="l" fontAlgn="b"/>
                      <a:r>
                        <a:rPr lang="en-GB" sz="1200" b="0" i="0" u="none" strike="noStrike" dirty="0">
                          <a:solidFill>
                            <a:srgbClr val="000000"/>
                          </a:solidFill>
                          <a:effectLst/>
                          <a:latin typeface="Calibri" panose="020F050202020403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0839189"/>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9500472"/>
                  </a:ext>
                </a:extLst>
              </a:tr>
            </a:tbl>
          </a:graphicData>
        </a:graphic>
      </p:graphicFrame>
      <p:sp>
        <p:nvSpPr>
          <p:cNvPr id="11" name="TextBox 10">
            <a:extLst>
              <a:ext uri="{FF2B5EF4-FFF2-40B4-BE49-F238E27FC236}">
                <a16:creationId xmlns:a16="http://schemas.microsoft.com/office/drawing/2014/main" id="{E5057674-97B9-47A2-BA81-E07560A6BC71}"/>
              </a:ext>
            </a:extLst>
          </p:cNvPr>
          <p:cNvSpPr txBox="1"/>
          <p:nvPr/>
        </p:nvSpPr>
        <p:spPr>
          <a:xfrm>
            <a:off x="270011" y="2370266"/>
            <a:ext cx="874645" cy="400110"/>
          </a:xfrm>
          <a:prstGeom prst="rect">
            <a:avLst/>
          </a:prstGeom>
          <a:noFill/>
        </p:spPr>
        <p:txBody>
          <a:bodyPr wrap="square">
            <a:spAutoFit/>
          </a:bodyPr>
          <a:lstStyle/>
          <a:p>
            <a:r>
              <a:rPr kumimoji="0" lang="en-GB" sz="2000" b="1" i="0" u="none" strike="noStrike" kern="1200" cap="none" spc="0" normalizeH="0" baseline="0" noProof="0" dirty="0">
                <a:ln>
                  <a:noFill/>
                </a:ln>
                <a:solidFill>
                  <a:srgbClr val="006534"/>
                </a:solidFill>
                <a:effectLst/>
                <a:uLnTx/>
                <a:uFillTx/>
                <a:latin typeface="Calibri" panose="020F0502020204030204"/>
                <a:ea typeface="+mn-ea"/>
                <a:cs typeface="Poppins SemiBold" panose="00000700000000000000" pitchFamily="50" charset="0"/>
              </a:rPr>
              <a:t>Age</a:t>
            </a:r>
            <a:endParaRPr lang="en-GB" sz="1400" dirty="0"/>
          </a:p>
        </p:txBody>
      </p:sp>
      <p:sp>
        <p:nvSpPr>
          <p:cNvPr id="13" name="TextBox 12">
            <a:extLst>
              <a:ext uri="{FF2B5EF4-FFF2-40B4-BE49-F238E27FC236}">
                <a16:creationId xmlns:a16="http://schemas.microsoft.com/office/drawing/2014/main" id="{837B1BBC-EB7F-4DBB-9DF4-522B2D451197}"/>
              </a:ext>
            </a:extLst>
          </p:cNvPr>
          <p:cNvSpPr txBox="1"/>
          <p:nvPr/>
        </p:nvSpPr>
        <p:spPr>
          <a:xfrm>
            <a:off x="200347" y="791283"/>
            <a:ext cx="1186069" cy="400110"/>
          </a:xfrm>
          <a:prstGeom prst="rect">
            <a:avLst/>
          </a:prstGeom>
          <a:noFill/>
        </p:spPr>
        <p:txBody>
          <a:bodyPr wrap="square">
            <a:spAutoFit/>
          </a:bodyPr>
          <a:lstStyle/>
          <a:p>
            <a:r>
              <a:rPr lang="en-GB" sz="2000" b="1" dirty="0">
                <a:solidFill>
                  <a:srgbClr val="006534"/>
                </a:solidFill>
                <a:latin typeface="Calibri" panose="020F0502020204030204"/>
                <a:cs typeface="Poppins SemiBold" panose="00000700000000000000" pitchFamily="50" charset="0"/>
              </a:rPr>
              <a:t>Gender</a:t>
            </a:r>
            <a:endParaRPr lang="en-GB" sz="1400" dirty="0"/>
          </a:p>
        </p:txBody>
      </p:sp>
      <p:graphicFrame>
        <p:nvGraphicFramePr>
          <p:cNvPr id="14" name="Table 13">
            <a:extLst>
              <a:ext uri="{FF2B5EF4-FFF2-40B4-BE49-F238E27FC236}">
                <a16:creationId xmlns:a16="http://schemas.microsoft.com/office/drawing/2014/main" id="{5369AE5F-D2B5-40BB-A9AC-A55A960202B8}"/>
              </a:ext>
            </a:extLst>
          </p:cNvPr>
          <p:cNvGraphicFramePr>
            <a:graphicFrameLocks noGrp="1"/>
          </p:cNvGraphicFramePr>
          <p:nvPr/>
        </p:nvGraphicFramePr>
        <p:xfrm>
          <a:off x="270010" y="1022114"/>
          <a:ext cx="4598688" cy="1116000"/>
        </p:xfrm>
        <a:graphic>
          <a:graphicData uri="http://schemas.openxmlformats.org/drawingml/2006/table">
            <a:tbl>
              <a:tblPr/>
              <a:tblGrid>
                <a:gridCol w="1491578">
                  <a:extLst>
                    <a:ext uri="{9D8B030D-6E8A-4147-A177-3AD203B41FA5}">
                      <a16:colId xmlns:a16="http://schemas.microsoft.com/office/drawing/2014/main" val="2598239415"/>
                    </a:ext>
                  </a:extLst>
                </a:gridCol>
                <a:gridCol w="1553555">
                  <a:extLst>
                    <a:ext uri="{9D8B030D-6E8A-4147-A177-3AD203B41FA5}">
                      <a16:colId xmlns:a16="http://schemas.microsoft.com/office/drawing/2014/main" val="1844688599"/>
                    </a:ext>
                  </a:extLst>
                </a:gridCol>
                <a:gridCol w="1553555">
                  <a:extLst>
                    <a:ext uri="{9D8B030D-6E8A-4147-A177-3AD203B41FA5}">
                      <a16:colId xmlns:a16="http://schemas.microsoft.com/office/drawing/2014/main" val="105190842"/>
                    </a:ext>
                  </a:extLst>
                </a:gridCol>
              </a:tblGrid>
              <a:tr h="252000">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1173978192"/>
                  </a:ext>
                </a:extLst>
              </a:tr>
              <a:tr h="216000">
                <a:tc>
                  <a:txBody>
                    <a:bodyPr/>
                    <a:lstStyle/>
                    <a:p>
                      <a:pPr algn="l" fontAlgn="b"/>
                      <a:r>
                        <a:rPr lang="en-GB" sz="1200" b="0" i="0" u="none" strike="noStrike" dirty="0">
                          <a:solidFill>
                            <a:srgbClr val="000000"/>
                          </a:solidFill>
                          <a:effectLst/>
                          <a:latin typeface="Calibri" panose="020F0502020204030204" pitchFamily="34" charset="0"/>
                        </a:rPr>
                        <a:t>Female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41,061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9009983"/>
                  </a:ext>
                </a:extLst>
              </a:tr>
              <a:tr h="216000">
                <a:tc>
                  <a:txBody>
                    <a:bodyPr/>
                    <a:lstStyle/>
                    <a:p>
                      <a:pPr algn="l" fontAlgn="b"/>
                      <a:r>
                        <a:rPr lang="en-GB" sz="1200" b="0" i="0" u="none" strike="noStrike" dirty="0">
                          <a:solidFill>
                            <a:srgbClr val="000000"/>
                          </a:solidFill>
                          <a:effectLst/>
                          <a:latin typeface="Calibri" panose="020F0502020204030204" pitchFamily="34" charset="0"/>
                        </a:rPr>
                        <a:t>Male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6,974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3570024"/>
                  </a:ext>
                </a:extLst>
              </a:tr>
              <a:tr h="216000">
                <a:tc>
                  <a:txBody>
                    <a:bodyPr/>
                    <a:lstStyle/>
                    <a:p>
                      <a:pPr algn="l" fontAlgn="b"/>
                      <a:r>
                        <a:rPr lang="en-GB" sz="1200" b="0" i="0" u="none" strike="noStrike">
                          <a:solidFill>
                            <a:srgbClr val="000000"/>
                          </a:solidFill>
                          <a:effectLst/>
                          <a:latin typeface="Calibri" panose="020F0502020204030204" pitchFamily="34" charset="0"/>
                        </a:rPr>
                        <a:t>Not specified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3159247"/>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1248734"/>
                  </a:ext>
                </a:extLst>
              </a:tr>
            </a:tbl>
          </a:graphicData>
        </a:graphic>
      </p:graphicFrame>
      <p:graphicFrame>
        <p:nvGraphicFramePr>
          <p:cNvPr id="12" name="Table 11">
            <a:extLst>
              <a:ext uri="{FF2B5EF4-FFF2-40B4-BE49-F238E27FC236}">
                <a16:creationId xmlns:a16="http://schemas.microsoft.com/office/drawing/2014/main" id="{64BE7A1B-786B-49F3-A258-80E78CA85DDF}"/>
              </a:ext>
            </a:extLst>
          </p:cNvPr>
          <p:cNvGraphicFramePr>
            <a:graphicFrameLocks noGrp="1"/>
          </p:cNvGraphicFramePr>
          <p:nvPr/>
        </p:nvGraphicFramePr>
        <p:xfrm>
          <a:off x="5555159" y="915066"/>
          <a:ext cx="5437392" cy="1980000"/>
        </p:xfrm>
        <a:graphic>
          <a:graphicData uri="http://schemas.openxmlformats.org/drawingml/2006/table">
            <a:tbl>
              <a:tblPr/>
              <a:tblGrid>
                <a:gridCol w="3652636">
                  <a:extLst>
                    <a:ext uri="{9D8B030D-6E8A-4147-A177-3AD203B41FA5}">
                      <a16:colId xmlns:a16="http://schemas.microsoft.com/office/drawing/2014/main" val="3673666667"/>
                    </a:ext>
                  </a:extLst>
                </a:gridCol>
                <a:gridCol w="892378">
                  <a:extLst>
                    <a:ext uri="{9D8B030D-6E8A-4147-A177-3AD203B41FA5}">
                      <a16:colId xmlns:a16="http://schemas.microsoft.com/office/drawing/2014/main" val="1559385261"/>
                    </a:ext>
                  </a:extLst>
                </a:gridCol>
                <a:gridCol w="892378">
                  <a:extLst>
                    <a:ext uri="{9D8B030D-6E8A-4147-A177-3AD203B41FA5}">
                      <a16:colId xmlns:a16="http://schemas.microsoft.com/office/drawing/2014/main" val="3552104584"/>
                    </a:ext>
                  </a:extLst>
                </a:gridCol>
              </a:tblGrid>
              <a:tr h="252000">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2142180844"/>
                  </a:ext>
                </a:extLst>
              </a:tr>
              <a:tr h="216000">
                <a:tc>
                  <a:txBody>
                    <a:bodyPr/>
                    <a:lstStyle/>
                    <a:p>
                      <a:pPr algn="l" fontAlgn="b"/>
                      <a:r>
                        <a:rPr lang="en-GB" sz="1200" b="0" i="0" u="none" strike="noStrike" dirty="0">
                          <a:solidFill>
                            <a:srgbClr val="000000"/>
                          </a:solidFill>
                          <a:effectLst/>
                          <a:latin typeface="Calibri" panose="020F0502020204030204" pitchFamily="34" charset="0"/>
                        </a:rPr>
                        <a:t>White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36,499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77.8%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1558916"/>
                  </a:ext>
                </a:extLst>
              </a:tr>
              <a:tr h="216000">
                <a:tc>
                  <a:txBody>
                    <a:bodyPr/>
                    <a:lstStyle/>
                    <a:p>
                      <a:pPr algn="l" fontAlgn="b"/>
                      <a:r>
                        <a:rPr lang="en-GB" sz="1200" b="0" i="0" u="none" strike="noStrike" dirty="0">
                          <a:solidFill>
                            <a:srgbClr val="000000"/>
                          </a:solidFill>
                          <a:effectLst/>
                          <a:latin typeface="Calibri" panose="020F0502020204030204" pitchFamily="34" charset="0"/>
                        </a:rPr>
                        <a:t>Mixed/Multiple ethnic groups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1011754"/>
                  </a:ext>
                </a:extLst>
              </a:tr>
              <a:tr h="216000">
                <a:tc>
                  <a:txBody>
                    <a:bodyPr/>
                    <a:lstStyle/>
                    <a:p>
                      <a:pPr algn="l" fontAlgn="b"/>
                      <a:r>
                        <a:rPr lang="en-GB" sz="1200" b="0" i="0" u="none" strike="noStrike">
                          <a:solidFill>
                            <a:srgbClr val="000000"/>
                          </a:solidFill>
                          <a:effectLst/>
                          <a:latin typeface="Calibri" panose="020F0502020204030204" pitchFamily="34" charset="0"/>
                        </a:rPr>
                        <a:t>Asian/Asian 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0397913"/>
                  </a:ext>
                </a:extLst>
              </a:tr>
              <a:tr h="216000">
                <a:tc>
                  <a:txBody>
                    <a:bodyPr/>
                    <a:lstStyle/>
                    <a:p>
                      <a:pPr algn="l" fontAlgn="b"/>
                      <a:r>
                        <a:rPr lang="en-GB" sz="1200" b="0" i="0" u="none" strike="noStrike" dirty="0">
                          <a:solidFill>
                            <a:srgbClr val="000000"/>
                          </a:solidFill>
                          <a:effectLst/>
                          <a:latin typeface="Calibri" panose="020F0502020204030204" pitchFamily="34" charset="0"/>
                        </a:rPr>
                        <a:t>Black/African/Caribbean/Black 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9672725"/>
                  </a:ext>
                </a:extLst>
              </a:tr>
              <a:tr h="216000">
                <a:tc>
                  <a:txBody>
                    <a:bodyPr/>
                    <a:lstStyle/>
                    <a:p>
                      <a:pPr algn="l" fontAlgn="b"/>
                      <a:r>
                        <a:rPr lang="en-GB" sz="1200" b="0" i="0" u="none" strike="noStrike">
                          <a:solidFill>
                            <a:srgbClr val="000000"/>
                          </a:solidFill>
                          <a:effectLst/>
                          <a:latin typeface="Calibri" panose="020F0502020204030204" pitchFamily="34" charset="0"/>
                        </a:rPr>
                        <a:t>Other ethnic group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7285405"/>
                  </a:ext>
                </a:extLst>
              </a:tr>
              <a:tr h="216000">
                <a:tc>
                  <a:txBody>
                    <a:bodyPr/>
                    <a:lstStyle/>
                    <a:p>
                      <a:pPr algn="l" fontAlgn="b"/>
                      <a:r>
                        <a:rPr lang="en-GB" sz="1200" b="0" i="0" u="none" strike="noStrike" dirty="0">
                          <a:solidFill>
                            <a:srgbClr val="000000"/>
                          </a:solidFill>
                          <a:effectLst/>
                          <a:latin typeface="Calibri" panose="020F0502020204030204" pitchFamily="34" charset="0"/>
                        </a:rPr>
                        <a:t>Does not wish to record ethnic group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9611786"/>
                  </a:ext>
                </a:extLst>
              </a:tr>
              <a:tr h="216000">
                <a:tc>
                  <a:txBody>
                    <a:bodyPr/>
                    <a:lstStyle/>
                    <a:p>
                      <a:pPr algn="l" fontAlgn="b"/>
                      <a:r>
                        <a:rPr lang="en-GB" sz="1200" b="0" i="0" u="none" strike="noStrike">
                          <a:solidFill>
                            <a:srgbClr val="000000"/>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6,318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13.4%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3869391"/>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1" i="0" u="none" strike="noStrike" dirty="0">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2873722"/>
                  </a:ext>
                </a:extLst>
              </a:tr>
            </a:tbl>
          </a:graphicData>
        </a:graphic>
      </p:graphicFrame>
      <p:graphicFrame>
        <p:nvGraphicFramePr>
          <p:cNvPr id="15" name="Table 14">
            <a:extLst>
              <a:ext uri="{FF2B5EF4-FFF2-40B4-BE49-F238E27FC236}">
                <a16:creationId xmlns:a16="http://schemas.microsoft.com/office/drawing/2014/main" id="{21D71215-5873-417F-A709-AE2377C49E42}"/>
              </a:ext>
            </a:extLst>
          </p:cNvPr>
          <p:cNvGraphicFramePr>
            <a:graphicFrameLocks noGrp="1"/>
          </p:cNvGraphicFramePr>
          <p:nvPr/>
        </p:nvGraphicFramePr>
        <p:xfrm>
          <a:off x="5555158" y="3021044"/>
          <a:ext cx="5449539" cy="1980000"/>
        </p:xfrm>
        <a:graphic>
          <a:graphicData uri="http://schemas.openxmlformats.org/drawingml/2006/table">
            <a:tbl>
              <a:tblPr/>
              <a:tblGrid>
                <a:gridCol w="3683493">
                  <a:extLst>
                    <a:ext uri="{9D8B030D-6E8A-4147-A177-3AD203B41FA5}">
                      <a16:colId xmlns:a16="http://schemas.microsoft.com/office/drawing/2014/main" val="623623774"/>
                    </a:ext>
                  </a:extLst>
                </a:gridCol>
                <a:gridCol w="883023">
                  <a:extLst>
                    <a:ext uri="{9D8B030D-6E8A-4147-A177-3AD203B41FA5}">
                      <a16:colId xmlns:a16="http://schemas.microsoft.com/office/drawing/2014/main" val="3475721351"/>
                    </a:ext>
                  </a:extLst>
                </a:gridCol>
                <a:gridCol w="883023">
                  <a:extLst>
                    <a:ext uri="{9D8B030D-6E8A-4147-A177-3AD203B41FA5}">
                      <a16:colId xmlns:a16="http://schemas.microsoft.com/office/drawing/2014/main" val="3636129701"/>
                    </a:ext>
                  </a:extLst>
                </a:gridCol>
              </a:tblGrid>
              <a:tr h="252000">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GB" sz="1200" b="1" i="0" u="none" strike="noStrike" dirty="0">
                          <a:solidFill>
                            <a:srgbClr val="FFFFFF"/>
                          </a:solidFill>
                          <a:effectLst/>
                          <a:latin typeface="Calibri" panose="020F0502020204030204" pitchFamily="34" charset="0"/>
                        </a:rPr>
                        <a:t>Number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ctr"/>
                      <a:r>
                        <a:rPr lang="en-GB" sz="1200" b="1" i="0" u="none" strike="noStrike" dirty="0">
                          <a:solidFill>
                            <a:srgbClr val="FFFFFF"/>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577682249"/>
                  </a:ext>
                </a:extLst>
              </a:tr>
              <a:tr h="216000">
                <a:tc>
                  <a:txBody>
                    <a:bodyPr/>
                    <a:lstStyle/>
                    <a:p>
                      <a:pPr algn="l" fontAlgn="b"/>
                      <a:r>
                        <a:rPr lang="en-GB" sz="1200" b="0" i="0" u="none" strike="noStrike" dirty="0">
                          <a:solidFill>
                            <a:srgbClr val="000000"/>
                          </a:solidFill>
                          <a:effectLst/>
                          <a:latin typeface="Calibri" panose="020F0502020204030204" pitchFamily="34" charset="0"/>
                        </a:rPr>
                        <a:t>Welsh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22,064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45.9%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7628750"/>
                  </a:ext>
                </a:extLst>
              </a:tr>
              <a:tr h="216000">
                <a:tc>
                  <a:txBody>
                    <a:bodyPr/>
                    <a:lstStyle/>
                    <a:p>
                      <a:pPr algn="l" fontAlgn="b"/>
                      <a:r>
                        <a:rPr lang="en-GB" sz="1200" b="0" i="0" u="none" strike="noStrike" dirty="0">
                          <a:solidFill>
                            <a:srgbClr val="000000"/>
                          </a:solidFill>
                          <a:effectLst/>
                          <a:latin typeface="Calibri" panose="020F0502020204030204" pitchFamily="34" charset="0"/>
                        </a:rPr>
                        <a:t>British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27.8%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285004"/>
                  </a:ext>
                </a:extLst>
              </a:tr>
              <a:tr h="216000">
                <a:tc>
                  <a:txBody>
                    <a:bodyPr/>
                    <a:lstStyle/>
                    <a:p>
                      <a:pPr algn="l" fontAlgn="b"/>
                      <a:r>
                        <a:rPr lang="en-GB" sz="1200" b="0" i="0" u="none" strike="noStrike" dirty="0">
                          <a:solidFill>
                            <a:srgbClr val="000000"/>
                          </a:solidFill>
                          <a:effectLst/>
                          <a:latin typeface="Calibri" panose="020F0502020204030204" pitchFamily="34" charset="0"/>
                        </a:rPr>
                        <a:t>English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2,997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2674688"/>
                  </a:ext>
                </a:extLst>
              </a:tr>
              <a:tr h="216000">
                <a:tc>
                  <a:txBody>
                    <a:bodyPr/>
                    <a:lstStyle/>
                    <a:p>
                      <a:pPr algn="l" fontAlgn="b"/>
                      <a:r>
                        <a:rPr lang="en-GB" sz="1200" b="0" i="0" u="none" strike="noStrike" dirty="0">
                          <a:solidFill>
                            <a:srgbClr val="000000"/>
                          </a:solidFill>
                          <a:effectLst/>
                          <a:latin typeface="Calibri" panose="020F0502020204030204" pitchFamily="34" charset="0"/>
                        </a:rPr>
                        <a:t>Scottish, Irish or Northern Irish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8052704"/>
                  </a:ext>
                </a:extLst>
              </a:tr>
              <a:tr h="216000">
                <a:tc>
                  <a:txBody>
                    <a:bodyPr/>
                    <a:lstStyle/>
                    <a:p>
                      <a:pPr algn="l" fontAlgn="b"/>
                      <a:r>
                        <a:rPr lang="en-GB" sz="1200" b="0" i="0" u="none" strike="noStrike" dirty="0">
                          <a:solidFill>
                            <a:srgbClr val="000000"/>
                          </a:solidFill>
                          <a:effectLst/>
                          <a:latin typeface="Calibri" panose="020F0502020204030204" pitchFamily="34" charset="0"/>
                        </a:rPr>
                        <a:t>Other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2,671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5952363"/>
                  </a:ext>
                </a:extLst>
              </a:tr>
              <a:tr h="216000">
                <a:tc>
                  <a:txBody>
                    <a:bodyPr/>
                    <a:lstStyle/>
                    <a:p>
                      <a:pPr algn="l" fontAlgn="b"/>
                      <a:r>
                        <a:rPr lang="en-GB" sz="1200" b="0" i="0" u="none" strike="noStrike" dirty="0">
                          <a:solidFill>
                            <a:srgbClr val="000000"/>
                          </a:solidFill>
                          <a:effectLst/>
                          <a:latin typeface="Calibri" panose="020F0502020204030204" pitchFamily="34" charset="0"/>
                        </a:rPr>
                        <a:t>Does not wish to record national identity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7437810"/>
                  </a:ext>
                </a:extLst>
              </a:tr>
              <a:tr h="216000">
                <a:tc>
                  <a:txBody>
                    <a:bodyPr/>
                    <a:lstStyle/>
                    <a:p>
                      <a:pPr algn="l" fontAlgn="b"/>
                      <a:r>
                        <a:rPr lang="en-GB" sz="1200" b="0" i="0" u="none" strike="noStrike">
                          <a:solidFill>
                            <a:srgbClr val="000000"/>
                          </a:solidFill>
                          <a:effectLst/>
                          <a:latin typeface="Calibri" panose="020F0502020204030204" pitchFamily="34" charset="0"/>
                        </a:rPr>
                        <a:t>Unknown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6,406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0" i="0" u="none" strike="noStrike" dirty="0">
                          <a:solidFill>
                            <a:srgbClr val="000000"/>
                          </a:solidFill>
                          <a:effectLst/>
                          <a:latin typeface="Calibri" panose="020F0502020204030204" pitchFamily="34" charset="0"/>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4921920"/>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200" b="1" i="0" u="none" strike="noStrike" dirty="0">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2127796"/>
                  </a:ext>
                </a:extLst>
              </a:tr>
            </a:tbl>
          </a:graphicData>
        </a:graphic>
      </p:graphicFrame>
      <p:graphicFrame>
        <p:nvGraphicFramePr>
          <p:cNvPr id="16" name="Table 15">
            <a:extLst>
              <a:ext uri="{FF2B5EF4-FFF2-40B4-BE49-F238E27FC236}">
                <a16:creationId xmlns:a16="http://schemas.microsoft.com/office/drawing/2014/main" id="{41C43BBB-9501-4716-825A-D662F9878ADA}"/>
              </a:ext>
            </a:extLst>
          </p:cNvPr>
          <p:cNvGraphicFramePr>
            <a:graphicFrameLocks noGrp="1"/>
          </p:cNvGraphicFramePr>
          <p:nvPr/>
        </p:nvGraphicFramePr>
        <p:xfrm>
          <a:off x="5573608" y="5304327"/>
          <a:ext cx="5437389" cy="900000"/>
        </p:xfrm>
        <a:graphic>
          <a:graphicData uri="http://schemas.openxmlformats.org/drawingml/2006/table">
            <a:tbl>
              <a:tblPr/>
              <a:tblGrid>
                <a:gridCol w="3623555">
                  <a:extLst>
                    <a:ext uri="{9D8B030D-6E8A-4147-A177-3AD203B41FA5}">
                      <a16:colId xmlns:a16="http://schemas.microsoft.com/office/drawing/2014/main" val="3250729125"/>
                    </a:ext>
                  </a:extLst>
                </a:gridCol>
                <a:gridCol w="906917">
                  <a:extLst>
                    <a:ext uri="{9D8B030D-6E8A-4147-A177-3AD203B41FA5}">
                      <a16:colId xmlns:a16="http://schemas.microsoft.com/office/drawing/2014/main" val="629894923"/>
                    </a:ext>
                  </a:extLst>
                </a:gridCol>
                <a:gridCol w="906917">
                  <a:extLst>
                    <a:ext uri="{9D8B030D-6E8A-4147-A177-3AD203B41FA5}">
                      <a16:colId xmlns:a16="http://schemas.microsoft.com/office/drawing/2014/main" val="3516014360"/>
                    </a:ext>
                  </a:extLst>
                </a:gridCol>
              </a:tblGrid>
              <a:tr h="252000">
                <a:tc>
                  <a:txBody>
                    <a:bodyPr/>
                    <a:lstStyle/>
                    <a:p>
                      <a:pPr algn="l" fontAlgn="b"/>
                      <a:endParaRPr lang="en-GB" sz="14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961887617"/>
                  </a:ext>
                </a:extLst>
              </a:tr>
              <a:tr h="216000">
                <a:tc>
                  <a:txBody>
                    <a:bodyPr/>
                    <a:lstStyle/>
                    <a:p>
                      <a:pPr algn="l" fontAlgn="b"/>
                      <a:r>
                        <a:rPr lang="en-GB" sz="1200" b="0" i="0" u="none" strike="noStrike" dirty="0">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3519335"/>
                  </a:ext>
                </a:extLst>
              </a:tr>
              <a:tr h="216000">
                <a:tc>
                  <a:txBody>
                    <a:bodyPr/>
                    <a:lstStyle/>
                    <a:p>
                      <a:pPr algn="l" fontAlgn="b"/>
                      <a:r>
                        <a:rPr lang="en-GB" sz="1200" b="0" i="0" u="none" strike="noStrike" dirty="0">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46,732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3983631"/>
                  </a:ext>
                </a:extLst>
              </a:tr>
              <a:tr h="216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7870715"/>
                  </a:ext>
                </a:extLst>
              </a:tr>
            </a:tbl>
          </a:graphicData>
        </a:graphic>
      </p:graphicFrame>
      <p:sp>
        <p:nvSpPr>
          <p:cNvPr id="17" name="TextBox 16">
            <a:extLst>
              <a:ext uri="{FF2B5EF4-FFF2-40B4-BE49-F238E27FC236}">
                <a16:creationId xmlns:a16="http://schemas.microsoft.com/office/drawing/2014/main" id="{72E54589-C9C6-4E00-9CB7-C47213887A04}"/>
              </a:ext>
            </a:extLst>
          </p:cNvPr>
          <p:cNvSpPr txBox="1"/>
          <p:nvPr/>
        </p:nvSpPr>
        <p:spPr>
          <a:xfrm>
            <a:off x="5449142" y="699836"/>
            <a:ext cx="2488912" cy="400110"/>
          </a:xfrm>
          <a:prstGeom prst="rect">
            <a:avLst/>
          </a:prstGeom>
          <a:noFill/>
        </p:spPr>
        <p:txBody>
          <a:bodyPr wrap="square">
            <a:spAutoFit/>
          </a:bodyPr>
          <a:lstStyle/>
          <a:p>
            <a:r>
              <a:rPr lang="en-GB" sz="2000" b="1" dirty="0">
                <a:solidFill>
                  <a:srgbClr val="006534"/>
                </a:solidFill>
                <a:latin typeface="Calibri" panose="020F0502020204030204"/>
                <a:cs typeface="Poppins SemiBold" panose="00000700000000000000" pitchFamily="50" charset="0"/>
              </a:rPr>
              <a:t>Ethnic group</a:t>
            </a:r>
            <a:endParaRPr lang="en-GB" sz="1400" dirty="0"/>
          </a:p>
        </p:txBody>
      </p:sp>
      <p:sp>
        <p:nvSpPr>
          <p:cNvPr id="18" name="TextBox 17">
            <a:extLst>
              <a:ext uri="{FF2B5EF4-FFF2-40B4-BE49-F238E27FC236}">
                <a16:creationId xmlns:a16="http://schemas.microsoft.com/office/drawing/2014/main" id="{D17FC5A4-36DB-464C-B96B-CB365B400DC7}"/>
              </a:ext>
            </a:extLst>
          </p:cNvPr>
          <p:cNvSpPr txBox="1"/>
          <p:nvPr/>
        </p:nvSpPr>
        <p:spPr>
          <a:xfrm>
            <a:off x="5449142" y="2891785"/>
            <a:ext cx="2488912" cy="400110"/>
          </a:xfrm>
          <a:prstGeom prst="rect">
            <a:avLst/>
          </a:prstGeom>
          <a:noFill/>
        </p:spPr>
        <p:txBody>
          <a:bodyPr wrap="square">
            <a:spAutoFit/>
          </a:bodyPr>
          <a:lstStyle/>
          <a:p>
            <a:r>
              <a:rPr lang="en-GB" sz="2000" b="1" dirty="0">
                <a:solidFill>
                  <a:srgbClr val="006534"/>
                </a:solidFill>
                <a:latin typeface="Calibri" panose="020F0502020204030204"/>
                <a:cs typeface="Poppins SemiBold" panose="00000700000000000000" pitchFamily="50" charset="0"/>
              </a:rPr>
              <a:t>National identity</a:t>
            </a:r>
            <a:endParaRPr lang="en-GB" sz="1400" dirty="0"/>
          </a:p>
        </p:txBody>
      </p:sp>
      <p:sp>
        <p:nvSpPr>
          <p:cNvPr id="19" name="TextBox 18">
            <a:extLst>
              <a:ext uri="{FF2B5EF4-FFF2-40B4-BE49-F238E27FC236}">
                <a16:creationId xmlns:a16="http://schemas.microsoft.com/office/drawing/2014/main" id="{F66490AF-606A-417C-98C5-1D1C3745CE0B}"/>
              </a:ext>
            </a:extLst>
          </p:cNvPr>
          <p:cNvSpPr txBox="1"/>
          <p:nvPr/>
        </p:nvSpPr>
        <p:spPr>
          <a:xfrm>
            <a:off x="5449142" y="5083734"/>
            <a:ext cx="2488912" cy="400110"/>
          </a:xfrm>
          <a:prstGeom prst="rect">
            <a:avLst/>
          </a:prstGeom>
          <a:noFill/>
        </p:spPr>
        <p:txBody>
          <a:bodyPr wrap="square">
            <a:spAutoFit/>
          </a:bodyPr>
          <a:lstStyle/>
          <a:p>
            <a:r>
              <a:rPr lang="en-GB" sz="2000" b="1" dirty="0">
                <a:solidFill>
                  <a:srgbClr val="006534"/>
                </a:solidFill>
                <a:latin typeface="Calibri" panose="020F0502020204030204"/>
                <a:cs typeface="Poppins SemiBold" panose="00000700000000000000" pitchFamily="50" charset="0"/>
              </a:rPr>
              <a:t>Disability</a:t>
            </a:r>
            <a:endParaRPr lang="en-GB" sz="1400" dirty="0"/>
          </a:p>
        </p:txBody>
      </p:sp>
      <p:graphicFrame>
        <p:nvGraphicFramePr>
          <p:cNvPr id="20" name="Chart 19">
            <a:extLst>
              <a:ext uri="{FF2B5EF4-FFF2-40B4-BE49-F238E27FC236}">
                <a16:creationId xmlns:a16="http://schemas.microsoft.com/office/drawing/2014/main" id="{0AD23B4F-0763-4928-AAED-E39E8F236316}"/>
              </a:ext>
            </a:extLst>
          </p:cNvPr>
          <p:cNvGraphicFramePr>
            <a:graphicFrameLocks/>
          </p:cNvGraphicFramePr>
          <p:nvPr/>
        </p:nvGraphicFramePr>
        <p:xfrm>
          <a:off x="155529" y="4008474"/>
          <a:ext cx="4877434" cy="2587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740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EDFB5674-5CBC-44EF-83DC-A59B68AECB68}"/>
              </a:ext>
            </a:extLst>
          </p:cNvPr>
          <p:cNvGraphicFramePr>
            <a:graphicFrameLocks noGrp="1"/>
          </p:cNvGraphicFramePr>
          <p:nvPr/>
        </p:nvGraphicFramePr>
        <p:xfrm>
          <a:off x="124382" y="2920401"/>
          <a:ext cx="5166708" cy="2308860"/>
        </p:xfrm>
        <a:graphic>
          <a:graphicData uri="http://schemas.openxmlformats.org/drawingml/2006/table">
            <a:tbl>
              <a:tblPr/>
              <a:tblGrid>
                <a:gridCol w="1647150">
                  <a:extLst>
                    <a:ext uri="{9D8B030D-6E8A-4147-A177-3AD203B41FA5}">
                      <a16:colId xmlns:a16="http://schemas.microsoft.com/office/drawing/2014/main" val="3824857528"/>
                    </a:ext>
                  </a:extLst>
                </a:gridCol>
                <a:gridCol w="1759779">
                  <a:extLst>
                    <a:ext uri="{9D8B030D-6E8A-4147-A177-3AD203B41FA5}">
                      <a16:colId xmlns:a16="http://schemas.microsoft.com/office/drawing/2014/main" val="4008677805"/>
                    </a:ext>
                  </a:extLst>
                </a:gridCol>
                <a:gridCol w="1759779">
                  <a:extLst>
                    <a:ext uri="{9D8B030D-6E8A-4147-A177-3AD203B41FA5}">
                      <a16:colId xmlns:a16="http://schemas.microsoft.com/office/drawing/2014/main" val="1573604231"/>
                    </a:ext>
                  </a:extLst>
                </a:gridCol>
              </a:tblGrid>
              <a:tr h="180000">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3636689529"/>
                  </a:ext>
                </a:extLst>
              </a:tr>
              <a:tr h="180000">
                <a:tc>
                  <a:txBody>
                    <a:bodyPr/>
                    <a:lstStyle/>
                    <a:p>
                      <a:pPr algn="l" fontAlgn="b"/>
                      <a:r>
                        <a:rPr lang="en-GB" sz="1200" b="0" i="0" u="none" strike="noStrike" dirty="0">
                          <a:solidFill>
                            <a:srgbClr val="000000"/>
                          </a:solidFill>
                          <a:effectLst/>
                          <a:latin typeface="Calibri" panose="020F0502020204030204" pitchFamily="34" charset="0"/>
                        </a:rPr>
                        <a:t>Primary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13,833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6894897"/>
                  </a:ext>
                </a:extLst>
              </a:tr>
              <a:tr h="180000">
                <a:tc>
                  <a:txBody>
                    <a:bodyPr/>
                    <a:lstStyle/>
                    <a:p>
                      <a:pPr algn="l" fontAlgn="b"/>
                      <a:r>
                        <a:rPr lang="en-GB" sz="1200" b="0" i="0" u="none" strike="noStrike" dirty="0">
                          <a:solidFill>
                            <a:srgbClr val="000000"/>
                          </a:solidFill>
                          <a:effectLst/>
                          <a:latin typeface="Calibri" panose="020F0502020204030204" pitchFamily="34" charset="0"/>
                        </a:rPr>
                        <a:t>Supply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11,176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8740903"/>
                  </a:ext>
                </a:extLst>
              </a:tr>
              <a:tr h="180000">
                <a:tc>
                  <a:txBody>
                    <a:bodyPr/>
                    <a:lstStyle/>
                    <a:p>
                      <a:pPr algn="l" fontAlgn="b"/>
                      <a:r>
                        <a:rPr lang="en-GB" sz="1200" b="0" i="0" u="none" strike="noStrike" dirty="0">
                          <a:solidFill>
                            <a:srgbClr val="000000"/>
                          </a:solidFill>
                          <a:effectLst/>
                          <a:latin typeface="Calibri" panose="020F0502020204030204" pitchFamily="34" charset="0"/>
                        </a:rPr>
                        <a:t>Secondary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4,814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6320355"/>
                  </a:ext>
                </a:extLst>
              </a:tr>
              <a:tr h="180000">
                <a:tc>
                  <a:txBody>
                    <a:bodyPr/>
                    <a:lstStyle/>
                    <a:p>
                      <a:pPr algn="l" fontAlgn="b"/>
                      <a:r>
                        <a:rPr lang="en-GB" sz="1200" b="0" i="0" u="none" strike="noStrike" dirty="0">
                          <a:solidFill>
                            <a:srgbClr val="000000"/>
                          </a:solidFill>
                          <a:effectLst/>
                          <a:latin typeface="Calibri" panose="020F0502020204030204" pitchFamily="34" charset="0"/>
                        </a:rPr>
                        <a:t>Special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2,579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0257792"/>
                  </a:ext>
                </a:extLst>
              </a:tr>
              <a:tr h="180000">
                <a:tc>
                  <a:txBody>
                    <a:bodyPr/>
                    <a:lstStyle/>
                    <a:p>
                      <a:pPr algn="l" fontAlgn="b"/>
                      <a:r>
                        <a:rPr lang="en-GB" sz="1200" b="0" i="0" u="none" strike="noStrike" dirty="0">
                          <a:solidFill>
                            <a:srgbClr val="000000"/>
                          </a:solidFill>
                          <a:effectLst/>
                          <a:latin typeface="Calibri" panose="020F0502020204030204" pitchFamily="34" charset="0"/>
                        </a:rPr>
                        <a:t>Independent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3261897"/>
                  </a:ext>
                </a:extLst>
              </a:tr>
              <a:tr h="180000">
                <a:tc>
                  <a:txBody>
                    <a:bodyPr/>
                    <a:lstStyle/>
                    <a:p>
                      <a:pPr algn="l" fontAlgn="b"/>
                      <a:r>
                        <a:rPr lang="en-GB" sz="1200" b="0" i="0" u="none" strike="noStrike" dirty="0">
                          <a:solidFill>
                            <a:srgbClr val="000000"/>
                          </a:solidFill>
                          <a:effectLst/>
                          <a:latin typeface="Calibri" panose="020F0502020204030204" pitchFamily="34" charset="0"/>
                        </a:rPr>
                        <a:t>Middle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8965408"/>
                  </a:ext>
                </a:extLst>
              </a:tr>
              <a:tr h="180000">
                <a:tc>
                  <a:txBody>
                    <a:bodyPr/>
                    <a:lstStyle/>
                    <a:p>
                      <a:pPr algn="l" fontAlgn="b"/>
                      <a:r>
                        <a:rPr lang="en-GB" sz="1200" b="0" i="0" u="none" strike="noStrike" dirty="0">
                          <a:solidFill>
                            <a:srgbClr val="000000"/>
                          </a:solidFill>
                          <a:effectLst/>
                          <a:latin typeface="Calibri" panose="020F0502020204030204" pitchFamily="34" charset="0"/>
                        </a:rPr>
                        <a:t>Pupil Referral Unit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8279378"/>
                  </a:ext>
                </a:extLst>
              </a:tr>
              <a:tr h="180000">
                <a:tc>
                  <a:txBody>
                    <a:bodyPr/>
                    <a:lstStyle/>
                    <a:p>
                      <a:pPr algn="l" fontAlgn="b"/>
                      <a:r>
                        <a:rPr lang="en-GB" sz="1200" b="0" i="0" u="none" strike="noStrike" dirty="0">
                          <a:solidFill>
                            <a:srgbClr val="000000"/>
                          </a:solidFill>
                          <a:effectLst/>
                          <a:latin typeface="Calibri" panose="020F0502020204030204" pitchFamily="34" charset="0"/>
                        </a:rPr>
                        <a:t>Nursery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5374973"/>
                  </a:ext>
                </a:extLst>
              </a:tr>
              <a:tr h="180000">
                <a:tc>
                  <a:txBody>
                    <a:bodyPr/>
                    <a:lstStyle/>
                    <a:p>
                      <a:pPr algn="l" fontAlgn="b"/>
                      <a:r>
                        <a:rPr lang="en-GB" sz="1200" b="0" i="0" u="none" strike="noStrike" dirty="0">
                          <a:solidFill>
                            <a:srgbClr val="000000"/>
                          </a:solidFill>
                          <a:effectLst/>
                          <a:latin typeface="Calibri" panose="020F0502020204030204" pitchFamily="34" charset="0"/>
                        </a:rPr>
                        <a:t>Others in service*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1,406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1470363"/>
                  </a:ext>
                </a:extLst>
              </a:tr>
              <a:tr h="180000">
                <a:tc>
                  <a:txBody>
                    <a:bodyPr/>
                    <a:lstStyle/>
                    <a:p>
                      <a:pPr algn="l" fontAlgn="b"/>
                      <a:r>
                        <a:rPr lang="en-GB" sz="1200" b="0" i="0" u="none" strike="noStrike" dirty="0">
                          <a:solidFill>
                            <a:srgbClr val="000000"/>
                          </a:solidFill>
                          <a:effectLst/>
                          <a:latin typeface="Calibri" panose="020F0502020204030204" pitchFamily="34" charset="0"/>
                        </a:rPr>
                        <a:t>Others out of service**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11,952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895733"/>
                  </a:ext>
                </a:extLst>
              </a:tr>
              <a:tr h="180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48,079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983954"/>
                  </a:ext>
                </a:extLst>
              </a:tr>
            </a:tbl>
          </a:graphicData>
        </a:graphic>
      </p:graphicFrame>
      <p:sp>
        <p:nvSpPr>
          <p:cNvPr id="8" name="Text Placeholder 3">
            <a:extLst>
              <a:ext uri="{FF2B5EF4-FFF2-40B4-BE49-F238E27FC236}">
                <a16:creationId xmlns:a16="http://schemas.microsoft.com/office/drawing/2014/main" id="{47705128-E714-4705-996F-F36D8C93F730}"/>
              </a:ext>
            </a:extLst>
          </p:cNvPr>
          <p:cNvSpPr txBox="1">
            <a:spLocks/>
          </p:cNvSpPr>
          <p:nvPr/>
        </p:nvSpPr>
        <p:spPr>
          <a:xfrm>
            <a:off x="0" y="2551581"/>
            <a:ext cx="2362315" cy="33855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17A37"/>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Phase in 2024</a:t>
            </a:r>
          </a:p>
        </p:txBody>
      </p:sp>
      <p:graphicFrame>
        <p:nvGraphicFramePr>
          <p:cNvPr id="10" name="Chart 9">
            <a:extLst>
              <a:ext uri="{FF2B5EF4-FFF2-40B4-BE49-F238E27FC236}">
                <a16:creationId xmlns:a16="http://schemas.microsoft.com/office/drawing/2014/main" id="{C5AE823F-20AF-4DC6-A829-A19CA77ADA64}"/>
              </a:ext>
            </a:extLst>
          </p:cNvPr>
          <p:cNvGraphicFramePr>
            <a:graphicFrameLocks/>
          </p:cNvGraphicFramePr>
          <p:nvPr/>
        </p:nvGraphicFramePr>
        <p:xfrm>
          <a:off x="5438869" y="2664962"/>
          <a:ext cx="6610426" cy="261309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B6CAF157-7446-4CC9-A6C2-44676841DECE}"/>
              </a:ext>
            </a:extLst>
          </p:cNvPr>
          <p:cNvSpPr txBox="1"/>
          <p:nvPr/>
        </p:nvSpPr>
        <p:spPr>
          <a:xfrm>
            <a:off x="55908" y="5352675"/>
            <a:ext cx="12080184" cy="600164"/>
          </a:xfrm>
          <a:prstGeom prst="rect">
            <a:avLst/>
          </a:prstGeom>
          <a:noFill/>
        </p:spPr>
        <p:txBody>
          <a:bodyPr wrap="square" rtlCol="0">
            <a:spAutoFit/>
          </a:bodyPr>
          <a:lstStyle/>
          <a:p>
            <a:r>
              <a:rPr lang="en-GB" sz="1100" dirty="0"/>
              <a:t>*‘Others in service’ includes registrants who are employed by a local authority but the school and phase have not been provided by the relevant local authority and peripatetic school learning support workers. </a:t>
            </a:r>
          </a:p>
          <a:p>
            <a:r>
              <a:rPr lang="en-GB" sz="1100" dirty="0"/>
              <a:t>**‘Others out of service’ includes individuals not employed in a school learning support worker role, independent school learning support workers, no longer employed in education or those with no employment recorded.</a:t>
            </a:r>
          </a:p>
        </p:txBody>
      </p:sp>
      <p:graphicFrame>
        <p:nvGraphicFramePr>
          <p:cNvPr id="3" name="Table 2">
            <a:extLst>
              <a:ext uri="{FF2B5EF4-FFF2-40B4-BE49-F238E27FC236}">
                <a16:creationId xmlns:a16="http://schemas.microsoft.com/office/drawing/2014/main" id="{2697D323-6978-4C3A-B341-BC61A0E1F2D6}"/>
              </a:ext>
            </a:extLst>
          </p:cNvPr>
          <p:cNvGraphicFramePr>
            <a:graphicFrameLocks noGrp="1"/>
          </p:cNvGraphicFramePr>
          <p:nvPr/>
        </p:nvGraphicFramePr>
        <p:xfrm>
          <a:off x="132029" y="1044034"/>
          <a:ext cx="5151414" cy="946150"/>
        </p:xfrm>
        <a:graphic>
          <a:graphicData uri="http://schemas.openxmlformats.org/drawingml/2006/table">
            <a:tbl>
              <a:tblPr/>
              <a:tblGrid>
                <a:gridCol w="1626763">
                  <a:extLst>
                    <a:ext uri="{9D8B030D-6E8A-4147-A177-3AD203B41FA5}">
                      <a16:colId xmlns:a16="http://schemas.microsoft.com/office/drawing/2014/main" val="758125302"/>
                    </a:ext>
                  </a:extLst>
                </a:gridCol>
                <a:gridCol w="1965670">
                  <a:extLst>
                    <a:ext uri="{9D8B030D-6E8A-4147-A177-3AD203B41FA5}">
                      <a16:colId xmlns:a16="http://schemas.microsoft.com/office/drawing/2014/main" val="3927252524"/>
                    </a:ext>
                  </a:extLst>
                </a:gridCol>
                <a:gridCol w="1558981">
                  <a:extLst>
                    <a:ext uri="{9D8B030D-6E8A-4147-A177-3AD203B41FA5}">
                      <a16:colId xmlns:a16="http://schemas.microsoft.com/office/drawing/2014/main" val="2451118205"/>
                    </a:ext>
                  </a:extLst>
                </a:gridCol>
              </a:tblGrid>
              <a:tr h="180000">
                <a:tc>
                  <a:txBody>
                    <a:bodyPr/>
                    <a:lstStyle/>
                    <a:p>
                      <a:pPr algn="l" fontAlgn="b"/>
                      <a:endParaRPr lang="en-GB" sz="1200" b="0" i="0" u="none" strike="noStrike" dirty="0">
                        <a:solidFill>
                          <a:srgbClr val="000000"/>
                        </a:solidFill>
                        <a:effectLst/>
                        <a:latin typeface="Calibri" panose="020F0502020204030204" pitchFamily="34" charset="0"/>
                      </a:endParaRPr>
                    </a:p>
                  </a:txBody>
                  <a:tcPr marL="6350" marR="6350" marT="635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1976867816"/>
                  </a:ext>
                </a:extLst>
              </a:tr>
              <a:tr h="180000">
                <a:tc>
                  <a:txBody>
                    <a:bodyPr/>
                    <a:lstStyle/>
                    <a:p>
                      <a:pPr algn="l" fontAlgn="b"/>
                      <a:r>
                        <a:rPr lang="en-GB" sz="1200" b="0" i="0" u="none" strike="noStrike" dirty="0">
                          <a:solidFill>
                            <a:srgbClr val="000000"/>
                          </a:solidFill>
                          <a:effectLst/>
                          <a:latin typeface="Calibri" panose="020F0502020204030204" pitchFamily="34" charset="0"/>
                        </a:rPr>
                        <a:t>Yes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9,607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563041"/>
                  </a:ext>
                </a:extLst>
              </a:tr>
              <a:tr h="180000">
                <a:tc>
                  <a:txBody>
                    <a:bodyPr/>
                    <a:lstStyle/>
                    <a:p>
                      <a:pPr algn="l" fontAlgn="b"/>
                      <a:r>
                        <a:rPr lang="en-GB" sz="1200" b="0" i="0" u="none" strike="noStrike" dirty="0">
                          <a:solidFill>
                            <a:srgbClr val="000000"/>
                          </a:solidFill>
                          <a:effectLst/>
                          <a:latin typeface="Calibri" panose="020F0502020204030204" pitchFamily="34" charset="0"/>
                        </a:rPr>
                        <a:t>No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33,819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70.3%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1692066"/>
                  </a:ext>
                </a:extLst>
              </a:tr>
              <a:tr h="180000">
                <a:tc>
                  <a:txBody>
                    <a:bodyPr/>
                    <a:lstStyle/>
                    <a:p>
                      <a:pPr algn="l" fontAlgn="b"/>
                      <a:r>
                        <a:rPr lang="en-GB" sz="1200" b="0" i="0" u="none" strike="noStrike">
                          <a:solidFill>
                            <a:srgbClr val="000000"/>
                          </a:solidFill>
                          <a:effectLst/>
                          <a:latin typeface="Calibri" panose="020F0502020204030204" pitchFamily="34" charset="0"/>
                        </a:rPr>
                        <a:t>Unknown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4,653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4156506"/>
                  </a:ext>
                </a:extLst>
              </a:tr>
              <a:tr h="180000">
                <a:tc>
                  <a:txBody>
                    <a:bodyPr/>
                    <a:lstStyle/>
                    <a:p>
                      <a:pPr algn="l" fontAlgn="b"/>
                      <a:r>
                        <a:rPr lang="en-GB" sz="1200" b="1" i="0" u="none" strike="noStrike" dirty="0">
                          <a:solidFill>
                            <a:srgbClr val="000000"/>
                          </a:solidFill>
                          <a:effectLst/>
                          <a:latin typeface="Calibri" panose="020F0502020204030204" pitchFamily="34" charset="0"/>
                        </a:rPr>
                        <a:t>Total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a:solidFill>
                            <a:srgbClr val="000000"/>
                          </a:solidFill>
                          <a:effectLst/>
                          <a:latin typeface="Calibri" panose="020F0502020204030204" pitchFamily="34" charset="0"/>
                        </a:rPr>
                        <a:t>48,079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4985544"/>
                  </a:ext>
                </a:extLst>
              </a:tr>
            </a:tbl>
          </a:graphicData>
        </a:graphic>
      </p:graphicFrame>
      <p:sp>
        <p:nvSpPr>
          <p:cNvPr id="12" name="TextBox 11">
            <a:extLst>
              <a:ext uri="{FF2B5EF4-FFF2-40B4-BE49-F238E27FC236}">
                <a16:creationId xmlns:a16="http://schemas.microsoft.com/office/drawing/2014/main" id="{2C71F46B-6860-4AA2-851F-2B6CED6D6D98}"/>
              </a:ext>
            </a:extLst>
          </p:cNvPr>
          <p:cNvSpPr txBox="1"/>
          <p:nvPr/>
        </p:nvSpPr>
        <p:spPr>
          <a:xfrm>
            <a:off x="0" y="637076"/>
            <a:ext cx="3036163" cy="369332"/>
          </a:xfrm>
          <a:prstGeom prst="rect">
            <a:avLst/>
          </a:prstGeom>
          <a:noFill/>
        </p:spPr>
        <p:txBody>
          <a:bodyPr wrap="square">
            <a:spAutoFit/>
          </a:bodyPr>
          <a:lstStyle/>
          <a:p>
            <a:r>
              <a:rPr lang="en-GB" b="1" dirty="0">
                <a:solidFill>
                  <a:srgbClr val="006534"/>
                </a:solidFill>
                <a:latin typeface="Calibri" panose="020F0502020204030204"/>
                <a:cs typeface="Poppins SemiBold" panose="00000700000000000000" pitchFamily="50" charset="0"/>
              </a:rPr>
              <a:t>Ability to speak Welsh in 2024 </a:t>
            </a:r>
            <a:endParaRPr lang="en-GB" sz="1600" dirty="0"/>
          </a:p>
        </p:txBody>
      </p:sp>
      <p:graphicFrame>
        <p:nvGraphicFramePr>
          <p:cNvPr id="4" name="Table 3">
            <a:extLst>
              <a:ext uri="{FF2B5EF4-FFF2-40B4-BE49-F238E27FC236}">
                <a16:creationId xmlns:a16="http://schemas.microsoft.com/office/drawing/2014/main" id="{5B13687C-CE5F-45EF-A832-6BA2A8908E00}"/>
              </a:ext>
            </a:extLst>
          </p:cNvPr>
          <p:cNvGraphicFramePr>
            <a:graphicFrameLocks noGrp="1"/>
          </p:cNvGraphicFramePr>
          <p:nvPr/>
        </p:nvGraphicFramePr>
        <p:xfrm>
          <a:off x="5586060" y="1044034"/>
          <a:ext cx="5151414" cy="946150"/>
        </p:xfrm>
        <a:graphic>
          <a:graphicData uri="http://schemas.openxmlformats.org/drawingml/2006/table">
            <a:tbl>
              <a:tblPr/>
              <a:tblGrid>
                <a:gridCol w="1612690">
                  <a:extLst>
                    <a:ext uri="{9D8B030D-6E8A-4147-A177-3AD203B41FA5}">
                      <a16:colId xmlns:a16="http://schemas.microsoft.com/office/drawing/2014/main" val="339535902"/>
                    </a:ext>
                  </a:extLst>
                </a:gridCol>
                <a:gridCol w="1968760">
                  <a:extLst>
                    <a:ext uri="{9D8B030D-6E8A-4147-A177-3AD203B41FA5}">
                      <a16:colId xmlns:a16="http://schemas.microsoft.com/office/drawing/2014/main" val="3134419794"/>
                    </a:ext>
                  </a:extLst>
                </a:gridCol>
                <a:gridCol w="1569964">
                  <a:extLst>
                    <a:ext uri="{9D8B030D-6E8A-4147-A177-3AD203B41FA5}">
                      <a16:colId xmlns:a16="http://schemas.microsoft.com/office/drawing/2014/main" val="1147898502"/>
                    </a:ext>
                  </a:extLst>
                </a:gridCol>
              </a:tblGrid>
              <a:tr h="189230">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200" b="1" i="0" u="none" strike="noStrike" dirty="0">
                          <a:solidFill>
                            <a:srgbClr val="FFFFFF"/>
                          </a:solidFill>
                          <a:effectLst/>
                          <a:latin typeface="Calibri" panose="020F0502020204030204" pitchFamily="34" charset="0"/>
                        </a:rPr>
                        <a:t>Number</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200" b="1" i="0" u="none" strike="noStrike" dirty="0">
                          <a:solidFill>
                            <a:srgbClr val="FFFFFF"/>
                          </a:solidFill>
                          <a:effectLst/>
                          <a:latin typeface="Calibri" panose="020F0502020204030204" pitchFamily="34" charset="0"/>
                        </a:rPr>
                        <a: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3011115324"/>
                  </a:ext>
                </a:extLst>
              </a:tr>
              <a:tr h="189230">
                <a:tc>
                  <a:txBody>
                    <a:bodyPr/>
                    <a:lstStyle/>
                    <a:p>
                      <a:pPr algn="l" fontAlgn="b"/>
                      <a:r>
                        <a:rPr lang="en-GB" sz="1200" b="0" i="0" u="none" strike="noStrike" dirty="0">
                          <a:solidFill>
                            <a:srgbClr val="000000"/>
                          </a:solidFill>
                          <a:effectLst/>
                          <a:latin typeface="Calibri" panose="020F0502020204030204" pitchFamily="34" charset="0"/>
                        </a:rPr>
                        <a:t>Yes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8,255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17.2%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5545632"/>
                  </a:ext>
                </a:extLst>
              </a:tr>
              <a:tr h="189230">
                <a:tc>
                  <a:txBody>
                    <a:bodyPr/>
                    <a:lstStyle/>
                    <a:p>
                      <a:pPr algn="l" fontAlgn="b"/>
                      <a:r>
                        <a:rPr lang="en-GB" sz="1200" b="0" i="0" u="none" strike="noStrike">
                          <a:solidFill>
                            <a:srgbClr val="000000"/>
                          </a:solidFill>
                          <a:effectLst/>
                          <a:latin typeface="Calibri" panose="020F0502020204030204" pitchFamily="34" charset="0"/>
                        </a:rPr>
                        <a:t>No</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35,130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73.1%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1324991"/>
                  </a:ext>
                </a:extLst>
              </a:tr>
              <a:tr h="189230">
                <a:tc>
                  <a:txBody>
                    <a:bodyPr/>
                    <a:lstStyle/>
                    <a:p>
                      <a:pPr algn="l" fontAlgn="b"/>
                      <a:r>
                        <a:rPr lang="en-GB" sz="1200" b="0" i="0" u="none" strike="noStrike">
                          <a:solidFill>
                            <a:srgbClr val="000000"/>
                          </a:solidFill>
                          <a:effectLst/>
                          <a:latin typeface="Calibri" panose="020F0502020204030204" pitchFamily="34" charset="0"/>
                        </a:rPr>
                        <a:t>Unknown</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4,694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5499945"/>
                  </a:ext>
                </a:extLst>
              </a:tr>
              <a:tr h="189230">
                <a:tc>
                  <a:txBody>
                    <a:bodyPr/>
                    <a:lstStyle/>
                    <a:p>
                      <a:pPr algn="l" fontAlgn="b"/>
                      <a:r>
                        <a:rPr lang="en-GB" sz="1200" b="1" i="0" u="none" strike="noStrike" dirty="0">
                          <a:solidFill>
                            <a:srgbClr val="000000"/>
                          </a:solidFill>
                          <a:effectLst/>
                          <a:latin typeface="Calibri" panose="020F0502020204030204" pitchFamily="34" charset="0"/>
                        </a:rPr>
                        <a:t>Total</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48,079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7450534"/>
                  </a:ext>
                </a:extLst>
              </a:tr>
            </a:tbl>
          </a:graphicData>
        </a:graphic>
      </p:graphicFrame>
      <p:sp>
        <p:nvSpPr>
          <p:cNvPr id="14" name="TextBox 13">
            <a:extLst>
              <a:ext uri="{FF2B5EF4-FFF2-40B4-BE49-F238E27FC236}">
                <a16:creationId xmlns:a16="http://schemas.microsoft.com/office/drawing/2014/main" id="{41B090F4-D121-4396-B723-AE7E365409AB}"/>
              </a:ext>
            </a:extLst>
          </p:cNvPr>
          <p:cNvSpPr txBox="1"/>
          <p:nvPr/>
        </p:nvSpPr>
        <p:spPr>
          <a:xfrm>
            <a:off x="5456714" y="637076"/>
            <a:ext cx="5410106" cy="369332"/>
          </a:xfrm>
          <a:prstGeom prst="rect">
            <a:avLst/>
          </a:prstGeom>
          <a:noFill/>
        </p:spPr>
        <p:txBody>
          <a:bodyPr wrap="square">
            <a:spAutoFit/>
          </a:bodyPr>
          <a:lstStyle/>
          <a:p>
            <a:r>
              <a:rPr lang="en-GB" b="1" dirty="0">
                <a:solidFill>
                  <a:srgbClr val="006534"/>
                </a:solidFill>
                <a:latin typeface="Calibri" panose="020F0502020204030204"/>
                <a:cs typeface="Poppins SemiBold" panose="00000700000000000000" pitchFamily="50" charset="0"/>
              </a:rPr>
              <a:t>Ability to work through the medium of Welsh in 2024</a:t>
            </a:r>
            <a:endParaRPr lang="en-GB" sz="1600" dirty="0"/>
          </a:p>
        </p:txBody>
      </p:sp>
      <p:sp>
        <p:nvSpPr>
          <p:cNvPr id="15" name="Text Placeholder 3">
            <a:extLst>
              <a:ext uri="{FF2B5EF4-FFF2-40B4-BE49-F238E27FC236}">
                <a16:creationId xmlns:a16="http://schemas.microsoft.com/office/drawing/2014/main" id="{58A47058-1EFF-4764-8155-3F479D4757C3}"/>
              </a:ext>
            </a:extLst>
          </p:cNvPr>
          <p:cNvSpPr txBox="1">
            <a:spLocks/>
          </p:cNvSpPr>
          <p:nvPr/>
        </p:nvSpPr>
        <p:spPr>
          <a:xfrm>
            <a:off x="0" y="-585"/>
            <a:ext cx="7070895" cy="31394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06534"/>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School learning support workers in 2024 continued</a:t>
            </a:r>
          </a:p>
        </p:txBody>
      </p:sp>
    </p:spTree>
    <p:extLst>
      <p:ext uri="{BB962C8B-B14F-4D97-AF65-F5344CB8AC3E}">
        <p14:creationId xmlns:p14="http://schemas.microsoft.com/office/powerpoint/2010/main" val="3298839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9DEE306-1253-4EAF-B9B4-5F5910826681}"/>
              </a:ext>
            </a:extLst>
          </p:cNvPr>
          <p:cNvSpPr>
            <a:spLocks noGrp="1"/>
          </p:cNvSpPr>
          <p:nvPr>
            <p:ph type="body" sz="quarter" idx="15"/>
          </p:nvPr>
        </p:nvSpPr>
        <p:spPr>
          <a:xfrm>
            <a:off x="252153" y="163881"/>
            <a:ext cx="5297487" cy="823892"/>
          </a:xfrm>
        </p:spPr>
        <p:txBody>
          <a:bodyPr/>
          <a:lstStyle/>
          <a:p>
            <a:r>
              <a:rPr lang="en-GB" dirty="0"/>
              <a:t>School workforce trend</a:t>
            </a:r>
          </a:p>
        </p:txBody>
      </p:sp>
      <p:graphicFrame>
        <p:nvGraphicFramePr>
          <p:cNvPr id="7" name="Chart 6">
            <a:extLst>
              <a:ext uri="{FF2B5EF4-FFF2-40B4-BE49-F238E27FC236}">
                <a16:creationId xmlns:a16="http://schemas.microsoft.com/office/drawing/2014/main" id="{2CCE37D2-2E17-476E-A4B9-6A8372DBC84C}"/>
              </a:ext>
            </a:extLst>
          </p:cNvPr>
          <p:cNvGraphicFramePr>
            <a:graphicFrameLocks/>
          </p:cNvGraphicFramePr>
          <p:nvPr/>
        </p:nvGraphicFramePr>
        <p:xfrm>
          <a:off x="252153" y="3670300"/>
          <a:ext cx="11687694"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473B6CD1-CEEC-4438-975D-F4C0E9BE76C5}"/>
              </a:ext>
            </a:extLst>
          </p:cNvPr>
          <p:cNvGraphicFramePr>
            <a:graphicFrameLocks/>
          </p:cNvGraphicFramePr>
          <p:nvPr/>
        </p:nvGraphicFramePr>
        <p:xfrm>
          <a:off x="252153" y="987773"/>
          <a:ext cx="11596947"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97039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61AD1F1-8133-458A-A813-260FB307558A}"/>
              </a:ext>
            </a:extLst>
          </p:cNvPr>
          <p:cNvSpPr>
            <a:spLocks noGrp="1"/>
          </p:cNvSpPr>
          <p:nvPr>
            <p:ph type="body" sz="quarter" idx="16"/>
          </p:nvPr>
        </p:nvSpPr>
        <p:spPr>
          <a:xfrm>
            <a:off x="190316" y="248918"/>
            <a:ext cx="2914906" cy="823892"/>
          </a:xfrm>
        </p:spPr>
        <p:txBody>
          <a:bodyPr>
            <a:normAutofit/>
          </a:bodyPr>
          <a:lstStyle/>
          <a:p>
            <a:r>
              <a:rPr lang="en-GB" sz="2400" dirty="0"/>
              <a:t>HLTA Qualification </a:t>
            </a:r>
          </a:p>
        </p:txBody>
      </p:sp>
      <p:sp>
        <p:nvSpPr>
          <p:cNvPr id="9" name="TextBox 8">
            <a:extLst>
              <a:ext uri="{FF2B5EF4-FFF2-40B4-BE49-F238E27FC236}">
                <a16:creationId xmlns:a16="http://schemas.microsoft.com/office/drawing/2014/main" id="{ED2BED42-D84A-4AED-AE90-2C6E8A9ADC00}"/>
              </a:ext>
            </a:extLst>
          </p:cNvPr>
          <p:cNvSpPr txBox="1"/>
          <p:nvPr/>
        </p:nvSpPr>
        <p:spPr>
          <a:xfrm>
            <a:off x="190315" y="658233"/>
            <a:ext cx="7337535" cy="369332"/>
          </a:xfrm>
          <a:prstGeom prst="rect">
            <a:avLst/>
          </a:prstGeom>
          <a:noFill/>
        </p:spPr>
        <p:txBody>
          <a:bodyPr wrap="square" rtlCol="0">
            <a:spAutoFit/>
          </a:bodyPr>
          <a:lstStyle/>
          <a:p>
            <a:r>
              <a:rPr lang="en-GB" dirty="0"/>
              <a:t>Yearly numbers of those registered as a SLSW who have a HLTA qualification. </a:t>
            </a:r>
          </a:p>
        </p:txBody>
      </p:sp>
      <p:graphicFrame>
        <p:nvGraphicFramePr>
          <p:cNvPr id="10" name="Content Placeholder 3">
            <a:extLst>
              <a:ext uri="{FF2B5EF4-FFF2-40B4-BE49-F238E27FC236}">
                <a16:creationId xmlns:a16="http://schemas.microsoft.com/office/drawing/2014/main" id="{0CB452EB-9749-443B-9193-B783137B019A}"/>
              </a:ext>
            </a:extLst>
          </p:cNvPr>
          <p:cNvGraphicFramePr>
            <a:graphicFrameLocks/>
          </p:cNvGraphicFramePr>
          <p:nvPr/>
        </p:nvGraphicFramePr>
        <p:xfrm>
          <a:off x="190316" y="1207468"/>
          <a:ext cx="11723388" cy="222153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3">
            <a:extLst>
              <a:ext uri="{FF2B5EF4-FFF2-40B4-BE49-F238E27FC236}">
                <a16:creationId xmlns:a16="http://schemas.microsoft.com/office/drawing/2014/main" id="{3AA0A4F7-D2F3-4D6E-81EC-CF3D2DACFF31}"/>
              </a:ext>
            </a:extLst>
          </p:cNvPr>
          <p:cNvSpPr txBox="1">
            <a:spLocks/>
          </p:cNvSpPr>
          <p:nvPr/>
        </p:nvSpPr>
        <p:spPr>
          <a:xfrm>
            <a:off x="309525" y="3563658"/>
            <a:ext cx="5297486" cy="51271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rgbClr val="006534"/>
                </a:solidFill>
                <a:latin typeface="+mn-lt"/>
                <a:ea typeface="+mn-ea"/>
                <a:cs typeface="Poppins SemiBold" panose="00000700000000000000" pitchFamily="50"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Poppins SemiBold" panose="00000700000000000000" pitchFamily="50" charset="0"/>
                <a:ea typeface="+mn-ea"/>
                <a:cs typeface="Poppins SemiBold" panose="00000700000000000000" pitchFamily="50"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Poppins SemiBold" panose="00000700000000000000" pitchFamily="50" charset="0"/>
                <a:ea typeface="+mn-ea"/>
                <a:cs typeface="Poppins SemiBold" panose="00000700000000000000" pitchFamily="50"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Poppins SemiBold" panose="00000700000000000000" pitchFamily="50" charset="0"/>
                <a:ea typeface="+mn-ea"/>
                <a:cs typeface="Poppins SemiBold" panose="00000700000000000000" pitchFamily="50"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PGCE qualification</a:t>
            </a:r>
          </a:p>
        </p:txBody>
      </p:sp>
      <p:sp>
        <p:nvSpPr>
          <p:cNvPr id="6" name="TextBox 5">
            <a:extLst>
              <a:ext uri="{FF2B5EF4-FFF2-40B4-BE49-F238E27FC236}">
                <a16:creationId xmlns:a16="http://schemas.microsoft.com/office/drawing/2014/main" id="{8AB9098A-F0B8-45D5-9B40-3099960A558C}"/>
              </a:ext>
            </a:extLst>
          </p:cNvPr>
          <p:cNvSpPr txBox="1"/>
          <p:nvPr/>
        </p:nvSpPr>
        <p:spPr>
          <a:xfrm>
            <a:off x="309525" y="3972972"/>
            <a:ext cx="7509258" cy="369332"/>
          </a:xfrm>
          <a:prstGeom prst="rect">
            <a:avLst/>
          </a:prstGeom>
          <a:noFill/>
        </p:spPr>
        <p:txBody>
          <a:bodyPr wrap="square" rtlCol="0">
            <a:spAutoFit/>
          </a:bodyPr>
          <a:lstStyle/>
          <a:p>
            <a:r>
              <a:rPr lang="en-GB" dirty="0"/>
              <a:t>Yearly numbers of those registered as a SLSW who have a PGCE qualification. </a:t>
            </a:r>
          </a:p>
        </p:txBody>
      </p:sp>
      <p:graphicFrame>
        <p:nvGraphicFramePr>
          <p:cNvPr id="7" name="Chart 6">
            <a:extLst>
              <a:ext uri="{FF2B5EF4-FFF2-40B4-BE49-F238E27FC236}">
                <a16:creationId xmlns:a16="http://schemas.microsoft.com/office/drawing/2014/main" id="{C54A876A-A54C-473D-A60F-46EB032963E3}"/>
              </a:ext>
            </a:extLst>
          </p:cNvPr>
          <p:cNvGraphicFramePr>
            <a:graphicFrameLocks/>
          </p:cNvGraphicFramePr>
          <p:nvPr/>
        </p:nvGraphicFramePr>
        <p:xfrm>
          <a:off x="-254683" y="4387549"/>
          <a:ext cx="12446683" cy="222153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79017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73918A9-93CA-4380-8F59-170714E98330}"/>
              </a:ext>
            </a:extLst>
          </p:cNvPr>
          <p:cNvSpPr>
            <a:spLocks noGrp="1"/>
          </p:cNvSpPr>
          <p:nvPr>
            <p:ph type="body" sz="quarter" idx="16"/>
          </p:nvPr>
        </p:nvSpPr>
        <p:spPr>
          <a:xfrm>
            <a:off x="-10572" y="29421"/>
            <a:ext cx="5297486" cy="374012"/>
          </a:xfrm>
        </p:spPr>
        <p:txBody>
          <a:bodyPr>
            <a:normAutofit fontScale="92500" lnSpcReduction="10000"/>
          </a:bodyPr>
          <a:lstStyle/>
          <a:p>
            <a:r>
              <a:rPr lang="en-GB" sz="2400" dirty="0"/>
              <a:t>Qualifications in 2024</a:t>
            </a:r>
          </a:p>
        </p:txBody>
      </p:sp>
      <p:sp>
        <p:nvSpPr>
          <p:cNvPr id="6" name="TextBox 5">
            <a:extLst>
              <a:ext uri="{FF2B5EF4-FFF2-40B4-BE49-F238E27FC236}">
                <a16:creationId xmlns:a16="http://schemas.microsoft.com/office/drawing/2014/main" id="{59523825-440E-4674-B843-82E0DFB4B2F5}"/>
              </a:ext>
            </a:extLst>
          </p:cNvPr>
          <p:cNvSpPr txBox="1"/>
          <p:nvPr/>
        </p:nvSpPr>
        <p:spPr>
          <a:xfrm>
            <a:off x="-10572" y="444624"/>
            <a:ext cx="4099372" cy="3139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006534"/>
                </a:solidFill>
                <a:effectLst/>
                <a:uLnTx/>
                <a:uFillTx/>
                <a:latin typeface="Calibri" panose="020F0502020204030204"/>
                <a:ea typeface="+mn-ea"/>
                <a:cs typeface="Poppins SemiBold" panose="00000700000000000000" pitchFamily="50" charset="0"/>
              </a:rPr>
              <a:t>Qualifications by level framework</a:t>
            </a:r>
          </a:p>
        </p:txBody>
      </p:sp>
      <p:graphicFrame>
        <p:nvGraphicFramePr>
          <p:cNvPr id="7" name="Content Placeholder 4">
            <a:extLst>
              <a:ext uri="{FF2B5EF4-FFF2-40B4-BE49-F238E27FC236}">
                <a16:creationId xmlns:a16="http://schemas.microsoft.com/office/drawing/2014/main" id="{C95C232B-5D23-4B9E-B00B-E5768705A779}"/>
              </a:ext>
            </a:extLst>
          </p:cNvPr>
          <p:cNvGraphicFramePr>
            <a:graphicFrameLocks/>
          </p:cNvGraphicFramePr>
          <p:nvPr/>
        </p:nvGraphicFramePr>
        <p:xfrm>
          <a:off x="134047" y="1288175"/>
          <a:ext cx="6269372" cy="2081530"/>
        </p:xfrm>
        <a:graphic>
          <a:graphicData uri="http://schemas.openxmlformats.org/drawingml/2006/table">
            <a:tbl>
              <a:tblPr/>
              <a:tblGrid>
                <a:gridCol w="2482032">
                  <a:extLst>
                    <a:ext uri="{9D8B030D-6E8A-4147-A177-3AD203B41FA5}">
                      <a16:colId xmlns:a16="http://schemas.microsoft.com/office/drawing/2014/main" val="3078693415"/>
                    </a:ext>
                  </a:extLst>
                </a:gridCol>
                <a:gridCol w="1893670">
                  <a:extLst>
                    <a:ext uri="{9D8B030D-6E8A-4147-A177-3AD203B41FA5}">
                      <a16:colId xmlns:a16="http://schemas.microsoft.com/office/drawing/2014/main" val="1542059208"/>
                    </a:ext>
                  </a:extLst>
                </a:gridCol>
                <a:gridCol w="1893670">
                  <a:extLst>
                    <a:ext uri="{9D8B030D-6E8A-4147-A177-3AD203B41FA5}">
                      <a16:colId xmlns:a16="http://schemas.microsoft.com/office/drawing/2014/main" val="3440370132"/>
                    </a:ext>
                  </a:extLst>
                </a:gridCol>
              </a:tblGrid>
              <a:tr h="184201">
                <a:tc>
                  <a:txBody>
                    <a:bodyPr/>
                    <a:lstStyle/>
                    <a:p>
                      <a:pPr algn="l" fontAlgn="b"/>
                      <a:endParaRPr lang="en-GB" sz="1100" b="0" i="0" u="none" strike="noStrike" dirty="0">
                        <a:solidFill>
                          <a:srgbClr val="000000"/>
                        </a:solidFill>
                        <a:effectLst/>
                        <a:latin typeface="Calibri" panose="020F0502020204030204" pitchFamily="34" charset="0"/>
                      </a:endParaRPr>
                    </a:p>
                  </a:txBody>
                  <a:tcPr marL="6350" marR="6350" marT="6350" marB="0" anchor="b">
                    <a:lnL>
                      <a:noFill/>
                    </a:lnL>
                    <a:lnR w="9525" cap="flat" cmpd="sng" algn="ctr">
                      <a:solidFill>
                        <a:schemeClr val="tx1">
                          <a:lumMod val="85000"/>
                          <a:lumOff val="15000"/>
                        </a:schemeClr>
                      </a:solidFill>
                      <a:prstDash val="solid"/>
                      <a:round/>
                      <a:headEnd type="none" w="med" len="med"/>
                      <a:tailEnd type="none" w="med" len="med"/>
                    </a:lnR>
                    <a:lnT>
                      <a:noFill/>
                    </a:lnT>
                    <a:lnB w="9525" cap="flat" cmpd="sng" algn="ctr">
                      <a:solidFill>
                        <a:schemeClr val="tx1">
                          <a:lumMod val="85000"/>
                          <a:lumOff val="15000"/>
                        </a:schemeClr>
                      </a:solidFill>
                      <a:prstDash val="solid"/>
                      <a:round/>
                      <a:headEnd type="none" w="med" len="med"/>
                      <a:tailEnd type="none" w="med" len="med"/>
                    </a:lnB>
                  </a:tcPr>
                </a:tc>
                <a:tc>
                  <a:txBody>
                    <a:bodyPr/>
                    <a:lstStyle/>
                    <a:p>
                      <a:pPr algn="l" fontAlgn="b"/>
                      <a:r>
                        <a:rPr lang="en-GB" sz="1200" b="1" i="0" u="none" strike="noStrike" dirty="0">
                          <a:solidFill>
                            <a:schemeClr val="bg1"/>
                          </a:solidFill>
                          <a:effectLst/>
                          <a:latin typeface="Calibri" panose="020F0502020204030204" pitchFamily="34" charset="0"/>
                        </a:rPr>
                        <a:t>Number</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solidFill>
                      <a:srgbClr val="007A33"/>
                    </a:solidFill>
                  </a:tcPr>
                </a:tc>
                <a:tc>
                  <a:txBody>
                    <a:bodyPr/>
                    <a:lstStyle/>
                    <a:p>
                      <a:pPr algn="r" fontAlgn="b"/>
                      <a:r>
                        <a:rPr lang="en-GB" sz="1200" b="1" i="0" u="none" strike="noStrike" dirty="0">
                          <a:solidFill>
                            <a:schemeClr val="bg1"/>
                          </a:solidFill>
                          <a:effectLst/>
                          <a:latin typeface="Calibri" panose="020F0502020204030204" pitchFamily="34" charset="0"/>
                        </a:rPr>
                        <a:t>%</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solidFill>
                      <a:srgbClr val="007A33"/>
                    </a:solidFill>
                  </a:tcPr>
                </a:tc>
                <a:extLst>
                  <a:ext uri="{0D108BD9-81ED-4DB2-BD59-A6C34878D82A}">
                    <a16:rowId xmlns:a16="http://schemas.microsoft.com/office/drawing/2014/main" val="1082623100"/>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8</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93</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2094209224"/>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7</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6,199</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13.2%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1236680962"/>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6</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7,091</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15.1%</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3616995495"/>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5</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1,002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2.1%</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626897617"/>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4</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2,017</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4.3%</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1862015640"/>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3</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3,924</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8.4%</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1153693007"/>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3,581</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7.6%</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2295662885"/>
                  </a:ext>
                </a:extLst>
              </a:tr>
              <a:tr h="184201">
                <a:tc>
                  <a:txBody>
                    <a:bodyPr/>
                    <a:lstStyle/>
                    <a:p>
                      <a:pPr algn="l" fontAlgn="b"/>
                      <a:r>
                        <a:rPr lang="en-GB" sz="1200" b="0" i="0" u="none" strike="noStrike" dirty="0">
                          <a:solidFill>
                            <a:srgbClr val="000000"/>
                          </a:solidFill>
                          <a:effectLst/>
                          <a:latin typeface="Calibri" panose="020F0502020204030204" pitchFamily="34" charset="0"/>
                        </a:rPr>
                        <a:t>Level 1</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163</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0.3%</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61592035"/>
                  </a:ext>
                </a:extLst>
              </a:tr>
              <a:tr h="184201">
                <a:tc>
                  <a:txBody>
                    <a:bodyPr/>
                    <a:lstStyle/>
                    <a:p>
                      <a:pPr algn="l" fontAlgn="b"/>
                      <a:r>
                        <a:rPr lang="en-GB" sz="1200" b="0" i="0" u="none" strike="noStrike" dirty="0">
                          <a:solidFill>
                            <a:srgbClr val="000000"/>
                          </a:solidFill>
                          <a:effectLst/>
                          <a:latin typeface="Calibri" panose="020F0502020204030204" pitchFamily="34" charset="0"/>
                        </a:rPr>
                        <a:t>Other*</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22,892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0" i="0" u="none" strike="noStrike" dirty="0">
                          <a:solidFill>
                            <a:srgbClr val="000000"/>
                          </a:solidFill>
                          <a:effectLst/>
                          <a:latin typeface="Calibri" panose="020F0502020204030204" pitchFamily="34" charset="0"/>
                        </a:rPr>
                        <a:t>48.7%</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1571210773"/>
                  </a:ext>
                </a:extLst>
              </a:tr>
              <a:tr h="184201">
                <a:tc>
                  <a:txBody>
                    <a:bodyPr/>
                    <a:lstStyle/>
                    <a:p>
                      <a:pPr algn="l" fontAlgn="b"/>
                      <a:r>
                        <a:rPr lang="en-GB" sz="1200" b="1" i="0" u="none" strike="noStrike" dirty="0">
                          <a:solidFill>
                            <a:srgbClr val="000000"/>
                          </a:solidFill>
                          <a:effectLst/>
                          <a:latin typeface="Calibri" panose="020F0502020204030204" pitchFamily="34" charset="0"/>
                        </a:rPr>
                        <a:t>Total</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46,962</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100%</a:t>
                      </a:r>
                    </a:p>
                  </a:txBody>
                  <a:tcPr marL="6350" marR="6350" marT="6350" marB="0" anchor="b">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tcPr>
                </a:tc>
                <a:extLst>
                  <a:ext uri="{0D108BD9-81ED-4DB2-BD59-A6C34878D82A}">
                    <a16:rowId xmlns:a16="http://schemas.microsoft.com/office/drawing/2014/main" val="2718649284"/>
                  </a:ext>
                </a:extLst>
              </a:tr>
            </a:tbl>
          </a:graphicData>
        </a:graphic>
      </p:graphicFrame>
      <p:graphicFrame>
        <p:nvGraphicFramePr>
          <p:cNvPr id="8" name="Chart 7">
            <a:extLst>
              <a:ext uri="{FF2B5EF4-FFF2-40B4-BE49-F238E27FC236}">
                <a16:creationId xmlns:a16="http://schemas.microsoft.com/office/drawing/2014/main" id="{FE6672EE-B8E7-4ECC-A6C7-332475883BCA}"/>
              </a:ext>
            </a:extLst>
          </p:cNvPr>
          <p:cNvGraphicFramePr>
            <a:graphicFrameLocks/>
          </p:cNvGraphicFramePr>
          <p:nvPr/>
        </p:nvGraphicFramePr>
        <p:xfrm>
          <a:off x="-97514" y="3540174"/>
          <a:ext cx="6500933" cy="3437671"/>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EA504B5-F915-4A9F-8E52-91A34453C80D}"/>
              </a:ext>
            </a:extLst>
          </p:cNvPr>
          <p:cNvSpPr txBox="1"/>
          <p:nvPr/>
        </p:nvSpPr>
        <p:spPr>
          <a:xfrm>
            <a:off x="63012" y="3429000"/>
            <a:ext cx="6500933" cy="400110"/>
          </a:xfrm>
          <a:prstGeom prst="rect">
            <a:avLst/>
          </a:prstGeom>
          <a:noFill/>
        </p:spPr>
        <p:txBody>
          <a:bodyPr wrap="square">
            <a:spAutoFit/>
          </a:bodyPr>
          <a:lstStyle/>
          <a:p>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*Other includes those who have no relevant qualification or if the level of qualification cannot be determined from the information provided by either the registrant or employer or no qualifications recorded. </a:t>
            </a:r>
            <a:endParaRPr lang="en-GB" sz="1600" dirty="0"/>
          </a:p>
        </p:txBody>
      </p:sp>
      <p:graphicFrame>
        <p:nvGraphicFramePr>
          <p:cNvPr id="10" name="Table 9">
            <a:extLst>
              <a:ext uri="{FF2B5EF4-FFF2-40B4-BE49-F238E27FC236}">
                <a16:creationId xmlns:a16="http://schemas.microsoft.com/office/drawing/2014/main" id="{F919151C-823A-407F-9620-91D9A43CD795}"/>
              </a:ext>
            </a:extLst>
          </p:cNvPr>
          <p:cNvGraphicFramePr>
            <a:graphicFrameLocks noGrp="1"/>
          </p:cNvGraphicFramePr>
          <p:nvPr/>
        </p:nvGraphicFramePr>
        <p:xfrm>
          <a:off x="7092176" y="168638"/>
          <a:ext cx="4965778" cy="6349853"/>
        </p:xfrm>
        <a:graphic>
          <a:graphicData uri="http://schemas.openxmlformats.org/drawingml/2006/table">
            <a:tbl>
              <a:tblPr/>
              <a:tblGrid>
                <a:gridCol w="3890422">
                  <a:extLst>
                    <a:ext uri="{9D8B030D-6E8A-4147-A177-3AD203B41FA5}">
                      <a16:colId xmlns:a16="http://schemas.microsoft.com/office/drawing/2014/main" val="3703585415"/>
                    </a:ext>
                  </a:extLst>
                </a:gridCol>
                <a:gridCol w="537678">
                  <a:extLst>
                    <a:ext uri="{9D8B030D-6E8A-4147-A177-3AD203B41FA5}">
                      <a16:colId xmlns:a16="http://schemas.microsoft.com/office/drawing/2014/main" val="1858508207"/>
                    </a:ext>
                  </a:extLst>
                </a:gridCol>
                <a:gridCol w="537678">
                  <a:extLst>
                    <a:ext uri="{9D8B030D-6E8A-4147-A177-3AD203B41FA5}">
                      <a16:colId xmlns:a16="http://schemas.microsoft.com/office/drawing/2014/main" val="2801732256"/>
                    </a:ext>
                  </a:extLst>
                </a:gridCol>
              </a:tblGrid>
              <a:tr h="143360">
                <a:tc>
                  <a:txBody>
                    <a:bodyPr/>
                    <a:lstStyle/>
                    <a:p>
                      <a:pPr algn="l" fontAlgn="t"/>
                      <a:endParaRPr lang="en-GB" sz="950" b="1" i="0" u="none" strike="noStrike" dirty="0">
                        <a:solidFill>
                          <a:srgbClr val="FFFFFF"/>
                        </a:solidFill>
                        <a:effectLst/>
                        <a:latin typeface="Calibri" panose="020F0502020204030204" pitchFamily="34" charset="0"/>
                      </a:endParaRPr>
                    </a:p>
                  </a:txBody>
                  <a:tcPr marL="2891" marR="2891" marT="2891" marB="0">
                    <a:lnL w="6350" cap="flat" cmpd="sng" algn="ctr">
                      <a:no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en-GB" sz="950" b="1" i="0" u="none" strike="noStrike" dirty="0">
                          <a:solidFill>
                            <a:srgbClr val="FFFFFF"/>
                          </a:solidFill>
                          <a:effectLst/>
                          <a:latin typeface="Calibri" panose="020F0502020204030204" pitchFamily="34" charset="0"/>
                        </a:rPr>
                        <a:t>Number</a:t>
                      </a:r>
                    </a:p>
                  </a:txBody>
                  <a:tcPr marL="2891" marR="2891" marT="2891" marB="0">
                    <a:lnL w="9525" cap="flat" cmpd="sng" algn="ctr">
                      <a:solidFill>
                        <a:schemeClr val="tx1">
                          <a:lumMod val="85000"/>
                          <a:lumOff val="1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rgbClr val="017A37"/>
                    </a:solidFill>
                  </a:tcPr>
                </a:tc>
                <a:tc>
                  <a:txBody>
                    <a:bodyPr/>
                    <a:lstStyle/>
                    <a:p>
                      <a:pPr algn="r" fontAlgn="t"/>
                      <a:r>
                        <a:rPr lang="en-GB" sz="950" b="1" i="0" u="none" strike="noStrike" dirty="0">
                          <a:solidFill>
                            <a:srgbClr val="FFFFFF"/>
                          </a:solidFill>
                          <a:effectLst/>
                          <a:latin typeface="Calibri" panose="020F0502020204030204" pitchFamily="34" charset="0"/>
                        </a:rPr>
                        <a:t>%</a:t>
                      </a:r>
                    </a:p>
                  </a:txBody>
                  <a:tcPr marL="2891" marR="2891" marT="2891" marB="0">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rgbClr val="017A37"/>
                    </a:solidFill>
                  </a:tcPr>
                </a:tc>
                <a:extLst>
                  <a:ext uri="{0D108BD9-81ED-4DB2-BD59-A6C34878D82A}">
                    <a16:rowId xmlns:a16="http://schemas.microsoft.com/office/drawing/2014/main" val="2936202639"/>
                  </a:ext>
                </a:extLst>
              </a:tr>
              <a:tr h="146656">
                <a:tc>
                  <a:txBody>
                    <a:bodyPr/>
                    <a:lstStyle/>
                    <a:p>
                      <a:pPr algn="l" fontAlgn="t"/>
                      <a:r>
                        <a:rPr lang="en-GB" sz="950" b="0" i="0" u="none" strike="noStrike" dirty="0">
                          <a:solidFill>
                            <a:srgbClr val="000000"/>
                          </a:solidFill>
                          <a:effectLst/>
                          <a:latin typeface="Calibri" panose="020F0502020204030204" pitchFamily="34" charset="0"/>
                        </a:rPr>
                        <a:t>Education studies</a:t>
                      </a:r>
                    </a:p>
                  </a:txBody>
                  <a:tcPr marL="2891" marR="2891" marT="2891" marB="0">
                    <a:lnL w="12700" cap="flat" cmpd="sng" algn="ctr">
                      <a:solidFill>
                        <a:schemeClr val="bg1">
                          <a:lumMod val="6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r" defTabSz="914400" rtl="0" eaLnBrk="1" fontAlgn="t" latinLnBrk="0" hangingPunct="1"/>
                      <a:r>
                        <a:rPr lang="en-GB" sz="950" b="0" i="0" u="none" strike="noStrike" kern="1200" dirty="0">
                          <a:solidFill>
                            <a:srgbClr val="000000"/>
                          </a:solidFill>
                          <a:effectLst/>
                          <a:latin typeface="Calibri" panose="020F0502020204030204" pitchFamily="34" charset="0"/>
                          <a:ea typeface="+mn-ea"/>
                          <a:cs typeface="+mn-cs"/>
                        </a:rPr>
                        <a:t>1,771</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13.2%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94543768"/>
                  </a:ext>
                </a:extLst>
              </a:tr>
              <a:tr h="146656">
                <a:tc>
                  <a:txBody>
                    <a:bodyPr/>
                    <a:lstStyle/>
                    <a:p>
                      <a:pPr algn="l" fontAlgn="t"/>
                      <a:r>
                        <a:rPr lang="en-GB" sz="950" b="0" i="0" u="none" strike="noStrike" dirty="0">
                          <a:solidFill>
                            <a:srgbClr val="000000"/>
                          </a:solidFill>
                          <a:effectLst/>
                          <a:latin typeface="Calibri" panose="020F0502020204030204" pitchFamily="34" charset="0"/>
                        </a:rPr>
                        <a:t>Arts (music, drama, acting)</a:t>
                      </a:r>
                    </a:p>
                  </a:txBody>
                  <a:tcPr marL="2891" marR="2891" marT="2891" marB="0">
                    <a:lnL w="12700" cap="flat" cmpd="sng" algn="ctr">
                      <a:solidFill>
                        <a:schemeClr val="bg1">
                          <a:lumMod val="6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r" defTabSz="914400" rtl="0" eaLnBrk="1" fontAlgn="t" latinLnBrk="0" hangingPunct="1"/>
                      <a:r>
                        <a:rPr lang="en-GB" sz="950" b="0" i="0" u="none" strike="noStrike" kern="1200" dirty="0">
                          <a:solidFill>
                            <a:srgbClr val="000000"/>
                          </a:solidFill>
                          <a:effectLst/>
                          <a:latin typeface="Calibri" panose="020F0502020204030204" pitchFamily="34" charset="0"/>
                          <a:ea typeface="+mn-ea"/>
                          <a:cs typeface="+mn-cs"/>
                        </a:rPr>
                        <a:t>926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a:solidFill>
                            <a:srgbClr val="000000"/>
                          </a:solidFill>
                          <a:effectLst/>
                          <a:latin typeface="Calibri" panose="020F0502020204030204" pitchFamily="34" charset="0"/>
                        </a:rPr>
                        <a:t>6.9%</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06081547"/>
                  </a:ext>
                </a:extLst>
              </a:tr>
              <a:tr h="146656">
                <a:tc>
                  <a:txBody>
                    <a:bodyPr/>
                    <a:lstStyle/>
                    <a:p>
                      <a:pPr algn="l" fontAlgn="t"/>
                      <a:r>
                        <a:rPr lang="en-GB" sz="950" b="0" i="0" u="none" strike="noStrike" dirty="0">
                          <a:solidFill>
                            <a:srgbClr val="000000"/>
                          </a:solidFill>
                          <a:effectLst/>
                          <a:latin typeface="Calibri" panose="020F0502020204030204" pitchFamily="34" charset="0"/>
                        </a:rPr>
                        <a:t>Social science (Psychology, Philosophy, Anthropology &amp; Sociology)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807</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6.0%</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04942288"/>
                  </a:ext>
                </a:extLst>
              </a:tr>
              <a:tr h="146656">
                <a:tc>
                  <a:txBody>
                    <a:bodyPr/>
                    <a:lstStyle/>
                    <a:p>
                      <a:pPr algn="l" fontAlgn="t"/>
                      <a:r>
                        <a:rPr lang="en-GB" sz="950" b="0" i="0" u="none" strike="noStrike" dirty="0">
                          <a:solidFill>
                            <a:srgbClr val="000000"/>
                          </a:solidFill>
                          <a:effectLst/>
                          <a:latin typeface="Calibri" panose="020F0502020204030204" pitchFamily="34" charset="0"/>
                        </a:rPr>
                        <a:t>Physical education / Sports science or management</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716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5.4%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4089568"/>
                  </a:ext>
                </a:extLst>
              </a:tr>
              <a:tr h="146656">
                <a:tc>
                  <a:txBody>
                    <a:bodyPr/>
                    <a:lstStyle/>
                    <a:p>
                      <a:pPr algn="l" fontAlgn="t"/>
                      <a:r>
                        <a:rPr lang="en-GB" sz="950" b="0" i="0" u="none" strike="noStrike" dirty="0">
                          <a:solidFill>
                            <a:srgbClr val="000000"/>
                          </a:solidFill>
                          <a:effectLst/>
                          <a:latin typeface="Calibri" panose="020F0502020204030204" pitchFamily="34" charset="0"/>
                        </a:rPr>
                        <a:t>English (language &amp; literature)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a:solidFill>
                            <a:srgbClr val="000000"/>
                          </a:solidFill>
                          <a:effectLst/>
                          <a:latin typeface="Calibri" panose="020F0502020204030204" pitchFamily="34" charset="0"/>
                        </a:rPr>
                        <a:t>589</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a:solidFill>
                            <a:srgbClr val="000000"/>
                          </a:solidFill>
                          <a:effectLst/>
                          <a:latin typeface="Calibri" panose="020F0502020204030204" pitchFamily="34" charset="0"/>
                        </a:rPr>
                        <a:t>4.4%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3524272"/>
                  </a:ext>
                </a:extLst>
              </a:tr>
              <a:tr h="146656">
                <a:tc>
                  <a:txBody>
                    <a:bodyPr/>
                    <a:lstStyle/>
                    <a:p>
                      <a:pPr algn="l" fontAlgn="t"/>
                      <a:r>
                        <a:rPr lang="en-GB" sz="950" b="0" i="0" u="none" strike="noStrike" dirty="0">
                          <a:solidFill>
                            <a:srgbClr val="000000"/>
                          </a:solidFill>
                          <a:effectLst/>
                          <a:latin typeface="Calibri" panose="020F0502020204030204" pitchFamily="34" charset="0"/>
                        </a:rPr>
                        <a:t>History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350</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t"/>
                      <a:r>
                        <a:rPr lang="en-GB" sz="950" b="0" i="0" u="none" strike="noStrike" dirty="0">
                          <a:solidFill>
                            <a:srgbClr val="000000"/>
                          </a:solidFill>
                          <a:effectLst/>
                          <a:latin typeface="Calibri" panose="020F0502020204030204" pitchFamily="34" charset="0"/>
                        </a:rPr>
                        <a:t>2.6%</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62850650"/>
                  </a:ext>
                </a:extLst>
              </a:tr>
              <a:tr h="146656">
                <a:tc>
                  <a:txBody>
                    <a:bodyPr/>
                    <a:lstStyle/>
                    <a:p>
                      <a:pPr algn="l" fontAlgn="t"/>
                      <a:r>
                        <a:rPr lang="en-GB" sz="950" b="0" i="0" u="none" strike="noStrike" dirty="0">
                          <a:solidFill>
                            <a:srgbClr val="000000"/>
                          </a:solidFill>
                          <a:effectLst/>
                          <a:latin typeface="Calibri" panose="020F0502020204030204" pitchFamily="34" charset="0"/>
                        </a:rPr>
                        <a:t>Art and design</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324</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9278376"/>
                  </a:ext>
                </a:extLst>
              </a:tr>
              <a:tr h="146656">
                <a:tc>
                  <a:txBody>
                    <a:bodyPr/>
                    <a:lstStyle/>
                    <a:p>
                      <a:pPr algn="l" fontAlgn="t"/>
                      <a:r>
                        <a:rPr lang="en-GB" sz="950" b="0" i="0" u="none" strike="noStrike">
                          <a:solidFill>
                            <a:srgbClr val="000000"/>
                          </a:solidFill>
                          <a:effectLst/>
                          <a:latin typeface="Calibri" panose="020F0502020204030204" pitchFamily="34" charset="0"/>
                        </a:rPr>
                        <a:t>Child care / development</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322</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0045891"/>
                  </a:ext>
                </a:extLst>
              </a:tr>
              <a:tr h="146656">
                <a:tc>
                  <a:txBody>
                    <a:bodyPr/>
                    <a:lstStyle/>
                    <a:p>
                      <a:pPr algn="l" fontAlgn="t"/>
                      <a:r>
                        <a:rPr lang="en-GB" sz="950" b="0" i="0" u="none" strike="noStrike">
                          <a:solidFill>
                            <a:srgbClr val="000000"/>
                          </a:solidFill>
                          <a:effectLst/>
                          <a:latin typeface="Calibri" panose="020F0502020204030204" pitchFamily="34" charset="0"/>
                        </a:rPr>
                        <a:t>Medical science </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289</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5536053"/>
                  </a:ext>
                </a:extLst>
              </a:tr>
              <a:tr h="146656">
                <a:tc>
                  <a:txBody>
                    <a:bodyPr/>
                    <a:lstStyle/>
                    <a:p>
                      <a:pPr algn="l" fontAlgn="t"/>
                      <a:r>
                        <a:rPr lang="en-GB" sz="950" b="0" i="0" u="none" strike="noStrike">
                          <a:solidFill>
                            <a:srgbClr val="000000"/>
                          </a:solidFill>
                          <a:effectLst/>
                          <a:latin typeface="Calibri" panose="020F0502020204030204" pitchFamily="34" charset="0"/>
                        </a:rPr>
                        <a:t>Business studies / management</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253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1.9%</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4575160"/>
                  </a:ext>
                </a:extLst>
              </a:tr>
              <a:tr h="146656">
                <a:tc>
                  <a:txBody>
                    <a:bodyPr/>
                    <a:lstStyle/>
                    <a:p>
                      <a:pPr algn="l" fontAlgn="t"/>
                      <a:r>
                        <a:rPr lang="en-GB" sz="950" b="0" i="0" u="none" strike="noStrike" dirty="0">
                          <a:solidFill>
                            <a:srgbClr val="000000"/>
                          </a:solidFill>
                          <a:effectLst/>
                          <a:latin typeface="Calibri" panose="020F0502020204030204" pitchFamily="34" charset="0"/>
                        </a:rPr>
                        <a:t>Health and social care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205</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1.5%</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1629999"/>
                  </a:ext>
                </a:extLst>
              </a:tr>
              <a:tr h="146656">
                <a:tc>
                  <a:txBody>
                    <a:bodyPr/>
                    <a:lstStyle/>
                    <a:p>
                      <a:pPr algn="l" fontAlgn="t"/>
                      <a:r>
                        <a:rPr lang="en-GB" sz="950" b="0" i="0" u="none" strike="noStrike" dirty="0">
                          <a:solidFill>
                            <a:srgbClr val="000000"/>
                          </a:solidFill>
                          <a:effectLst/>
                          <a:latin typeface="Calibri" panose="020F0502020204030204" pitchFamily="34" charset="0"/>
                        </a:rPr>
                        <a:t>Law</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184</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249410"/>
                  </a:ext>
                </a:extLst>
              </a:tr>
              <a:tr h="142412">
                <a:tc>
                  <a:txBody>
                    <a:bodyPr/>
                    <a:lstStyle/>
                    <a:p>
                      <a:pPr algn="l" fontAlgn="t"/>
                      <a:r>
                        <a:rPr lang="en-GB" sz="950" b="0" i="0" u="none" strike="noStrike" dirty="0">
                          <a:solidFill>
                            <a:srgbClr val="000000"/>
                          </a:solidFill>
                          <a:effectLst/>
                          <a:latin typeface="Calibri" panose="020F0502020204030204" pitchFamily="34" charset="0"/>
                        </a:rPr>
                        <a:t>Mathematics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175</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1.3%</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54045"/>
                  </a:ext>
                </a:extLst>
              </a:tr>
              <a:tr h="146656">
                <a:tc>
                  <a:txBody>
                    <a:bodyPr/>
                    <a:lstStyle/>
                    <a:p>
                      <a:pPr algn="l" fontAlgn="t"/>
                      <a:r>
                        <a:rPr lang="en-GB" sz="950" b="0" i="0" u="none" strike="noStrike" dirty="0">
                          <a:solidFill>
                            <a:srgbClr val="000000"/>
                          </a:solidFill>
                          <a:effectLst/>
                          <a:latin typeface="Calibri" panose="020F0502020204030204" pitchFamily="34" charset="0"/>
                        </a:rPr>
                        <a:t>Geography (human &amp; physical)</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173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1.3%</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3541295"/>
                  </a:ext>
                </a:extLst>
              </a:tr>
              <a:tr h="146656">
                <a:tc>
                  <a:txBody>
                    <a:bodyPr/>
                    <a:lstStyle/>
                    <a:p>
                      <a:pPr algn="l" fontAlgn="t"/>
                      <a:r>
                        <a:rPr lang="en-GB" sz="950" b="0" i="0" u="none" strike="noStrike" dirty="0">
                          <a:solidFill>
                            <a:srgbClr val="000000"/>
                          </a:solidFill>
                          <a:effectLst/>
                          <a:latin typeface="Calibri" panose="020F0502020204030204" pitchFamily="34" charset="0"/>
                        </a:rPr>
                        <a:t>Criminology and forensic science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170</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1.3%</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435866"/>
                  </a:ext>
                </a:extLst>
              </a:tr>
              <a:tr h="146656">
                <a:tc>
                  <a:txBody>
                    <a:bodyPr/>
                    <a:lstStyle/>
                    <a:p>
                      <a:pPr algn="l" fontAlgn="t"/>
                      <a:r>
                        <a:rPr lang="en-GB" sz="950" b="0" i="0" u="none" strike="noStrike" dirty="0">
                          <a:solidFill>
                            <a:srgbClr val="000000"/>
                          </a:solidFill>
                          <a:effectLst/>
                          <a:latin typeface="Calibri" panose="020F0502020204030204" pitchFamily="34" charset="0"/>
                        </a:rPr>
                        <a:t>Communication / media studies / Journalism</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166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7661969"/>
                  </a:ext>
                </a:extLst>
              </a:tr>
              <a:tr h="146656">
                <a:tc>
                  <a:txBody>
                    <a:bodyPr/>
                    <a:lstStyle/>
                    <a:p>
                      <a:pPr algn="l" fontAlgn="t"/>
                      <a:r>
                        <a:rPr lang="en-GB" sz="950" b="0" i="0" u="none" strike="noStrike" dirty="0">
                          <a:solidFill>
                            <a:srgbClr val="000000"/>
                          </a:solidFill>
                          <a:effectLst/>
                          <a:latin typeface="Calibri" panose="020F0502020204030204" pitchFamily="34" charset="0"/>
                        </a:rPr>
                        <a:t>Design Technology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164</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813468"/>
                  </a:ext>
                </a:extLst>
              </a:tr>
              <a:tr h="146656">
                <a:tc>
                  <a:txBody>
                    <a:bodyPr/>
                    <a:lstStyle/>
                    <a:p>
                      <a:pPr algn="l" fontAlgn="t"/>
                      <a:r>
                        <a:rPr lang="en-GB" sz="950" b="0" i="0" u="none" strike="noStrike" dirty="0">
                          <a:solidFill>
                            <a:srgbClr val="000000"/>
                          </a:solidFill>
                          <a:effectLst/>
                          <a:latin typeface="Calibri" panose="020F0502020204030204" pitchFamily="34" charset="0"/>
                        </a:rPr>
                        <a:t>Modern languages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156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9483282"/>
                  </a:ext>
                </a:extLst>
              </a:tr>
              <a:tr h="146656">
                <a:tc>
                  <a:txBody>
                    <a:bodyPr/>
                    <a:lstStyle/>
                    <a:p>
                      <a:pPr algn="l" fontAlgn="t"/>
                      <a:r>
                        <a:rPr lang="en-GB" sz="950" b="0" i="0" u="none" strike="noStrike" dirty="0">
                          <a:solidFill>
                            <a:srgbClr val="000000"/>
                          </a:solidFill>
                          <a:effectLst/>
                          <a:latin typeface="Calibri" panose="020F0502020204030204" pitchFamily="34" charset="0"/>
                        </a:rPr>
                        <a:t>Biology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148</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1.1%</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2982769"/>
                  </a:ext>
                </a:extLst>
              </a:tr>
              <a:tr h="146656">
                <a:tc>
                  <a:txBody>
                    <a:bodyPr/>
                    <a:lstStyle/>
                    <a:p>
                      <a:pPr algn="l" fontAlgn="t"/>
                      <a:r>
                        <a:rPr lang="en-GB" sz="950" b="0" i="0" u="none" strike="noStrike" dirty="0">
                          <a:solidFill>
                            <a:srgbClr val="000000"/>
                          </a:solidFill>
                          <a:effectLst/>
                          <a:latin typeface="Calibri" panose="020F0502020204030204" pitchFamily="34" charset="0"/>
                        </a:rPr>
                        <a:t>Welsh</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148</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1.1%</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2341291"/>
                  </a:ext>
                </a:extLst>
              </a:tr>
              <a:tr h="146656">
                <a:tc>
                  <a:txBody>
                    <a:bodyPr/>
                    <a:lstStyle/>
                    <a:p>
                      <a:pPr algn="l" fontAlgn="t"/>
                      <a:r>
                        <a:rPr lang="en-GB" sz="950" b="0" i="0" u="none" strike="noStrike">
                          <a:solidFill>
                            <a:srgbClr val="000000"/>
                          </a:solidFill>
                          <a:effectLst/>
                          <a:latin typeface="Calibri" panose="020F0502020204030204" pitchFamily="34" charset="0"/>
                        </a:rPr>
                        <a:t>Information technology / computer science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139</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1.0%</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88596"/>
                  </a:ext>
                </a:extLst>
              </a:tr>
              <a:tr h="146656">
                <a:tc>
                  <a:txBody>
                    <a:bodyPr/>
                    <a:lstStyle/>
                    <a:p>
                      <a:pPr algn="l" fontAlgn="t"/>
                      <a:r>
                        <a:rPr lang="en-GB" sz="950" b="0" i="0" u="none" strike="noStrike" dirty="0">
                          <a:solidFill>
                            <a:srgbClr val="000000"/>
                          </a:solidFill>
                          <a:effectLst/>
                          <a:latin typeface="Calibri" panose="020F0502020204030204" pitchFamily="34" charset="0"/>
                        </a:rPr>
                        <a:t>Religious studies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127</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0.9%</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7498095"/>
                  </a:ext>
                </a:extLst>
              </a:tr>
              <a:tr h="146656">
                <a:tc>
                  <a:txBody>
                    <a:bodyPr/>
                    <a:lstStyle/>
                    <a:p>
                      <a:pPr algn="l" fontAlgn="t"/>
                      <a:r>
                        <a:rPr lang="en-GB" sz="950" b="0" i="0" u="none" strike="noStrike" dirty="0">
                          <a:solidFill>
                            <a:srgbClr val="000000"/>
                          </a:solidFill>
                          <a:effectLst/>
                          <a:latin typeface="Calibri" panose="020F0502020204030204" pitchFamily="34" charset="0"/>
                        </a:rPr>
                        <a:t>Engineering</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106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0.8%</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52212"/>
                  </a:ext>
                </a:extLst>
              </a:tr>
              <a:tr h="146656">
                <a:tc>
                  <a:txBody>
                    <a:bodyPr/>
                    <a:lstStyle/>
                    <a:p>
                      <a:pPr algn="l" fontAlgn="t"/>
                      <a:r>
                        <a:rPr lang="en-GB" sz="950" b="0" i="0" u="none" strike="noStrike">
                          <a:solidFill>
                            <a:srgbClr val="000000"/>
                          </a:solidFill>
                          <a:effectLst/>
                          <a:latin typeface="Calibri" panose="020F0502020204030204" pitchFamily="34" charset="0"/>
                        </a:rPr>
                        <a:t>Chemistry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93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0.7%</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0489460"/>
                  </a:ext>
                </a:extLst>
              </a:tr>
              <a:tr h="146656">
                <a:tc>
                  <a:txBody>
                    <a:bodyPr/>
                    <a:lstStyle/>
                    <a:p>
                      <a:pPr algn="l" fontAlgn="t"/>
                      <a:r>
                        <a:rPr lang="en-GB" sz="950" b="0" i="0" u="none" strike="noStrike" dirty="0">
                          <a:solidFill>
                            <a:srgbClr val="000000"/>
                          </a:solidFill>
                          <a:effectLst/>
                          <a:latin typeface="Calibri" panose="020F0502020204030204" pitchFamily="34" charset="0"/>
                        </a:rPr>
                        <a:t>Management studies </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87</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0.7%</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254025"/>
                  </a:ext>
                </a:extLst>
              </a:tr>
              <a:tr h="0">
                <a:tc>
                  <a:txBody>
                    <a:bodyPr/>
                    <a:lstStyle/>
                    <a:p>
                      <a:pPr algn="l" fontAlgn="t"/>
                      <a:r>
                        <a:rPr lang="en-GB" sz="950" b="0" i="0" u="none" strike="noStrike" dirty="0">
                          <a:solidFill>
                            <a:srgbClr val="000000"/>
                          </a:solidFill>
                          <a:effectLst/>
                          <a:latin typeface="Calibri" panose="020F0502020204030204" pitchFamily="34" charset="0"/>
                        </a:rPr>
                        <a:t>Youth Work</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80</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0.6%</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122656"/>
                  </a:ext>
                </a:extLst>
              </a:tr>
              <a:tr h="146656">
                <a:tc>
                  <a:txBody>
                    <a:bodyPr/>
                    <a:lstStyle/>
                    <a:p>
                      <a:pPr algn="l" fontAlgn="t"/>
                      <a:r>
                        <a:rPr lang="en-GB" sz="950" b="0" i="0" u="none" strike="noStrike" dirty="0">
                          <a:solidFill>
                            <a:srgbClr val="000000"/>
                          </a:solidFill>
                          <a:effectLst/>
                          <a:latin typeface="Calibri" panose="020F0502020204030204" pitchFamily="34" charset="0"/>
                        </a:rPr>
                        <a:t>Natural science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75</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0.6%</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211557"/>
                  </a:ext>
                </a:extLst>
              </a:tr>
              <a:tr h="146656">
                <a:tc>
                  <a:txBody>
                    <a:bodyPr/>
                    <a:lstStyle/>
                    <a:p>
                      <a:pPr algn="l" fontAlgn="t"/>
                      <a:r>
                        <a:rPr lang="en-GB" sz="950" b="0" i="0" u="none" strike="noStrike" dirty="0">
                          <a:solidFill>
                            <a:srgbClr val="000000"/>
                          </a:solidFill>
                          <a:effectLst/>
                          <a:latin typeface="Calibri" panose="020F0502020204030204" pitchFamily="34" charset="0"/>
                        </a:rPr>
                        <a:t>Politics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68</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0.5%</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0642880"/>
                  </a:ext>
                </a:extLst>
              </a:tr>
              <a:tr h="146656">
                <a:tc>
                  <a:txBody>
                    <a:bodyPr/>
                    <a:lstStyle/>
                    <a:p>
                      <a:pPr algn="l" fontAlgn="t"/>
                      <a:r>
                        <a:rPr lang="en-GB" sz="950" b="0" i="0" u="none" strike="noStrike" dirty="0">
                          <a:solidFill>
                            <a:srgbClr val="000000"/>
                          </a:solidFill>
                          <a:effectLst/>
                          <a:latin typeface="Calibri" panose="020F0502020204030204" pitchFamily="34" charset="0"/>
                        </a:rPr>
                        <a:t>Accountancy &amp; Finance</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67</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0.5%</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4719164"/>
                  </a:ext>
                </a:extLst>
              </a:tr>
              <a:tr h="146656">
                <a:tc>
                  <a:txBody>
                    <a:bodyPr/>
                    <a:lstStyle/>
                    <a:p>
                      <a:pPr algn="l" fontAlgn="t"/>
                      <a:r>
                        <a:rPr lang="en-GB" sz="950" b="0" i="0" u="none" strike="noStrike">
                          <a:solidFill>
                            <a:srgbClr val="000000"/>
                          </a:solidFill>
                          <a:effectLst/>
                          <a:latin typeface="Calibri" panose="020F0502020204030204" pitchFamily="34" charset="0"/>
                        </a:rPr>
                        <a:t>Physics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58</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1991873"/>
                  </a:ext>
                </a:extLst>
              </a:tr>
              <a:tr h="146656">
                <a:tc>
                  <a:txBody>
                    <a:bodyPr/>
                    <a:lstStyle/>
                    <a:p>
                      <a:pPr algn="l" fontAlgn="t"/>
                      <a:r>
                        <a:rPr lang="en-GB" sz="950" b="0" i="0" u="none" strike="noStrike" dirty="0">
                          <a:solidFill>
                            <a:srgbClr val="000000"/>
                          </a:solidFill>
                          <a:effectLst/>
                          <a:latin typeface="Calibri" panose="020F0502020204030204" pitchFamily="34" charset="0"/>
                        </a:rPr>
                        <a:t>Economics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58</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7346581"/>
                  </a:ext>
                </a:extLst>
              </a:tr>
              <a:tr h="146656">
                <a:tc>
                  <a:txBody>
                    <a:bodyPr/>
                    <a:lstStyle/>
                    <a:p>
                      <a:pPr algn="l" fontAlgn="t"/>
                      <a:r>
                        <a:rPr lang="en-GB" sz="950" b="0" i="0" u="none" strike="noStrike">
                          <a:solidFill>
                            <a:srgbClr val="000000"/>
                          </a:solidFill>
                          <a:effectLst/>
                          <a:latin typeface="Calibri" panose="020F0502020204030204" pitchFamily="34" charset="0"/>
                        </a:rPr>
                        <a:t>Environmental studies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49</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0.4%</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3596866"/>
                  </a:ext>
                </a:extLst>
              </a:tr>
              <a:tr h="146656">
                <a:tc>
                  <a:txBody>
                    <a:bodyPr/>
                    <a:lstStyle/>
                    <a:p>
                      <a:pPr algn="l" fontAlgn="t"/>
                      <a:r>
                        <a:rPr lang="en-GB" sz="950" b="0" i="0" u="none" strike="noStrike" dirty="0">
                          <a:solidFill>
                            <a:srgbClr val="000000"/>
                          </a:solidFill>
                          <a:effectLst/>
                          <a:latin typeface="Calibri" panose="020F0502020204030204" pitchFamily="34" charset="0"/>
                        </a:rPr>
                        <a:t>Marketing</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46</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0.3%</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0829164"/>
                  </a:ext>
                </a:extLst>
              </a:tr>
              <a:tr h="146656">
                <a:tc>
                  <a:txBody>
                    <a:bodyPr/>
                    <a:lstStyle/>
                    <a:p>
                      <a:pPr algn="l" fontAlgn="t"/>
                      <a:r>
                        <a:rPr lang="en-GB" sz="950" b="0" i="0" u="none" strike="noStrike" dirty="0">
                          <a:solidFill>
                            <a:srgbClr val="000000"/>
                          </a:solidFill>
                          <a:effectLst/>
                          <a:latin typeface="Calibri" panose="020F0502020204030204" pitchFamily="34" charset="0"/>
                        </a:rPr>
                        <a:t>Animal studies / veterinary science </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43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0.3%</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1712732"/>
                  </a:ext>
                </a:extLst>
              </a:tr>
              <a:tr h="146656">
                <a:tc>
                  <a:txBody>
                    <a:bodyPr/>
                    <a:lstStyle/>
                    <a:p>
                      <a:pPr algn="l" fontAlgn="t"/>
                      <a:r>
                        <a:rPr lang="en-GB" sz="950" b="0" i="0" u="none" strike="noStrike" dirty="0">
                          <a:solidFill>
                            <a:srgbClr val="000000"/>
                          </a:solidFill>
                          <a:effectLst/>
                          <a:latin typeface="Calibri" panose="020F0502020204030204" pitchFamily="34" charset="0"/>
                        </a:rPr>
                        <a:t>Science (general)</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5032951"/>
                  </a:ext>
                </a:extLst>
              </a:tr>
              <a:tr h="146656">
                <a:tc>
                  <a:txBody>
                    <a:bodyPr/>
                    <a:lstStyle/>
                    <a:p>
                      <a:pPr algn="l" fontAlgn="t"/>
                      <a:r>
                        <a:rPr lang="en-GB" sz="950" b="0" i="0" u="none" strike="noStrike" dirty="0">
                          <a:solidFill>
                            <a:srgbClr val="000000"/>
                          </a:solidFill>
                          <a:effectLst/>
                          <a:latin typeface="Calibri" panose="020F0502020204030204" pitchFamily="34" charset="0"/>
                        </a:rPr>
                        <a:t>Cultural studies </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30</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386456"/>
                  </a:ext>
                </a:extLst>
              </a:tr>
              <a:tr h="146656">
                <a:tc>
                  <a:txBody>
                    <a:bodyPr/>
                    <a:lstStyle/>
                    <a:p>
                      <a:pPr algn="l" fontAlgn="t"/>
                      <a:r>
                        <a:rPr lang="en-GB" sz="950" b="0" i="0" u="none" strike="noStrike" dirty="0">
                          <a:solidFill>
                            <a:srgbClr val="000000"/>
                          </a:solidFill>
                          <a:effectLst/>
                          <a:latin typeface="Calibri" panose="020F0502020204030204" pitchFamily="34" charset="0"/>
                        </a:rPr>
                        <a:t>Speech therapy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30</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0.2%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2051425"/>
                  </a:ext>
                </a:extLst>
              </a:tr>
              <a:tr h="146656">
                <a:tc>
                  <a:txBody>
                    <a:bodyPr/>
                    <a:lstStyle/>
                    <a:p>
                      <a:pPr algn="l" fontAlgn="t"/>
                      <a:r>
                        <a:rPr lang="en-GB" sz="950" b="0" i="0" u="none" strike="noStrike" dirty="0">
                          <a:solidFill>
                            <a:srgbClr val="000000"/>
                          </a:solidFill>
                          <a:effectLst/>
                          <a:latin typeface="Calibri" panose="020F0502020204030204" pitchFamily="34" charset="0"/>
                        </a:rPr>
                        <a:t>Travel and Tourism</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29</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1654360"/>
                  </a:ext>
                </a:extLst>
              </a:tr>
              <a:tr h="146656">
                <a:tc>
                  <a:txBody>
                    <a:bodyPr/>
                    <a:lstStyle/>
                    <a:p>
                      <a:pPr algn="l" fontAlgn="t"/>
                      <a:r>
                        <a:rPr lang="en-GB" sz="950" b="0" i="0" u="none" strike="noStrike" dirty="0">
                          <a:solidFill>
                            <a:srgbClr val="000000"/>
                          </a:solidFill>
                          <a:effectLst/>
                          <a:latin typeface="Calibri" panose="020F0502020204030204" pitchFamily="34" charset="0"/>
                        </a:rPr>
                        <a:t>Policy</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25</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0.2%</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321647"/>
                  </a:ext>
                </a:extLst>
              </a:tr>
              <a:tr h="146656">
                <a:tc>
                  <a:txBody>
                    <a:bodyPr/>
                    <a:lstStyle/>
                    <a:p>
                      <a:pPr algn="l" fontAlgn="t"/>
                      <a:r>
                        <a:rPr lang="en-GB" sz="950" b="0" i="0" u="none" strike="noStrike" dirty="0">
                          <a:solidFill>
                            <a:srgbClr val="000000"/>
                          </a:solidFill>
                          <a:effectLst/>
                          <a:latin typeface="Calibri" panose="020F0502020204030204" pitchFamily="34" charset="0"/>
                        </a:rPr>
                        <a:t>Miscellaneous</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401</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3.0%</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887896"/>
                  </a:ext>
                </a:extLst>
              </a:tr>
              <a:tr h="146656">
                <a:tc>
                  <a:txBody>
                    <a:bodyPr/>
                    <a:lstStyle/>
                    <a:p>
                      <a:pPr algn="l" fontAlgn="t"/>
                      <a:r>
                        <a:rPr lang="en-GB" sz="950" b="0" i="0" u="none" strike="noStrike">
                          <a:solidFill>
                            <a:srgbClr val="000000"/>
                          </a:solidFill>
                          <a:effectLst/>
                          <a:latin typeface="Calibri" panose="020F0502020204030204" pitchFamily="34" charset="0"/>
                        </a:rPr>
                        <a:t>Unknown</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dirty="0">
                          <a:solidFill>
                            <a:srgbClr val="000000"/>
                          </a:solidFill>
                          <a:effectLst/>
                          <a:latin typeface="Calibri" panose="020F0502020204030204" pitchFamily="34" charset="0"/>
                        </a:rPr>
                        <a:t>3,703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0" i="0" u="none" strike="noStrike">
                          <a:solidFill>
                            <a:srgbClr val="000000"/>
                          </a:solidFill>
                          <a:effectLst/>
                          <a:latin typeface="Calibri" panose="020F0502020204030204" pitchFamily="34" charset="0"/>
                        </a:rPr>
                        <a:t>27.7%</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892553"/>
                  </a:ext>
                </a:extLst>
              </a:tr>
              <a:tr h="146656">
                <a:tc>
                  <a:txBody>
                    <a:bodyPr/>
                    <a:lstStyle/>
                    <a:p>
                      <a:pPr algn="l" fontAlgn="t"/>
                      <a:r>
                        <a:rPr lang="en-GB" sz="950" b="1" i="0" u="none" strike="noStrike">
                          <a:solidFill>
                            <a:srgbClr val="000000"/>
                          </a:solidFill>
                          <a:effectLst/>
                          <a:latin typeface="Calibri" panose="020F0502020204030204" pitchFamily="34" charset="0"/>
                        </a:rPr>
                        <a:t>Total of level 6,7&amp;8</a:t>
                      </a:r>
                    </a:p>
                  </a:txBody>
                  <a:tcPr marL="2891" marR="2891" marT="2891" marB="0">
                    <a:lnL w="6350" cap="flat" cmpd="sng" algn="ctr">
                      <a:solidFill>
                        <a:srgbClr val="000000"/>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1" i="0" u="none" strike="noStrike" dirty="0">
                          <a:solidFill>
                            <a:srgbClr val="000000"/>
                          </a:solidFill>
                          <a:effectLst/>
                          <a:latin typeface="Calibri" panose="020F0502020204030204" pitchFamily="34" charset="0"/>
                        </a:rPr>
                        <a:t>13,383</a:t>
                      </a:r>
                    </a:p>
                  </a:txBody>
                  <a:tcPr marL="2891" marR="2891" marT="2891" marB="0">
                    <a:lnL w="9525" cap="flat" cmpd="sng" algn="ctr">
                      <a:solidFill>
                        <a:schemeClr val="tx1">
                          <a:lumMod val="85000"/>
                          <a:lumOff val="1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950" b="1" i="0" u="none" strike="noStrike" dirty="0">
                          <a:solidFill>
                            <a:srgbClr val="000000"/>
                          </a:solidFill>
                          <a:effectLst/>
                          <a:latin typeface="Calibri" panose="020F0502020204030204" pitchFamily="34" charset="0"/>
                        </a:rPr>
                        <a:t>100%</a:t>
                      </a:r>
                    </a:p>
                  </a:txBody>
                  <a:tcPr marL="2891" marR="2891" marT="2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844521"/>
                  </a:ext>
                </a:extLst>
              </a:tr>
            </a:tbl>
          </a:graphicData>
        </a:graphic>
      </p:graphicFrame>
      <p:sp>
        <p:nvSpPr>
          <p:cNvPr id="13" name="TextBox 12">
            <a:extLst>
              <a:ext uri="{FF2B5EF4-FFF2-40B4-BE49-F238E27FC236}">
                <a16:creationId xmlns:a16="http://schemas.microsoft.com/office/drawing/2014/main" id="{BF1FC295-9ECA-4218-A3B6-991F41378787}"/>
              </a:ext>
            </a:extLst>
          </p:cNvPr>
          <p:cNvSpPr txBox="1"/>
          <p:nvPr/>
        </p:nvSpPr>
        <p:spPr>
          <a:xfrm>
            <a:off x="0" y="717596"/>
            <a:ext cx="663498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prstClr val="black"/>
                </a:solidFill>
                <a:latin typeface="Calibri" panose="020F0502020204030204"/>
              </a:rPr>
              <a:t>I</a:t>
            </a:r>
            <a:r>
              <a:rPr kumimoji="0" lang="en-GB" sz="1000" b="0" i="0" u="none" strike="noStrike" kern="1200" cap="none" spc="0" normalizeH="0" baseline="0" noProof="0" dirty="0" err="1">
                <a:ln>
                  <a:noFill/>
                </a:ln>
                <a:solidFill>
                  <a:prstClr val="black"/>
                </a:solidFill>
                <a:effectLst/>
                <a:uLnTx/>
                <a:uFillTx/>
                <a:latin typeface="Calibri" panose="020F0502020204030204"/>
                <a:ea typeface="+mn-ea"/>
                <a:cs typeface="+mn-cs"/>
              </a:rPr>
              <a:t>ncludes</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 subject specific qualifications, qualifications in another subject, teaching/assessing qualification i.e. all qualifications listed on a registrant’s record. Levels based on the Credit and Qualifications Framework for Wales (CQFW). </a:t>
            </a:r>
          </a:p>
        </p:txBody>
      </p:sp>
      <p:sp>
        <p:nvSpPr>
          <p:cNvPr id="12" name="TextBox 11">
            <a:extLst>
              <a:ext uri="{FF2B5EF4-FFF2-40B4-BE49-F238E27FC236}">
                <a16:creationId xmlns:a16="http://schemas.microsoft.com/office/drawing/2014/main" id="{D97C0303-8517-4C96-88C0-80C5EBD8BDF3}"/>
              </a:ext>
            </a:extLst>
          </p:cNvPr>
          <p:cNvSpPr txBox="1"/>
          <p:nvPr/>
        </p:nvSpPr>
        <p:spPr>
          <a:xfrm>
            <a:off x="6996577" y="30618"/>
            <a:ext cx="4099372" cy="3139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006534"/>
                </a:solidFill>
                <a:effectLst/>
                <a:uLnTx/>
                <a:uFillTx/>
                <a:latin typeface="Calibri" panose="020F0502020204030204"/>
                <a:ea typeface="+mn-ea"/>
                <a:cs typeface="Poppins SemiBold" panose="00000700000000000000" pitchFamily="50" charset="0"/>
              </a:rPr>
              <a:t>Level 6-8 qualifications – el</a:t>
            </a:r>
            <a:r>
              <a:rPr lang="en-GB" sz="1600" b="1" dirty="0" err="1">
                <a:solidFill>
                  <a:srgbClr val="006534"/>
                </a:solidFill>
                <a:latin typeface="Calibri" panose="020F0502020204030204"/>
                <a:cs typeface="Poppins SemiBold" panose="00000700000000000000" pitchFamily="50" charset="0"/>
              </a:rPr>
              <a:t>igible</a:t>
            </a:r>
            <a:r>
              <a:rPr lang="en-GB" sz="1600" b="1" dirty="0">
                <a:solidFill>
                  <a:srgbClr val="006534"/>
                </a:solidFill>
                <a:latin typeface="Calibri" panose="020F0502020204030204"/>
                <a:cs typeface="Poppins SemiBold" panose="00000700000000000000" pitchFamily="50" charset="0"/>
              </a:rPr>
              <a:t> to practice </a:t>
            </a:r>
            <a:endParaRPr kumimoji="0" lang="en-GB" sz="1600" b="1" i="0" u="none" strike="noStrike" kern="1200" cap="none" spc="0" normalizeH="0" baseline="0" noProof="0" dirty="0">
              <a:ln>
                <a:noFill/>
              </a:ln>
              <a:solidFill>
                <a:srgbClr val="006534"/>
              </a:solidFill>
              <a:effectLst/>
              <a:uLnTx/>
              <a:uFillTx/>
              <a:latin typeface="Calibri" panose="020F0502020204030204"/>
              <a:ea typeface="+mn-ea"/>
              <a:cs typeface="Poppins SemiBold" panose="00000700000000000000" pitchFamily="50" charset="0"/>
            </a:endParaRPr>
          </a:p>
        </p:txBody>
      </p:sp>
    </p:spTree>
    <p:extLst>
      <p:ext uri="{BB962C8B-B14F-4D97-AF65-F5344CB8AC3E}">
        <p14:creationId xmlns:p14="http://schemas.microsoft.com/office/powerpoint/2010/main" val="4221601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A604CE-1534-481A-9587-B22AAD36AAB7}"/>
              </a:ext>
            </a:extLst>
          </p:cNvPr>
          <p:cNvSpPr>
            <a:spLocks noGrp="1"/>
          </p:cNvSpPr>
          <p:nvPr>
            <p:ph type="body" sz="quarter" idx="16"/>
          </p:nvPr>
        </p:nvSpPr>
        <p:spPr>
          <a:xfrm>
            <a:off x="0" y="42242"/>
            <a:ext cx="6507479" cy="676849"/>
          </a:xfrm>
        </p:spPr>
        <p:txBody>
          <a:bodyPr>
            <a:normAutofit/>
          </a:bodyPr>
          <a:lstStyle/>
          <a:p>
            <a:r>
              <a:rPr lang="en-GB" sz="2000" dirty="0"/>
              <a:t>Level 6 to 8 qualifications by priority subjects and phase</a:t>
            </a:r>
          </a:p>
        </p:txBody>
      </p:sp>
      <p:sp>
        <p:nvSpPr>
          <p:cNvPr id="22" name="TextBox 21">
            <a:extLst>
              <a:ext uri="{FF2B5EF4-FFF2-40B4-BE49-F238E27FC236}">
                <a16:creationId xmlns:a16="http://schemas.microsoft.com/office/drawing/2014/main" id="{945A1BDE-110B-46EC-8FC7-D79696781B56}"/>
              </a:ext>
            </a:extLst>
          </p:cNvPr>
          <p:cNvSpPr txBox="1"/>
          <p:nvPr/>
        </p:nvSpPr>
        <p:spPr>
          <a:xfrm>
            <a:off x="73450" y="4089007"/>
            <a:ext cx="3139407" cy="338554"/>
          </a:xfrm>
          <a:prstGeom prst="rect">
            <a:avLst/>
          </a:prstGeom>
          <a:noFill/>
        </p:spPr>
        <p:txBody>
          <a:bodyPr wrap="square" rtlCol="0">
            <a:spAutoFit/>
          </a:bodyPr>
          <a:lstStyle/>
          <a:p>
            <a:r>
              <a:rPr lang="en-GB" sz="1600" b="1" dirty="0">
                <a:solidFill>
                  <a:srgbClr val="006534"/>
                </a:solidFill>
              </a:rPr>
              <a:t>Phase (singular registration)</a:t>
            </a:r>
          </a:p>
        </p:txBody>
      </p:sp>
      <p:graphicFrame>
        <p:nvGraphicFramePr>
          <p:cNvPr id="23" name="Table 22">
            <a:extLst>
              <a:ext uri="{FF2B5EF4-FFF2-40B4-BE49-F238E27FC236}">
                <a16:creationId xmlns:a16="http://schemas.microsoft.com/office/drawing/2014/main" id="{8FB5DA78-0D82-4FEF-9E65-75877CCEF89B}"/>
              </a:ext>
            </a:extLst>
          </p:cNvPr>
          <p:cNvGraphicFramePr>
            <a:graphicFrameLocks noGrp="1"/>
          </p:cNvGraphicFramePr>
          <p:nvPr/>
        </p:nvGraphicFramePr>
        <p:xfrm>
          <a:off x="108837" y="4284763"/>
          <a:ext cx="5621403" cy="1650370"/>
        </p:xfrm>
        <a:graphic>
          <a:graphicData uri="http://schemas.openxmlformats.org/drawingml/2006/table">
            <a:tbl>
              <a:tblPr/>
              <a:tblGrid>
                <a:gridCol w="2660914">
                  <a:extLst>
                    <a:ext uri="{9D8B030D-6E8A-4147-A177-3AD203B41FA5}">
                      <a16:colId xmlns:a16="http://schemas.microsoft.com/office/drawing/2014/main" val="845927029"/>
                    </a:ext>
                  </a:extLst>
                </a:gridCol>
                <a:gridCol w="1510610">
                  <a:extLst>
                    <a:ext uri="{9D8B030D-6E8A-4147-A177-3AD203B41FA5}">
                      <a16:colId xmlns:a16="http://schemas.microsoft.com/office/drawing/2014/main" val="3427048000"/>
                    </a:ext>
                  </a:extLst>
                </a:gridCol>
                <a:gridCol w="1449879">
                  <a:extLst>
                    <a:ext uri="{9D8B030D-6E8A-4147-A177-3AD203B41FA5}">
                      <a16:colId xmlns:a16="http://schemas.microsoft.com/office/drawing/2014/main" val="2189303735"/>
                    </a:ext>
                  </a:extLst>
                </a:gridCol>
              </a:tblGrid>
              <a:tr h="173460">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chemeClr val="bg1"/>
                          </a:solidFill>
                          <a:effectLst/>
                          <a:latin typeface="Calibri" panose="020F0502020204030204" pitchFamily="34" charset="0"/>
                        </a:rPr>
                        <a:t>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tc>
                  <a:txBody>
                    <a:bodyPr/>
                    <a:lstStyle/>
                    <a:p>
                      <a:pPr algn="r" fontAlgn="b"/>
                      <a:r>
                        <a:rPr lang="en-GB" sz="1100" b="1" i="0" u="none" strike="noStrike" dirty="0">
                          <a:solidFill>
                            <a:schemeClr val="bg1"/>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7A37"/>
                    </a:solidFill>
                  </a:tcPr>
                </a:tc>
                <a:extLst>
                  <a:ext uri="{0D108BD9-81ED-4DB2-BD59-A6C34878D82A}">
                    <a16:rowId xmlns:a16="http://schemas.microsoft.com/office/drawing/2014/main" val="1899502189"/>
                  </a:ext>
                </a:extLst>
              </a:tr>
              <a:tr h="180606">
                <a:tc>
                  <a:txBody>
                    <a:bodyPr/>
                    <a:lstStyle/>
                    <a:p>
                      <a:pPr algn="l" fontAlgn="b"/>
                      <a:r>
                        <a:rPr lang="en-GB" sz="1100" b="0" i="0" u="none" strike="noStrike" dirty="0">
                          <a:solidFill>
                            <a:srgbClr val="000000"/>
                          </a:solidFill>
                          <a:effectLst/>
                          <a:latin typeface="Calibri" panose="020F0502020204030204" pitchFamily="34" charset="0"/>
                        </a:rPr>
                        <a:t>Primary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6.2%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4060850"/>
                  </a:ext>
                </a:extLst>
              </a:tr>
              <a:tr h="180606">
                <a:tc>
                  <a:txBody>
                    <a:bodyPr/>
                    <a:lstStyle/>
                    <a:p>
                      <a:pPr algn="l" fontAlgn="b"/>
                      <a:r>
                        <a:rPr lang="en-GB" sz="1100" b="0" i="0" u="none" strike="noStrike" dirty="0">
                          <a:solidFill>
                            <a:srgbClr val="000000"/>
                          </a:solidFill>
                          <a:effectLst/>
                          <a:latin typeface="Calibri" panose="020F0502020204030204" pitchFamily="34" charset="0"/>
                        </a:rPr>
                        <a:t>Middle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0312288"/>
                  </a:ext>
                </a:extLst>
              </a:tr>
              <a:tr h="208963">
                <a:tc>
                  <a:txBody>
                    <a:bodyPr/>
                    <a:lstStyle/>
                    <a:p>
                      <a:pPr algn="l" fontAlgn="b"/>
                      <a:r>
                        <a:rPr lang="en-GB" sz="1100" b="0" i="0" u="none" strike="noStrike" dirty="0">
                          <a:solidFill>
                            <a:srgbClr val="000000"/>
                          </a:solidFill>
                          <a:effectLst/>
                          <a:latin typeface="Calibri" panose="020F0502020204030204" pitchFamily="34" charset="0"/>
                        </a:rPr>
                        <a:t>Secondary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54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9.6%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6320496"/>
                  </a:ext>
                </a:extLst>
              </a:tr>
              <a:tr h="180606">
                <a:tc>
                  <a:txBody>
                    <a:bodyPr/>
                    <a:lstStyle/>
                    <a:p>
                      <a:pPr algn="l" fontAlgn="b"/>
                      <a:r>
                        <a:rPr lang="en-GB" sz="1100" b="0" i="0" u="none" strike="noStrike" dirty="0">
                          <a:solidFill>
                            <a:srgbClr val="000000"/>
                          </a:solidFill>
                          <a:effectLst/>
                          <a:latin typeface="Calibri" panose="020F0502020204030204" pitchFamily="34" charset="0"/>
                        </a:rPr>
                        <a:t>Special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4172185"/>
                  </a:ext>
                </a:extLst>
              </a:tr>
              <a:tr h="180606">
                <a:tc>
                  <a:txBody>
                    <a:bodyPr/>
                    <a:lstStyle/>
                    <a:p>
                      <a:pPr algn="l" fontAlgn="b"/>
                      <a:r>
                        <a:rPr lang="en-GB" sz="1100" b="0" i="0" u="none" strike="noStrike">
                          <a:solidFill>
                            <a:srgbClr val="000000"/>
                          </a:solidFill>
                          <a:effectLst/>
                          <a:latin typeface="Calibri" panose="020F0502020204030204" pitchFamily="34" charset="0"/>
                        </a:rPr>
                        <a:t>Supply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215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38.3%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857667"/>
                  </a:ext>
                </a:extLst>
              </a:tr>
              <a:tr h="180606">
                <a:tc>
                  <a:txBody>
                    <a:bodyPr/>
                    <a:lstStyle/>
                    <a:p>
                      <a:pPr algn="l" fontAlgn="b"/>
                      <a:r>
                        <a:rPr lang="en-GB" sz="1100" b="0" i="0" u="none" strike="noStrike">
                          <a:solidFill>
                            <a:srgbClr val="000000"/>
                          </a:solidFill>
                          <a:effectLst/>
                          <a:latin typeface="Calibri" panose="020F0502020204030204" pitchFamily="34" charset="0"/>
                        </a:rPr>
                        <a:t>Others in service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3.4%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132547"/>
                  </a:ext>
                </a:extLst>
              </a:tr>
              <a:tr h="180606">
                <a:tc>
                  <a:txBody>
                    <a:bodyPr/>
                    <a:lstStyle/>
                    <a:p>
                      <a:pPr algn="l" fontAlgn="b"/>
                      <a:r>
                        <a:rPr lang="en-GB" sz="1100" b="0" i="0" u="none" strike="noStrike" dirty="0">
                          <a:solidFill>
                            <a:srgbClr val="000000"/>
                          </a:solidFill>
                          <a:effectLst/>
                          <a:latin typeface="Calibri" panose="020F0502020204030204" pitchFamily="34" charset="0"/>
                        </a:rPr>
                        <a:t>Others out of service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220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39.1%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6378732"/>
                  </a:ext>
                </a:extLst>
              </a:tr>
              <a:tr h="180606">
                <a:tc>
                  <a:txBody>
                    <a:bodyPr/>
                    <a:lstStyle/>
                    <a:p>
                      <a:pPr algn="l" fontAlgn="b"/>
                      <a:r>
                        <a:rPr lang="en-GB" sz="11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dirty="0">
                          <a:solidFill>
                            <a:srgbClr val="000000"/>
                          </a:solidFill>
                          <a:effectLst/>
                          <a:latin typeface="+mn-lt"/>
                        </a:rPr>
                        <a:t>562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dirty="0">
                          <a:solidFill>
                            <a:srgbClr val="000000"/>
                          </a:solidFill>
                          <a:effectLst/>
                          <a:latin typeface="+mn-lt"/>
                        </a:rPr>
                        <a:t>100%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4667069"/>
                  </a:ext>
                </a:extLst>
              </a:tr>
            </a:tbl>
          </a:graphicData>
        </a:graphic>
      </p:graphicFrame>
      <p:sp>
        <p:nvSpPr>
          <p:cNvPr id="27" name="TextBox 26">
            <a:extLst>
              <a:ext uri="{FF2B5EF4-FFF2-40B4-BE49-F238E27FC236}">
                <a16:creationId xmlns:a16="http://schemas.microsoft.com/office/drawing/2014/main" id="{A7C2D6C5-B0BD-45A3-AAC9-E2FD427DB8AC}"/>
              </a:ext>
            </a:extLst>
          </p:cNvPr>
          <p:cNvSpPr txBox="1"/>
          <p:nvPr/>
        </p:nvSpPr>
        <p:spPr>
          <a:xfrm>
            <a:off x="73450" y="1023749"/>
            <a:ext cx="3835153" cy="338554"/>
          </a:xfrm>
          <a:prstGeom prst="rect">
            <a:avLst/>
          </a:prstGeom>
          <a:noFill/>
        </p:spPr>
        <p:txBody>
          <a:bodyPr wrap="square">
            <a:spAutoFit/>
          </a:bodyPr>
          <a:lstStyle/>
          <a:p>
            <a:r>
              <a:rPr lang="en-GB" sz="1600" b="1" dirty="0">
                <a:solidFill>
                  <a:srgbClr val="006534"/>
                </a:solidFill>
                <a:latin typeface="Calibri" panose="020F0502020204030204"/>
                <a:cs typeface="Poppins SemiBold" panose="00000700000000000000" pitchFamily="50" charset="0"/>
              </a:rPr>
              <a:t>L</a:t>
            </a:r>
            <a:r>
              <a:rPr kumimoji="0" lang="en-GB" sz="1600" b="1" i="0" u="none" strike="noStrike" kern="1200" cap="none" spc="0" normalizeH="0" baseline="0" noProof="0" dirty="0" err="1">
                <a:ln>
                  <a:noFill/>
                </a:ln>
                <a:solidFill>
                  <a:srgbClr val="006534"/>
                </a:solidFill>
                <a:effectLst/>
                <a:uLnTx/>
                <a:uFillTx/>
                <a:latin typeface="Calibri" panose="020F0502020204030204"/>
                <a:ea typeface="+mn-ea"/>
                <a:cs typeface="Poppins SemiBold" panose="00000700000000000000" pitchFamily="50" charset="0"/>
              </a:rPr>
              <a:t>evel</a:t>
            </a:r>
            <a:r>
              <a:rPr kumimoji="0" lang="en-GB" sz="1600" b="1" i="0" u="none" strike="noStrike" kern="1200" cap="none" spc="0" normalizeH="0" baseline="0" noProof="0" dirty="0">
                <a:ln>
                  <a:noFill/>
                </a:ln>
                <a:solidFill>
                  <a:srgbClr val="006534"/>
                </a:solidFill>
                <a:effectLst/>
                <a:uLnTx/>
                <a:uFillTx/>
                <a:latin typeface="Calibri" panose="020F0502020204030204"/>
                <a:ea typeface="+mn-ea"/>
                <a:cs typeface="Poppins SemiBold" panose="00000700000000000000" pitchFamily="50" charset="0"/>
              </a:rPr>
              <a:t> 6-8 by priority subjects </a:t>
            </a:r>
            <a:endParaRPr lang="en-GB" sz="1600" dirty="0"/>
          </a:p>
        </p:txBody>
      </p:sp>
      <p:graphicFrame>
        <p:nvGraphicFramePr>
          <p:cNvPr id="2" name="Table 1">
            <a:extLst>
              <a:ext uri="{FF2B5EF4-FFF2-40B4-BE49-F238E27FC236}">
                <a16:creationId xmlns:a16="http://schemas.microsoft.com/office/drawing/2014/main" id="{CF90104C-C8AC-4779-B5F5-0724C78870DE}"/>
              </a:ext>
            </a:extLst>
          </p:cNvPr>
          <p:cNvGraphicFramePr>
            <a:graphicFrameLocks noGrp="1"/>
          </p:cNvGraphicFramePr>
          <p:nvPr/>
        </p:nvGraphicFramePr>
        <p:xfrm>
          <a:off x="108837" y="1138637"/>
          <a:ext cx="11789512" cy="2125980"/>
        </p:xfrm>
        <a:graphic>
          <a:graphicData uri="http://schemas.openxmlformats.org/drawingml/2006/table">
            <a:tbl>
              <a:tblPr/>
              <a:tblGrid>
                <a:gridCol w="3158854">
                  <a:extLst>
                    <a:ext uri="{9D8B030D-6E8A-4147-A177-3AD203B41FA5}">
                      <a16:colId xmlns:a16="http://schemas.microsoft.com/office/drawing/2014/main" val="2942810667"/>
                    </a:ext>
                  </a:extLst>
                </a:gridCol>
                <a:gridCol w="1438443">
                  <a:extLst>
                    <a:ext uri="{9D8B030D-6E8A-4147-A177-3AD203B41FA5}">
                      <a16:colId xmlns:a16="http://schemas.microsoft.com/office/drawing/2014/main" val="1870487074"/>
                    </a:ext>
                  </a:extLst>
                </a:gridCol>
                <a:gridCol w="1438443">
                  <a:extLst>
                    <a:ext uri="{9D8B030D-6E8A-4147-A177-3AD203B41FA5}">
                      <a16:colId xmlns:a16="http://schemas.microsoft.com/office/drawing/2014/main" val="2026403391"/>
                    </a:ext>
                  </a:extLst>
                </a:gridCol>
                <a:gridCol w="1438443">
                  <a:extLst>
                    <a:ext uri="{9D8B030D-6E8A-4147-A177-3AD203B41FA5}">
                      <a16:colId xmlns:a16="http://schemas.microsoft.com/office/drawing/2014/main" val="334564952"/>
                    </a:ext>
                  </a:extLst>
                </a:gridCol>
                <a:gridCol w="1438443">
                  <a:extLst>
                    <a:ext uri="{9D8B030D-6E8A-4147-A177-3AD203B41FA5}">
                      <a16:colId xmlns:a16="http://schemas.microsoft.com/office/drawing/2014/main" val="2944613493"/>
                    </a:ext>
                  </a:extLst>
                </a:gridCol>
                <a:gridCol w="1438443">
                  <a:extLst>
                    <a:ext uri="{9D8B030D-6E8A-4147-A177-3AD203B41FA5}">
                      <a16:colId xmlns:a16="http://schemas.microsoft.com/office/drawing/2014/main" val="1088835126"/>
                    </a:ext>
                  </a:extLst>
                </a:gridCol>
                <a:gridCol w="1438443">
                  <a:extLst>
                    <a:ext uri="{9D8B030D-6E8A-4147-A177-3AD203B41FA5}">
                      <a16:colId xmlns:a16="http://schemas.microsoft.com/office/drawing/2014/main" val="1158228838"/>
                    </a:ext>
                  </a:extLst>
                </a:gridCol>
              </a:tblGrid>
              <a:tr h="147699">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t"/>
                      <a:r>
                        <a:rPr lang="en-GB" sz="1100" b="1" i="0" u="none" strike="noStrike" dirty="0">
                          <a:solidFill>
                            <a:srgbClr val="FFFFFF"/>
                          </a:solidFill>
                          <a:effectLst/>
                          <a:latin typeface="+mn-lt"/>
                        </a:rPr>
                        <a:t>Singular registration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100" b="1" i="0" u="none" strike="noStrike" dirty="0">
                          <a:solidFill>
                            <a:srgbClr val="FFFFFF"/>
                          </a:solidFill>
                          <a:effectLst/>
                          <a:latin typeface="Calibri" panose="020F0502020204030204" pitchFamily="34" charset="0"/>
                        </a:rPr>
                        <a:t>Multiple registration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tc gridSpan="2">
                  <a:txBody>
                    <a:bodyPr/>
                    <a:lstStyle/>
                    <a:p>
                      <a:pPr algn="l" fontAlgn="b"/>
                      <a:r>
                        <a:rPr lang="en-GB" sz="1100" b="1" i="0" u="none" strike="noStrike" dirty="0">
                          <a:solidFill>
                            <a:srgbClr val="FFFFFF"/>
                          </a:solidFill>
                          <a:effectLst/>
                          <a:latin typeface="Calibri" panose="020F0502020204030204" pitchFamily="34" charset="0"/>
                        </a:rPr>
                        <a:t>Combined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hMerge="1">
                  <a:txBody>
                    <a:bodyPr/>
                    <a:lstStyle/>
                    <a:p>
                      <a:endParaRPr lang="en-GB"/>
                    </a:p>
                  </a:txBody>
                  <a:tcPr/>
                </a:tc>
                <a:extLst>
                  <a:ext uri="{0D108BD9-81ED-4DB2-BD59-A6C34878D82A}">
                    <a16:rowId xmlns:a16="http://schemas.microsoft.com/office/drawing/2014/main" val="2727766639"/>
                  </a:ext>
                </a:extLst>
              </a:tr>
              <a:tr h="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GB" sz="1100" b="1" i="0" u="none" strike="noStrike" dirty="0">
                          <a:solidFill>
                            <a:srgbClr val="FFFFFF"/>
                          </a:solidFill>
                          <a:effectLst/>
                          <a:latin typeface="Calibri" panose="020F0502020204030204" pitchFamily="34" charset="0"/>
                        </a:rPr>
                        <a:t>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l" fontAlgn="b"/>
                      <a:r>
                        <a:rPr lang="en-GB" sz="1100" b="1" i="0" u="none" strike="noStrike" dirty="0">
                          <a:solidFill>
                            <a:srgbClr val="FFFFFF"/>
                          </a:solidFill>
                          <a:effectLst/>
                          <a:latin typeface="Calibri" panose="020F0502020204030204" pitchFamily="34" charset="0"/>
                        </a:rPr>
                        <a:t>% of combined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l" fontAlgn="t"/>
                      <a:r>
                        <a:rPr lang="en-GB" sz="1100" b="1" i="0" u="none" strike="noStrike" dirty="0">
                          <a:solidFill>
                            <a:srgbClr val="FFFFFF"/>
                          </a:solidFill>
                          <a:effectLst/>
                          <a:latin typeface="Calibri" panose="020F0502020204030204" pitchFamily="34" charset="0"/>
                        </a:rPr>
                        <a:t>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l" fontAlgn="b"/>
                      <a:r>
                        <a:rPr lang="en-GB" sz="1100" b="1" i="0" u="none" strike="noStrike" dirty="0">
                          <a:solidFill>
                            <a:srgbClr val="FFFFFF"/>
                          </a:solidFill>
                          <a:effectLst/>
                          <a:latin typeface="Calibri" panose="020F0502020204030204" pitchFamily="34" charset="0"/>
                        </a:rPr>
                        <a:t>% of combined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l" fontAlgn="t"/>
                      <a:r>
                        <a:rPr lang="en-GB" sz="1100" b="1" i="0" u="none" strike="noStrike" dirty="0">
                          <a:solidFill>
                            <a:srgbClr val="FFFFFF"/>
                          </a:solidFill>
                          <a:effectLst/>
                          <a:latin typeface="Calibri" panose="020F0502020204030204" pitchFamily="34" charset="0"/>
                        </a:rPr>
                        <a:t>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tc>
                  <a:txBody>
                    <a:bodyPr/>
                    <a:lstStyle/>
                    <a:p>
                      <a:pPr algn="r" fontAlgn="b"/>
                      <a:r>
                        <a:rPr lang="en-GB" sz="1100" b="1" i="0" u="none" strike="noStrike" dirty="0">
                          <a:solidFill>
                            <a:srgbClr val="FFFFFF"/>
                          </a:solidFill>
                          <a:effectLst/>
                          <a:latin typeface="Calibri" panose="020F050202020403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A33"/>
                    </a:solidFill>
                  </a:tcPr>
                </a:tc>
                <a:extLst>
                  <a:ext uri="{0D108BD9-81ED-4DB2-BD59-A6C34878D82A}">
                    <a16:rowId xmlns:a16="http://schemas.microsoft.com/office/drawing/2014/main" val="132806512"/>
                  </a:ext>
                </a:extLst>
              </a:tr>
              <a:tr h="147699">
                <a:tc>
                  <a:txBody>
                    <a:bodyPr/>
                    <a:lstStyle/>
                    <a:p>
                      <a:pPr algn="l" fontAlgn="t"/>
                      <a:r>
                        <a:rPr lang="en-GB" sz="1100" b="0" i="0" u="none" strike="noStrike">
                          <a:solidFill>
                            <a:srgbClr val="000000"/>
                          </a:solidFill>
                          <a:effectLst/>
                          <a:latin typeface="Calibri" panose="020F0502020204030204" pitchFamily="34" charset="0"/>
                        </a:rPr>
                        <a:t>Chemistry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55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93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486505"/>
                  </a:ext>
                </a:extLst>
              </a:tr>
              <a:tr h="147699">
                <a:tc>
                  <a:txBody>
                    <a:bodyPr/>
                    <a:lstStyle/>
                    <a:p>
                      <a:pPr algn="l" fontAlgn="t"/>
                      <a:r>
                        <a:rPr lang="en-GB" sz="1100" b="0" i="0" u="none" strike="noStrike">
                          <a:solidFill>
                            <a:srgbClr val="000000"/>
                          </a:solidFill>
                          <a:effectLst/>
                          <a:latin typeface="Calibri" panose="020F0502020204030204" pitchFamily="34" charset="0"/>
                        </a:rPr>
                        <a:t>Biology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91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66407"/>
                  </a:ext>
                </a:extLst>
              </a:tr>
              <a:tr h="147699">
                <a:tc>
                  <a:txBody>
                    <a:bodyPr/>
                    <a:lstStyle/>
                    <a:p>
                      <a:pPr algn="l" fontAlgn="t"/>
                      <a:r>
                        <a:rPr lang="en-GB" sz="1100" b="0" i="0" u="none" strike="noStrike">
                          <a:solidFill>
                            <a:srgbClr val="000000"/>
                          </a:solidFill>
                          <a:effectLst/>
                          <a:latin typeface="Calibri" panose="020F0502020204030204" pitchFamily="34" charset="0"/>
                        </a:rPr>
                        <a:t>Physics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58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2928847"/>
                  </a:ext>
                </a:extLst>
              </a:tr>
              <a:tr h="147699">
                <a:tc>
                  <a:txBody>
                    <a:bodyPr/>
                    <a:lstStyle/>
                    <a:p>
                      <a:pPr algn="l" fontAlgn="t"/>
                      <a:r>
                        <a:rPr lang="en-GB" sz="1100" b="0" i="0" u="none" strike="noStrike">
                          <a:solidFill>
                            <a:srgbClr val="000000"/>
                          </a:solidFill>
                          <a:effectLst/>
                          <a:latin typeface="Calibri" panose="020F0502020204030204" pitchFamily="34" charset="0"/>
                        </a:rPr>
                        <a:t>Design Technology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103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164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9046814"/>
                  </a:ext>
                </a:extLst>
              </a:tr>
              <a:tr h="147699">
                <a:tc>
                  <a:txBody>
                    <a:bodyPr/>
                    <a:lstStyle/>
                    <a:p>
                      <a:pPr algn="l" fontAlgn="t"/>
                      <a:r>
                        <a:rPr lang="en-GB" sz="1100" b="0" i="0" u="none" strike="noStrike">
                          <a:solidFill>
                            <a:srgbClr val="000000"/>
                          </a:solidFill>
                          <a:effectLst/>
                          <a:latin typeface="Calibri" panose="020F0502020204030204" pitchFamily="34" charset="0"/>
                        </a:rPr>
                        <a:t>Information technology / computer science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87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139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190618"/>
                  </a:ext>
                </a:extLst>
              </a:tr>
              <a:tr h="147699">
                <a:tc>
                  <a:txBody>
                    <a:bodyPr/>
                    <a:lstStyle/>
                    <a:p>
                      <a:pPr algn="l" fontAlgn="t"/>
                      <a:r>
                        <a:rPr lang="en-GB" sz="1100" b="0" i="0" u="none" strike="noStrike">
                          <a:solidFill>
                            <a:srgbClr val="000000"/>
                          </a:solidFill>
                          <a:effectLst/>
                          <a:latin typeface="Calibri" panose="020F0502020204030204" pitchFamily="34" charset="0"/>
                        </a:rPr>
                        <a:t>Mathematics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71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175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1414547"/>
                  </a:ext>
                </a:extLst>
              </a:tr>
              <a:tr h="147699">
                <a:tc>
                  <a:txBody>
                    <a:bodyPr/>
                    <a:lstStyle/>
                    <a:p>
                      <a:pPr algn="l" fontAlgn="t"/>
                      <a:r>
                        <a:rPr lang="en-GB" sz="1100" b="0" i="0" u="none" strike="noStrike" dirty="0">
                          <a:solidFill>
                            <a:srgbClr val="000000"/>
                          </a:solidFill>
                          <a:effectLst/>
                          <a:latin typeface="Calibri" panose="020F0502020204030204" pitchFamily="34" charset="0"/>
                        </a:rPr>
                        <a:t>Modern languages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69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156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5941267"/>
                  </a:ext>
                </a:extLst>
              </a:tr>
              <a:tr h="147699">
                <a:tc>
                  <a:txBody>
                    <a:bodyPr/>
                    <a:lstStyle/>
                    <a:p>
                      <a:pPr algn="l" fontAlgn="t"/>
                      <a:r>
                        <a:rPr lang="en-GB" sz="1100" b="0" i="0" u="none" strike="noStrike">
                          <a:solidFill>
                            <a:srgbClr val="000000"/>
                          </a:solidFill>
                          <a:effectLst/>
                          <a:latin typeface="Calibri" panose="020F0502020204030204" pitchFamily="34" charset="0"/>
                        </a:rPr>
                        <a:t>Welsh</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a:solidFill>
                            <a:srgbClr val="000000"/>
                          </a:solidFill>
                          <a:effectLst/>
                          <a:latin typeface="+mn-lt"/>
                        </a:rPr>
                        <a:t>51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0" i="0" u="none" strike="noStrike" dirty="0">
                          <a:solidFill>
                            <a:srgbClr val="000000"/>
                          </a:solidFill>
                          <a:effectLst/>
                          <a:latin typeface="+mn-lt"/>
                        </a:rPr>
                        <a:t>148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73280"/>
                  </a:ext>
                </a:extLst>
              </a:tr>
              <a:tr h="147699">
                <a:tc>
                  <a:txBody>
                    <a:bodyPr/>
                    <a:lstStyle/>
                    <a:p>
                      <a:pPr algn="l" fontAlgn="t"/>
                      <a:r>
                        <a:rPr lang="en-GB" sz="1100" b="1" i="0" u="none" strike="noStrike">
                          <a:solidFill>
                            <a:srgbClr val="000000"/>
                          </a:solidFill>
                          <a:effectLst/>
                          <a:latin typeface="Calibri" panose="020F0502020204030204" pitchFamily="34" charset="0"/>
                        </a:rPr>
                        <a:t>Total priority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dirty="0">
                          <a:solidFill>
                            <a:srgbClr val="000000"/>
                          </a:solidFill>
                          <a:effectLst/>
                          <a:latin typeface="+mn-lt"/>
                        </a:rPr>
                        <a:t>562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mn-lt"/>
                        </a:rPr>
                        <a:t>52.0%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a:solidFill>
                            <a:srgbClr val="000000"/>
                          </a:solidFill>
                          <a:effectLst/>
                          <a:latin typeface="+mn-lt"/>
                        </a:rPr>
                        <a:t>519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48.0%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dirty="0">
                          <a:solidFill>
                            <a:srgbClr val="000000"/>
                          </a:solidFill>
                          <a:effectLst/>
                          <a:latin typeface="+mn-lt"/>
                        </a:rPr>
                        <a:t>1,081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mn-lt"/>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5551968"/>
                  </a:ext>
                </a:extLst>
              </a:tr>
              <a:tr h="167969">
                <a:tc>
                  <a:txBody>
                    <a:bodyPr/>
                    <a:lstStyle/>
                    <a:p>
                      <a:pPr algn="l" fontAlgn="t"/>
                      <a:r>
                        <a:rPr lang="en-GB" sz="1100" b="1" i="0" u="none" strike="noStrike" dirty="0">
                          <a:solidFill>
                            <a:srgbClr val="000000"/>
                          </a:solidFill>
                          <a:effectLst/>
                          <a:latin typeface="Calibri" panose="020F0502020204030204" pitchFamily="34" charset="0"/>
                        </a:rPr>
                        <a:t>Total of all level 6,7&amp;8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a:solidFill>
                            <a:srgbClr val="000000"/>
                          </a:solidFill>
                          <a:effectLst/>
                          <a:latin typeface="+mn-lt"/>
                        </a:rPr>
                        <a:t>7,546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mn-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a:solidFill>
                            <a:srgbClr val="000000"/>
                          </a:solidFill>
                          <a:effectLst/>
                          <a:latin typeface="+mn-lt"/>
                        </a:rPr>
                        <a:t>5,837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mn-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GB" sz="1100" b="1" i="0" u="none" strike="noStrike" dirty="0">
                          <a:solidFill>
                            <a:srgbClr val="000000"/>
                          </a:solidFill>
                          <a:effectLst/>
                          <a:latin typeface="+mn-lt"/>
                        </a:rPr>
                        <a:t>13,383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mn-lt"/>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2144582"/>
                  </a:ext>
                </a:extLst>
              </a:tr>
            </a:tbl>
          </a:graphicData>
        </a:graphic>
      </p:graphicFrame>
      <p:graphicFrame>
        <p:nvGraphicFramePr>
          <p:cNvPr id="10" name="Chart 9">
            <a:extLst>
              <a:ext uri="{FF2B5EF4-FFF2-40B4-BE49-F238E27FC236}">
                <a16:creationId xmlns:a16="http://schemas.microsoft.com/office/drawing/2014/main" id="{2AEE4AA1-1666-4CE3-926D-49182FE148FC}"/>
              </a:ext>
            </a:extLst>
          </p:cNvPr>
          <p:cNvGraphicFramePr>
            <a:graphicFrameLocks/>
          </p:cNvGraphicFramePr>
          <p:nvPr/>
        </p:nvGraphicFramePr>
        <p:xfrm>
          <a:off x="5765627" y="3429000"/>
          <a:ext cx="6132724" cy="30610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0223532"/>
      </p:ext>
    </p:extLst>
  </p:cSld>
  <p:clrMapOvr>
    <a:masterClrMapping/>
  </p:clrMapOvr>
</p:sld>
</file>

<file path=ppt/theme/theme1.xml><?xml version="1.0" encoding="utf-8"?>
<a:theme xmlns:a="http://schemas.openxmlformats.org/drawingml/2006/main" name="New EWC Powerpoint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91891CF-2A4F-4508-9947-FD6C289760C4}" vid="{B0C80150-4938-4288-B445-D7CF540AD2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EWC Powerpoint template - new branding</Template>
  <TotalTime>4128</TotalTime>
  <Words>1969</Words>
  <Application>Microsoft Office PowerPoint</Application>
  <PresentationFormat>Widescreen</PresentationFormat>
  <Paragraphs>887</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Poppins SemiBold</vt:lpstr>
      <vt:lpstr>New EWC Powerpoint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 Tippins</dc:creator>
  <cp:lastModifiedBy>Jess Tippins</cp:lastModifiedBy>
  <cp:revision>247</cp:revision>
  <cp:lastPrinted>2024-11-22T15:28:01Z</cp:lastPrinted>
  <dcterms:created xsi:type="dcterms:W3CDTF">2024-05-28T10:43:59Z</dcterms:created>
  <dcterms:modified xsi:type="dcterms:W3CDTF">2024-11-28T09:24:59Z</dcterms:modified>
</cp:coreProperties>
</file>