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sldIdLst>
    <p:sldId id="258" r:id="rId5"/>
    <p:sldId id="257" r:id="rId6"/>
    <p:sldId id="445" r:id="rId7"/>
    <p:sldId id="457" r:id="rId8"/>
    <p:sldId id="259" r:id="rId9"/>
    <p:sldId id="431" r:id="rId10"/>
    <p:sldId id="432" r:id="rId11"/>
    <p:sldId id="434" r:id="rId12"/>
    <p:sldId id="433" r:id="rId13"/>
    <p:sldId id="447" r:id="rId14"/>
    <p:sldId id="448" r:id="rId15"/>
    <p:sldId id="452" r:id="rId16"/>
    <p:sldId id="453" r:id="rId17"/>
    <p:sldId id="454" r:id="rId18"/>
    <p:sldId id="455" r:id="rId19"/>
    <p:sldId id="458" r:id="rId20"/>
    <p:sldId id="440" r:id="rId21"/>
    <p:sldId id="435" r:id="rId22"/>
    <p:sldId id="436" r:id="rId23"/>
    <p:sldId id="438" r:id="rId24"/>
    <p:sldId id="439" r:id="rId25"/>
    <p:sldId id="437" r:id="rId26"/>
    <p:sldId id="441" r:id="rId27"/>
    <p:sldId id="442" r:id="rId28"/>
    <p:sldId id="443" r:id="rId29"/>
    <p:sldId id="444" r:id="rId30"/>
    <p:sldId id="456" r:id="rId31"/>
    <p:sldId id="459"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7A3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70" d="100"/>
          <a:sy n="70" d="100"/>
        </p:scale>
        <p:origin x="798" y="72"/>
      </p:cViewPr>
      <p:guideLst>
        <p:guide orient="horz" pos="2160"/>
        <p:guide pos="3840"/>
      </p:guideLst>
    </p:cSldViewPr>
  </p:slideViewPr>
  <p:notesTextViewPr>
    <p:cViewPr>
      <p:scale>
        <a:sx n="1" d="1"/>
        <a:sy n="1" d="1"/>
      </p:scale>
      <p:origin x="0" y="0"/>
    </p:cViewPr>
  </p:notesTextViewPr>
  <p:sorterViewPr>
    <p:cViewPr>
      <p:scale>
        <a:sx n="100" d="100"/>
        <a:sy n="100" d="100"/>
      </p:scale>
      <p:origin x="0" y="-3715"/>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AB9A76-A0B3-46E7-A8F9-5BCC6347E359}" type="datetimeFigureOut">
              <a:rPr lang="en-GB" smtClean="0"/>
              <a:t>19/06/2024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37BA6B-2846-4FAD-99C8-2320091E6341}" type="slidenum">
              <a:rPr lang="en-GB" smtClean="0"/>
              <a:t>‹#›</a:t>
            </a:fld>
            <a:endParaRPr lang="en-GB" dirty="0"/>
          </a:p>
        </p:txBody>
      </p:sp>
    </p:spTree>
    <p:extLst>
      <p:ext uri="{BB962C8B-B14F-4D97-AF65-F5344CB8AC3E}">
        <p14:creationId xmlns:p14="http://schemas.microsoft.com/office/powerpoint/2010/main" val="836836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C276A-8C84-4ED2-AC33-F119051F53D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FCE69CF-7DD0-4A95-A0DA-0C0008B205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10267AA-C926-48BB-B327-5FAB80300D83}"/>
              </a:ext>
            </a:extLst>
          </p:cNvPr>
          <p:cNvSpPr>
            <a:spLocks noGrp="1"/>
          </p:cNvSpPr>
          <p:nvPr>
            <p:ph type="dt" sz="half" idx="10"/>
          </p:nvPr>
        </p:nvSpPr>
        <p:spPr/>
        <p:txBody>
          <a:bodyPr/>
          <a:lstStyle/>
          <a:p>
            <a:fld id="{2B59FF6D-72FE-4359-8BDD-EADEDE00A108}" type="datetimeFigureOut">
              <a:rPr lang="en-GB" smtClean="0"/>
              <a:t>19/06/2024</a:t>
            </a:fld>
            <a:endParaRPr lang="en-GB" dirty="0"/>
          </a:p>
        </p:txBody>
      </p:sp>
      <p:sp>
        <p:nvSpPr>
          <p:cNvPr id="5" name="Footer Placeholder 4">
            <a:extLst>
              <a:ext uri="{FF2B5EF4-FFF2-40B4-BE49-F238E27FC236}">
                <a16:creationId xmlns:a16="http://schemas.microsoft.com/office/drawing/2014/main" id="{0B7BFD94-70AC-455D-A84C-DB4E86845E38}"/>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978B9EF-D6AB-4EA8-833C-D21EDFA4A2B6}"/>
              </a:ext>
            </a:extLst>
          </p:cNvPr>
          <p:cNvSpPr>
            <a:spLocks noGrp="1"/>
          </p:cNvSpPr>
          <p:nvPr>
            <p:ph type="sldNum" sz="quarter" idx="12"/>
          </p:nvPr>
        </p:nvSpPr>
        <p:spPr/>
        <p:txBody>
          <a:bodyPr/>
          <a:lstStyle/>
          <a:p>
            <a:fld id="{E9043B69-1FC4-4D7E-BBE4-70CEC371B082}" type="slidenum">
              <a:rPr lang="en-GB" smtClean="0"/>
              <a:t>‹#›</a:t>
            </a:fld>
            <a:endParaRPr lang="en-GB" dirty="0"/>
          </a:p>
        </p:txBody>
      </p:sp>
    </p:spTree>
    <p:extLst>
      <p:ext uri="{BB962C8B-B14F-4D97-AF65-F5344CB8AC3E}">
        <p14:creationId xmlns:p14="http://schemas.microsoft.com/office/powerpoint/2010/main" val="1626614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27EBC-9D50-4C39-930E-AC920B85F0C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EB8ABDA-9391-44CC-9560-EFECC6A607B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11CDFD-2A2D-4853-981B-3C78CC9B434A}"/>
              </a:ext>
            </a:extLst>
          </p:cNvPr>
          <p:cNvSpPr>
            <a:spLocks noGrp="1"/>
          </p:cNvSpPr>
          <p:nvPr>
            <p:ph type="dt" sz="half" idx="10"/>
          </p:nvPr>
        </p:nvSpPr>
        <p:spPr/>
        <p:txBody>
          <a:bodyPr/>
          <a:lstStyle/>
          <a:p>
            <a:fld id="{2B59FF6D-72FE-4359-8BDD-EADEDE00A108}" type="datetimeFigureOut">
              <a:rPr lang="en-GB" smtClean="0"/>
              <a:t>19/06/2024</a:t>
            </a:fld>
            <a:endParaRPr lang="en-GB" dirty="0"/>
          </a:p>
        </p:txBody>
      </p:sp>
      <p:sp>
        <p:nvSpPr>
          <p:cNvPr id="5" name="Footer Placeholder 4">
            <a:extLst>
              <a:ext uri="{FF2B5EF4-FFF2-40B4-BE49-F238E27FC236}">
                <a16:creationId xmlns:a16="http://schemas.microsoft.com/office/drawing/2014/main" id="{E1BECAB6-D8BE-4B67-A4D9-8CF0D00D86B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A88D3E6-F87B-42EB-8A75-EB8FEBEABE43}"/>
              </a:ext>
            </a:extLst>
          </p:cNvPr>
          <p:cNvSpPr>
            <a:spLocks noGrp="1"/>
          </p:cNvSpPr>
          <p:nvPr>
            <p:ph type="sldNum" sz="quarter" idx="12"/>
          </p:nvPr>
        </p:nvSpPr>
        <p:spPr/>
        <p:txBody>
          <a:bodyPr/>
          <a:lstStyle/>
          <a:p>
            <a:fld id="{E9043B69-1FC4-4D7E-BBE4-70CEC371B082}" type="slidenum">
              <a:rPr lang="en-GB" smtClean="0"/>
              <a:t>‹#›</a:t>
            </a:fld>
            <a:endParaRPr lang="en-GB" dirty="0"/>
          </a:p>
        </p:txBody>
      </p:sp>
    </p:spTree>
    <p:extLst>
      <p:ext uri="{BB962C8B-B14F-4D97-AF65-F5344CB8AC3E}">
        <p14:creationId xmlns:p14="http://schemas.microsoft.com/office/powerpoint/2010/main" val="7056913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756BD1E-9072-4302-9A14-F22FC7829AF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A0ED3C7-A17A-48F5-B3DC-BB0896098A7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48918F-CE59-473E-BD4E-B88104335FA7}"/>
              </a:ext>
            </a:extLst>
          </p:cNvPr>
          <p:cNvSpPr>
            <a:spLocks noGrp="1"/>
          </p:cNvSpPr>
          <p:nvPr>
            <p:ph type="dt" sz="half" idx="10"/>
          </p:nvPr>
        </p:nvSpPr>
        <p:spPr/>
        <p:txBody>
          <a:bodyPr/>
          <a:lstStyle/>
          <a:p>
            <a:fld id="{2B59FF6D-72FE-4359-8BDD-EADEDE00A108}" type="datetimeFigureOut">
              <a:rPr lang="en-GB" smtClean="0"/>
              <a:t>19/06/2024</a:t>
            </a:fld>
            <a:endParaRPr lang="en-GB" dirty="0"/>
          </a:p>
        </p:txBody>
      </p:sp>
      <p:sp>
        <p:nvSpPr>
          <p:cNvPr id="5" name="Footer Placeholder 4">
            <a:extLst>
              <a:ext uri="{FF2B5EF4-FFF2-40B4-BE49-F238E27FC236}">
                <a16:creationId xmlns:a16="http://schemas.microsoft.com/office/drawing/2014/main" id="{2E0D506A-9A47-4F5A-947D-D84A8987DB8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578FC2C-45F1-4A91-B231-571AEED1EF1D}"/>
              </a:ext>
            </a:extLst>
          </p:cNvPr>
          <p:cNvSpPr>
            <a:spLocks noGrp="1"/>
          </p:cNvSpPr>
          <p:nvPr>
            <p:ph type="sldNum" sz="quarter" idx="12"/>
          </p:nvPr>
        </p:nvSpPr>
        <p:spPr/>
        <p:txBody>
          <a:bodyPr/>
          <a:lstStyle/>
          <a:p>
            <a:fld id="{E9043B69-1FC4-4D7E-BBE4-70CEC371B082}" type="slidenum">
              <a:rPr lang="en-GB" smtClean="0"/>
              <a:t>‹#›</a:t>
            </a:fld>
            <a:endParaRPr lang="en-GB" dirty="0"/>
          </a:p>
        </p:txBody>
      </p:sp>
    </p:spTree>
    <p:extLst>
      <p:ext uri="{BB962C8B-B14F-4D97-AF65-F5344CB8AC3E}">
        <p14:creationId xmlns:p14="http://schemas.microsoft.com/office/powerpoint/2010/main" val="21455020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ody slide">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ECD6BFB-7FAC-4A2A-8578-CEF6C91F49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12937" y="171568"/>
            <a:ext cx="897651" cy="939477"/>
          </a:xfrm>
          <a:prstGeom prst="rect">
            <a:avLst/>
          </a:prstGeom>
        </p:spPr>
      </p:pic>
      <p:sp>
        <p:nvSpPr>
          <p:cNvPr id="28" name="Text Placeholder 8">
            <a:extLst>
              <a:ext uri="{FF2B5EF4-FFF2-40B4-BE49-F238E27FC236}">
                <a16:creationId xmlns:a16="http://schemas.microsoft.com/office/drawing/2014/main" id="{D7EB7EBC-CB68-4A6F-89DE-558AC6F777DE}"/>
              </a:ext>
            </a:extLst>
          </p:cNvPr>
          <p:cNvSpPr>
            <a:spLocks noGrp="1"/>
          </p:cNvSpPr>
          <p:nvPr>
            <p:ph type="body" sz="quarter" idx="13" hasCustomPrompt="1"/>
          </p:nvPr>
        </p:nvSpPr>
        <p:spPr>
          <a:xfrm>
            <a:off x="630237" y="1580781"/>
            <a:ext cx="5297487" cy="4384084"/>
          </a:xfrm>
        </p:spPr>
        <p:txBody>
          <a:bodyPr>
            <a:normAutofit/>
          </a:bodyPr>
          <a:lstStyle>
            <a:lvl1pPr marL="0" indent="0" algn="l">
              <a:buNone/>
              <a:defRPr sz="2400">
                <a:solidFill>
                  <a:srgbClr val="017A37"/>
                </a:solidFill>
                <a:latin typeface="+mn-lt"/>
                <a:cs typeface="Poppins Medium" panose="000006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Welsh content</a:t>
            </a:r>
            <a:endParaRPr lang="en-GB" dirty="0"/>
          </a:p>
        </p:txBody>
      </p:sp>
      <p:sp>
        <p:nvSpPr>
          <p:cNvPr id="29" name="Text Placeholder 8">
            <a:extLst>
              <a:ext uri="{FF2B5EF4-FFF2-40B4-BE49-F238E27FC236}">
                <a16:creationId xmlns:a16="http://schemas.microsoft.com/office/drawing/2014/main" id="{B60A6AC8-4D05-49E4-B911-3CD0F48E6C5C}"/>
              </a:ext>
            </a:extLst>
          </p:cNvPr>
          <p:cNvSpPr>
            <a:spLocks noGrp="1"/>
          </p:cNvSpPr>
          <p:nvPr>
            <p:ph type="body" sz="quarter" idx="14" hasCustomPrompt="1"/>
          </p:nvPr>
        </p:nvSpPr>
        <p:spPr>
          <a:xfrm>
            <a:off x="6264277" y="1580781"/>
            <a:ext cx="5297487" cy="4384084"/>
          </a:xfrm>
        </p:spPr>
        <p:txBody>
          <a:bodyPr>
            <a:normAutofit/>
          </a:bodyPr>
          <a:lstStyle>
            <a:lvl1pPr marL="0" indent="0" algn="l">
              <a:buNone/>
              <a:defRPr sz="2400">
                <a:solidFill>
                  <a:srgbClr val="017A37"/>
                </a:solidFill>
                <a:latin typeface="+mn-lt"/>
                <a:cs typeface="Poppins Medium" panose="000006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English title</a:t>
            </a:r>
            <a:endParaRPr lang="en-GB" dirty="0"/>
          </a:p>
        </p:txBody>
      </p:sp>
      <p:sp>
        <p:nvSpPr>
          <p:cNvPr id="32" name="Text Placeholder 8">
            <a:extLst>
              <a:ext uri="{FF2B5EF4-FFF2-40B4-BE49-F238E27FC236}">
                <a16:creationId xmlns:a16="http://schemas.microsoft.com/office/drawing/2014/main" id="{B4E39F02-0C63-4CE7-A283-26E9E839F292}"/>
              </a:ext>
            </a:extLst>
          </p:cNvPr>
          <p:cNvSpPr>
            <a:spLocks noGrp="1"/>
          </p:cNvSpPr>
          <p:nvPr>
            <p:ph type="body" sz="quarter" idx="15" hasCustomPrompt="1"/>
          </p:nvPr>
        </p:nvSpPr>
        <p:spPr>
          <a:xfrm>
            <a:off x="630237" y="496390"/>
            <a:ext cx="5297487" cy="823892"/>
          </a:xfrm>
        </p:spPr>
        <p:txBody>
          <a:bodyPr>
            <a:normAutofit/>
          </a:bodyPr>
          <a:lstStyle>
            <a:lvl1pPr marL="0" indent="0" algn="l">
              <a:buNone/>
              <a:defRPr sz="2800" b="1">
                <a:solidFill>
                  <a:srgbClr val="017A37"/>
                </a:solidFill>
                <a:latin typeface="+mn-lt"/>
                <a:cs typeface="Poppins SemiBold" panose="000007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Welsh heading</a:t>
            </a:r>
            <a:endParaRPr lang="en-GB" dirty="0"/>
          </a:p>
        </p:txBody>
      </p:sp>
      <p:sp>
        <p:nvSpPr>
          <p:cNvPr id="33" name="Text Placeholder 8">
            <a:extLst>
              <a:ext uri="{FF2B5EF4-FFF2-40B4-BE49-F238E27FC236}">
                <a16:creationId xmlns:a16="http://schemas.microsoft.com/office/drawing/2014/main" id="{E1CDF28B-D908-40B0-9BFD-758E1410A1EB}"/>
              </a:ext>
            </a:extLst>
          </p:cNvPr>
          <p:cNvSpPr>
            <a:spLocks noGrp="1"/>
          </p:cNvSpPr>
          <p:nvPr>
            <p:ph type="body" sz="quarter" idx="16" hasCustomPrompt="1"/>
          </p:nvPr>
        </p:nvSpPr>
        <p:spPr>
          <a:xfrm>
            <a:off x="6264277" y="496390"/>
            <a:ext cx="5297486" cy="823892"/>
          </a:xfrm>
        </p:spPr>
        <p:txBody>
          <a:bodyPr>
            <a:normAutofit/>
          </a:bodyPr>
          <a:lstStyle>
            <a:lvl1pPr marL="0" indent="0" algn="l">
              <a:buNone/>
              <a:defRPr sz="2800" b="1">
                <a:solidFill>
                  <a:srgbClr val="017A37"/>
                </a:solidFill>
                <a:latin typeface="+mn-lt"/>
                <a:cs typeface="Poppins SemiBold" panose="000007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English heading</a:t>
            </a:r>
            <a:endParaRPr lang="en-GB" dirty="0"/>
          </a:p>
        </p:txBody>
      </p:sp>
      <p:grpSp>
        <p:nvGrpSpPr>
          <p:cNvPr id="10" name="Group 9">
            <a:extLst>
              <a:ext uri="{FF2B5EF4-FFF2-40B4-BE49-F238E27FC236}">
                <a16:creationId xmlns:a16="http://schemas.microsoft.com/office/drawing/2014/main" id="{29AD67CA-2A9E-4235-B986-BB74FD92CAAA}"/>
              </a:ext>
            </a:extLst>
          </p:cNvPr>
          <p:cNvGrpSpPr/>
          <p:nvPr/>
        </p:nvGrpSpPr>
        <p:grpSpPr>
          <a:xfrm>
            <a:off x="137071" y="6570847"/>
            <a:ext cx="11917858" cy="212826"/>
            <a:chOff x="145253" y="5408620"/>
            <a:chExt cx="11917858" cy="212826"/>
          </a:xfrm>
        </p:grpSpPr>
        <p:sp>
          <p:nvSpPr>
            <p:cNvPr id="12" name="Rectangle 11">
              <a:extLst>
                <a:ext uri="{FF2B5EF4-FFF2-40B4-BE49-F238E27FC236}">
                  <a16:creationId xmlns:a16="http://schemas.microsoft.com/office/drawing/2014/main" id="{61448A7A-CCE1-4C68-8131-DA81348AFAF5}"/>
                </a:ext>
              </a:extLst>
            </p:cNvPr>
            <p:cNvSpPr/>
            <p:nvPr/>
          </p:nvSpPr>
          <p:spPr>
            <a:xfrm>
              <a:off x="3120015" y="5408620"/>
              <a:ext cx="2959626" cy="212825"/>
            </a:xfrm>
            <a:prstGeom prst="rect">
              <a:avLst/>
            </a:prstGeom>
            <a:solidFill>
              <a:srgbClr val="A81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C0B56FFF-40A8-439D-926B-ECAC392F7FF0}"/>
                </a:ext>
              </a:extLst>
            </p:cNvPr>
            <p:cNvSpPr/>
            <p:nvPr/>
          </p:nvSpPr>
          <p:spPr>
            <a:xfrm>
              <a:off x="6111750" y="5408621"/>
              <a:ext cx="2959626" cy="212825"/>
            </a:xfrm>
            <a:prstGeom prst="rect">
              <a:avLst/>
            </a:prstGeom>
            <a:solidFill>
              <a:srgbClr val="11A6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83DD68B3-405A-454B-B010-16E9A835B57E}"/>
                </a:ext>
              </a:extLst>
            </p:cNvPr>
            <p:cNvSpPr/>
            <p:nvPr/>
          </p:nvSpPr>
          <p:spPr>
            <a:xfrm>
              <a:off x="9103485" y="5408621"/>
              <a:ext cx="2959626" cy="212825"/>
            </a:xfrm>
            <a:prstGeom prst="rect">
              <a:avLst/>
            </a:prstGeom>
            <a:solidFill>
              <a:srgbClr val="65C2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a:extLst>
                <a:ext uri="{FF2B5EF4-FFF2-40B4-BE49-F238E27FC236}">
                  <a16:creationId xmlns:a16="http://schemas.microsoft.com/office/drawing/2014/main" id="{D5629269-F317-442E-BFA7-7CE002DE44B9}"/>
                </a:ext>
              </a:extLst>
            </p:cNvPr>
            <p:cNvSpPr/>
            <p:nvPr/>
          </p:nvSpPr>
          <p:spPr>
            <a:xfrm>
              <a:off x="145253" y="5411798"/>
              <a:ext cx="2942653" cy="209648"/>
            </a:xfrm>
            <a:prstGeom prst="rect">
              <a:avLst/>
            </a:prstGeom>
            <a:solidFill>
              <a:srgbClr val="295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3516000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4293C-18CA-4238-935E-40CC535AE8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6210D35-1F0D-445E-B47F-FF15A8B4BE3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D5AB15-5897-4119-8641-5FE8289B3199}"/>
              </a:ext>
            </a:extLst>
          </p:cNvPr>
          <p:cNvSpPr>
            <a:spLocks noGrp="1"/>
          </p:cNvSpPr>
          <p:nvPr>
            <p:ph type="dt" sz="half" idx="10"/>
          </p:nvPr>
        </p:nvSpPr>
        <p:spPr/>
        <p:txBody>
          <a:bodyPr/>
          <a:lstStyle/>
          <a:p>
            <a:fld id="{2B59FF6D-72FE-4359-8BDD-EADEDE00A108}" type="datetimeFigureOut">
              <a:rPr lang="en-GB" smtClean="0"/>
              <a:t>19/06/2024</a:t>
            </a:fld>
            <a:endParaRPr lang="en-GB" dirty="0"/>
          </a:p>
        </p:txBody>
      </p:sp>
      <p:sp>
        <p:nvSpPr>
          <p:cNvPr id="5" name="Footer Placeholder 4">
            <a:extLst>
              <a:ext uri="{FF2B5EF4-FFF2-40B4-BE49-F238E27FC236}">
                <a16:creationId xmlns:a16="http://schemas.microsoft.com/office/drawing/2014/main" id="{0ADCF9D0-D526-4104-93AE-3C52E61295F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E8B6D97-A68A-42C5-8BFA-7E921837DEFE}"/>
              </a:ext>
            </a:extLst>
          </p:cNvPr>
          <p:cNvSpPr>
            <a:spLocks noGrp="1"/>
          </p:cNvSpPr>
          <p:nvPr>
            <p:ph type="sldNum" sz="quarter" idx="12"/>
          </p:nvPr>
        </p:nvSpPr>
        <p:spPr/>
        <p:txBody>
          <a:bodyPr/>
          <a:lstStyle/>
          <a:p>
            <a:fld id="{E9043B69-1FC4-4D7E-BBE4-70CEC371B082}" type="slidenum">
              <a:rPr lang="en-GB" smtClean="0"/>
              <a:t>‹#›</a:t>
            </a:fld>
            <a:endParaRPr lang="en-GB" dirty="0"/>
          </a:p>
        </p:txBody>
      </p:sp>
    </p:spTree>
    <p:extLst>
      <p:ext uri="{BB962C8B-B14F-4D97-AF65-F5344CB8AC3E}">
        <p14:creationId xmlns:p14="http://schemas.microsoft.com/office/powerpoint/2010/main" val="1206890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0EE2B-68BF-4425-A9E9-097705706D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F8CB246-9858-45BB-B6D3-46D3655D5A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CF69684-569D-4B3D-BBCE-3C2CB700D7CA}"/>
              </a:ext>
            </a:extLst>
          </p:cNvPr>
          <p:cNvSpPr>
            <a:spLocks noGrp="1"/>
          </p:cNvSpPr>
          <p:nvPr>
            <p:ph type="dt" sz="half" idx="10"/>
          </p:nvPr>
        </p:nvSpPr>
        <p:spPr/>
        <p:txBody>
          <a:bodyPr/>
          <a:lstStyle/>
          <a:p>
            <a:fld id="{2B59FF6D-72FE-4359-8BDD-EADEDE00A108}" type="datetimeFigureOut">
              <a:rPr lang="en-GB" smtClean="0"/>
              <a:t>19/06/2024</a:t>
            </a:fld>
            <a:endParaRPr lang="en-GB" dirty="0"/>
          </a:p>
        </p:txBody>
      </p:sp>
      <p:sp>
        <p:nvSpPr>
          <p:cNvPr id="5" name="Footer Placeholder 4">
            <a:extLst>
              <a:ext uri="{FF2B5EF4-FFF2-40B4-BE49-F238E27FC236}">
                <a16:creationId xmlns:a16="http://schemas.microsoft.com/office/drawing/2014/main" id="{D4BCB7EC-598B-48FA-B381-2DC99C6E3FD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88A027DA-F360-4E01-9177-CC3C54790EA7}"/>
              </a:ext>
            </a:extLst>
          </p:cNvPr>
          <p:cNvSpPr>
            <a:spLocks noGrp="1"/>
          </p:cNvSpPr>
          <p:nvPr>
            <p:ph type="sldNum" sz="quarter" idx="12"/>
          </p:nvPr>
        </p:nvSpPr>
        <p:spPr/>
        <p:txBody>
          <a:bodyPr/>
          <a:lstStyle/>
          <a:p>
            <a:fld id="{E9043B69-1FC4-4D7E-BBE4-70CEC371B082}" type="slidenum">
              <a:rPr lang="en-GB" smtClean="0"/>
              <a:t>‹#›</a:t>
            </a:fld>
            <a:endParaRPr lang="en-GB" dirty="0"/>
          </a:p>
        </p:txBody>
      </p:sp>
    </p:spTree>
    <p:extLst>
      <p:ext uri="{BB962C8B-B14F-4D97-AF65-F5344CB8AC3E}">
        <p14:creationId xmlns:p14="http://schemas.microsoft.com/office/powerpoint/2010/main" val="3221506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EE6D2-94BE-4585-B745-91970CECF6E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84BD853-B8E0-46BB-8D19-338BA3D784F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5693664-0585-43C1-8C11-D218899722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A1F1433-A0A2-4C17-8105-BE8DBECFCD5F}"/>
              </a:ext>
            </a:extLst>
          </p:cNvPr>
          <p:cNvSpPr>
            <a:spLocks noGrp="1"/>
          </p:cNvSpPr>
          <p:nvPr>
            <p:ph type="dt" sz="half" idx="10"/>
          </p:nvPr>
        </p:nvSpPr>
        <p:spPr/>
        <p:txBody>
          <a:bodyPr/>
          <a:lstStyle/>
          <a:p>
            <a:fld id="{2B59FF6D-72FE-4359-8BDD-EADEDE00A108}" type="datetimeFigureOut">
              <a:rPr lang="en-GB" smtClean="0"/>
              <a:t>19/06/2024</a:t>
            </a:fld>
            <a:endParaRPr lang="en-GB" dirty="0"/>
          </a:p>
        </p:txBody>
      </p:sp>
      <p:sp>
        <p:nvSpPr>
          <p:cNvPr id="6" name="Footer Placeholder 5">
            <a:extLst>
              <a:ext uri="{FF2B5EF4-FFF2-40B4-BE49-F238E27FC236}">
                <a16:creationId xmlns:a16="http://schemas.microsoft.com/office/drawing/2014/main" id="{9C4CE39B-17E9-4855-8D0B-BA004D26F284}"/>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13BE6705-5BDB-46C9-B785-73232A6A5E3E}"/>
              </a:ext>
            </a:extLst>
          </p:cNvPr>
          <p:cNvSpPr>
            <a:spLocks noGrp="1"/>
          </p:cNvSpPr>
          <p:nvPr>
            <p:ph type="sldNum" sz="quarter" idx="12"/>
          </p:nvPr>
        </p:nvSpPr>
        <p:spPr/>
        <p:txBody>
          <a:bodyPr/>
          <a:lstStyle/>
          <a:p>
            <a:fld id="{E9043B69-1FC4-4D7E-BBE4-70CEC371B082}" type="slidenum">
              <a:rPr lang="en-GB" smtClean="0"/>
              <a:t>‹#›</a:t>
            </a:fld>
            <a:endParaRPr lang="en-GB" dirty="0"/>
          </a:p>
        </p:txBody>
      </p:sp>
    </p:spTree>
    <p:extLst>
      <p:ext uri="{BB962C8B-B14F-4D97-AF65-F5344CB8AC3E}">
        <p14:creationId xmlns:p14="http://schemas.microsoft.com/office/powerpoint/2010/main" val="3804092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DB7A7-1D7C-4480-BD5E-A231BB090F9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C8CB09A-2193-42C1-8848-BA31E36B6BE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AE53AD-317D-46FD-805A-99E4CD22489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4933E29-09DB-4C45-8AF0-125A34A35C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1C8813F-FFF5-437D-92DD-20FB4F33D9E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CE2DD3F-CF62-4838-80B3-CFA2FCF3F0DB}"/>
              </a:ext>
            </a:extLst>
          </p:cNvPr>
          <p:cNvSpPr>
            <a:spLocks noGrp="1"/>
          </p:cNvSpPr>
          <p:nvPr>
            <p:ph type="dt" sz="half" idx="10"/>
          </p:nvPr>
        </p:nvSpPr>
        <p:spPr/>
        <p:txBody>
          <a:bodyPr/>
          <a:lstStyle/>
          <a:p>
            <a:fld id="{2B59FF6D-72FE-4359-8BDD-EADEDE00A108}" type="datetimeFigureOut">
              <a:rPr lang="en-GB" smtClean="0"/>
              <a:t>19/06/2024</a:t>
            </a:fld>
            <a:endParaRPr lang="en-GB" dirty="0"/>
          </a:p>
        </p:txBody>
      </p:sp>
      <p:sp>
        <p:nvSpPr>
          <p:cNvPr id="8" name="Footer Placeholder 7">
            <a:extLst>
              <a:ext uri="{FF2B5EF4-FFF2-40B4-BE49-F238E27FC236}">
                <a16:creationId xmlns:a16="http://schemas.microsoft.com/office/drawing/2014/main" id="{C846EBAA-8D45-48BF-9B7F-282233439E91}"/>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2FFD07E7-E89D-480C-BC7E-A300BAC886F2}"/>
              </a:ext>
            </a:extLst>
          </p:cNvPr>
          <p:cNvSpPr>
            <a:spLocks noGrp="1"/>
          </p:cNvSpPr>
          <p:nvPr>
            <p:ph type="sldNum" sz="quarter" idx="12"/>
          </p:nvPr>
        </p:nvSpPr>
        <p:spPr/>
        <p:txBody>
          <a:bodyPr/>
          <a:lstStyle/>
          <a:p>
            <a:fld id="{E9043B69-1FC4-4D7E-BBE4-70CEC371B082}" type="slidenum">
              <a:rPr lang="en-GB" smtClean="0"/>
              <a:t>‹#›</a:t>
            </a:fld>
            <a:endParaRPr lang="en-GB" dirty="0"/>
          </a:p>
        </p:txBody>
      </p:sp>
    </p:spTree>
    <p:extLst>
      <p:ext uri="{BB962C8B-B14F-4D97-AF65-F5344CB8AC3E}">
        <p14:creationId xmlns:p14="http://schemas.microsoft.com/office/powerpoint/2010/main" val="501293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7B3CD-032A-4A1C-8BD1-F813387C6EF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26C45FF-BD70-42B4-A9C3-D209F7FEC948}"/>
              </a:ext>
            </a:extLst>
          </p:cNvPr>
          <p:cNvSpPr>
            <a:spLocks noGrp="1"/>
          </p:cNvSpPr>
          <p:nvPr>
            <p:ph type="dt" sz="half" idx="10"/>
          </p:nvPr>
        </p:nvSpPr>
        <p:spPr/>
        <p:txBody>
          <a:bodyPr/>
          <a:lstStyle/>
          <a:p>
            <a:fld id="{2B59FF6D-72FE-4359-8BDD-EADEDE00A108}" type="datetimeFigureOut">
              <a:rPr lang="en-GB" smtClean="0"/>
              <a:t>19/06/2024</a:t>
            </a:fld>
            <a:endParaRPr lang="en-GB" dirty="0"/>
          </a:p>
        </p:txBody>
      </p:sp>
      <p:sp>
        <p:nvSpPr>
          <p:cNvPr id="4" name="Footer Placeholder 3">
            <a:extLst>
              <a:ext uri="{FF2B5EF4-FFF2-40B4-BE49-F238E27FC236}">
                <a16:creationId xmlns:a16="http://schemas.microsoft.com/office/drawing/2014/main" id="{BC559DA0-F629-4989-A4D0-A4E8F0AF906D}"/>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4860C83B-E7C7-49F6-860E-261CD413A15B}"/>
              </a:ext>
            </a:extLst>
          </p:cNvPr>
          <p:cNvSpPr>
            <a:spLocks noGrp="1"/>
          </p:cNvSpPr>
          <p:nvPr>
            <p:ph type="sldNum" sz="quarter" idx="12"/>
          </p:nvPr>
        </p:nvSpPr>
        <p:spPr/>
        <p:txBody>
          <a:bodyPr/>
          <a:lstStyle/>
          <a:p>
            <a:fld id="{E9043B69-1FC4-4D7E-BBE4-70CEC371B082}" type="slidenum">
              <a:rPr lang="en-GB" smtClean="0"/>
              <a:t>‹#›</a:t>
            </a:fld>
            <a:endParaRPr lang="en-GB" dirty="0"/>
          </a:p>
        </p:txBody>
      </p:sp>
    </p:spTree>
    <p:extLst>
      <p:ext uri="{BB962C8B-B14F-4D97-AF65-F5344CB8AC3E}">
        <p14:creationId xmlns:p14="http://schemas.microsoft.com/office/powerpoint/2010/main" val="1614222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2E5213-4A4B-424C-A792-F19E2B558B61}"/>
              </a:ext>
            </a:extLst>
          </p:cNvPr>
          <p:cNvSpPr>
            <a:spLocks noGrp="1"/>
          </p:cNvSpPr>
          <p:nvPr>
            <p:ph type="dt" sz="half" idx="10"/>
          </p:nvPr>
        </p:nvSpPr>
        <p:spPr/>
        <p:txBody>
          <a:bodyPr/>
          <a:lstStyle/>
          <a:p>
            <a:fld id="{2B59FF6D-72FE-4359-8BDD-EADEDE00A108}" type="datetimeFigureOut">
              <a:rPr lang="en-GB" smtClean="0"/>
              <a:t>19/06/2024</a:t>
            </a:fld>
            <a:endParaRPr lang="en-GB" dirty="0"/>
          </a:p>
        </p:txBody>
      </p:sp>
      <p:sp>
        <p:nvSpPr>
          <p:cNvPr id="3" name="Footer Placeholder 2">
            <a:extLst>
              <a:ext uri="{FF2B5EF4-FFF2-40B4-BE49-F238E27FC236}">
                <a16:creationId xmlns:a16="http://schemas.microsoft.com/office/drawing/2014/main" id="{82FB26CC-543F-4600-B23B-E32E2E3EBCCD}"/>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D482B1F6-DCFE-4BDC-988E-DF7307B409DA}"/>
              </a:ext>
            </a:extLst>
          </p:cNvPr>
          <p:cNvSpPr>
            <a:spLocks noGrp="1"/>
          </p:cNvSpPr>
          <p:nvPr>
            <p:ph type="sldNum" sz="quarter" idx="12"/>
          </p:nvPr>
        </p:nvSpPr>
        <p:spPr/>
        <p:txBody>
          <a:bodyPr/>
          <a:lstStyle/>
          <a:p>
            <a:fld id="{E9043B69-1FC4-4D7E-BBE4-70CEC371B082}" type="slidenum">
              <a:rPr lang="en-GB" smtClean="0"/>
              <a:t>‹#›</a:t>
            </a:fld>
            <a:endParaRPr lang="en-GB" dirty="0"/>
          </a:p>
        </p:txBody>
      </p:sp>
    </p:spTree>
    <p:extLst>
      <p:ext uri="{BB962C8B-B14F-4D97-AF65-F5344CB8AC3E}">
        <p14:creationId xmlns:p14="http://schemas.microsoft.com/office/powerpoint/2010/main" val="4048360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BF6CF-BBE7-4C9B-99FF-63FC1E20F9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81D000E-66CA-4370-B710-3A63FB3CC7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529156-6045-424F-BB85-95E782B53D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5FC1F3-A2BD-49C4-8A05-3DC16BAE02C5}"/>
              </a:ext>
            </a:extLst>
          </p:cNvPr>
          <p:cNvSpPr>
            <a:spLocks noGrp="1"/>
          </p:cNvSpPr>
          <p:nvPr>
            <p:ph type="dt" sz="half" idx="10"/>
          </p:nvPr>
        </p:nvSpPr>
        <p:spPr/>
        <p:txBody>
          <a:bodyPr/>
          <a:lstStyle/>
          <a:p>
            <a:fld id="{2B59FF6D-72FE-4359-8BDD-EADEDE00A108}" type="datetimeFigureOut">
              <a:rPr lang="en-GB" smtClean="0"/>
              <a:t>19/06/2024</a:t>
            </a:fld>
            <a:endParaRPr lang="en-GB" dirty="0"/>
          </a:p>
        </p:txBody>
      </p:sp>
      <p:sp>
        <p:nvSpPr>
          <p:cNvPr id="6" name="Footer Placeholder 5">
            <a:extLst>
              <a:ext uri="{FF2B5EF4-FFF2-40B4-BE49-F238E27FC236}">
                <a16:creationId xmlns:a16="http://schemas.microsoft.com/office/drawing/2014/main" id="{E87DB156-458F-4BB5-B9D9-822B87FB1426}"/>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87290379-E134-4737-9A30-F32461454D87}"/>
              </a:ext>
            </a:extLst>
          </p:cNvPr>
          <p:cNvSpPr>
            <a:spLocks noGrp="1"/>
          </p:cNvSpPr>
          <p:nvPr>
            <p:ph type="sldNum" sz="quarter" idx="12"/>
          </p:nvPr>
        </p:nvSpPr>
        <p:spPr/>
        <p:txBody>
          <a:bodyPr/>
          <a:lstStyle/>
          <a:p>
            <a:fld id="{E9043B69-1FC4-4D7E-BBE4-70CEC371B082}" type="slidenum">
              <a:rPr lang="en-GB" smtClean="0"/>
              <a:t>‹#›</a:t>
            </a:fld>
            <a:endParaRPr lang="en-GB" dirty="0"/>
          </a:p>
        </p:txBody>
      </p:sp>
    </p:spTree>
    <p:extLst>
      <p:ext uri="{BB962C8B-B14F-4D97-AF65-F5344CB8AC3E}">
        <p14:creationId xmlns:p14="http://schemas.microsoft.com/office/powerpoint/2010/main" val="39128536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8E24A-3E09-4AA8-B466-A999C1E24C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BAE1D29-FE59-4DFC-9DA5-7FB775049A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AF1AD193-E62F-4EDA-AD1E-D478CE06DA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2A8CDA-3C18-4060-B665-0F9EDB063509}"/>
              </a:ext>
            </a:extLst>
          </p:cNvPr>
          <p:cNvSpPr>
            <a:spLocks noGrp="1"/>
          </p:cNvSpPr>
          <p:nvPr>
            <p:ph type="dt" sz="half" idx="10"/>
          </p:nvPr>
        </p:nvSpPr>
        <p:spPr/>
        <p:txBody>
          <a:bodyPr/>
          <a:lstStyle/>
          <a:p>
            <a:fld id="{2B59FF6D-72FE-4359-8BDD-EADEDE00A108}" type="datetimeFigureOut">
              <a:rPr lang="en-GB" smtClean="0"/>
              <a:t>19/06/2024</a:t>
            </a:fld>
            <a:endParaRPr lang="en-GB" dirty="0"/>
          </a:p>
        </p:txBody>
      </p:sp>
      <p:sp>
        <p:nvSpPr>
          <p:cNvPr id="6" name="Footer Placeholder 5">
            <a:extLst>
              <a:ext uri="{FF2B5EF4-FFF2-40B4-BE49-F238E27FC236}">
                <a16:creationId xmlns:a16="http://schemas.microsoft.com/office/drawing/2014/main" id="{DCFA3151-2323-413E-93D9-E69390DFE705}"/>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E797EB3B-FCCC-418B-9E4C-61C0B9700BC6}"/>
              </a:ext>
            </a:extLst>
          </p:cNvPr>
          <p:cNvSpPr>
            <a:spLocks noGrp="1"/>
          </p:cNvSpPr>
          <p:nvPr>
            <p:ph type="sldNum" sz="quarter" idx="12"/>
          </p:nvPr>
        </p:nvSpPr>
        <p:spPr/>
        <p:txBody>
          <a:bodyPr/>
          <a:lstStyle/>
          <a:p>
            <a:fld id="{E9043B69-1FC4-4D7E-BBE4-70CEC371B082}" type="slidenum">
              <a:rPr lang="en-GB" smtClean="0"/>
              <a:t>‹#›</a:t>
            </a:fld>
            <a:endParaRPr lang="en-GB" dirty="0"/>
          </a:p>
        </p:txBody>
      </p:sp>
    </p:spTree>
    <p:extLst>
      <p:ext uri="{BB962C8B-B14F-4D97-AF65-F5344CB8AC3E}">
        <p14:creationId xmlns:p14="http://schemas.microsoft.com/office/powerpoint/2010/main" val="2212737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4C82B68-D713-4264-AFA8-002C401346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6ED5CCF-4D84-454F-A92D-6F436241AB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BD6EC9-DED3-4D88-B740-15DC17F8E16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59FF6D-72FE-4359-8BDD-EADEDE00A108}" type="datetimeFigureOut">
              <a:rPr lang="en-GB" smtClean="0"/>
              <a:t>19/06/2024</a:t>
            </a:fld>
            <a:endParaRPr lang="en-GB" dirty="0"/>
          </a:p>
        </p:txBody>
      </p:sp>
      <p:sp>
        <p:nvSpPr>
          <p:cNvPr id="5" name="Footer Placeholder 4">
            <a:extLst>
              <a:ext uri="{FF2B5EF4-FFF2-40B4-BE49-F238E27FC236}">
                <a16:creationId xmlns:a16="http://schemas.microsoft.com/office/drawing/2014/main" id="{154DC1FF-7AA5-46DC-9C85-815B0BA6BA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F52245DE-4F60-44F8-8A87-0D24D5C7EB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043B69-1FC4-4D7E-BBE4-70CEC371B082}" type="slidenum">
              <a:rPr lang="en-GB" smtClean="0"/>
              <a:t>‹#›</a:t>
            </a:fld>
            <a:endParaRPr lang="en-GB" dirty="0"/>
          </a:p>
        </p:txBody>
      </p:sp>
    </p:spTree>
    <p:extLst>
      <p:ext uri="{BB962C8B-B14F-4D97-AF65-F5344CB8AC3E}">
        <p14:creationId xmlns:p14="http://schemas.microsoft.com/office/powerpoint/2010/main" val="7981696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BE28CD-1562-6832-D3B1-EA73820C1943}"/>
              </a:ext>
            </a:extLst>
          </p:cNvPr>
          <p:cNvSpPr>
            <a:spLocks noGrp="1"/>
          </p:cNvSpPr>
          <p:nvPr>
            <p:ph type="body" sz="quarter" idx="13"/>
          </p:nvPr>
        </p:nvSpPr>
        <p:spPr>
          <a:xfrm>
            <a:off x="630237" y="3498979"/>
            <a:ext cx="5297487" cy="2465886"/>
          </a:xfrm>
        </p:spPr>
        <p:txBody>
          <a:bodyPr>
            <a:normAutofit/>
          </a:bodyPr>
          <a:lstStyle/>
          <a:p>
            <a:r>
              <a:rPr lang="cy-GB" sz="2800" dirty="0">
                <a:solidFill>
                  <a:schemeClr val="tx1"/>
                </a:solidFill>
              </a:rPr>
              <a:t>Yr Athro Carol Campbell</a:t>
            </a:r>
          </a:p>
          <a:p>
            <a:r>
              <a:rPr lang="cy-GB" sz="2800" dirty="0">
                <a:solidFill>
                  <a:schemeClr val="tx1"/>
                </a:solidFill>
              </a:rPr>
              <a:t>Prifysgol Glasgow </a:t>
            </a:r>
          </a:p>
          <a:p>
            <a:endParaRPr lang="cy-GB" sz="2800" dirty="0">
              <a:solidFill>
                <a:schemeClr val="tx1"/>
              </a:solidFill>
            </a:endParaRPr>
          </a:p>
          <a:p>
            <a:r>
              <a:rPr lang="cy-GB" sz="2800" dirty="0">
                <a:solidFill>
                  <a:schemeClr val="tx1"/>
                </a:solidFill>
              </a:rPr>
              <a:t>X @CarolCampbell4</a:t>
            </a:r>
          </a:p>
        </p:txBody>
      </p:sp>
      <p:sp>
        <p:nvSpPr>
          <p:cNvPr id="3" name="Text Placeholder 2">
            <a:extLst>
              <a:ext uri="{FF2B5EF4-FFF2-40B4-BE49-F238E27FC236}">
                <a16:creationId xmlns:a16="http://schemas.microsoft.com/office/drawing/2014/main" id="{D0D6DB75-7924-C917-4251-8B68B9B5EDF0}"/>
              </a:ext>
            </a:extLst>
          </p:cNvPr>
          <p:cNvSpPr>
            <a:spLocks noGrp="1"/>
          </p:cNvSpPr>
          <p:nvPr>
            <p:ph type="body" sz="quarter" idx="14"/>
          </p:nvPr>
        </p:nvSpPr>
        <p:spPr>
          <a:xfrm>
            <a:off x="6264277" y="3498979"/>
            <a:ext cx="5297487" cy="2465885"/>
          </a:xfrm>
        </p:spPr>
        <p:txBody>
          <a:bodyPr>
            <a:normAutofit/>
          </a:bodyPr>
          <a:lstStyle/>
          <a:p>
            <a:r>
              <a:rPr lang="en-CA" sz="2800" dirty="0">
                <a:solidFill>
                  <a:schemeClr val="tx1"/>
                </a:solidFill>
              </a:rPr>
              <a:t>Professor Carol Campbell</a:t>
            </a:r>
          </a:p>
          <a:p>
            <a:r>
              <a:rPr lang="en-CA" sz="2800" dirty="0">
                <a:solidFill>
                  <a:schemeClr val="tx1"/>
                </a:solidFill>
              </a:rPr>
              <a:t>University of Glasgow </a:t>
            </a:r>
          </a:p>
          <a:p>
            <a:endParaRPr lang="en-CA" sz="2800" dirty="0">
              <a:solidFill>
                <a:schemeClr val="tx1"/>
              </a:solidFill>
            </a:endParaRPr>
          </a:p>
          <a:p>
            <a:r>
              <a:rPr lang="en-CA" sz="2800" dirty="0">
                <a:solidFill>
                  <a:schemeClr val="tx1"/>
                </a:solidFill>
              </a:rPr>
              <a:t>X @CarolCampbell4</a:t>
            </a:r>
            <a:endParaRPr lang="en-GB" sz="2800" dirty="0">
              <a:solidFill>
                <a:schemeClr val="tx1"/>
              </a:solidFill>
            </a:endParaRPr>
          </a:p>
        </p:txBody>
      </p:sp>
      <p:sp>
        <p:nvSpPr>
          <p:cNvPr id="4" name="Text Placeholder 3">
            <a:extLst>
              <a:ext uri="{FF2B5EF4-FFF2-40B4-BE49-F238E27FC236}">
                <a16:creationId xmlns:a16="http://schemas.microsoft.com/office/drawing/2014/main" id="{EE20ACB2-26A9-C7B5-6AF3-77015717E086}"/>
              </a:ext>
            </a:extLst>
          </p:cNvPr>
          <p:cNvSpPr>
            <a:spLocks noGrp="1"/>
          </p:cNvSpPr>
          <p:nvPr>
            <p:ph type="body" sz="quarter" idx="15"/>
          </p:nvPr>
        </p:nvSpPr>
        <p:spPr>
          <a:xfrm>
            <a:off x="630237" y="496389"/>
            <a:ext cx="5297487" cy="2679947"/>
          </a:xfrm>
        </p:spPr>
        <p:txBody>
          <a:bodyPr>
            <a:noAutofit/>
          </a:bodyPr>
          <a:lstStyle/>
          <a:p>
            <a:r>
              <a:rPr lang="cy-GB" sz="4400" dirty="0"/>
              <a:t>Arwain Ymarfer Myfyriol – O Dystiolaeth i Weithredu Effeithiol</a:t>
            </a:r>
          </a:p>
        </p:txBody>
      </p:sp>
      <p:sp>
        <p:nvSpPr>
          <p:cNvPr id="5" name="Text Placeholder 4">
            <a:extLst>
              <a:ext uri="{FF2B5EF4-FFF2-40B4-BE49-F238E27FC236}">
                <a16:creationId xmlns:a16="http://schemas.microsoft.com/office/drawing/2014/main" id="{AB449206-47F3-2977-6390-36E474CFBA47}"/>
              </a:ext>
            </a:extLst>
          </p:cNvPr>
          <p:cNvSpPr>
            <a:spLocks noGrp="1"/>
          </p:cNvSpPr>
          <p:nvPr>
            <p:ph type="body" sz="quarter" idx="16"/>
          </p:nvPr>
        </p:nvSpPr>
        <p:spPr>
          <a:xfrm>
            <a:off x="6264277" y="496389"/>
            <a:ext cx="5297486" cy="2237479"/>
          </a:xfrm>
        </p:spPr>
        <p:txBody>
          <a:bodyPr>
            <a:noAutofit/>
          </a:bodyPr>
          <a:lstStyle/>
          <a:p>
            <a:r>
              <a:rPr lang="en-CA" sz="4400" dirty="0"/>
              <a:t>Leading Reflective Practice – From Evidence to Effective Action</a:t>
            </a:r>
            <a:endParaRPr lang="en-GB" sz="4400" dirty="0"/>
          </a:p>
        </p:txBody>
      </p:sp>
      <p:pic>
        <p:nvPicPr>
          <p:cNvPr id="8" name="Picture 7" descr="A blue and white logo with a building and numbers&#10;&#10;Description automatically generated">
            <a:extLst>
              <a:ext uri="{FF2B5EF4-FFF2-40B4-BE49-F238E27FC236}">
                <a16:creationId xmlns:a16="http://schemas.microsoft.com/office/drawing/2014/main" id="{C56D7338-AEF4-D70E-7EC2-D0E84150B29B}"/>
              </a:ext>
            </a:extLst>
          </p:cNvPr>
          <p:cNvPicPr>
            <a:picLocks noChangeAspect="1"/>
          </p:cNvPicPr>
          <p:nvPr/>
        </p:nvPicPr>
        <p:blipFill>
          <a:blip r:embed="rId2"/>
          <a:stretch>
            <a:fillRect/>
          </a:stretch>
        </p:blipFill>
        <p:spPr>
          <a:xfrm>
            <a:off x="9952283" y="5419396"/>
            <a:ext cx="1831068" cy="775565"/>
          </a:xfrm>
          <a:prstGeom prst="rect">
            <a:avLst/>
          </a:prstGeom>
        </p:spPr>
      </p:pic>
    </p:spTree>
    <p:extLst>
      <p:ext uri="{BB962C8B-B14F-4D97-AF65-F5344CB8AC3E}">
        <p14:creationId xmlns:p14="http://schemas.microsoft.com/office/powerpoint/2010/main" val="2760671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80610F9-4B96-3F8C-77CE-5A5DCB83817B}"/>
              </a:ext>
            </a:extLst>
          </p:cNvPr>
          <p:cNvSpPr>
            <a:spLocks noGrp="1"/>
          </p:cNvSpPr>
          <p:nvPr>
            <p:ph type="body" sz="quarter" idx="13"/>
          </p:nvPr>
        </p:nvSpPr>
        <p:spPr/>
        <p:txBody>
          <a:bodyPr>
            <a:normAutofit fontScale="85000" lnSpcReduction="10000"/>
          </a:bodyPr>
          <a:lstStyle/>
          <a:p>
            <a:pPr>
              <a:lnSpc>
                <a:spcPct val="110000"/>
              </a:lnSpc>
            </a:pPr>
            <a:r>
              <a:rPr lang="cy-GB" dirty="0" err="1">
                <a:solidFill>
                  <a:schemeClr val="tx1"/>
                </a:solidFill>
              </a:rPr>
              <a:t>Korthagen</a:t>
            </a:r>
            <a:r>
              <a:rPr lang="cy-GB" dirty="0">
                <a:solidFill>
                  <a:schemeClr val="tx1"/>
                </a:solidFill>
              </a:rPr>
              <a:t> (2001, t.58): “Myfyrdod yw’r broses feddyliol o geisio strwythuro neu ailstrwythuro profiad, problem, neu wybodaeth neu gipolygon sy’n bodoli. Gall y myfyrdod hwn ddigwydd ar ôl gweithred (myfyrio ar weithred) neu yn ystod gweithred (myfyrio ar waith)”. </a:t>
            </a:r>
          </a:p>
          <a:p>
            <a:pPr>
              <a:lnSpc>
                <a:spcPct val="110000"/>
              </a:lnSpc>
            </a:pPr>
            <a:r>
              <a:rPr lang="cy-GB" dirty="0">
                <a:solidFill>
                  <a:schemeClr val="tx1"/>
                </a:solidFill>
              </a:rPr>
              <a:t>Thompson (2021, t.25): “gall myfyrdod fod yn weithgaredd sy’n gwneud inni feddwl am brofiadau mewn ffyrdd sy’n annog cwestiynau, meddyliau newydd a gweithredoedd posibl, a allai yn ei dro arwain at newidiadau mewn safbwyntiau neu ymddygiad”.</a:t>
            </a:r>
          </a:p>
          <a:p>
            <a:pPr>
              <a:lnSpc>
                <a:spcPct val="110000"/>
              </a:lnSpc>
            </a:pPr>
            <a:endParaRPr lang="cy-GB" dirty="0"/>
          </a:p>
        </p:txBody>
      </p:sp>
      <p:sp>
        <p:nvSpPr>
          <p:cNvPr id="3" name="Text Placeholder 2">
            <a:extLst>
              <a:ext uri="{FF2B5EF4-FFF2-40B4-BE49-F238E27FC236}">
                <a16:creationId xmlns:a16="http://schemas.microsoft.com/office/drawing/2014/main" id="{A7773F3C-98A9-450B-80CB-C54338C08A50}"/>
              </a:ext>
            </a:extLst>
          </p:cNvPr>
          <p:cNvSpPr>
            <a:spLocks noGrp="1"/>
          </p:cNvSpPr>
          <p:nvPr>
            <p:ph type="body" sz="quarter" idx="14"/>
          </p:nvPr>
        </p:nvSpPr>
        <p:spPr/>
        <p:txBody>
          <a:bodyPr>
            <a:normAutofit/>
          </a:bodyPr>
          <a:lstStyle/>
          <a:p>
            <a:pPr>
              <a:lnSpc>
                <a:spcPct val="110000"/>
              </a:lnSpc>
            </a:pPr>
            <a:r>
              <a:rPr lang="en-US" sz="2000" dirty="0">
                <a:solidFill>
                  <a:schemeClr val="tx1"/>
                </a:solidFill>
              </a:rPr>
              <a:t>Korthagen (2001, p.58): “Reflection is the mental process of trying to structure or restructure an experience, a problem, or existing knowledge or insights. This reflection can take place after an action (reflection- on-action) or during the action (reflection-in-action)”. </a:t>
            </a:r>
          </a:p>
          <a:p>
            <a:pPr>
              <a:lnSpc>
                <a:spcPct val="110000"/>
              </a:lnSpc>
            </a:pPr>
            <a:r>
              <a:rPr lang="en-US" sz="2000" dirty="0">
                <a:solidFill>
                  <a:schemeClr val="tx1"/>
                </a:solidFill>
              </a:rPr>
              <a:t>Thompson (2021, p.25): “reflection can be any activity that causes us to think about experiences in ways that encourage questions, new thoughts and potential actions, which in turn could lead to changes in perspectives or behaviour”.</a:t>
            </a:r>
            <a:endParaRPr lang="en-GB" sz="2000" dirty="0">
              <a:solidFill>
                <a:schemeClr val="tx1"/>
              </a:solidFill>
            </a:endParaRPr>
          </a:p>
        </p:txBody>
      </p:sp>
      <p:sp>
        <p:nvSpPr>
          <p:cNvPr id="4" name="Text Placeholder 3">
            <a:extLst>
              <a:ext uri="{FF2B5EF4-FFF2-40B4-BE49-F238E27FC236}">
                <a16:creationId xmlns:a16="http://schemas.microsoft.com/office/drawing/2014/main" id="{0FDF8014-8644-E3A5-FFB5-3A9151F75B92}"/>
              </a:ext>
            </a:extLst>
          </p:cNvPr>
          <p:cNvSpPr>
            <a:spLocks noGrp="1"/>
          </p:cNvSpPr>
          <p:nvPr>
            <p:ph type="body" sz="quarter" idx="15"/>
          </p:nvPr>
        </p:nvSpPr>
        <p:spPr/>
        <p:txBody>
          <a:bodyPr>
            <a:normAutofit lnSpcReduction="10000"/>
          </a:bodyPr>
          <a:lstStyle/>
          <a:p>
            <a:r>
              <a:rPr lang="cy-GB" dirty="0"/>
              <a:t>Diffiniadau o Ymarfer Myfyriol yn y Sector Addysg</a:t>
            </a:r>
          </a:p>
        </p:txBody>
      </p:sp>
      <p:sp>
        <p:nvSpPr>
          <p:cNvPr id="5" name="Text Placeholder 4">
            <a:extLst>
              <a:ext uri="{FF2B5EF4-FFF2-40B4-BE49-F238E27FC236}">
                <a16:creationId xmlns:a16="http://schemas.microsoft.com/office/drawing/2014/main" id="{20076F37-5417-2B05-52B0-41F0D24F1BCF}"/>
              </a:ext>
            </a:extLst>
          </p:cNvPr>
          <p:cNvSpPr>
            <a:spLocks noGrp="1"/>
          </p:cNvSpPr>
          <p:nvPr>
            <p:ph type="body" sz="quarter" idx="16"/>
          </p:nvPr>
        </p:nvSpPr>
        <p:spPr>
          <a:xfrm>
            <a:off x="6264277" y="496390"/>
            <a:ext cx="4867143" cy="823892"/>
          </a:xfrm>
        </p:spPr>
        <p:txBody>
          <a:bodyPr>
            <a:normAutofit lnSpcReduction="10000"/>
          </a:bodyPr>
          <a:lstStyle/>
          <a:p>
            <a:r>
              <a:rPr lang="en-CA" dirty="0"/>
              <a:t>Definitions of Reflective Practice in the Education Sector</a:t>
            </a:r>
            <a:endParaRPr lang="en-GB" dirty="0"/>
          </a:p>
        </p:txBody>
      </p:sp>
    </p:spTree>
    <p:extLst>
      <p:ext uri="{BB962C8B-B14F-4D97-AF65-F5344CB8AC3E}">
        <p14:creationId xmlns:p14="http://schemas.microsoft.com/office/powerpoint/2010/main" val="1617097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88F65D0-B171-E719-F0A2-609CB3BA2E93}"/>
              </a:ext>
            </a:extLst>
          </p:cNvPr>
          <p:cNvSpPr>
            <a:spLocks noGrp="1"/>
          </p:cNvSpPr>
          <p:nvPr>
            <p:ph type="body" sz="quarter" idx="13"/>
          </p:nvPr>
        </p:nvSpPr>
        <p:spPr/>
        <p:txBody>
          <a:bodyPr>
            <a:normAutofit/>
          </a:bodyPr>
          <a:lstStyle/>
          <a:p>
            <a:pPr>
              <a:lnSpc>
                <a:spcPct val="100000"/>
              </a:lnSpc>
            </a:pPr>
            <a:r>
              <a:rPr lang="cy-GB" sz="2000" dirty="0">
                <a:solidFill>
                  <a:schemeClr val="tx1"/>
                </a:solidFill>
              </a:rPr>
              <a:t>Myfyrdod, yn cynnwys:</a:t>
            </a:r>
          </a:p>
          <a:p>
            <a:pPr marL="342900" indent="-342900">
              <a:lnSpc>
                <a:spcPct val="100000"/>
              </a:lnSpc>
              <a:buFont typeface="Arial" panose="020B0604020202020204" pitchFamily="34" charset="0"/>
              <a:buChar char="•"/>
            </a:pPr>
            <a:r>
              <a:rPr lang="cy-GB" sz="2000" dirty="0">
                <a:solidFill>
                  <a:schemeClr val="tx1"/>
                </a:solidFill>
              </a:rPr>
              <a:t>Lens llygaid myfyrwyr;</a:t>
            </a:r>
          </a:p>
          <a:p>
            <a:pPr marL="342900" indent="-342900">
              <a:lnSpc>
                <a:spcPct val="100000"/>
              </a:lnSpc>
              <a:buFont typeface="Arial" panose="020B0604020202020204" pitchFamily="34" charset="0"/>
              <a:buChar char="•"/>
            </a:pPr>
            <a:r>
              <a:rPr lang="cy-GB" sz="2000" dirty="0">
                <a:solidFill>
                  <a:schemeClr val="tx1"/>
                </a:solidFill>
              </a:rPr>
              <a:t>Lens amgyffredion cydweithwyr;</a:t>
            </a:r>
          </a:p>
          <a:p>
            <a:pPr marL="342900" indent="-342900">
              <a:lnSpc>
                <a:spcPct val="100000"/>
              </a:lnSpc>
              <a:buFont typeface="Arial" panose="020B0604020202020204" pitchFamily="34" charset="0"/>
              <a:buChar char="•"/>
            </a:pPr>
            <a:r>
              <a:rPr lang="cy-GB" sz="2000" dirty="0">
                <a:solidFill>
                  <a:schemeClr val="tx1"/>
                </a:solidFill>
              </a:rPr>
              <a:t>Lens profiad personol;</a:t>
            </a:r>
          </a:p>
          <a:p>
            <a:pPr marL="342900" indent="-342900">
              <a:lnSpc>
                <a:spcPct val="100000"/>
              </a:lnSpc>
              <a:buFont typeface="Arial" panose="020B0604020202020204" pitchFamily="34" charset="0"/>
              <a:buChar char="•"/>
            </a:pPr>
            <a:r>
              <a:rPr lang="cy-GB" sz="2000" dirty="0">
                <a:solidFill>
                  <a:schemeClr val="tx1"/>
                </a:solidFill>
              </a:rPr>
              <a:t>Lens theori ac ymchwil.</a:t>
            </a:r>
          </a:p>
          <a:p>
            <a:pPr>
              <a:lnSpc>
                <a:spcPct val="100000"/>
              </a:lnSpc>
            </a:pPr>
            <a:endParaRPr lang="cy-GB" sz="2000" dirty="0">
              <a:solidFill>
                <a:schemeClr val="tx1"/>
              </a:solidFill>
            </a:endParaRPr>
          </a:p>
          <a:p>
            <a:pPr>
              <a:lnSpc>
                <a:spcPct val="100000"/>
              </a:lnSpc>
            </a:pPr>
            <a:r>
              <a:rPr lang="cy-GB" sz="2000" dirty="0">
                <a:solidFill>
                  <a:schemeClr val="tx1"/>
                </a:solidFill>
              </a:rPr>
              <a:t>Yn ogystal, i arweinwyr ffurfiol:</a:t>
            </a:r>
          </a:p>
          <a:p>
            <a:pPr marL="342900" indent="-342900">
              <a:lnSpc>
                <a:spcPct val="100000"/>
              </a:lnSpc>
              <a:buFont typeface="Arial" panose="020B0604020202020204" pitchFamily="34" charset="0"/>
              <a:buChar char="•"/>
            </a:pPr>
            <a:r>
              <a:rPr lang="cy-GB" sz="2000" dirty="0">
                <a:solidFill>
                  <a:schemeClr val="tx1"/>
                </a:solidFill>
              </a:rPr>
              <a:t>Lens llygaid dilynwyr;</a:t>
            </a:r>
          </a:p>
          <a:p>
            <a:pPr marL="342900" indent="-342900">
              <a:lnSpc>
                <a:spcPct val="100000"/>
              </a:lnSpc>
              <a:buFont typeface="Arial" panose="020B0604020202020204" pitchFamily="34" charset="0"/>
              <a:buChar char="•"/>
            </a:pPr>
            <a:r>
              <a:rPr lang="cy-GB" sz="2000" dirty="0">
                <a:solidFill>
                  <a:schemeClr val="tx1"/>
                </a:solidFill>
              </a:rPr>
              <a:t>Lens amgyffredion cymheiriaid.</a:t>
            </a:r>
          </a:p>
          <a:p>
            <a:pPr>
              <a:lnSpc>
                <a:spcPct val="100000"/>
              </a:lnSpc>
            </a:pPr>
            <a:endParaRPr lang="cy-GB" sz="2000" dirty="0"/>
          </a:p>
          <a:p>
            <a:pPr>
              <a:lnSpc>
                <a:spcPct val="100000"/>
              </a:lnSpc>
            </a:pPr>
            <a:endParaRPr lang="cy-GB" sz="2000" dirty="0"/>
          </a:p>
        </p:txBody>
      </p:sp>
      <p:sp>
        <p:nvSpPr>
          <p:cNvPr id="3" name="Text Placeholder 2">
            <a:extLst>
              <a:ext uri="{FF2B5EF4-FFF2-40B4-BE49-F238E27FC236}">
                <a16:creationId xmlns:a16="http://schemas.microsoft.com/office/drawing/2014/main" id="{CD298188-2846-AF10-C7F6-EDADF163393F}"/>
              </a:ext>
            </a:extLst>
          </p:cNvPr>
          <p:cNvSpPr>
            <a:spLocks noGrp="1"/>
          </p:cNvSpPr>
          <p:nvPr>
            <p:ph type="body" sz="quarter" idx="14"/>
          </p:nvPr>
        </p:nvSpPr>
        <p:spPr/>
        <p:txBody>
          <a:bodyPr>
            <a:normAutofit/>
          </a:bodyPr>
          <a:lstStyle/>
          <a:p>
            <a:pPr>
              <a:lnSpc>
                <a:spcPct val="100000"/>
              </a:lnSpc>
            </a:pPr>
            <a:r>
              <a:rPr lang="en-CA" sz="2000" dirty="0">
                <a:solidFill>
                  <a:schemeClr val="tx1"/>
                </a:solidFill>
              </a:rPr>
              <a:t>Reflection including:</a:t>
            </a:r>
          </a:p>
          <a:p>
            <a:pPr marL="342900" indent="-342900">
              <a:lnSpc>
                <a:spcPct val="100000"/>
              </a:lnSpc>
              <a:buFont typeface="Arial" panose="020B0604020202020204" pitchFamily="34" charset="0"/>
              <a:buChar char="•"/>
            </a:pPr>
            <a:r>
              <a:rPr lang="en-CA" sz="2000" dirty="0">
                <a:solidFill>
                  <a:schemeClr val="tx1"/>
                </a:solidFill>
              </a:rPr>
              <a:t>Lens of students’ eyes;</a:t>
            </a:r>
          </a:p>
          <a:p>
            <a:pPr marL="342900" indent="-342900">
              <a:lnSpc>
                <a:spcPct val="100000"/>
              </a:lnSpc>
              <a:buFont typeface="Arial" panose="020B0604020202020204" pitchFamily="34" charset="0"/>
              <a:buChar char="•"/>
            </a:pPr>
            <a:r>
              <a:rPr lang="en-CA" sz="2000" dirty="0">
                <a:solidFill>
                  <a:schemeClr val="tx1"/>
                </a:solidFill>
              </a:rPr>
              <a:t>Lens of colleagues’ perceptions;</a:t>
            </a:r>
          </a:p>
          <a:p>
            <a:pPr marL="342900" indent="-342900">
              <a:lnSpc>
                <a:spcPct val="100000"/>
              </a:lnSpc>
              <a:buFont typeface="Arial" panose="020B0604020202020204" pitchFamily="34" charset="0"/>
              <a:buChar char="•"/>
            </a:pPr>
            <a:r>
              <a:rPr lang="en-CA" sz="2000" dirty="0">
                <a:solidFill>
                  <a:schemeClr val="tx1"/>
                </a:solidFill>
              </a:rPr>
              <a:t>Lens of personal experience;</a:t>
            </a:r>
          </a:p>
          <a:p>
            <a:pPr marL="342900" indent="-342900">
              <a:lnSpc>
                <a:spcPct val="100000"/>
              </a:lnSpc>
              <a:buFont typeface="Arial" panose="020B0604020202020204" pitchFamily="34" charset="0"/>
              <a:buChar char="•"/>
            </a:pPr>
            <a:r>
              <a:rPr lang="en-CA" sz="2000" dirty="0">
                <a:solidFill>
                  <a:schemeClr val="tx1"/>
                </a:solidFill>
              </a:rPr>
              <a:t>Lens of theory and research.</a:t>
            </a:r>
          </a:p>
          <a:p>
            <a:pPr>
              <a:lnSpc>
                <a:spcPct val="100000"/>
              </a:lnSpc>
            </a:pPr>
            <a:endParaRPr lang="en-CA" sz="2000" dirty="0">
              <a:solidFill>
                <a:schemeClr val="tx1"/>
              </a:solidFill>
            </a:endParaRPr>
          </a:p>
          <a:p>
            <a:pPr>
              <a:lnSpc>
                <a:spcPct val="100000"/>
              </a:lnSpc>
            </a:pPr>
            <a:r>
              <a:rPr lang="en-CA" sz="2000" dirty="0">
                <a:solidFill>
                  <a:schemeClr val="tx1"/>
                </a:solidFill>
              </a:rPr>
              <a:t>In addition, for formal leaders:</a:t>
            </a:r>
          </a:p>
          <a:p>
            <a:pPr marL="342900" indent="-342900">
              <a:lnSpc>
                <a:spcPct val="100000"/>
              </a:lnSpc>
              <a:buFont typeface="Arial" panose="020B0604020202020204" pitchFamily="34" charset="0"/>
              <a:buChar char="•"/>
            </a:pPr>
            <a:r>
              <a:rPr lang="en-CA" sz="2000" dirty="0">
                <a:solidFill>
                  <a:schemeClr val="tx1"/>
                </a:solidFill>
              </a:rPr>
              <a:t>Lens of the followers’ eyes;</a:t>
            </a:r>
          </a:p>
          <a:p>
            <a:pPr marL="342900" indent="-342900">
              <a:lnSpc>
                <a:spcPct val="100000"/>
              </a:lnSpc>
              <a:buFont typeface="Arial" panose="020B0604020202020204" pitchFamily="34" charset="0"/>
              <a:buChar char="•"/>
            </a:pPr>
            <a:r>
              <a:rPr lang="en-CA" sz="2000" dirty="0">
                <a:solidFill>
                  <a:schemeClr val="tx1"/>
                </a:solidFill>
              </a:rPr>
              <a:t>Lens of peers’ perceptions.</a:t>
            </a:r>
          </a:p>
          <a:p>
            <a:pPr>
              <a:lnSpc>
                <a:spcPct val="100000"/>
              </a:lnSpc>
            </a:pPr>
            <a:endParaRPr lang="en-GB" sz="2000" dirty="0"/>
          </a:p>
        </p:txBody>
      </p:sp>
      <p:sp>
        <p:nvSpPr>
          <p:cNvPr id="4" name="Text Placeholder 3">
            <a:extLst>
              <a:ext uri="{FF2B5EF4-FFF2-40B4-BE49-F238E27FC236}">
                <a16:creationId xmlns:a16="http://schemas.microsoft.com/office/drawing/2014/main" id="{F67E9128-B85D-0CBC-F967-0E2938EF2F84}"/>
              </a:ext>
            </a:extLst>
          </p:cNvPr>
          <p:cNvSpPr>
            <a:spLocks noGrp="1"/>
          </p:cNvSpPr>
          <p:nvPr>
            <p:ph type="body" sz="quarter" idx="15"/>
          </p:nvPr>
        </p:nvSpPr>
        <p:spPr/>
        <p:txBody>
          <a:bodyPr>
            <a:normAutofit lnSpcReduction="10000"/>
          </a:bodyPr>
          <a:lstStyle/>
          <a:p>
            <a:r>
              <a:rPr lang="en-CA" dirty="0"/>
              <a:t>Bod </a:t>
            </a:r>
            <a:r>
              <a:rPr lang="en-CA" dirty="0" err="1"/>
              <a:t>yn</a:t>
            </a:r>
            <a:r>
              <a:rPr lang="en-CA" dirty="0"/>
              <a:t> </a:t>
            </a:r>
            <a:r>
              <a:rPr lang="en-CA" dirty="0" err="1"/>
              <a:t>addysgwr</a:t>
            </a:r>
            <a:r>
              <a:rPr lang="en-CA" dirty="0"/>
              <a:t> </a:t>
            </a:r>
            <a:r>
              <a:rPr lang="en-CA" dirty="0" err="1"/>
              <a:t>myfyriol</a:t>
            </a:r>
            <a:r>
              <a:rPr lang="en-CA" dirty="0"/>
              <a:t> </a:t>
            </a:r>
            <a:r>
              <a:rPr lang="en-CA" dirty="0" err="1"/>
              <a:t>yn</a:t>
            </a:r>
            <a:r>
              <a:rPr lang="en-CA" dirty="0"/>
              <a:t> </a:t>
            </a:r>
            <a:r>
              <a:rPr lang="en-CA" dirty="0" err="1"/>
              <a:t>feirniadol</a:t>
            </a:r>
            <a:r>
              <a:rPr lang="en-CA" dirty="0"/>
              <a:t> (Brookfield, 2017)</a:t>
            </a:r>
            <a:endParaRPr lang="en-GB" dirty="0"/>
          </a:p>
          <a:p>
            <a:endParaRPr lang="en-GB" dirty="0"/>
          </a:p>
        </p:txBody>
      </p:sp>
      <p:sp>
        <p:nvSpPr>
          <p:cNvPr id="5" name="Text Placeholder 4">
            <a:extLst>
              <a:ext uri="{FF2B5EF4-FFF2-40B4-BE49-F238E27FC236}">
                <a16:creationId xmlns:a16="http://schemas.microsoft.com/office/drawing/2014/main" id="{29C42880-A621-0977-46F7-36CA3C5806A0}"/>
              </a:ext>
            </a:extLst>
          </p:cNvPr>
          <p:cNvSpPr>
            <a:spLocks noGrp="1"/>
          </p:cNvSpPr>
          <p:nvPr>
            <p:ph type="body" sz="quarter" idx="16"/>
          </p:nvPr>
        </p:nvSpPr>
        <p:spPr/>
        <p:txBody>
          <a:bodyPr>
            <a:normAutofit lnSpcReduction="10000"/>
          </a:bodyPr>
          <a:lstStyle/>
          <a:p>
            <a:r>
              <a:rPr lang="en-CA" dirty="0"/>
              <a:t>Being a critically reflective educator (Brookfield, 2017)</a:t>
            </a:r>
            <a:endParaRPr lang="en-GB" dirty="0"/>
          </a:p>
        </p:txBody>
      </p:sp>
    </p:spTree>
    <p:extLst>
      <p:ext uri="{BB962C8B-B14F-4D97-AF65-F5344CB8AC3E}">
        <p14:creationId xmlns:p14="http://schemas.microsoft.com/office/powerpoint/2010/main" val="14124519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7080C6-7D7F-BEBD-1AAB-5A032E8A2ED5}"/>
              </a:ext>
            </a:extLst>
          </p:cNvPr>
          <p:cNvSpPr>
            <a:spLocks noGrp="1"/>
          </p:cNvSpPr>
          <p:nvPr>
            <p:ph type="body" sz="quarter" idx="13"/>
          </p:nvPr>
        </p:nvSpPr>
        <p:spPr/>
        <p:txBody>
          <a:bodyPr>
            <a:normAutofit/>
          </a:bodyPr>
          <a:lstStyle/>
          <a:p>
            <a:pPr marL="342900" indent="-342900">
              <a:lnSpc>
                <a:spcPct val="100000"/>
              </a:lnSpc>
              <a:buFont typeface="Arial" panose="020B0604020202020204" pitchFamily="34" charset="0"/>
              <a:buChar char="•"/>
            </a:pPr>
            <a:r>
              <a:rPr lang="cy-GB" sz="2000" dirty="0">
                <a:solidFill>
                  <a:schemeClr val="tx1"/>
                </a:solidFill>
              </a:rPr>
              <a:t>Cyfleoedd parhaus am fyfyrdod a chyfathrebu parhaus y tu hwnt i ddigwyddiadau datblygiad proffesiynol penodol. </a:t>
            </a:r>
          </a:p>
          <a:p>
            <a:pPr marL="342900" indent="-342900">
              <a:lnSpc>
                <a:spcPct val="100000"/>
              </a:lnSpc>
              <a:buFont typeface="Arial" panose="020B0604020202020204" pitchFamily="34" charset="0"/>
              <a:buChar char="•"/>
            </a:pPr>
            <a:r>
              <a:rPr lang="cy-GB" sz="2000" dirty="0">
                <a:solidFill>
                  <a:schemeClr val="tx1"/>
                </a:solidFill>
              </a:rPr>
              <a:t>Gwneud yn siŵr bod dysgu proffesiynol a myfyrdod yn canolbwyntio ar gyfranogwyr, trwy gydnabod ac adeiladu ar wybodaeth, profiadau a safbwyntiau presennol addysgwyr, gan gefnogi gwelliannau posibl mewn gwybodaeth ac arferion hefyd. </a:t>
            </a:r>
            <a:endParaRPr lang="cy-GB" sz="2000" dirty="0"/>
          </a:p>
        </p:txBody>
      </p:sp>
      <p:sp>
        <p:nvSpPr>
          <p:cNvPr id="3" name="Text Placeholder 2">
            <a:extLst>
              <a:ext uri="{FF2B5EF4-FFF2-40B4-BE49-F238E27FC236}">
                <a16:creationId xmlns:a16="http://schemas.microsoft.com/office/drawing/2014/main" id="{4696CB7D-BBEB-8467-B95B-76A476C4C2AC}"/>
              </a:ext>
            </a:extLst>
          </p:cNvPr>
          <p:cNvSpPr>
            <a:spLocks noGrp="1"/>
          </p:cNvSpPr>
          <p:nvPr>
            <p:ph type="body" sz="quarter" idx="14"/>
          </p:nvPr>
        </p:nvSpPr>
        <p:spPr/>
        <p:txBody>
          <a:bodyPr>
            <a:normAutofit/>
          </a:bodyPr>
          <a:lstStyle/>
          <a:p>
            <a:pPr marL="342900" indent="-342900">
              <a:lnSpc>
                <a:spcPct val="100000"/>
              </a:lnSpc>
              <a:buFont typeface="Arial" panose="020B0604020202020204" pitchFamily="34" charset="0"/>
              <a:buChar char="•"/>
            </a:pPr>
            <a:r>
              <a:rPr lang="en-US" sz="2000" dirty="0">
                <a:solidFill>
                  <a:schemeClr val="tx1"/>
                </a:solidFill>
              </a:rPr>
              <a:t>Sustained opportunities for continuing reflection and communication beyond specific professional development events. </a:t>
            </a:r>
          </a:p>
          <a:p>
            <a:pPr marL="342900" indent="-342900">
              <a:lnSpc>
                <a:spcPct val="100000"/>
              </a:lnSpc>
              <a:buFont typeface="Arial" panose="020B0604020202020204" pitchFamily="34" charset="0"/>
              <a:buChar char="•"/>
            </a:pPr>
            <a:r>
              <a:rPr lang="en-US" sz="2000" dirty="0">
                <a:solidFill>
                  <a:schemeClr val="tx1"/>
                </a:solidFill>
              </a:rPr>
              <a:t>Make sure professional learning and reflection are participant-centred by acknowledging and building on educators’ existing knowledge, experiences, and opinions, while also supporting potential improvements in knowledge and practices. </a:t>
            </a:r>
          </a:p>
          <a:p>
            <a:pPr>
              <a:lnSpc>
                <a:spcPct val="100000"/>
              </a:lnSpc>
            </a:pPr>
            <a:endParaRPr lang="en-GB" sz="2000" dirty="0"/>
          </a:p>
        </p:txBody>
      </p:sp>
      <p:sp>
        <p:nvSpPr>
          <p:cNvPr id="4" name="Text Placeholder 3">
            <a:extLst>
              <a:ext uri="{FF2B5EF4-FFF2-40B4-BE49-F238E27FC236}">
                <a16:creationId xmlns:a16="http://schemas.microsoft.com/office/drawing/2014/main" id="{19EA6E5B-F63E-FC6A-488A-C882CFD5D3A4}"/>
              </a:ext>
            </a:extLst>
          </p:cNvPr>
          <p:cNvSpPr>
            <a:spLocks noGrp="1"/>
          </p:cNvSpPr>
          <p:nvPr>
            <p:ph type="body" sz="quarter" idx="15"/>
          </p:nvPr>
        </p:nvSpPr>
        <p:spPr>
          <a:xfrm>
            <a:off x="630237" y="251927"/>
            <a:ext cx="5297487" cy="1403618"/>
          </a:xfrm>
        </p:spPr>
        <p:txBody>
          <a:bodyPr>
            <a:normAutofit/>
          </a:bodyPr>
          <a:lstStyle/>
          <a:p>
            <a:r>
              <a:rPr lang="cy-GB" sz="2800" dirty="0"/>
              <a:t>Gwreiddio ymarfer myfyriol yn ystod ac yn dilyn dysgu proffesiynol</a:t>
            </a:r>
            <a:endParaRPr lang="cy-GB" dirty="0"/>
          </a:p>
        </p:txBody>
      </p:sp>
      <p:sp>
        <p:nvSpPr>
          <p:cNvPr id="5" name="Text Placeholder 4">
            <a:extLst>
              <a:ext uri="{FF2B5EF4-FFF2-40B4-BE49-F238E27FC236}">
                <a16:creationId xmlns:a16="http://schemas.microsoft.com/office/drawing/2014/main" id="{4C59C637-0510-DEE5-38FE-98ABF33808D9}"/>
              </a:ext>
            </a:extLst>
          </p:cNvPr>
          <p:cNvSpPr>
            <a:spLocks noGrp="1"/>
          </p:cNvSpPr>
          <p:nvPr>
            <p:ph type="body" sz="quarter" idx="16"/>
          </p:nvPr>
        </p:nvSpPr>
        <p:spPr>
          <a:xfrm>
            <a:off x="6264277" y="251927"/>
            <a:ext cx="4783168" cy="1068355"/>
          </a:xfrm>
        </p:spPr>
        <p:txBody>
          <a:bodyPr>
            <a:normAutofit fontScale="92500" lnSpcReduction="20000"/>
          </a:bodyPr>
          <a:lstStyle/>
          <a:p>
            <a:r>
              <a:rPr lang="en-CA" sz="3000" dirty="0"/>
              <a:t>Embedding reflective practice during and following professional learning</a:t>
            </a:r>
            <a:endParaRPr lang="en-GB" sz="3000" dirty="0"/>
          </a:p>
          <a:p>
            <a:endParaRPr lang="en-GB" dirty="0"/>
          </a:p>
        </p:txBody>
      </p:sp>
    </p:spTree>
    <p:extLst>
      <p:ext uri="{BB962C8B-B14F-4D97-AF65-F5344CB8AC3E}">
        <p14:creationId xmlns:p14="http://schemas.microsoft.com/office/powerpoint/2010/main" val="3312190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7080C6-7D7F-BEBD-1AAB-5A032E8A2ED5}"/>
              </a:ext>
            </a:extLst>
          </p:cNvPr>
          <p:cNvSpPr>
            <a:spLocks noGrp="1"/>
          </p:cNvSpPr>
          <p:nvPr>
            <p:ph type="body" sz="quarter" idx="13"/>
          </p:nvPr>
        </p:nvSpPr>
        <p:spPr/>
        <p:txBody>
          <a:bodyPr>
            <a:normAutofit/>
          </a:bodyPr>
          <a:lstStyle/>
          <a:p>
            <a:pPr marL="342900" indent="-342900">
              <a:lnSpc>
                <a:spcPct val="100000"/>
              </a:lnSpc>
              <a:buFont typeface="Arial" panose="020B0604020202020204" pitchFamily="34" charset="0"/>
              <a:buChar char="•"/>
            </a:pPr>
            <a:r>
              <a:rPr lang="cy-GB" sz="2000" dirty="0">
                <a:solidFill>
                  <a:schemeClr val="tx1"/>
                </a:solidFill>
              </a:rPr>
              <a:t>Sefydlwch awyrgylch cadarnhaol i gefnogi twf a datblygiad addysgwyr.</a:t>
            </a:r>
          </a:p>
          <a:p>
            <a:pPr marL="342900" indent="-342900">
              <a:lnSpc>
                <a:spcPct val="100000"/>
              </a:lnSpc>
              <a:buFont typeface="Arial" panose="020B0604020202020204" pitchFamily="34" charset="0"/>
              <a:buChar char="•"/>
            </a:pPr>
            <a:r>
              <a:rPr lang="cy-GB" sz="2000" dirty="0">
                <a:solidFill>
                  <a:schemeClr val="tx1"/>
                </a:solidFill>
              </a:rPr>
              <a:t>Crëwch brofiadau cymdeithasol rhyngweithiol ar gyfer dysgu, rhyngweithiadau a thrafodaethau cydweithredol.</a:t>
            </a:r>
          </a:p>
          <a:p>
            <a:pPr marL="342900" indent="-342900">
              <a:lnSpc>
                <a:spcPct val="100000"/>
              </a:lnSpc>
              <a:buFont typeface="Arial" panose="020B0604020202020204" pitchFamily="34" charset="0"/>
              <a:buChar char="•"/>
            </a:pPr>
            <a:r>
              <a:rPr lang="cy-GB" sz="2000" dirty="0">
                <a:solidFill>
                  <a:schemeClr val="tx1"/>
                </a:solidFill>
              </a:rPr>
              <a:t>Cynhaliwch gytgord rhwng beth sy’n cael ei ddweud a beth sy’n cael ei wneud mewn dysgu proffesiynol i gefnogi ymarferwyr myfyriol.</a:t>
            </a:r>
          </a:p>
          <a:p>
            <a:pPr>
              <a:lnSpc>
                <a:spcPct val="100000"/>
              </a:lnSpc>
            </a:pPr>
            <a:r>
              <a:rPr lang="cy-GB" sz="2000" dirty="0">
                <a:solidFill>
                  <a:schemeClr val="tx1"/>
                </a:solidFill>
              </a:rPr>
              <a:t>(Mann &amp; Walsh, 2017)</a:t>
            </a:r>
          </a:p>
          <a:p>
            <a:pPr>
              <a:lnSpc>
                <a:spcPct val="100000"/>
              </a:lnSpc>
            </a:pPr>
            <a:endParaRPr lang="cy-GB" sz="2000" dirty="0"/>
          </a:p>
          <a:p>
            <a:pPr>
              <a:lnSpc>
                <a:spcPct val="100000"/>
              </a:lnSpc>
            </a:pPr>
            <a:endParaRPr lang="cy-GB" sz="2000" dirty="0"/>
          </a:p>
        </p:txBody>
      </p:sp>
      <p:sp>
        <p:nvSpPr>
          <p:cNvPr id="3" name="Text Placeholder 2">
            <a:extLst>
              <a:ext uri="{FF2B5EF4-FFF2-40B4-BE49-F238E27FC236}">
                <a16:creationId xmlns:a16="http://schemas.microsoft.com/office/drawing/2014/main" id="{4696CB7D-BBEB-8467-B95B-76A476C4C2AC}"/>
              </a:ext>
            </a:extLst>
          </p:cNvPr>
          <p:cNvSpPr>
            <a:spLocks noGrp="1"/>
          </p:cNvSpPr>
          <p:nvPr>
            <p:ph type="body" sz="quarter" idx="14"/>
          </p:nvPr>
        </p:nvSpPr>
        <p:spPr/>
        <p:txBody>
          <a:bodyPr>
            <a:normAutofit/>
          </a:bodyPr>
          <a:lstStyle/>
          <a:p>
            <a:pPr marL="342900" indent="-342900">
              <a:lnSpc>
                <a:spcPct val="100000"/>
              </a:lnSpc>
              <a:buFont typeface="Arial" panose="020B0604020202020204" pitchFamily="34" charset="0"/>
              <a:buChar char="•"/>
            </a:pPr>
            <a:r>
              <a:rPr lang="en-US" sz="2000" dirty="0">
                <a:solidFill>
                  <a:schemeClr val="tx1"/>
                </a:solidFill>
              </a:rPr>
              <a:t>Establish a positive atmosphere to support educators’ growth and development.</a:t>
            </a:r>
          </a:p>
          <a:p>
            <a:pPr marL="342900" indent="-342900">
              <a:lnSpc>
                <a:spcPct val="100000"/>
              </a:lnSpc>
              <a:buFont typeface="Arial" panose="020B0604020202020204" pitchFamily="34" charset="0"/>
              <a:buChar char="•"/>
            </a:pPr>
            <a:r>
              <a:rPr lang="en-US" sz="2000" dirty="0">
                <a:solidFill>
                  <a:schemeClr val="tx1"/>
                </a:solidFill>
              </a:rPr>
              <a:t>Create interactive social experiences for collaborative learning, interactions, and discussions.</a:t>
            </a:r>
          </a:p>
          <a:p>
            <a:pPr marL="342900" indent="-342900">
              <a:lnSpc>
                <a:spcPct val="100000"/>
              </a:lnSpc>
              <a:buFont typeface="Arial" panose="020B0604020202020204" pitchFamily="34" charset="0"/>
              <a:buChar char="•"/>
            </a:pPr>
            <a:r>
              <a:rPr lang="en-US" sz="2000" dirty="0">
                <a:solidFill>
                  <a:schemeClr val="tx1"/>
                </a:solidFill>
              </a:rPr>
              <a:t>Maintain congruence between what is said and what is done in professional learning to support reflective practitioners.</a:t>
            </a:r>
            <a:endParaRPr lang="en-GB" sz="2000" dirty="0">
              <a:solidFill>
                <a:schemeClr val="tx1"/>
              </a:solidFill>
            </a:endParaRPr>
          </a:p>
          <a:p>
            <a:pPr>
              <a:lnSpc>
                <a:spcPct val="100000"/>
              </a:lnSpc>
            </a:pPr>
            <a:r>
              <a:rPr lang="en-US" sz="2000" dirty="0">
                <a:solidFill>
                  <a:schemeClr val="tx1"/>
                </a:solidFill>
              </a:rPr>
              <a:t>(Mann &amp; Walsh, 2017)</a:t>
            </a:r>
          </a:p>
          <a:p>
            <a:pPr>
              <a:lnSpc>
                <a:spcPct val="100000"/>
              </a:lnSpc>
            </a:pPr>
            <a:endParaRPr lang="en-GB" sz="2000" dirty="0"/>
          </a:p>
        </p:txBody>
      </p:sp>
      <p:sp>
        <p:nvSpPr>
          <p:cNvPr id="4" name="Text Placeholder 3">
            <a:extLst>
              <a:ext uri="{FF2B5EF4-FFF2-40B4-BE49-F238E27FC236}">
                <a16:creationId xmlns:a16="http://schemas.microsoft.com/office/drawing/2014/main" id="{19EA6E5B-F63E-FC6A-488A-C882CFD5D3A4}"/>
              </a:ext>
            </a:extLst>
          </p:cNvPr>
          <p:cNvSpPr>
            <a:spLocks noGrp="1"/>
          </p:cNvSpPr>
          <p:nvPr>
            <p:ph type="body" sz="quarter" idx="15"/>
          </p:nvPr>
        </p:nvSpPr>
        <p:spPr>
          <a:xfrm>
            <a:off x="630237" y="251927"/>
            <a:ext cx="5297487" cy="1068355"/>
          </a:xfrm>
        </p:spPr>
        <p:txBody>
          <a:bodyPr>
            <a:noAutofit/>
          </a:bodyPr>
          <a:lstStyle/>
          <a:p>
            <a:r>
              <a:rPr lang="cy-GB" dirty="0"/>
              <a:t>Gwreiddio ymarfer myfyriol yn ystod ac yn dilyn dysgu proffesiynol</a:t>
            </a:r>
          </a:p>
        </p:txBody>
      </p:sp>
      <p:sp>
        <p:nvSpPr>
          <p:cNvPr id="5" name="Text Placeholder 4">
            <a:extLst>
              <a:ext uri="{FF2B5EF4-FFF2-40B4-BE49-F238E27FC236}">
                <a16:creationId xmlns:a16="http://schemas.microsoft.com/office/drawing/2014/main" id="{4C59C637-0510-DEE5-38FE-98ABF33808D9}"/>
              </a:ext>
            </a:extLst>
          </p:cNvPr>
          <p:cNvSpPr>
            <a:spLocks noGrp="1"/>
          </p:cNvSpPr>
          <p:nvPr>
            <p:ph type="body" sz="quarter" idx="16"/>
          </p:nvPr>
        </p:nvSpPr>
        <p:spPr>
          <a:xfrm>
            <a:off x="6264277" y="251927"/>
            <a:ext cx="4783168" cy="1068355"/>
          </a:xfrm>
        </p:spPr>
        <p:txBody>
          <a:bodyPr>
            <a:normAutofit fontScale="92500" lnSpcReduction="20000"/>
          </a:bodyPr>
          <a:lstStyle/>
          <a:p>
            <a:r>
              <a:rPr lang="en-CA" sz="3000" dirty="0"/>
              <a:t>Embedding reflective practice during and following professional learning</a:t>
            </a:r>
            <a:endParaRPr lang="en-GB" sz="3000" dirty="0"/>
          </a:p>
          <a:p>
            <a:endParaRPr lang="en-GB" dirty="0"/>
          </a:p>
        </p:txBody>
      </p:sp>
    </p:spTree>
    <p:extLst>
      <p:ext uri="{BB962C8B-B14F-4D97-AF65-F5344CB8AC3E}">
        <p14:creationId xmlns:p14="http://schemas.microsoft.com/office/powerpoint/2010/main" val="1829827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B1C4F52-02F3-BF2E-DCAD-474ECAAEBFA3}"/>
              </a:ext>
            </a:extLst>
          </p:cNvPr>
          <p:cNvSpPr>
            <a:spLocks noGrp="1"/>
          </p:cNvSpPr>
          <p:nvPr>
            <p:ph type="body" sz="quarter" idx="13"/>
          </p:nvPr>
        </p:nvSpPr>
        <p:spPr>
          <a:xfrm>
            <a:off x="630237" y="1320282"/>
            <a:ext cx="5297487" cy="5041328"/>
          </a:xfrm>
        </p:spPr>
        <p:txBody>
          <a:bodyPr>
            <a:normAutofit/>
          </a:bodyPr>
          <a:lstStyle/>
          <a:p>
            <a:pPr>
              <a:lnSpc>
                <a:spcPct val="100000"/>
              </a:lnSpc>
            </a:pPr>
            <a:r>
              <a:rPr lang="cy-GB" sz="2000" dirty="0">
                <a:solidFill>
                  <a:schemeClr val="tx1"/>
                </a:solidFill>
              </a:rPr>
              <a:t>Mae gwelliannau personol a phroffesiynol yn cynnwys hunanymwybyddiaeth, gwell gallu i ddatrys problemau, </a:t>
            </a:r>
            <a:r>
              <a:rPr lang="cy-GB" sz="2000" dirty="0" err="1">
                <a:solidFill>
                  <a:schemeClr val="tx1"/>
                </a:solidFill>
              </a:rPr>
              <a:t>hunaneffeithiolrwydd</a:t>
            </a:r>
            <a:r>
              <a:rPr lang="cy-GB" sz="2000" dirty="0">
                <a:solidFill>
                  <a:schemeClr val="tx1"/>
                </a:solidFill>
              </a:rPr>
              <a:t>, effaith broffesiynol, a gwell perfformiad, gan gynnwys gwybodaeth ac arferion </a:t>
            </a:r>
            <a:r>
              <a:rPr lang="cy-GB" sz="2000" dirty="0" err="1">
                <a:solidFill>
                  <a:schemeClr val="tx1"/>
                </a:solidFill>
              </a:rPr>
              <a:t>addysgegol</a:t>
            </a:r>
            <a:r>
              <a:rPr lang="cy-GB" sz="2000" dirty="0">
                <a:solidFill>
                  <a:schemeClr val="tx1"/>
                </a:solidFill>
              </a:rPr>
              <a:t> athrawon ac arferion arweinyddiaeth unigol a gwasgaredig. </a:t>
            </a:r>
          </a:p>
          <a:p>
            <a:pPr>
              <a:lnSpc>
                <a:spcPct val="100000"/>
              </a:lnSpc>
            </a:pPr>
            <a:r>
              <a:rPr lang="cy-GB" sz="2000" dirty="0">
                <a:solidFill>
                  <a:schemeClr val="tx1"/>
                </a:solidFill>
              </a:rPr>
              <a:t>Gall ymarfer myfyriol effeithiol arwain at well adborth i fyfyrwyr neu werthusiadau o’u profiadau addysgu a dysgu, a gwell deilliannau i fyfyrwyr. </a:t>
            </a:r>
          </a:p>
          <a:p>
            <a:pPr>
              <a:lnSpc>
                <a:spcPct val="100000"/>
              </a:lnSpc>
            </a:pPr>
            <a:r>
              <a:rPr lang="cy-GB" sz="2000" dirty="0">
                <a:solidFill>
                  <a:schemeClr val="tx1"/>
                </a:solidFill>
              </a:rPr>
              <a:t>I gyfrannu at welliannau i fyfyrwyr, mae angen i ymarfer myfyriol gynnwys ffocws ar gyfarwyddo ac anghenion dysgu myfyrwyr, gan gynnwys dadansoddi data myfyrwyr.</a:t>
            </a:r>
          </a:p>
          <a:p>
            <a:pPr>
              <a:lnSpc>
                <a:spcPct val="100000"/>
              </a:lnSpc>
            </a:pPr>
            <a:endParaRPr lang="cy-GB" sz="2000" dirty="0">
              <a:solidFill>
                <a:schemeClr val="tx1"/>
              </a:solidFill>
            </a:endParaRPr>
          </a:p>
          <a:p>
            <a:pPr>
              <a:lnSpc>
                <a:spcPct val="100000"/>
              </a:lnSpc>
            </a:pPr>
            <a:endParaRPr lang="cy-GB" sz="2000" dirty="0"/>
          </a:p>
          <a:p>
            <a:pPr>
              <a:lnSpc>
                <a:spcPct val="100000"/>
              </a:lnSpc>
            </a:pPr>
            <a:endParaRPr lang="cy-GB" sz="2000" dirty="0"/>
          </a:p>
        </p:txBody>
      </p:sp>
      <p:sp>
        <p:nvSpPr>
          <p:cNvPr id="3" name="Text Placeholder 2">
            <a:extLst>
              <a:ext uri="{FF2B5EF4-FFF2-40B4-BE49-F238E27FC236}">
                <a16:creationId xmlns:a16="http://schemas.microsoft.com/office/drawing/2014/main" id="{C6C97743-80EC-750E-B435-970F71A7C675}"/>
              </a:ext>
            </a:extLst>
          </p:cNvPr>
          <p:cNvSpPr>
            <a:spLocks noGrp="1"/>
          </p:cNvSpPr>
          <p:nvPr>
            <p:ph type="body" sz="quarter" idx="14"/>
          </p:nvPr>
        </p:nvSpPr>
        <p:spPr>
          <a:xfrm>
            <a:off x="6264277" y="1320282"/>
            <a:ext cx="5297487" cy="5183155"/>
          </a:xfrm>
        </p:spPr>
        <p:txBody>
          <a:bodyPr>
            <a:normAutofit/>
          </a:bodyPr>
          <a:lstStyle/>
          <a:p>
            <a:pPr>
              <a:lnSpc>
                <a:spcPct val="100000"/>
              </a:lnSpc>
            </a:pPr>
            <a:r>
              <a:rPr lang="en-US" sz="2000" dirty="0">
                <a:solidFill>
                  <a:schemeClr val="tx1"/>
                </a:solidFill>
              </a:rPr>
              <a:t>Personal and professional improvements include self-awareness, improved problem-solving capacity, self-efficacy, professional agency, and improved performance including teachers’ pedagogical knowledge and practices and individual and distributed leadership practices. </a:t>
            </a:r>
          </a:p>
          <a:p>
            <a:pPr>
              <a:lnSpc>
                <a:spcPct val="100000"/>
              </a:lnSpc>
            </a:pPr>
            <a:r>
              <a:rPr lang="en-US" sz="2000" dirty="0">
                <a:solidFill>
                  <a:schemeClr val="tx1"/>
                </a:solidFill>
              </a:rPr>
              <a:t>Effective reflective practice can result in enhanced student feedback or evaluations of their teaching and learning experiences, and improved student outcomes. </a:t>
            </a:r>
          </a:p>
          <a:p>
            <a:pPr>
              <a:lnSpc>
                <a:spcPct val="100000"/>
              </a:lnSpc>
            </a:pPr>
            <a:r>
              <a:rPr lang="en-US" sz="2000" dirty="0">
                <a:solidFill>
                  <a:schemeClr val="tx1"/>
                </a:solidFill>
              </a:rPr>
              <a:t>To contribute to improvements for students, reflective practice needs to include a focus on instruction and students’ learning needs, including analysing student data.</a:t>
            </a:r>
            <a:endParaRPr lang="en-GB" sz="2000" dirty="0">
              <a:solidFill>
                <a:schemeClr val="tx1"/>
              </a:solidFill>
            </a:endParaRPr>
          </a:p>
          <a:p>
            <a:pPr>
              <a:lnSpc>
                <a:spcPct val="100000"/>
              </a:lnSpc>
            </a:pPr>
            <a:endParaRPr lang="en-US" sz="2000" dirty="0">
              <a:solidFill>
                <a:schemeClr val="tx1"/>
              </a:solidFill>
            </a:endParaRPr>
          </a:p>
          <a:p>
            <a:pPr>
              <a:lnSpc>
                <a:spcPct val="100000"/>
              </a:lnSpc>
            </a:pPr>
            <a:endParaRPr lang="en-US" sz="2000" dirty="0"/>
          </a:p>
        </p:txBody>
      </p:sp>
      <p:sp>
        <p:nvSpPr>
          <p:cNvPr id="4" name="Text Placeholder 3">
            <a:extLst>
              <a:ext uri="{FF2B5EF4-FFF2-40B4-BE49-F238E27FC236}">
                <a16:creationId xmlns:a16="http://schemas.microsoft.com/office/drawing/2014/main" id="{8579128C-CA62-5B80-F84E-4D64CDD5942A}"/>
              </a:ext>
            </a:extLst>
          </p:cNvPr>
          <p:cNvSpPr>
            <a:spLocks noGrp="1"/>
          </p:cNvSpPr>
          <p:nvPr>
            <p:ph type="body" sz="quarter" idx="15"/>
          </p:nvPr>
        </p:nvSpPr>
        <p:spPr/>
        <p:txBody>
          <a:bodyPr>
            <a:normAutofit lnSpcReduction="10000"/>
          </a:bodyPr>
          <a:lstStyle/>
          <a:p>
            <a:r>
              <a:rPr lang="cy-GB" dirty="0"/>
              <a:t>Buddion Ymarfer Myfyriol yn y Sector Addysg</a:t>
            </a:r>
          </a:p>
        </p:txBody>
      </p:sp>
      <p:sp>
        <p:nvSpPr>
          <p:cNvPr id="5" name="Text Placeholder 4">
            <a:extLst>
              <a:ext uri="{FF2B5EF4-FFF2-40B4-BE49-F238E27FC236}">
                <a16:creationId xmlns:a16="http://schemas.microsoft.com/office/drawing/2014/main" id="{C732423A-1FF9-6200-B760-6BF64858DAED}"/>
              </a:ext>
            </a:extLst>
          </p:cNvPr>
          <p:cNvSpPr>
            <a:spLocks noGrp="1"/>
          </p:cNvSpPr>
          <p:nvPr>
            <p:ph type="body" sz="quarter" idx="16"/>
          </p:nvPr>
        </p:nvSpPr>
        <p:spPr/>
        <p:txBody>
          <a:bodyPr>
            <a:normAutofit lnSpcReduction="10000"/>
          </a:bodyPr>
          <a:lstStyle/>
          <a:p>
            <a:r>
              <a:rPr lang="en-CA" dirty="0"/>
              <a:t>Benefits of Reflective Practice in Education Sector</a:t>
            </a:r>
            <a:endParaRPr lang="en-GB" dirty="0"/>
          </a:p>
        </p:txBody>
      </p:sp>
    </p:spTree>
    <p:extLst>
      <p:ext uri="{BB962C8B-B14F-4D97-AF65-F5344CB8AC3E}">
        <p14:creationId xmlns:p14="http://schemas.microsoft.com/office/powerpoint/2010/main" val="3561687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B1C4F52-02F3-BF2E-DCAD-474ECAAEBFA3}"/>
              </a:ext>
            </a:extLst>
          </p:cNvPr>
          <p:cNvSpPr>
            <a:spLocks noGrp="1"/>
          </p:cNvSpPr>
          <p:nvPr>
            <p:ph type="body" sz="quarter" idx="13"/>
          </p:nvPr>
        </p:nvSpPr>
        <p:spPr>
          <a:xfrm>
            <a:off x="630237" y="1489360"/>
            <a:ext cx="5297487" cy="5286825"/>
          </a:xfrm>
        </p:spPr>
        <p:txBody>
          <a:bodyPr>
            <a:normAutofit/>
          </a:bodyPr>
          <a:lstStyle/>
          <a:p>
            <a:pPr>
              <a:lnSpc>
                <a:spcPct val="100000"/>
              </a:lnSpc>
            </a:pPr>
            <a:r>
              <a:rPr lang="cy-GB" sz="2000" dirty="0">
                <a:solidFill>
                  <a:schemeClr val="tx1"/>
                </a:solidFill>
              </a:rPr>
              <a:t>Pwysigrwydd arweinwyr yn rhoi pwys ar ymarfer myfyriol, ei annog a chymryd rhan ynddo.</a:t>
            </a:r>
          </a:p>
          <a:p>
            <a:pPr>
              <a:lnSpc>
                <a:spcPct val="100000"/>
              </a:lnSpc>
            </a:pPr>
            <a:r>
              <a:rPr lang="cy-GB" sz="2000" dirty="0">
                <a:solidFill>
                  <a:schemeClr val="tx1"/>
                </a:solidFill>
              </a:rPr>
              <a:t>Mae angen dysgu proffesiynol wedi’i hwyluso ar ddiben, prosesau a defnyddio ymarfer myfyriol i ategu myfyrdodau dyfnach ac ymgysylltu dilys, wedi’i gyferbynnu â myfyrdod arwynebol yng nghyd-destun </a:t>
            </a:r>
            <a:r>
              <a:rPr lang="cy-GB" sz="2000" dirty="0" err="1">
                <a:solidFill>
                  <a:schemeClr val="tx1"/>
                </a:solidFill>
              </a:rPr>
              <a:t>perfformedd</a:t>
            </a:r>
            <a:r>
              <a:rPr lang="cy-GB" sz="2000" dirty="0">
                <a:solidFill>
                  <a:schemeClr val="tx1"/>
                </a:solidFill>
              </a:rPr>
              <a:t>. </a:t>
            </a:r>
          </a:p>
          <a:p>
            <a:pPr>
              <a:lnSpc>
                <a:spcPct val="100000"/>
              </a:lnSpc>
            </a:pPr>
            <a:r>
              <a:rPr lang="cy-GB" sz="2000" dirty="0">
                <a:solidFill>
                  <a:schemeClr val="tx1"/>
                </a:solidFill>
              </a:rPr>
              <a:t>Mae cyfleoedd am ymarfer myfyriol cydweithredol, gan gynnwys mentora, annog a chydweithredu gan athrawon, yn bwysig.</a:t>
            </a:r>
          </a:p>
          <a:p>
            <a:pPr>
              <a:lnSpc>
                <a:spcPct val="100000"/>
              </a:lnSpc>
            </a:pPr>
            <a:r>
              <a:rPr lang="cy-GB" sz="2000" dirty="0">
                <a:solidFill>
                  <a:schemeClr val="tx1"/>
                </a:solidFill>
              </a:rPr>
              <a:t>Adnoddau ac offer ar gael i hwyluso ymarfer myfyriol. </a:t>
            </a:r>
          </a:p>
          <a:p>
            <a:pPr>
              <a:lnSpc>
                <a:spcPct val="100000"/>
              </a:lnSpc>
            </a:pPr>
            <a:endParaRPr lang="cy-GB" sz="2000" dirty="0"/>
          </a:p>
        </p:txBody>
      </p:sp>
      <p:sp>
        <p:nvSpPr>
          <p:cNvPr id="3" name="Text Placeholder 2">
            <a:extLst>
              <a:ext uri="{FF2B5EF4-FFF2-40B4-BE49-F238E27FC236}">
                <a16:creationId xmlns:a16="http://schemas.microsoft.com/office/drawing/2014/main" id="{C6C97743-80EC-750E-B435-970F71A7C675}"/>
              </a:ext>
            </a:extLst>
          </p:cNvPr>
          <p:cNvSpPr>
            <a:spLocks noGrp="1"/>
          </p:cNvSpPr>
          <p:nvPr>
            <p:ph type="body" sz="quarter" idx="14"/>
          </p:nvPr>
        </p:nvSpPr>
        <p:spPr>
          <a:xfrm>
            <a:off x="6264277" y="1489360"/>
            <a:ext cx="5297487" cy="4475505"/>
          </a:xfrm>
        </p:spPr>
        <p:txBody>
          <a:bodyPr>
            <a:noAutofit/>
          </a:bodyPr>
          <a:lstStyle/>
          <a:p>
            <a:pPr>
              <a:lnSpc>
                <a:spcPct val="100000"/>
              </a:lnSpc>
            </a:pPr>
            <a:r>
              <a:rPr lang="en-US" sz="2000" dirty="0">
                <a:solidFill>
                  <a:schemeClr val="tx1"/>
                </a:solidFill>
              </a:rPr>
              <a:t>Importance of leaders valuing, encouraging, and engaging in reflective practice.</a:t>
            </a:r>
          </a:p>
          <a:p>
            <a:pPr>
              <a:lnSpc>
                <a:spcPct val="100000"/>
              </a:lnSpc>
            </a:pPr>
            <a:r>
              <a:rPr lang="en-US" sz="2000" dirty="0">
                <a:solidFill>
                  <a:schemeClr val="tx1"/>
                </a:solidFill>
              </a:rPr>
              <a:t>Facilitated professional learning on the purpose, processes, and use of reflective practice is needed to support deeper reflections and authentic engagement, contrasted with surface reflection in a context of performativity. </a:t>
            </a:r>
          </a:p>
          <a:p>
            <a:pPr>
              <a:lnSpc>
                <a:spcPct val="100000"/>
              </a:lnSpc>
            </a:pPr>
            <a:r>
              <a:rPr lang="en-US" sz="2000" dirty="0">
                <a:solidFill>
                  <a:schemeClr val="tx1"/>
                </a:solidFill>
              </a:rPr>
              <a:t>Opportunities for collaborative reflective practice, including mentoring, coaching and teacher collaboration, are important.</a:t>
            </a:r>
          </a:p>
          <a:p>
            <a:pPr>
              <a:lnSpc>
                <a:spcPct val="100000"/>
              </a:lnSpc>
            </a:pPr>
            <a:r>
              <a:rPr lang="en-US" sz="2000" dirty="0">
                <a:solidFill>
                  <a:schemeClr val="tx1"/>
                </a:solidFill>
              </a:rPr>
              <a:t>Availability of tools and resources to facilitate reflective practice. </a:t>
            </a:r>
          </a:p>
        </p:txBody>
      </p:sp>
      <p:sp>
        <p:nvSpPr>
          <p:cNvPr id="4" name="Text Placeholder 3">
            <a:extLst>
              <a:ext uri="{FF2B5EF4-FFF2-40B4-BE49-F238E27FC236}">
                <a16:creationId xmlns:a16="http://schemas.microsoft.com/office/drawing/2014/main" id="{8579128C-CA62-5B80-F84E-4D64CDD5942A}"/>
              </a:ext>
            </a:extLst>
          </p:cNvPr>
          <p:cNvSpPr>
            <a:spLocks noGrp="1"/>
          </p:cNvSpPr>
          <p:nvPr>
            <p:ph type="body" sz="quarter" idx="15"/>
          </p:nvPr>
        </p:nvSpPr>
        <p:spPr>
          <a:xfrm>
            <a:off x="630237" y="388329"/>
            <a:ext cx="5297487" cy="1192451"/>
          </a:xfrm>
        </p:spPr>
        <p:txBody>
          <a:bodyPr>
            <a:normAutofit lnSpcReduction="10000"/>
          </a:bodyPr>
          <a:lstStyle/>
          <a:p>
            <a:r>
              <a:rPr lang="cy-GB" dirty="0"/>
              <a:t>Amodau a Chymhorthion ar gyfer Ymarfer Myfyriol Effeithiol yn y Sector Addysg</a:t>
            </a:r>
          </a:p>
        </p:txBody>
      </p:sp>
      <p:sp>
        <p:nvSpPr>
          <p:cNvPr id="5" name="Text Placeholder 4">
            <a:extLst>
              <a:ext uri="{FF2B5EF4-FFF2-40B4-BE49-F238E27FC236}">
                <a16:creationId xmlns:a16="http://schemas.microsoft.com/office/drawing/2014/main" id="{C732423A-1FF9-6200-B760-6BF64858DAED}"/>
              </a:ext>
            </a:extLst>
          </p:cNvPr>
          <p:cNvSpPr>
            <a:spLocks noGrp="1"/>
          </p:cNvSpPr>
          <p:nvPr>
            <p:ph type="body" sz="quarter" idx="16"/>
          </p:nvPr>
        </p:nvSpPr>
        <p:spPr>
          <a:xfrm>
            <a:off x="6264277" y="296909"/>
            <a:ext cx="5297486" cy="1192451"/>
          </a:xfrm>
        </p:spPr>
        <p:txBody>
          <a:bodyPr>
            <a:normAutofit lnSpcReduction="10000"/>
          </a:bodyPr>
          <a:lstStyle/>
          <a:p>
            <a:r>
              <a:rPr lang="en-CA" dirty="0"/>
              <a:t>Conditions and Supports for Effective  Reflective Practice in Education Sector</a:t>
            </a:r>
            <a:endParaRPr lang="en-GB" dirty="0"/>
          </a:p>
        </p:txBody>
      </p:sp>
    </p:spTree>
    <p:extLst>
      <p:ext uri="{BB962C8B-B14F-4D97-AF65-F5344CB8AC3E}">
        <p14:creationId xmlns:p14="http://schemas.microsoft.com/office/powerpoint/2010/main" val="39113601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D52357-6ED7-06E2-B835-E9FFC64D5460}"/>
              </a:ext>
            </a:extLst>
          </p:cNvPr>
          <p:cNvSpPr>
            <a:spLocks noGrp="1"/>
          </p:cNvSpPr>
          <p:nvPr>
            <p:ph type="body" sz="quarter" idx="13"/>
          </p:nvPr>
        </p:nvSpPr>
        <p:spPr/>
        <p:txBody>
          <a:bodyPr>
            <a:normAutofit/>
          </a:bodyPr>
          <a:lstStyle/>
          <a:p>
            <a:pPr>
              <a:lnSpc>
                <a:spcPct val="100000"/>
              </a:lnSpc>
            </a:pPr>
            <a:r>
              <a:rPr lang="cy-GB" sz="2000" b="1" dirty="0">
                <a:solidFill>
                  <a:schemeClr val="tx1"/>
                </a:solidFill>
              </a:rPr>
              <a:t>C1: Pa fuddion ydych chi wedi’u cael o gymryd rhan mewn ymarfer myfyriol a pha amodau ategodd y profiadau hyn?</a:t>
            </a:r>
          </a:p>
          <a:p>
            <a:pPr>
              <a:lnSpc>
                <a:spcPct val="100000"/>
              </a:lnSpc>
            </a:pPr>
            <a:endParaRPr lang="cy-GB" sz="2000" b="1" dirty="0">
              <a:solidFill>
                <a:schemeClr val="tx1"/>
              </a:solidFill>
            </a:endParaRPr>
          </a:p>
          <a:p>
            <a:pPr>
              <a:lnSpc>
                <a:spcPct val="100000"/>
              </a:lnSpc>
            </a:pPr>
            <a:r>
              <a:rPr lang="cy-GB" sz="2000" b="1" dirty="0">
                <a:solidFill>
                  <a:schemeClr val="tx1"/>
                </a:solidFill>
              </a:rPr>
              <a:t>C2: Beth yw’r blaenoriaethau ar gyfer gwella datblygiad ymarfer myfyriol a’r defnydd ohono – i </a:t>
            </a:r>
            <a:r>
              <a:rPr lang="cy-GB" sz="2000" b="1" dirty="0" err="1">
                <a:solidFill>
                  <a:schemeClr val="tx1"/>
                </a:solidFill>
              </a:rPr>
              <a:t>chi’ch</a:t>
            </a:r>
            <a:r>
              <a:rPr lang="cy-GB" sz="2000" b="1" dirty="0">
                <a:solidFill>
                  <a:schemeClr val="tx1"/>
                </a:solidFill>
              </a:rPr>
              <a:t> hun, eich tîm, eich sefydliad?</a:t>
            </a:r>
          </a:p>
          <a:p>
            <a:pPr>
              <a:lnSpc>
                <a:spcPct val="100000"/>
              </a:lnSpc>
            </a:pPr>
            <a:endParaRPr lang="cy-GB" sz="2000" dirty="0"/>
          </a:p>
        </p:txBody>
      </p:sp>
      <p:sp>
        <p:nvSpPr>
          <p:cNvPr id="3" name="Text Placeholder 2">
            <a:extLst>
              <a:ext uri="{FF2B5EF4-FFF2-40B4-BE49-F238E27FC236}">
                <a16:creationId xmlns:a16="http://schemas.microsoft.com/office/drawing/2014/main" id="{254B260A-5445-4E31-F406-D81807DC7A4D}"/>
              </a:ext>
            </a:extLst>
          </p:cNvPr>
          <p:cNvSpPr>
            <a:spLocks noGrp="1"/>
          </p:cNvSpPr>
          <p:nvPr>
            <p:ph type="body" sz="quarter" idx="14"/>
          </p:nvPr>
        </p:nvSpPr>
        <p:spPr/>
        <p:txBody>
          <a:bodyPr>
            <a:normAutofit/>
          </a:bodyPr>
          <a:lstStyle/>
          <a:p>
            <a:pPr>
              <a:lnSpc>
                <a:spcPct val="100000"/>
              </a:lnSpc>
            </a:pPr>
            <a:r>
              <a:rPr lang="en-CA" sz="2000" b="1" dirty="0">
                <a:solidFill>
                  <a:schemeClr val="tx1"/>
                </a:solidFill>
              </a:rPr>
              <a:t>Q1: What benefits have you experienced from engaging in reflective practice and what conditions supported these experiences?</a:t>
            </a:r>
          </a:p>
          <a:p>
            <a:pPr>
              <a:lnSpc>
                <a:spcPct val="100000"/>
              </a:lnSpc>
            </a:pPr>
            <a:endParaRPr lang="en-CA" sz="2000" b="1" dirty="0">
              <a:solidFill>
                <a:schemeClr val="tx1"/>
              </a:solidFill>
            </a:endParaRPr>
          </a:p>
          <a:p>
            <a:pPr>
              <a:lnSpc>
                <a:spcPct val="100000"/>
              </a:lnSpc>
            </a:pPr>
            <a:r>
              <a:rPr lang="en-CA" sz="2000" b="1" dirty="0">
                <a:solidFill>
                  <a:schemeClr val="tx1"/>
                </a:solidFill>
              </a:rPr>
              <a:t>Q2: What are priorities for improving the development and use of reflective practice – for yourself, your team, your organisation?</a:t>
            </a:r>
            <a:endParaRPr lang="en-GB" sz="2000" b="1" dirty="0">
              <a:solidFill>
                <a:schemeClr val="tx1"/>
              </a:solidFill>
            </a:endParaRPr>
          </a:p>
        </p:txBody>
      </p:sp>
      <p:sp>
        <p:nvSpPr>
          <p:cNvPr id="4" name="Text Placeholder 3">
            <a:extLst>
              <a:ext uri="{FF2B5EF4-FFF2-40B4-BE49-F238E27FC236}">
                <a16:creationId xmlns:a16="http://schemas.microsoft.com/office/drawing/2014/main" id="{F153F0AB-4F2B-5257-FD38-70CD4AD378D5}"/>
              </a:ext>
            </a:extLst>
          </p:cNvPr>
          <p:cNvSpPr>
            <a:spLocks noGrp="1"/>
          </p:cNvSpPr>
          <p:nvPr>
            <p:ph type="body" sz="quarter" idx="15"/>
          </p:nvPr>
        </p:nvSpPr>
        <p:spPr/>
        <p:txBody>
          <a:bodyPr/>
          <a:lstStyle/>
          <a:p>
            <a:r>
              <a:rPr lang="en-CA" dirty="0" err="1"/>
              <a:t>Amser</a:t>
            </a:r>
            <a:r>
              <a:rPr lang="en-CA" dirty="0"/>
              <a:t> </a:t>
            </a:r>
            <a:r>
              <a:rPr lang="en-CA" dirty="0" err="1"/>
              <a:t>sgwrs</a:t>
            </a:r>
            <a:r>
              <a:rPr lang="en-CA" dirty="0"/>
              <a:t>!</a:t>
            </a:r>
            <a:endParaRPr lang="en-GB" dirty="0"/>
          </a:p>
        </p:txBody>
      </p:sp>
      <p:sp>
        <p:nvSpPr>
          <p:cNvPr id="5" name="Text Placeholder 4">
            <a:extLst>
              <a:ext uri="{FF2B5EF4-FFF2-40B4-BE49-F238E27FC236}">
                <a16:creationId xmlns:a16="http://schemas.microsoft.com/office/drawing/2014/main" id="{CD515D80-4729-C1AA-91DB-4376A05606FA}"/>
              </a:ext>
            </a:extLst>
          </p:cNvPr>
          <p:cNvSpPr>
            <a:spLocks noGrp="1"/>
          </p:cNvSpPr>
          <p:nvPr>
            <p:ph type="body" sz="quarter" idx="16"/>
          </p:nvPr>
        </p:nvSpPr>
        <p:spPr/>
        <p:txBody>
          <a:bodyPr/>
          <a:lstStyle/>
          <a:p>
            <a:r>
              <a:rPr lang="en-CA" dirty="0"/>
              <a:t>Time for a chat!</a:t>
            </a:r>
            <a:endParaRPr lang="en-GB" dirty="0"/>
          </a:p>
        </p:txBody>
      </p:sp>
    </p:spTree>
    <p:extLst>
      <p:ext uri="{BB962C8B-B14F-4D97-AF65-F5344CB8AC3E}">
        <p14:creationId xmlns:p14="http://schemas.microsoft.com/office/powerpoint/2010/main" val="15682525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02C0D8-EE30-9902-06CD-A29831D634D3}"/>
              </a:ext>
            </a:extLst>
          </p:cNvPr>
          <p:cNvSpPr>
            <a:spLocks noGrp="1"/>
          </p:cNvSpPr>
          <p:nvPr>
            <p:ph type="body" sz="quarter" idx="13"/>
          </p:nvPr>
        </p:nvSpPr>
        <p:spPr/>
        <p:txBody>
          <a:bodyPr>
            <a:normAutofit/>
          </a:bodyPr>
          <a:lstStyle/>
          <a:p>
            <a:pPr marL="457200" indent="-457200">
              <a:lnSpc>
                <a:spcPct val="100000"/>
              </a:lnSpc>
              <a:buFont typeface="Wingdings" panose="05000000000000000000" pitchFamily="2" charset="2"/>
              <a:buChar char="ü"/>
            </a:pPr>
            <a:r>
              <a:rPr lang="cy-GB" sz="2000" dirty="0">
                <a:solidFill>
                  <a:schemeClr val="tx1"/>
                </a:solidFill>
              </a:rPr>
              <a:t>Diben</a:t>
            </a:r>
          </a:p>
          <a:p>
            <a:pPr marL="457200" indent="-457200">
              <a:lnSpc>
                <a:spcPct val="100000"/>
              </a:lnSpc>
              <a:buFont typeface="Wingdings" panose="05000000000000000000" pitchFamily="2" charset="2"/>
              <a:buChar char="ü"/>
            </a:pPr>
            <a:r>
              <a:rPr lang="cy-GB" sz="2000" dirty="0">
                <a:solidFill>
                  <a:schemeClr val="tx1"/>
                </a:solidFill>
              </a:rPr>
              <a:t>Prosesau</a:t>
            </a:r>
          </a:p>
          <a:p>
            <a:pPr marL="457200" indent="-457200">
              <a:lnSpc>
                <a:spcPct val="100000"/>
              </a:lnSpc>
              <a:buFont typeface="Wingdings" panose="05000000000000000000" pitchFamily="2" charset="2"/>
              <a:buChar char="ü"/>
            </a:pPr>
            <a:r>
              <a:rPr lang="cy-GB" sz="2000" dirty="0">
                <a:solidFill>
                  <a:schemeClr val="tx1"/>
                </a:solidFill>
              </a:rPr>
              <a:t>Llywio Gwelliannau mewn Arferion</a:t>
            </a:r>
          </a:p>
          <a:p>
            <a:pPr marL="457200" indent="-457200">
              <a:lnSpc>
                <a:spcPct val="100000"/>
              </a:lnSpc>
              <a:buFont typeface="Wingdings" panose="05000000000000000000" pitchFamily="2" charset="2"/>
              <a:buChar char="ü"/>
            </a:pPr>
            <a:r>
              <a:rPr lang="cy-GB" sz="2000" dirty="0">
                <a:solidFill>
                  <a:schemeClr val="tx1"/>
                </a:solidFill>
              </a:rPr>
              <a:t>Amodau cefnogol</a:t>
            </a:r>
          </a:p>
          <a:p>
            <a:pPr>
              <a:lnSpc>
                <a:spcPct val="100000"/>
              </a:lnSpc>
            </a:pPr>
            <a:endParaRPr lang="cy-GB" sz="2000" dirty="0">
              <a:solidFill>
                <a:schemeClr val="tx1"/>
              </a:solidFill>
            </a:endParaRPr>
          </a:p>
        </p:txBody>
      </p:sp>
      <p:sp>
        <p:nvSpPr>
          <p:cNvPr id="3" name="Text Placeholder 2">
            <a:extLst>
              <a:ext uri="{FF2B5EF4-FFF2-40B4-BE49-F238E27FC236}">
                <a16:creationId xmlns:a16="http://schemas.microsoft.com/office/drawing/2014/main" id="{DA69E935-8CD2-2A61-CB1D-27B4AF3E171C}"/>
              </a:ext>
            </a:extLst>
          </p:cNvPr>
          <p:cNvSpPr>
            <a:spLocks noGrp="1"/>
          </p:cNvSpPr>
          <p:nvPr>
            <p:ph type="body" sz="quarter" idx="14"/>
          </p:nvPr>
        </p:nvSpPr>
        <p:spPr/>
        <p:txBody>
          <a:bodyPr>
            <a:normAutofit/>
          </a:bodyPr>
          <a:lstStyle/>
          <a:p>
            <a:pPr marL="457200" indent="-457200">
              <a:lnSpc>
                <a:spcPct val="100000"/>
              </a:lnSpc>
              <a:buFont typeface="Wingdings" panose="05000000000000000000" pitchFamily="2" charset="2"/>
              <a:buChar char="ü"/>
            </a:pPr>
            <a:r>
              <a:rPr lang="en-CA" sz="2000" dirty="0">
                <a:solidFill>
                  <a:schemeClr val="tx1"/>
                </a:solidFill>
              </a:rPr>
              <a:t>Purpose</a:t>
            </a:r>
          </a:p>
          <a:p>
            <a:pPr marL="457200" indent="-457200">
              <a:lnSpc>
                <a:spcPct val="100000"/>
              </a:lnSpc>
              <a:buFont typeface="Wingdings" panose="05000000000000000000" pitchFamily="2" charset="2"/>
              <a:buChar char="ü"/>
            </a:pPr>
            <a:r>
              <a:rPr lang="en-CA" sz="2000" dirty="0">
                <a:solidFill>
                  <a:schemeClr val="tx1"/>
                </a:solidFill>
              </a:rPr>
              <a:t>Processes</a:t>
            </a:r>
          </a:p>
          <a:p>
            <a:pPr marL="457200" indent="-457200">
              <a:lnSpc>
                <a:spcPct val="100000"/>
              </a:lnSpc>
              <a:buFont typeface="Wingdings" panose="05000000000000000000" pitchFamily="2" charset="2"/>
              <a:buChar char="ü"/>
            </a:pPr>
            <a:r>
              <a:rPr lang="en-CA" sz="2000" dirty="0">
                <a:solidFill>
                  <a:schemeClr val="tx1"/>
                </a:solidFill>
              </a:rPr>
              <a:t>Informs Improvements in Practices</a:t>
            </a:r>
          </a:p>
          <a:p>
            <a:pPr marL="457200" indent="-457200">
              <a:lnSpc>
                <a:spcPct val="100000"/>
              </a:lnSpc>
              <a:buFont typeface="Wingdings" panose="05000000000000000000" pitchFamily="2" charset="2"/>
              <a:buChar char="ü"/>
            </a:pPr>
            <a:r>
              <a:rPr lang="en-CA" sz="2000" dirty="0">
                <a:solidFill>
                  <a:schemeClr val="tx1"/>
                </a:solidFill>
              </a:rPr>
              <a:t>Supportive Conditions</a:t>
            </a:r>
            <a:endParaRPr lang="en-GB" sz="2000" dirty="0">
              <a:solidFill>
                <a:schemeClr val="tx1"/>
              </a:solidFill>
            </a:endParaRPr>
          </a:p>
        </p:txBody>
      </p:sp>
      <p:sp>
        <p:nvSpPr>
          <p:cNvPr id="4" name="Text Placeholder 3">
            <a:extLst>
              <a:ext uri="{FF2B5EF4-FFF2-40B4-BE49-F238E27FC236}">
                <a16:creationId xmlns:a16="http://schemas.microsoft.com/office/drawing/2014/main" id="{06E6053D-0B63-E27C-CA3A-C31EA2D1D352}"/>
              </a:ext>
            </a:extLst>
          </p:cNvPr>
          <p:cNvSpPr>
            <a:spLocks noGrp="1"/>
          </p:cNvSpPr>
          <p:nvPr>
            <p:ph type="body" sz="quarter" idx="15"/>
          </p:nvPr>
        </p:nvSpPr>
        <p:spPr/>
        <p:txBody>
          <a:bodyPr>
            <a:normAutofit lnSpcReduction="10000"/>
          </a:bodyPr>
          <a:lstStyle/>
          <a:p>
            <a:r>
              <a:rPr lang="cy-GB" dirty="0"/>
              <a:t>Nodweddion Ymarfer Myfyriol Effeithiol</a:t>
            </a:r>
          </a:p>
        </p:txBody>
      </p:sp>
      <p:sp>
        <p:nvSpPr>
          <p:cNvPr id="5" name="Text Placeholder 4">
            <a:extLst>
              <a:ext uri="{FF2B5EF4-FFF2-40B4-BE49-F238E27FC236}">
                <a16:creationId xmlns:a16="http://schemas.microsoft.com/office/drawing/2014/main" id="{9C5CA767-C2C8-B518-58F1-89A4A80DC089}"/>
              </a:ext>
            </a:extLst>
          </p:cNvPr>
          <p:cNvSpPr>
            <a:spLocks noGrp="1"/>
          </p:cNvSpPr>
          <p:nvPr>
            <p:ph type="body" sz="quarter" idx="16"/>
          </p:nvPr>
        </p:nvSpPr>
        <p:spPr/>
        <p:txBody>
          <a:bodyPr>
            <a:normAutofit lnSpcReduction="10000"/>
          </a:bodyPr>
          <a:lstStyle/>
          <a:p>
            <a:r>
              <a:rPr lang="en-CA" dirty="0"/>
              <a:t>Features of Effective Reflective Practice</a:t>
            </a:r>
            <a:endParaRPr lang="en-GB" dirty="0"/>
          </a:p>
        </p:txBody>
      </p:sp>
    </p:spTree>
    <p:extLst>
      <p:ext uri="{BB962C8B-B14F-4D97-AF65-F5344CB8AC3E}">
        <p14:creationId xmlns:p14="http://schemas.microsoft.com/office/powerpoint/2010/main" val="36562211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3AD9792-9A5E-1E3F-71CB-1571C11FFF8C}"/>
              </a:ext>
            </a:extLst>
          </p:cNvPr>
          <p:cNvSpPr>
            <a:spLocks noGrp="1"/>
          </p:cNvSpPr>
          <p:nvPr>
            <p:ph type="body" sz="quarter" idx="13"/>
          </p:nvPr>
        </p:nvSpPr>
        <p:spPr/>
        <p:txBody>
          <a:bodyPr>
            <a:normAutofit/>
          </a:bodyPr>
          <a:lstStyle/>
          <a:p>
            <a:pPr>
              <a:lnSpc>
                <a:spcPct val="100000"/>
              </a:lnSpc>
            </a:pPr>
            <a:r>
              <a:rPr lang="cy-GB" sz="2000" b="1" i="1" dirty="0"/>
              <a:t>Eglurder diben: </a:t>
            </a:r>
          </a:p>
          <a:p>
            <a:pPr lvl="1">
              <a:lnSpc>
                <a:spcPct val="100000"/>
              </a:lnSpc>
            </a:pPr>
            <a:r>
              <a:rPr lang="cy-GB" sz="2000" dirty="0">
                <a:effectLst/>
                <a:latin typeface="Calibri" panose="020F0502020204030204" pitchFamily="34" charset="0"/>
                <a:ea typeface="Times New Roman" panose="02020603050405020304" pitchFamily="18" charset="0"/>
                <a:cs typeface="Arial" panose="020B0604020202020204" pitchFamily="34" charset="0"/>
              </a:rPr>
              <a:t>Gall ymarfer myfyriol gynnwys amrywiaeth o ddibenion, mae’n bwysig bod yn glir am ddiben(</a:t>
            </a:r>
            <a:r>
              <a:rPr lang="cy-GB" sz="2000" dirty="0" err="1">
                <a:effectLst/>
                <a:latin typeface="Calibri" panose="020F0502020204030204" pitchFamily="34" charset="0"/>
                <a:ea typeface="Times New Roman" panose="02020603050405020304" pitchFamily="18" charset="0"/>
                <a:cs typeface="Arial" panose="020B0604020202020204" pitchFamily="34" charset="0"/>
              </a:rPr>
              <a:t>ion</a:t>
            </a:r>
            <a:r>
              <a:rPr lang="cy-GB" sz="2000" dirty="0">
                <a:effectLst/>
                <a:latin typeface="Calibri" panose="020F0502020204030204" pitchFamily="34" charset="0"/>
                <a:ea typeface="Times New Roman" panose="02020603050405020304" pitchFamily="18" charset="0"/>
                <a:cs typeface="Arial" panose="020B0604020202020204" pitchFamily="34" charset="0"/>
              </a:rPr>
              <a:t>) arfaethedig pob gweithgaredd myfyriol a wneir.</a:t>
            </a:r>
            <a:endParaRPr lang="cy-GB" sz="2000" dirty="0">
              <a:latin typeface="Calibri" panose="020F0502020204030204" pitchFamily="34" charset="0"/>
              <a:ea typeface="Calibri" panose="020F0502020204030204" pitchFamily="34" charset="0"/>
              <a:cs typeface="Arial" panose="020B0604020202020204" pitchFamily="34" charset="0"/>
            </a:endParaRPr>
          </a:p>
          <a:p>
            <a:pPr>
              <a:lnSpc>
                <a:spcPct val="100000"/>
              </a:lnSpc>
            </a:pPr>
            <a:r>
              <a:rPr lang="cy-GB" sz="2000" b="1" i="1" dirty="0">
                <a:effectLst/>
                <a:latin typeface="Calibri" panose="020F0502020204030204" pitchFamily="34" charset="0"/>
                <a:ea typeface="Calibri" panose="020F0502020204030204" pitchFamily="34" charset="0"/>
                <a:cs typeface="Calibri" panose="020F0502020204030204" pitchFamily="34" charset="0"/>
              </a:rPr>
              <a:t>Perthnasedd y ffocws:</a:t>
            </a:r>
          </a:p>
          <a:p>
            <a:pPr lvl="1">
              <a:lnSpc>
                <a:spcPct val="100000"/>
              </a:lnSpc>
            </a:pPr>
            <a:r>
              <a:rPr lang="cy-GB" sz="2000" dirty="0">
                <a:effectLst/>
                <a:latin typeface="Calibri" panose="020F0502020204030204" pitchFamily="34" charset="0"/>
                <a:ea typeface="Calibri" panose="020F0502020204030204" pitchFamily="34" charset="0"/>
              </a:rPr>
              <a:t>Mae myfyrdodau yn fwy effeithiol pan fyddant yn canolbwyntio ar brofiadau a materion sy’n bwysig ac sy’n berthnasol i’r cyfranogwyr</a:t>
            </a:r>
          </a:p>
          <a:p>
            <a:pPr lvl="1">
              <a:lnSpc>
                <a:spcPct val="100000"/>
              </a:lnSpc>
            </a:pPr>
            <a:endParaRPr lang="cy-GB" sz="2000" dirty="0">
              <a:effectLst/>
              <a:latin typeface="Calibri" panose="020F0502020204030204" pitchFamily="34" charset="0"/>
              <a:ea typeface="Calibri" panose="020F0502020204030204" pitchFamily="34" charset="0"/>
              <a:cs typeface="Calibri" panose="020F0502020204030204" pitchFamily="34" charset="0"/>
            </a:endParaRPr>
          </a:p>
          <a:p>
            <a:pPr>
              <a:lnSpc>
                <a:spcPct val="100000"/>
              </a:lnSpc>
            </a:pPr>
            <a:endParaRPr lang="cy-GB" sz="2000" dirty="0"/>
          </a:p>
          <a:p>
            <a:pPr>
              <a:lnSpc>
                <a:spcPct val="100000"/>
              </a:lnSpc>
            </a:pPr>
            <a:endParaRPr lang="cy-GB" sz="2000" dirty="0"/>
          </a:p>
        </p:txBody>
      </p:sp>
      <p:sp>
        <p:nvSpPr>
          <p:cNvPr id="3" name="Text Placeholder 2">
            <a:extLst>
              <a:ext uri="{FF2B5EF4-FFF2-40B4-BE49-F238E27FC236}">
                <a16:creationId xmlns:a16="http://schemas.microsoft.com/office/drawing/2014/main" id="{1A2E4658-F57F-3077-0E9E-4D731BE97073}"/>
              </a:ext>
            </a:extLst>
          </p:cNvPr>
          <p:cNvSpPr>
            <a:spLocks noGrp="1"/>
          </p:cNvSpPr>
          <p:nvPr>
            <p:ph type="body" sz="quarter" idx="14"/>
          </p:nvPr>
        </p:nvSpPr>
        <p:spPr/>
        <p:txBody>
          <a:bodyPr>
            <a:normAutofit/>
          </a:bodyPr>
          <a:lstStyle/>
          <a:p>
            <a:pPr>
              <a:lnSpc>
                <a:spcPct val="100000"/>
              </a:lnSpc>
            </a:pPr>
            <a:r>
              <a:rPr lang="en-CA" sz="2000" b="1" i="1" dirty="0"/>
              <a:t>Clarity of purpose: </a:t>
            </a:r>
          </a:p>
          <a:p>
            <a:pPr lvl="1">
              <a:lnSpc>
                <a:spcPct val="100000"/>
              </a:lnSpc>
            </a:pPr>
            <a:r>
              <a:rPr lang="en-US" sz="2000" dirty="0">
                <a:effectLst/>
                <a:latin typeface="Calibri" panose="020F0502020204030204" pitchFamily="34" charset="0"/>
                <a:ea typeface="Times New Roman" panose="02020603050405020304" pitchFamily="18" charset="0"/>
                <a:cs typeface="Arial" panose="020B0604020202020204" pitchFamily="34" charset="0"/>
              </a:rPr>
              <a:t>Reflective practice can involve a range of purposes, it is important to be clear about the intended purpose(s) of each reflective activity undertaken.</a:t>
            </a:r>
            <a:endParaRPr lang="en-GB" sz="2000" dirty="0">
              <a:latin typeface="Calibri" panose="020F0502020204030204" pitchFamily="34" charset="0"/>
              <a:ea typeface="Calibri" panose="020F0502020204030204" pitchFamily="34" charset="0"/>
              <a:cs typeface="Arial" panose="020B0604020202020204" pitchFamily="34" charset="0"/>
            </a:endParaRPr>
          </a:p>
          <a:p>
            <a:pPr>
              <a:lnSpc>
                <a:spcPct val="100000"/>
              </a:lnSpc>
            </a:pPr>
            <a:r>
              <a:rPr lang="en-GB" sz="2000" b="1" i="1" dirty="0">
                <a:effectLst/>
                <a:latin typeface="Calibri" panose="020F0502020204030204" pitchFamily="34" charset="0"/>
                <a:ea typeface="Calibri" panose="020F0502020204030204" pitchFamily="34" charset="0"/>
                <a:cs typeface="Calibri" panose="020F0502020204030204" pitchFamily="34" charset="0"/>
              </a:rPr>
              <a:t>Relevance of focus:</a:t>
            </a:r>
          </a:p>
          <a:p>
            <a:pPr lvl="1">
              <a:lnSpc>
                <a:spcPct val="100000"/>
              </a:lnSpc>
            </a:pPr>
            <a:r>
              <a:rPr lang="en-US" sz="2000" dirty="0">
                <a:effectLst/>
                <a:latin typeface="Calibri" panose="020F0502020204030204" pitchFamily="34" charset="0"/>
                <a:ea typeface="Calibri" panose="020F0502020204030204" pitchFamily="34" charset="0"/>
              </a:rPr>
              <a:t>Reflections are more effective when they focus on experiences and issues that matter and are relevant to the participant. </a:t>
            </a:r>
          </a:p>
          <a:p>
            <a:pPr lvl="1">
              <a:lnSpc>
                <a:spcPct val="100000"/>
              </a:lnSpc>
            </a:pPr>
            <a:endParaRPr lang="en-GB" sz="2000" dirty="0">
              <a:effectLst/>
              <a:latin typeface="Calibri" panose="020F0502020204030204" pitchFamily="34" charset="0"/>
              <a:ea typeface="Calibri" panose="020F0502020204030204" pitchFamily="34" charset="0"/>
              <a:cs typeface="Calibri" panose="020F0502020204030204" pitchFamily="34" charset="0"/>
            </a:endParaRPr>
          </a:p>
          <a:p>
            <a:pPr>
              <a:lnSpc>
                <a:spcPct val="100000"/>
              </a:lnSpc>
            </a:pPr>
            <a:endParaRPr lang="en-GB" sz="2000" dirty="0"/>
          </a:p>
        </p:txBody>
      </p:sp>
      <p:sp>
        <p:nvSpPr>
          <p:cNvPr id="4" name="Text Placeholder 3">
            <a:extLst>
              <a:ext uri="{FF2B5EF4-FFF2-40B4-BE49-F238E27FC236}">
                <a16:creationId xmlns:a16="http://schemas.microsoft.com/office/drawing/2014/main" id="{9241B1EE-1EB5-130A-BFD3-6E8E6B2DBAE6}"/>
              </a:ext>
            </a:extLst>
          </p:cNvPr>
          <p:cNvSpPr>
            <a:spLocks noGrp="1"/>
          </p:cNvSpPr>
          <p:nvPr>
            <p:ph type="body" sz="quarter" idx="15"/>
          </p:nvPr>
        </p:nvSpPr>
        <p:spPr/>
        <p:txBody>
          <a:bodyPr/>
          <a:lstStyle/>
          <a:p>
            <a:r>
              <a:rPr lang="en-CA" sz="2800" b="1" dirty="0" err="1"/>
              <a:t>Diben</a:t>
            </a:r>
            <a:endParaRPr lang="en-GB" dirty="0"/>
          </a:p>
          <a:p>
            <a:endParaRPr lang="en-GB" dirty="0"/>
          </a:p>
        </p:txBody>
      </p:sp>
      <p:sp>
        <p:nvSpPr>
          <p:cNvPr id="5" name="Text Placeholder 4">
            <a:extLst>
              <a:ext uri="{FF2B5EF4-FFF2-40B4-BE49-F238E27FC236}">
                <a16:creationId xmlns:a16="http://schemas.microsoft.com/office/drawing/2014/main" id="{FD338930-2984-9148-EEF2-0ADB2A1866D4}"/>
              </a:ext>
            </a:extLst>
          </p:cNvPr>
          <p:cNvSpPr>
            <a:spLocks noGrp="1"/>
          </p:cNvSpPr>
          <p:nvPr>
            <p:ph type="body" sz="quarter" idx="16"/>
          </p:nvPr>
        </p:nvSpPr>
        <p:spPr/>
        <p:txBody>
          <a:bodyPr>
            <a:normAutofit/>
          </a:bodyPr>
          <a:lstStyle/>
          <a:p>
            <a:r>
              <a:rPr lang="en-CA" sz="2800" b="1" dirty="0"/>
              <a:t>Purpose</a:t>
            </a:r>
            <a:endParaRPr lang="en-GB" dirty="0"/>
          </a:p>
        </p:txBody>
      </p:sp>
    </p:spTree>
    <p:extLst>
      <p:ext uri="{BB962C8B-B14F-4D97-AF65-F5344CB8AC3E}">
        <p14:creationId xmlns:p14="http://schemas.microsoft.com/office/powerpoint/2010/main" val="17227807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F394636-E802-DBDC-FE9B-94E8B38FE58D}"/>
              </a:ext>
            </a:extLst>
          </p:cNvPr>
          <p:cNvSpPr>
            <a:spLocks noGrp="1"/>
          </p:cNvSpPr>
          <p:nvPr>
            <p:ph type="body" sz="quarter" idx="13"/>
          </p:nvPr>
        </p:nvSpPr>
        <p:spPr>
          <a:xfrm>
            <a:off x="630237" y="1310814"/>
            <a:ext cx="5297487" cy="4708051"/>
          </a:xfrm>
        </p:spPr>
        <p:txBody>
          <a:bodyPr>
            <a:normAutofit fontScale="92500" lnSpcReduction="10000"/>
          </a:bodyPr>
          <a:lstStyle/>
          <a:p>
            <a:pPr>
              <a:lnSpc>
                <a:spcPct val="110000"/>
              </a:lnSpc>
            </a:pPr>
            <a:r>
              <a:rPr lang="cy-GB" sz="2000" b="1" i="1" dirty="0">
                <a:effectLst/>
                <a:latin typeface="Calibri" panose="020F0502020204030204" pitchFamily="34" charset="0"/>
                <a:ea typeface="Calibri" panose="020F0502020204030204" pitchFamily="34" charset="0"/>
                <a:cs typeface="Calibri" panose="020F0502020204030204" pitchFamily="34" charset="0"/>
              </a:rPr>
              <a:t>Dyfnder myfyrdod:</a:t>
            </a:r>
          </a:p>
          <a:p>
            <a:pPr lvl="1">
              <a:lnSpc>
                <a:spcPct val="110000"/>
              </a:lnSpc>
            </a:pPr>
            <a:r>
              <a:rPr lang="cy-GB" sz="2000" dirty="0">
                <a:effectLst/>
                <a:latin typeface="Calibri" panose="020F0502020204030204" pitchFamily="34" charset="0"/>
                <a:ea typeface="Calibri" panose="020F0502020204030204" pitchFamily="34" charset="0"/>
                <a:cs typeface="Calibri" panose="020F0502020204030204" pitchFamily="34" charset="0"/>
              </a:rPr>
              <a:t>Digon dwfn i gynnwys myfyrdod ar faterion </a:t>
            </a:r>
            <a:r>
              <a:rPr lang="cy-GB" sz="2000" dirty="0" err="1">
                <a:effectLst/>
                <a:latin typeface="Calibri" panose="020F0502020204030204" pitchFamily="34" charset="0"/>
                <a:ea typeface="Calibri" panose="020F0502020204030204" pitchFamily="34" charset="0"/>
                <a:cs typeface="Calibri" panose="020F0502020204030204" pitchFamily="34" charset="0"/>
              </a:rPr>
              <a:t>addysgegol</a:t>
            </a:r>
            <a:r>
              <a:rPr lang="cy-GB" sz="2000" dirty="0">
                <a:effectLst/>
                <a:latin typeface="Calibri" panose="020F0502020204030204" pitchFamily="34" charset="0"/>
                <a:ea typeface="Calibri" panose="020F0502020204030204" pitchFamily="34" charset="0"/>
                <a:cs typeface="Calibri" panose="020F0502020204030204" pitchFamily="34" charset="0"/>
              </a:rPr>
              <a:t> ynghyd â </a:t>
            </a:r>
            <a:r>
              <a:rPr lang="cy-GB" sz="2000" dirty="0" err="1">
                <a:effectLst/>
                <a:latin typeface="Calibri" panose="020F0502020204030204" pitchFamily="34" charset="0"/>
                <a:ea typeface="Calibri" panose="020F0502020204030204" pitchFamily="34" charset="0"/>
                <a:cs typeface="Calibri" panose="020F0502020204030204" pitchFamily="34" charset="0"/>
              </a:rPr>
              <a:t>hunanfyfyrdod</a:t>
            </a:r>
            <a:r>
              <a:rPr lang="cy-GB" sz="2000" dirty="0">
                <a:effectLst/>
                <a:latin typeface="Calibri" panose="020F0502020204030204" pitchFamily="34" charset="0"/>
                <a:ea typeface="Calibri" panose="020F0502020204030204" pitchFamily="34" charset="0"/>
                <a:cs typeface="Calibri" panose="020F0502020204030204" pitchFamily="34" charset="0"/>
              </a:rPr>
              <a:t> i asesu rhagdybiaethau, credoau, gwerthoedd ac emosiynau'r ymarferwr.</a:t>
            </a:r>
            <a:endParaRPr lang="cy-GB" sz="2000" i="1" dirty="0">
              <a:effectLst/>
              <a:latin typeface="Calibri" panose="020F0502020204030204" pitchFamily="34" charset="0"/>
              <a:ea typeface="Calibri" panose="020F0502020204030204" pitchFamily="34" charset="0"/>
              <a:cs typeface="Arial" panose="020B0604020202020204" pitchFamily="34" charset="0"/>
            </a:endParaRPr>
          </a:p>
          <a:p>
            <a:pPr>
              <a:lnSpc>
                <a:spcPct val="110000"/>
              </a:lnSpc>
            </a:pPr>
            <a:r>
              <a:rPr lang="cy-GB" sz="2000" b="1" i="1" dirty="0">
                <a:effectLst/>
                <a:latin typeface="Calibri" panose="020F0502020204030204" pitchFamily="34" charset="0"/>
                <a:ea typeface="Times New Roman" panose="02020603050405020304" pitchFamily="18" charset="0"/>
                <a:cs typeface="Arial" panose="020B0604020202020204" pitchFamily="34" charset="0"/>
              </a:rPr>
              <a:t>Ehangder myfyrdod</a:t>
            </a:r>
            <a:r>
              <a:rPr lang="cy-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10000"/>
              </a:lnSpc>
            </a:pPr>
            <a:r>
              <a:rPr lang="cy-GB" sz="2000" dirty="0">
                <a:effectLst/>
                <a:latin typeface="Calibri" panose="020F0502020204030204" pitchFamily="34" charset="0"/>
                <a:ea typeface="Calibri" panose="020F0502020204030204" pitchFamily="34" charset="0"/>
                <a:cs typeface="Calibri" panose="020F0502020204030204" pitchFamily="34" charset="0"/>
              </a:rPr>
              <a:t>Digon eang i gynnwys ystyriaeth feirniadol o’r cyd-desun diwylliannol, cymdeithasol, gwleidyddol a sefydliadol. </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10000"/>
              </a:lnSpc>
            </a:pPr>
            <a:r>
              <a:rPr lang="cy-GB" sz="2000" b="1" i="1" dirty="0">
                <a:effectLst/>
                <a:latin typeface="Calibri" panose="020F0502020204030204" pitchFamily="34" charset="0"/>
                <a:ea typeface="Times New Roman" panose="02020603050405020304" pitchFamily="18" charset="0"/>
                <a:cs typeface="Arial" panose="020B0604020202020204" pitchFamily="34" charset="0"/>
              </a:rPr>
              <a:t>Ymholi gweithgar</a:t>
            </a:r>
            <a:r>
              <a:rPr lang="cy-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10000"/>
              </a:lnSpc>
            </a:pPr>
            <a:r>
              <a:rPr lang="cy-GB" sz="2000" dirty="0">
                <a:effectLst/>
                <a:latin typeface="Calibri" panose="020F0502020204030204" pitchFamily="34" charset="0"/>
                <a:ea typeface="Times New Roman" panose="02020603050405020304" pitchFamily="18" charset="0"/>
                <a:cs typeface="Arial" panose="020B0604020202020204" pitchFamily="34" charset="0"/>
              </a:rPr>
              <a:t>Mae'n cynnwys proses ymholi weithgar sy’n myfyrio ar gwestiynau neu anogwyr, gan fyfyrio ar brofiadau, casglu a dadansoddi tystiolaeth, a rhoi cynnig ar newidiadau yn ymarferol.</a:t>
            </a:r>
            <a:endParaRPr lang="cy-GB" sz="2000" dirty="0">
              <a:latin typeface="Calibri" panose="020F0502020204030204" pitchFamily="34" charset="0"/>
              <a:ea typeface="Calibri" panose="020F0502020204030204" pitchFamily="34" charset="0"/>
              <a:cs typeface="Arial" panose="020B0604020202020204" pitchFamily="34" charset="0"/>
            </a:endParaRPr>
          </a:p>
          <a:p>
            <a:pPr>
              <a:lnSpc>
                <a:spcPct val="110000"/>
              </a:lnSpc>
            </a:pPr>
            <a:endParaRPr lang="cy-GB" sz="2000" dirty="0"/>
          </a:p>
          <a:p>
            <a:pPr>
              <a:lnSpc>
                <a:spcPct val="110000"/>
              </a:lnSpc>
            </a:pPr>
            <a:endParaRPr lang="cy-GB" sz="2000" dirty="0"/>
          </a:p>
        </p:txBody>
      </p:sp>
      <p:sp>
        <p:nvSpPr>
          <p:cNvPr id="3" name="Text Placeholder 2">
            <a:extLst>
              <a:ext uri="{FF2B5EF4-FFF2-40B4-BE49-F238E27FC236}">
                <a16:creationId xmlns:a16="http://schemas.microsoft.com/office/drawing/2014/main" id="{219CEDBD-3CF0-2FB9-E0F4-FF3EB04CCA8E}"/>
              </a:ext>
            </a:extLst>
          </p:cNvPr>
          <p:cNvSpPr>
            <a:spLocks noGrp="1"/>
          </p:cNvSpPr>
          <p:nvPr>
            <p:ph type="body" sz="quarter" idx="14"/>
          </p:nvPr>
        </p:nvSpPr>
        <p:spPr>
          <a:xfrm>
            <a:off x="6264277" y="1310815"/>
            <a:ext cx="5297487" cy="4708052"/>
          </a:xfrm>
        </p:spPr>
        <p:txBody>
          <a:bodyPr>
            <a:normAutofit fontScale="92500" lnSpcReduction="10000"/>
          </a:bodyPr>
          <a:lstStyle/>
          <a:p>
            <a:pPr>
              <a:lnSpc>
                <a:spcPct val="110000"/>
              </a:lnSpc>
            </a:pPr>
            <a:r>
              <a:rPr lang="en-US" sz="2000" b="1" i="1" dirty="0">
                <a:effectLst/>
                <a:latin typeface="Calibri" panose="020F0502020204030204" pitchFamily="34" charset="0"/>
                <a:ea typeface="Calibri" panose="020F0502020204030204" pitchFamily="34" charset="0"/>
                <a:cs typeface="Calibri" panose="020F0502020204030204" pitchFamily="34" charset="0"/>
              </a:rPr>
              <a:t>Depth of reflection:</a:t>
            </a:r>
          </a:p>
          <a:p>
            <a:pPr lvl="1">
              <a:lnSpc>
                <a:spcPct val="110000"/>
              </a:lnSpc>
            </a:pPr>
            <a:r>
              <a:rPr lang="en-US" sz="2000" dirty="0">
                <a:effectLst/>
                <a:latin typeface="Calibri" panose="020F0502020204030204" pitchFamily="34" charset="0"/>
                <a:ea typeface="Calibri" panose="020F0502020204030204" pitchFamily="34" charset="0"/>
                <a:cs typeface="Calibri" panose="020F0502020204030204" pitchFamily="34" charset="0"/>
              </a:rPr>
              <a:t>Sufficiently deep to include reflection on pedagogical issues as well as self-reflection to assess the practitioner's assumptions, beliefs, values, and emotions.</a:t>
            </a:r>
            <a:endParaRPr lang="en-GB" sz="2000" i="1" dirty="0">
              <a:effectLst/>
              <a:latin typeface="Calibri" panose="020F0502020204030204" pitchFamily="34" charset="0"/>
              <a:ea typeface="Calibri" panose="020F0502020204030204" pitchFamily="34" charset="0"/>
              <a:cs typeface="Arial" panose="020B0604020202020204" pitchFamily="34" charset="0"/>
            </a:endParaRPr>
          </a:p>
          <a:p>
            <a:pPr>
              <a:lnSpc>
                <a:spcPct val="110000"/>
              </a:lnSpc>
            </a:pPr>
            <a:r>
              <a:rPr lang="en-US" sz="2000" b="1" i="1" dirty="0">
                <a:effectLst/>
                <a:latin typeface="Calibri" panose="020F0502020204030204" pitchFamily="34" charset="0"/>
                <a:ea typeface="Times New Roman" panose="02020603050405020304" pitchFamily="18" charset="0"/>
                <a:cs typeface="Arial" panose="020B0604020202020204" pitchFamily="34" charset="0"/>
              </a:rPr>
              <a:t>Breadth of reflection</a:t>
            </a:r>
            <a:r>
              <a:rPr lang="en-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10000"/>
              </a:lnSpc>
            </a:pPr>
            <a:r>
              <a:rPr lang="en-US" sz="2000" dirty="0">
                <a:effectLst/>
                <a:latin typeface="Calibri" panose="020F0502020204030204" pitchFamily="34" charset="0"/>
                <a:ea typeface="Calibri" panose="020F0502020204030204" pitchFamily="34" charset="0"/>
                <a:cs typeface="Calibri" panose="020F0502020204030204" pitchFamily="34" charset="0"/>
              </a:rPr>
              <a:t>Sufficiently broad to include critical consideration of the cultural, social, political, and institutional context. </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10000"/>
              </a:lnSpc>
            </a:pPr>
            <a:r>
              <a:rPr lang="en-US" sz="2000" b="1" i="1" dirty="0">
                <a:effectLst/>
                <a:latin typeface="Calibri" panose="020F0502020204030204" pitchFamily="34" charset="0"/>
                <a:ea typeface="Times New Roman" panose="02020603050405020304" pitchFamily="18" charset="0"/>
                <a:cs typeface="Arial" panose="020B0604020202020204" pitchFamily="34" charset="0"/>
              </a:rPr>
              <a:t>Active inquiry</a:t>
            </a:r>
            <a:r>
              <a:rPr lang="en-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10000"/>
              </a:lnSpc>
            </a:pPr>
            <a:r>
              <a:rPr lang="en-US" sz="2000" dirty="0">
                <a:effectLst/>
                <a:latin typeface="Calibri" panose="020F0502020204030204" pitchFamily="34" charset="0"/>
                <a:ea typeface="Times New Roman" panose="02020603050405020304" pitchFamily="18" charset="0"/>
                <a:cs typeface="Arial" panose="020B0604020202020204" pitchFamily="34" charset="0"/>
              </a:rPr>
              <a:t>Involves an active process of inquiry reflecting on questions or prompts, reflecting on experiences, gathering, and analyzing evidence, and trying out changes in practice.</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10000"/>
              </a:lnSpc>
            </a:pPr>
            <a:endParaRPr lang="en-GB" sz="2000" dirty="0"/>
          </a:p>
        </p:txBody>
      </p:sp>
      <p:sp>
        <p:nvSpPr>
          <p:cNvPr id="4" name="Text Placeholder 3">
            <a:extLst>
              <a:ext uri="{FF2B5EF4-FFF2-40B4-BE49-F238E27FC236}">
                <a16:creationId xmlns:a16="http://schemas.microsoft.com/office/drawing/2014/main" id="{4CD509DB-56CA-045C-818B-A21B4B3D5E7C}"/>
              </a:ext>
            </a:extLst>
          </p:cNvPr>
          <p:cNvSpPr>
            <a:spLocks noGrp="1"/>
          </p:cNvSpPr>
          <p:nvPr>
            <p:ph type="body" sz="quarter" idx="15"/>
          </p:nvPr>
        </p:nvSpPr>
        <p:spPr/>
        <p:txBody>
          <a:bodyPr/>
          <a:lstStyle/>
          <a:p>
            <a:r>
              <a:rPr lang="en-CA" sz="2800" b="1" dirty="0" err="1"/>
              <a:t>Prosesau</a:t>
            </a:r>
            <a:endParaRPr lang="en-GB" dirty="0"/>
          </a:p>
          <a:p>
            <a:endParaRPr lang="en-GB" dirty="0"/>
          </a:p>
        </p:txBody>
      </p:sp>
      <p:sp>
        <p:nvSpPr>
          <p:cNvPr id="5" name="Text Placeholder 4">
            <a:extLst>
              <a:ext uri="{FF2B5EF4-FFF2-40B4-BE49-F238E27FC236}">
                <a16:creationId xmlns:a16="http://schemas.microsoft.com/office/drawing/2014/main" id="{36A0DA39-3B58-2838-A106-1866B50024BC}"/>
              </a:ext>
            </a:extLst>
          </p:cNvPr>
          <p:cNvSpPr>
            <a:spLocks noGrp="1"/>
          </p:cNvSpPr>
          <p:nvPr>
            <p:ph type="body" sz="quarter" idx="16"/>
          </p:nvPr>
        </p:nvSpPr>
        <p:spPr/>
        <p:txBody>
          <a:bodyPr>
            <a:normAutofit/>
          </a:bodyPr>
          <a:lstStyle/>
          <a:p>
            <a:r>
              <a:rPr lang="en-CA" sz="2800" b="1" dirty="0"/>
              <a:t>Processes</a:t>
            </a:r>
            <a:endParaRPr lang="en-GB" dirty="0"/>
          </a:p>
        </p:txBody>
      </p:sp>
    </p:spTree>
    <p:extLst>
      <p:ext uri="{BB962C8B-B14F-4D97-AF65-F5344CB8AC3E}">
        <p14:creationId xmlns:p14="http://schemas.microsoft.com/office/powerpoint/2010/main" val="664653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E6B47D9-02C7-031A-187B-F4D9DDD28CE6}"/>
              </a:ext>
            </a:extLst>
          </p:cNvPr>
          <p:cNvPicPr>
            <a:picLocks noChangeAspect="1"/>
          </p:cNvPicPr>
          <p:nvPr/>
        </p:nvPicPr>
        <p:blipFill rotWithShape="1">
          <a:blip r:embed="rId2"/>
          <a:srcRect l="1472" t="1588" r="1739" b="1248"/>
          <a:stretch/>
        </p:blipFill>
        <p:spPr>
          <a:xfrm>
            <a:off x="6096000" y="492944"/>
            <a:ext cx="4397067" cy="5868666"/>
          </a:xfrm>
          <a:prstGeom prst="rect">
            <a:avLst/>
          </a:prstGeom>
        </p:spPr>
      </p:pic>
      <p:pic>
        <p:nvPicPr>
          <p:cNvPr id="7" name="Picture 6">
            <a:extLst>
              <a:ext uri="{FF2B5EF4-FFF2-40B4-BE49-F238E27FC236}">
                <a16:creationId xmlns:a16="http://schemas.microsoft.com/office/drawing/2014/main" id="{F1BD2F9F-F5B6-0351-9DB6-2F53C0A492EA}"/>
              </a:ext>
            </a:extLst>
          </p:cNvPr>
          <p:cNvPicPr>
            <a:picLocks noChangeAspect="1"/>
          </p:cNvPicPr>
          <p:nvPr/>
        </p:nvPicPr>
        <p:blipFill>
          <a:blip r:embed="rId3"/>
          <a:stretch>
            <a:fillRect/>
          </a:stretch>
        </p:blipFill>
        <p:spPr>
          <a:xfrm>
            <a:off x="706156" y="492944"/>
            <a:ext cx="4462732" cy="5933314"/>
          </a:xfrm>
          <a:prstGeom prst="rect">
            <a:avLst/>
          </a:prstGeom>
        </p:spPr>
      </p:pic>
    </p:spTree>
    <p:extLst>
      <p:ext uri="{BB962C8B-B14F-4D97-AF65-F5344CB8AC3E}">
        <p14:creationId xmlns:p14="http://schemas.microsoft.com/office/powerpoint/2010/main" val="32852113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F394636-E802-DBDC-FE9B-94E8B38FE58D}"/>
              </a:ext>
            </a:extLst>
          </p:cNvPr>
          <p:cNvSpPr>
            <a:spLocks noGrp="1"/>
          </p:cNvSpPr>
          <p:nvPr>
            <p:ph type="body" sz="quarter" idx="13"/>
          </p:nvPr>
        </p:nvSpPr>
        <p:spPr>
          <a:xfrm>
            <a:off x="630237" y="1415314"/>
            <a:ext cx="5297487" cy="4780829"/>
          </a:xfrm>
        </p:spPr>
        <p:txBody>
          <a:bodyPr>
            <a:normAutofit fontScale="92500"/>
          </a:bodyPr>
          <a:lstStyle/>
          <a:p>
            <a:pPr>
              <a:lnSpc>
                <a:spcPct val="110000"/>
              </a:lnSpc>
            </a:pPr>
            <a:r>
              <a:rPr lang="cy-GB" sz="2000" b="1" i="1" dirty="0">
                <a:effectLst/>
                <a:latin typeface="Calibri" panose="020F0502020204030204" pitchFamily="34" charset="0"/>
                <a:ea typeface="Times New Roman" panose="02020603050405020304" pitchFamily="18" charset="0"/>
                <a:cs typeface="Arial" panose="020B0604020202020204" pitchFamily="34" charset="0"/>
              </a:rPr>
              <a:t>Seiliedig ar dystiolaeth:</a:t>
            </a:r>
          </a:p>
          <a:p>
            <a:pPr lvl="1">
              <a:lnSpc>
                <a:spcPct val="110000"/>
              </a:lnSpc>
            </a:pPr>
            <a:r>
              <a:rPr lang="cy-GB" sz="2000" dirty="0">
                <a:effectLst/>
                <a:latin typeface="Calibri" panose="020F0502020204030204" pitchFamily="34" charset="0"/>
                <a:ea typeface="Calibri" panose="020F0502020204030204" pitchFamily="34" charset="0"/>
              </a:rPr>
              <a:t>Seiliedig ar ddata a thystiolaeth perthnasol i gyd-destun. </a:t>
            </a:r>
            <a:endParaRPr lang="cy-GB" sz="2000" dirty="0">
              <a:latin typeface="Calibri" panose="020F0502020204030204" pitchFamily="34" charset="0"/>
              <a:ea typeface="Calibri" panose="020F0502020204030204" pitchFamily="34" charset="0"/>
            </a:endParaRPr>
          </a:p>
          <a:p>
            <a:pPr>
              <a:lnSpc>
                <a:spcPct val="110000"/>
              </a:lnSpc>
            </a:pPr>
            <a:r>
              <a:rPr lang="cy-GB" sz="2000" b="1" i="1" dirty="0">
                <a:effectLst/>
                <a:latin typeface="Calibri" panose="020F0502020204030204" pitchFamily="34" charset="0"/>
                <a:ea typeface="Times New Roman" panose="02020603050405020304" pitchFamily="18" charset="0"/>
                <a:cs typeface="Arial" panose="020B0604020202020204" pitchFamily="34" charset="0"/>
              </a:rPr>
              <a:t>Myfyrdod ar lwyddiannau a methiannau</a:t>
            </a:r>
            <a:r>
              <a:rPr lang="cy-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10000"/>
              </a:lnSpc>
            </a:pPr>
            <a:r>
              <a:rPr lang="cy-GB" sz="2000" dirty="0">
                <a:effectLst/>
                <a:latin typeface="Calibri" panose="020F0502020204030204" pitchFamily="34" charset="0"/>
                <a:ea typeface="Calibri" panose="020F0502020204030204" pitchFamily="34" charset="0"/>
                <a:cs typeface="Calibri" panose="020F0502020204030204" pitchFamily="34" charset="0"/>
              </a:rPr>
              <a:t>Mae’n canolbwyntio ar brofiadau llwyddiannus a phrofiadau </a:t>
            </a:r>
            <a:r>
              <a:rPr lang="cy-GB" sz="2000" dirty="0">
                <a:latin typeface="Calibri" panose="020F0502020204030204" pitchFamily="34" charset="0"/>
                <a:ea typeface="Calibri" panose="020F0502020204030204" pitchFamily="34" charset="0"/>
                <a:cs typeface="Calibri" panose="020F0502020204030204" pitchFamily="34" charset="0"/>
              </a:rPr>
              <a:t>o fethiant i ddeall beth sy’n cael ei wneud yn dda a beth sydd angen gwella</a:t>
            </a:r>
            <a:r>
              <a:rPr lang="cy-GB" sz="2000" dirty="0">
                <a:effectLst/>
                <a:latin typeface="Calibri" panose="020F0502020204030204" pitchFamily="34" charset="0"/>
                <a:ea typeface="Calibri" panose="020F0502020204030204" pitchFamily="34" charset="0"/>
                <a:cs typeface="Calibri" panose="020F0502020204030204" pitchFamily="34" charset="0"/>
              </a:rPr>
              <a:t>.</a:t>
            </a:r>
            <a:endParaRPr lang="cy-GB"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nSpc>
                <a:spcPct val="110000"/>
              </a:lnSpc>
            </a:pPr>
            <a:r>
              <a:rPr lang="cy-GB" sz="2000" b="1" i="1" dirty="0">
                <a:effectLst/>
                <a:latin typeface="Calibri" panose="020F0502020204030204" pitchFamily="34" charset="0"/>
                <a:ea typeface="Times New Roman" panose="02020603050405020304" pitchFamily="18" charset="0"/>
                <a:cs typeface="Arial" panose="020B0604020202020204" pitchFamily="34" charset="0"/>
              </a:rPr>
              <a:t>Strwythuredig, ond hyblyg</a:t>
            </a:r>
            <a:r>
              <a:rPr lang="cy-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10000"/>
              </a:lnSpc>
            </a:pPr>
            <a:r>
              <a:rPr lang="cy-GB" sz="2000" dirty="0">
                <a:effectLst/>
                <a:latin typeface="Calibri" panose="020F0502020204030204" pitchFamily="34" charset="0"/>
                <a:ea typeface="Calibri" panose="020F0502020204030204" pitchFamily="34" charset="0"/>
                <a:cs typeface="Calibri" panose="020F0502020204030204" pitchFamily="34" charset="0"/>
              </a:rPr>
              <a:t>Wedi’i hwyluso a’i strwythuro i ddarparu digon o gymorth, ond yn ddigon hyblyg i ganiatáu i ymarferwyr fabwysiadu arferion myfyriol sy’n fwyaf addas i’w buddiannau, eu hanghenion a’u cyd-destun.</a:t>
            </a:r>
            <a:endParaRPr lang="cy-GB"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lvl="1">
              <a:lnSpc>
                <a:spcPct val="110000"/>
              </a:lnSpc>
            </a:pP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10000"/>
              </a:lnSpc>
            </a:pPr>
            <a:endParaRPr lang="cy-GB" sz="2000" dirty="0"/>
          </a:p>
          <a:p>
            <a:pPr>
              <a:lnSpc>
                <a:spcPct val="110000"/>
              </a:lnSpc>
            </a:pPr>
            <a:endParaRPr lang="cy-GB" sz="2000" dirty="0"/>
          </a:p>
        </p:txBody>
      </p:sp>
      <p:sp>
        <p:nvSpPr>
          <p:cNvPr id="3" name="Text Placeholder 2">
            <a:extLst>
              <a:ext uri="{FF2B5EF4-FFF2-40B4-BE49-F238E27FC236}">
                <a16:creationId xmlns:a16="http://schemas.microsoft.com/office/drawing/2014/main" id="{219CEDBD-3CF0-2FB9-E0F4-FF3EB04CCA8E}"/>
              </a:ext>
            </a:extLst>
          </p:cNvPr>
          <p:cNvSpPr>
            <a:spLocks noGrp="1"/>
          </p:cNvSpPr>
          <p:nvPr>
            <p:ph type="body" sz="quarter" idx="14"/>
          </p:nvPr>
        </p:nvSpPr>
        <p:spPr>
          <a:xfrm>
            <a:off x="6264277" y="1415316"/>
            <a:ext cx="5297487" cy="4384084"/>
          </a:xfrm>
        </p:spPr>
        <p:txBody>
          <a:bodyPr>
            <a:normAutofit fontScale="92500"/>
          </a:bodyPr>
          <a:lstStyle/>
          <a:p>
            <a:pPr>
              <a:lnSpc>
                <a:spcPct val="110000"/>
              </a:lnSpc>
            </a:pPr>
            <a:r>
              <a:rPr lang="en-US" sz="2000" b="1" i="1" dirty="0">
                <a:effectLst/>
                <a:latin typeface="Calibri" panose="020F0502020204030204" pitchFamily="34" charset="0"/>
                <a:ea typeface="Times New Roman" panose="02020603050405020304" pitchFamily="18" charset="0"/>
                <a:cs typeface="Arial" panose="020B0604020202020204" pitchFamily="34" charset="0"/>
              </a:rPr>
              <a:t>Evidence-based:</a:t>
            </a:r>
          </a:p>
          <a:p>
            <a:pPr lvl="1">
              <a:lnSpc>
                <a:spcPct val="110000"/>
              </a:lnSpc>
            </a:pPr>
            <a:r>
              <a:rPr lang="en-US" sz="2000" dirty="0">
                <a:effectLst/>
                <a:latin typeface="Calibri" panose="020F0502020204030204" pitchFamily="34" charset="0"/>
                <a:ea typeface="Calibri" panose="020F0502020204030204" pitchFamily="34" charset="0"/>
              </a:rPr>
              <a:t>Based on context-relevant data and evidence. </a:t>
            </a:r>
            <a:endParaRPr lang="en-US" sz="2000" dirty="0">
              <a:latin typeface="Calibri" panose="020F0502020204030204" pitchFamily="34" charset="0"/>
              <a:ea typeface="Calibri" panose="020F0502020204030204" pitchFamily="34" charset="0"/>
            </a:endParaRPr>
          </a:p>
          <a:p>
            <a:pPr>
              <a:lnSpc>
                <a:spcPct val="110000"/>
              </a:lnSpc>
            </a:pPr>
            <a:r>
              <a:rPr lang="en-US" sz="2000" b="1" i="1" dirty="0">
                <a:effectLst/>
                <a:latin typeface="Calibri" panose="020F0502020204030204" pitchFamily="34" charset="0"/>
                <a:ea typeface="Times New Roman" panose="02020603050405020304" pitchFamily="18" charset="0"/>
                <a:cs typeface="Arial" panose="020B0604020202020204" pitchFamily="34" charset="0"/>
              </a:rPr>
              <a:t>Reflection on successes and failures</a:t>
            </a:r>
            <a:r>
              <a:rPr lang="en-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10000"/>
              </a:lnSpc>
            </a:pPr>
            <a:r>
              <a:rPr lang="en-US" sz="2000" dirty="0">
                <a:effectLst/>
                <a:latin typeface="Calibri" panose="020F0502020204030204" pitchFamily="34" charset="0"/>
                <a:ea typeface="Calibri" panose="020F0502020204030204" pitchFamily="34" charset="0"/>
                <a:cs typeface="Calibri" panose="020F0502020204030204" pitchFamily="34" charset="0"/>
              </a:rPr>
              <a:t>Focuses on both successful and failed experiences to understand what is done well and what needs improvement.</a:t>
            </a:r>
            <a:endPar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nSpc>
                <a:spcPct val="110000"/>
              </a:lnSpc>
            </a:pPr>
            <a:r>
              <a:rPr lang="en-US" sz="2000" b="1" i="1" dirty="0">
                <a:effectLst/>
                <a:latin typeface="Calibri" panose="020F0502020204030204" pitchFamily="34" charset="0"/>
                <a:ea typeface="Times New Roman" panose="02020603050405020304" pitchFamily="18" charset="0"/>
                <a:cs typeface="Arial" panose="020B0604020202020204" pitchFamily="34" charset="0"/>
              </a:rPr>
              <a:t>Structured yet flexible</a:t>
            </a:r>
            <a:r>
              <a:rPr lang="en-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10000"/>
              </a:lnSpc>
            </a:pPr>
            <a:r>
              <a:rPr lang="en-US" sz="2000" dirty="0">
                <a:effectLst/>
                <a:latin typeface="Calibri" panose="020F0502020204030204" pitchFamily="34" charset="0"/>
                <a:ea typeface="Calibri" panose="020F0502020204030204" pitchFamily="34" charset="0"/>
                <a:cs typeface="Calibri" panose="020F0502020204030204" pitchFamily="34" charset="0"/>
              </a:rPr>
              <a:t>Facilitated and structured to provide sufficient support but flexible enough to allow practitioners to adopt reflective practices that are most suited to their interests, needs, and context.</a:t>
            </a:r>
            <a:endParaRPr lang="en-GB"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lvl="1">
              <a:lnSpc>
                <a:spcPct val="110000"/>
              </a:lnSpc>
            </a:pP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10000"/>
              </a:lnSpc>
            </a:pPr>
            <a:endParaRPr lang="en-GB" sz="2000" dirty="0"/>
          </a:p>
        </p:txBody>
      </p:sp>
      <p:sp>
        <p:nvSpPr>
          <p:cNvPr id="4" name="Text Placeholder 3">
            <a:extLst>
              <a:ext uri="{FF2B5EF4-FFF2-40B4-BE49-F238E27FC236}">
                <a16:creationId xmlns:a16="http://schemas.microsoft.com/office/drawing/2014/main" id="{4CD509DB-56CA-045C-818B-A21B4B3D5E7C}"/>
              </a:ext>
            </a:extLst>
          </p:cNvPr>
          <p:cNvSpPr>
            <a:spLocks noGrp="1"/>
          </p:cNvSpPr>
          <p:nvPr>
            <p:ph type="body" sz="quarter" idx="15"/>
          </p:nvPr>
        </p:nvSpPr>
        <p:spPr/>
        <p:txBody>
          <a:bodyPr/>
          <a:lstStyle/>
          <a:p>
            <a:r>
              <a:rPr lang="en-GB" dirty="0" err="1"/>
              <a:t>Prosesau</a:t>
            </a:r>
            <a:endParaRPr lang="en-GB" dirty="0"/>
          </a:p>
        </p:txBody>
      </p:sp>
      <p:sp>
        <p:nvSpPr>
          <p:cNvPr id="5" name="Text Placeholder 4">
            <a:extLst>
              <a:ext uri="{FF2B5EF4-FFF2-40B4-BE49-F238E27FC236}">
                <a16:creationId xmlns:a16="http://schemas.microsoft.com/office/drawing/2014/main" id="{36A0DA39-3B58-2838-A106-1866B50024BC}"/>
              </a:ext>
            </a:extLst>
          </p:cNvPr>
          <p:cNvSpPr>
            <a:spLocks noGrp="1"/>
          </p:cNvSpPr>
          <p:nvPr>
            <p:ph type="body" sz="quarter" idx="16"/>
          </p:nvPr>
        </p:nvSpPr>
        <p:spPr/>
        <p:txBody>
          <a:bodyPr>
            <a:normAutofit/>
          </a:bodyPr>
          <a:lstStyle/>
          <a:p>
            <a:r>
              <a:rPr lang="en-CA" sz="2800" b="1" dirty="0"/>
              <a:t>Processes</a:t>
            </a:r>
            <a:endParaRPr lang="en-GB" dirty="0"/>
          </a:p>
        </p:txBody>
      </p:sp>
    </p:spTree>
    <p:extLst>
      <p:ext uri="{BB962C8B-B14F-4D97-AF65-F5344CB8AC3E}">
        <p14:creationId xmlns:p14="http://schemas.microsoft.com/office/powerpoint/2010/main" val="39464412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F394636-E802-DBDC-FE9B-94E8B38FE58D}"/>
              </a:ext>
            </a:extLst>
          </p:cNvPr>
          <p:cNvSpPr>
            <a:spLocks noGrp="1"/>
          </p:cNvSpPr>
          <p:nvPr>
            <p:ph type="body" sz="quarter" idx="13"/>
          </p:nvPr>
        </p:nvSpPr>
        <p:spPr>
          <a:xfrm>
            <a:off x="630237" y="1241147"/>
            <a:ext cx="5297487" cy="4384084"/>
          </a:xfrm>
        </p:spPr>
        <p:txBody>
          <a:bodyPr>
            <a:normAutofit/>
          </a:bodyPr>
          <a:lstStyle/>
          <a:p>
            <a:pPr>
              <a:lnSpc>
                <a:spcPct val="100000"/>
              </a:lnSpc>
            </a:pPr>
            <a:r>
              <a:rPr lang="cy-GB" sz="2000" b="1" i="1" dirty="0">
                <a:effectLst/>
                <a:latin typeface="Calibri" panose="020F0502020204030204" pitchFamily="34" charset="0"/>
                <a:ea typeface="Times New Roman" panose="02020603050405020304" pitchFamily="18" charset="0"/>
                <a:cs typeface="Arial" panose="020B0604020202020204" pitchFamily="34" charset="0"/>
              </a:rPr>
              <a:t>Cydweithredol</a:t>
            </a:r>
            <a:r>
              <a:rPr lang="cy-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00000"/>
              </a:lnSpc>
            </a:pPr>
            <a:r>
              <a:rPr lang="cy-GB" sz="2000" dirty="0">
                <a:effectLst/>
                <a:latin typeface="Calibri" panose="020F0502020204030204" pitchFamily="34" charset="0"/>
                <a:ea typeface="Calibri" panose="020F0502020204030204" pitchFamily="34" charset="0"/>
                <a:cs typeface="Calibri" panose="020F0502020204030204" pitchFamily="34" charset="0"/>
              </a:rPr>
              <a:t>Mae’n ymgysylltu â rhyngweithiadau a myfyrdodau cydweithredol ffurfiol ac anffurfiol wedi’u hwyluso.</a:t>
            </a:r>
          </a:p>
          <a:p>
            <a:pPr>
              <a:lnSpc>
                <a:spcPct val="100000"/>
              </a:lnSpc>
            </a:pPr>
            <a:r>
              <a:rPr lang="cy-GB" sz="2000" b="1" i="1" dirty="0">
                <a:latin typeface="Calibri" panose="020F0502020204030204" pitchFamily="34" charset="0"/>
                <a:ea typeface="Times New Roman" panose="02020603050405020304" pitchFamily="18" charset="0"/>
                <a:cs typeface="Arial" panose="020B0604020202020204" pitchFamily="34" charset="0"/>
              </a:rPr>
              <a:t>Yn cynnwys anghytgord</a:t>
            </a:r>
            <a:r>
              <a:rPr lang="cy-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00000"/>
              </a:lnSpc>
            </a:pPr>
            <a:r>
              <a:rPr lang="cy-GB" sz="2000" dirty="0">
                <a:effectLst/>
                <a:latin typeface="Calibri" panose="020F0502020204030204" pitchFamily="34" charset="0"/>
                <a:ea typeface="Calibri" panose="020F0502020204030204" pitchFamily="34" charset="0"/>
                <a:cs typeface="Calibri" panose="020F0502020204030204" pitchFamily="34" charset="0"/>
              </a:rPr>
              <a:t>Mae’n meithrin anghytgord gwybyddol i sicrhau bod gwerthoedd a chredoau sylfaenol wedi dod yn rhagdybiaethau ymhlyg a chaiff ymddygiadau arferol eu nodi a’u harchwilio, gyda newidiadau posibl i weithredoedd yn y dyfodol.</a:t>
            </a:r>
            <a:endParaRPr lang="cy-GB" sz="2000" i="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nSpc>
                <a:spcPct val="100000"/>
              </a:lnSpc>
            </a:pPr>
            <a:endParaRPr lang="cy-GB" sz="2000" dirty="0"/>
          </a:p>
        </p:txBody>
      </p:sp>
      <p:sp>
        <p:nvSpPr>
          <p:cNvPr id="3" name="Text Placeholder 2">
            <a:extLst>
              <a:ext uri="{FF2B5EF4-FFF2-40B4-BE49-F238E27FC236}">
                <a16:creationId xmlns:a16="http://schemas.microsoft.com/office/drawing/2014/main" id="{219CEDBD-3CF0-2FB9-E0F4-FF3EB04CCA8E}"/>
              </a:ext>
            </a:extLst>
          </p:cNvPr>
          <p:cNvSpPr>
            <a:spLocks noGrp="1"/>
          </p:cNvSpPr>
          <p:nvPr>
            <p:ph type="body" sz="quarter" idx="14"/>
          </p:nvPr>
        </p:nvSpPr>
        <p:spPr>
          <a:xfrm>
            <a:off x="6264277" y="1241148"/>
            <a:ext cx="5297487" cy="4384084"/>
          </a:xfrm>
        </p:spPr>
        <p:txBody>
          <a:bodyPr>
            <a:normAutofit/>
          </a:bodyPr>
          <a:lstStyle/>
          <a:p>
            <a:pPr>
              <a:lnSpc>
                <a:spcPct val="100000"/>
              </a:lnSpc>
            </a:pPr>
            <a:r>
              <a:rPr lang="en-US" sz="2000" b="1" i="1" dirty="0">
                <a:effectLst/>
                <a:latin typeface="Calibri" panose="020F0502020204030204" pitchFamily="34" charset="0"/>
                <a:ea typeface="Times New Roman" panose="02020603050405020304" pitchFamily="18" charset="0"/>
                <a:cs typeface="Arial" panose="020B0604020202020204" pitchFamily="34" charset="0"/>
              </a:rPr>
              <a:t>Collaborative</a:t>
            </a:r>
            <a:r>
              <a:rPr lang="en-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00000"/>
              </a:lnSpc>
            </a:pPr>
            <a:r>
              <a:rPr lang="en-US" sz="2000" dirty="0">
                <a:effectLst/>
                <a:latin typeface="Calibri" panose="020F0502020204030204" pitchFamily="34" charset="0"/>
                <a:ea typeface="Calibri" panose="020F0502020204030204" pitchFamily="34" charset="0"/>
                <a:cs typeface="Calibri" panose="020F0502020204030204" pitchFamily="34" charset="0"/>
              </a:rPr>
              <a:t>Engages facilitated formal and informal interactions and collaborative reflections.</a:t>
            </a:r>
          </a:p>
          <a:p>
            <a:pPr>
              <a:lnSpc>
                <a:spcPct val="100000"/>
              </a:lnSpc>
            </a:pPr>
            <a:r>
              <a:rPr lang="en-US" sz="2000" b="1" i="1" dirty="0">
                <a:latin typeface="Calibri" panose="020F0502020204030204" pitchFamily="34" charset="0"/>
                <a:ea typeface="Times New Roman" panose="02020603050405020304" pitchFamily="18" charset="0"/>
                <a:cs typeface="Arial" panose="020B0604020202020204" pitchFamily="34" charset="0"/>
              </a:rPr>
              <a:t>I</a:t>
            </a:r>
            <a:r>
              <a:rPr lang="en-US" sz="2000" b="1" i="1" dirty="0">
                <a:effectLst/>
                <a:latin typeface="Calibri" panose="020F0502020204030204" pitchFamily="34" charset="0"/>
                <a:ea typeface="Times New Roman" panose="02020603050405020304" pitchFamily="18" charset="0"/>
                <a:cs typeface="Arial" panose="020B0604020202020204" pitchFamily="34" charset="0"/>
              </a:rPr>
              <a:t>ncludes dissonance</a:t>
            </a:r>
            <a:r>
              <a:rPr lang="en-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00000"/>
              </a:lnSpc>
            </a:pPr>
            <a:r>
              <a:rPr lang="en-US" sz="2000" dirty="0">
                <a:effectLst/>
                <a:latin typeface="Calibri" panose="020F0502020204030204" pitchFamily="34" charset="0"/>
                <a:ea typeface="Calibri" panose="020F0502020204030204" pitchFamily="34" charset="0"/>
                <a:cs typeface="Calibri" panose="020F0502020204030204" pitchFamily="34" charset="0"/>
              </a:rPr>
              <a:t>Fosters cognitive dissonance to ensure underpinning values and beliefs that have become implicit assumptions and routine behaviours are identified and examined with potential changes to future actions.</a:t>
            </a:r>
            <a:endParaRPr lang="en-GB" sz="2000" i="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4CD509DB-56CA-045C-818B-A21B4B3D5E7C}"/>
              </a:ext>
            </a:extLst>
          </p:cNvPr>
          <p:cNvSpPr>
            <a:spLocks noGrp="1"/>
          </p:cNvSpPr>
          <p:nvPr>
            <p:ph type="body" sz="quarter" idx="15"/>
          </p:nvPr>
        </p:nvSpPr>
        <p:spPr/>
        <p:txBody>
          <a:bodyPr/>
          <a:lstStyle/>
          <a:p>
            <a:r>
              <a:rPr lang="en-GB" dirty="0" err="1"/>
              <a:t>Prosesau</a:t>
            </a:r>
            <a:r>
              <a:rPr lang="en-GB" dirty="0"/>
              <a:t> </a:t>
            </a:r>
          </a:p>
        </p:txBody>
      </p:sp>
      <p:sp>
        <p:nvSpPr>
          <p:cNvPr id="5" name="Text Placeholder 4">
            <a:extLst>
              <a:ext uri="{FF2B5EF4-FFF2-40B4-BE49-F238E27FC236}">
                <a16:creationId xmlns:a16="http://schemas.microsoft.com/office/drawing/2014/main" id="{36A0DA39-3B58-2838-A106-1866B50024BC}"/>
              </a:ext>
            </a:extLst>
          </p:cNvPr>
          <p:cNvSpPr>
            <a:spLocks noGrp="1"/>
          </p:cNvSpPr>
          <p:nvPr>
            <p:ph type="body" sz="quarter" idx="16"/>
          </p:nvPr>
        </p:nvSpPr>
        <p:spPr/>
        <p:txBody>
          <a:bodyPr>
            <a:normAutofit/>
          </a:bodyPr>
          <a:lstStyle/>
          <a:p>
            <a:r>
              <a:rPr lang="en-CA" sz="2800" b="1" dirty="0"/>
              <a:t>Processes</a:t>
            </a:r>
            <a:endParaRPr lang="en-GB" dirty="0"/>
          </a:p>
        </p:txBody>
      </p:sp>
    </p:spTree>
    <p:extLst>
      <p:ext uri="{BB962C8B-B14F-4D97-AF65-F5344CB8AC3E}">
        <p14:creationId xmlns:p14="http://schemas.microsoft.com/office/powerpoint/2010/main" val="10536758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F394636-E802-DBDC-FE9B-94E8B38FE58D}"/>
              </a:ext>
            </a:extLst>
          </p:cNvPr>
          <p:cNvSpPr>
            <a:spLocks noGrp="1"/>
          </p:cNvSpPr>
          <p:nvPr>
            <p:ph type="body" sz="quarter" idx="13"/>
          </p:nvPr>
        </p:nvSpPr>
        <p:spPr/>
        <p:txBody>
          <a:bodyPr>
            <a:normAutofit/>
          </a:bodyPr>
          <a:lstStyle/>
          <a:p>
            <a:pPr>
              <a:lnSpc>
                <a:spcPct val="100000"/>
              </a:lnSpc>
            </a:pPr>
            <a:r>
              <a:rPr lang="cy-GB" sz="2000" b="1" i="1" dirty="0">
                <a:effectLst/>
                <a:latin typeface="Calibri" panose="020F0502020204030204" pitchFamily="34" charset="0"/>
                <a:ea typeface="Times New Roman" panose="02020603050405020304" pitchFamily="18" charset="0"/>
                <a:cs typeface="Arial" panose="020B0604020202020204" pitchFamily="34" charset="0"/>
              </a:rPr>
              <a:t>Darparu adborth</a:t>
            </a:r>
            <a:r>
              <a:rPr lang="cy-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00000"/>
              </a:lnSpc>
            </a:pPr>
            <a:r>
              <a:rPr lang="cy-GB" sz="2000" dirty="0">
                <a:effectLst/>
                <a:latin typeface="Calibri" panose="020F0502020204030204" pitchFamily="34" charset="0"/>
                <a:ea typeface="Calibri" panose="020F0502020204030204" pitchFamily="34" charset="0"/>
              </a:rPr>
              <a:t>Mae’n cynnwys adborth i ddatgelu rhagdybiaethau a mynd i’r afael â gwrthrychedd rhagdybiaethau rhywun, mynd i’r afael â risg tuedd i gytuno, a llywio newidiadau awgrymedig yn y dyfodol i arferion.</a:t>
            </a:r>
            <a:r>
              <a:rPr lang="cy-GB" sz="2000" dirty="0">
                <a:effectLst/>
                <a:latin typeface="Calibri" panose="020F0502020204030204" pitchFamily="34" charset="0"/>
                <a:ea typeface="Calibri" panose="020F0502020204030204" pitchFamily="34" charset="0"/>
                <a:cs typeface="Calibri" panose="020F0502020204030204" pitchFamily="34" charset="0"/>
              </a:rPr>
              <a:t>  </a:t>
            </a:r>
            <a:endParaRPr lang="cy-GB" sz="2000" dirty="0"/>
          </a:p>
          <a:p>
            <a:pPr>
              <a:lnSpc>
                <a:spcPct val="100000"/>
              </a:lnSpc>
            </a:pPr>
            <a:endParaRPr lang="cy-GB" sz="2000" dirty="0">
              <a:solidFill>
                <a:schemeClr val="tx1"/>
              </a:solidFill>
            </a:endParaRPr>
          </a:p>
        </p:txBody>
      </p:sp>
      <p:sp>
        <p:nvSpPr>
          <p:cNvPr id="3" name="Text Placeholder 2">
            <a:extLst>
              <a:ext uri="{FF2B5EF4-FFF2-40B4-BE49-F238E27FC236}">
                <a16:creationId xmlns:a16="http://schemas.microsoft.com/office/drawing/2014/main" id="{219CEDBD-3CF0-2FB9-E0F4-FF3EB04CCA8E}"/>
              </a:ext>
            </a:extLst>
          </p:cNvPr>
          <p:cNvSpPr>
            <a:spLocks noGrp="1"/>
          </p:cNvSpPr>
          <p:nvPr>
            <p:ph type="body" sz="quarter" idx="14"/>
          </p:nvPr>
        </p:nvSpPr>
        <p:spPr>
          <a:xfrm>
            <a:off x="6264277" y="1580782"/>
            <a:ext cx="5297487" cy="4384084"/>
          </a:xfrm>
        </p:spPr>
        <p:txBody>
          <a:bodyPr>
            <a:normAutofit/>
          </a:bodyPr>
          <a:lstStyle/>
          <a:p>
            <a:pPr>
              <a:lnSpc>
                <a:spcPct val="100000"/>
              </a:lnSpc>
            </a:pPr>
            <a:r>
              <a:rPr lang="en-US" sz="2000" b="1" i="1" dirty="0">
                <a:effectLst/>
                <a:latin typeface="Calibri" panose="020F0502020204030204" pitchFamily="34" charset="0"/>
                <a:ea typeface="Times New Roman" panose="02020603050405020304" pitchFamily="18" charset="0"/>
                <a:cs typeface="Arial" panose="020B0604020202020204" pitchFamily="34" charset="0"/>
              </a:rPr>
              <a:t>Provides feedback</a:t>
            </a:r>
            <a:r>
              <a:rPr lang="en-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00000"/>
              </a:lnSpc>
            </a:pPr>
            <a:r>
              <a:rPr lang="en-US" sz="2000" dirty="0">
                <a:effectLst/>
                <a:latin typeface="Calibri" panose="020F0502020204030204" pitchFamily="34" charset="0"/>
                <a:ea typeface="Calibri" panose="020F0502020204030204" pitchFamily="34" charset="0"/>
              </a:rPr>
              <a:t>Includes feedback to uncover assumptions and address the subjectivity of one's perceptions, address the risk of confirmation bias, and to inform suggested future changes in practices.</a:t>
            </a:r>
            <a:r>
              <a:rPr lang="en-US" sz="2000" dirty="0">
                <a:effectLst/>
                <a:latin typeface="Calibri" panose="020F0502020204030204" pitchFamily="34" charset="0"/>
                <a:ea typeface="Calibri" panose="020F0502020204030204" pitchFamily="34" charset="0"/>
                <a:cs typeface="Calibri" panose="020F0502020204030204" pitchFamily="34" charset="0"/>
              </a:rPr>
              <a:t>  </a:t>
            </a:r>
            <a:endParaRPr lang="en-GB" sz="2000" dirty="0"/>
          </a:p>
        </p:txBody>
      </p:sp>
      <p:sp>
        <p:nvSpPr>
          <p:cNvPr id="4" name="Text Placeholder 3">
            <a:extLst>
              <a:ext uri="{FF2B5EF4-FFF2-40B4-BE49-F238E27FC236}">
                <a16:creationId xmlns:a16="http://schemas.microsoft.com/office/drawing/2014/main" id="{4CD509DB-56CA-045C-818B-A21B4B3D5E7C}"/>
              </a:ext>
            </a:extLst>
          </p:cNvPr>
          <p:cNvSpPr>
            <a:spLocks noGrp="1"/>
          </p:cNvSpPr>
          <p:nvPr>
            <p:ph type="body" sz="quarter" idx="15"/>
          </p:nvPr>
        </p:nvSpPr>
        <p:spPr/>
        <p:txBody>
          <a:bodyPr/>
          <a:lstStyle/>
          <a:p>
            <a:r>
              <a:rPr lang="en-GB" dirty="0" err="1"/>
              <a:t>Prosesau</a:t>
            </a:r>
            <a:endParaRPr lang="en-GB" dirty="0"/>
          </a:p>
        </p:txBody>
      </p:sp>
      <p:sp>
        <p:nvSpPr>
          <p:cNvPr id="5" name="Text Placeholder 4">
            <a:extLst>
              <a:ext uri="{FF2B5EF4-FFF2-40B4-BE49-F238E27FC236}">
                <a16:creationId xmlns:a16="http://schemas.microsoft.com/office/drawing/2014/main" id="{36A0DA39-3B58-2838-A106-1866B50024BC}"/>
              </a:ext>
            </a:extLst>
          </p:cNvPr>
          <p:cNvSpPr>
            <a:spLocks noGrp="1"/>
          </p:cNvSpPr>
          <p:nvPr>
            <p:ph type="body" sz="quarter" idx="16"/>
          </p:nvPr>
        </p:nvSpPr>
        <p:spPr/>
        <p:txBody>
          <a:bodyPr>
            <a:normAutofit/>
          </a:bodyPr>
          <a:lstStyle/>
          <a:p>
            <a:r>
              <a:rPr lang="en-CA" sz="2800" b="1" dirty="0"/>
              <a:t>Processes</a:t>
            </a:r>
            <a:endParaRPr lang="en-GB" dirty="0"/>
          </a:p>
        </p:txBody>
      </p:sp>
    </p:spTree>
    <p:extLst>
      <p:ext uri="{BB962C8B-B14F-4D97-AF65-F5344CB8AC3E}">
        <p14:creationId xmlns:p14="http://schemas.microsoft.com/office/powerpoint/2010/main" val="18819801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D4CAE59-C63D-1AD7-85C4-CD753179E7BD}"/>
              </a:ext>
            </a:extLst>
          </p:cNvPr>
          <p:cNvSpPr>
            <a:spLocks noGrp="1"/>
          </p:cNvSpPr>
          <p:nvPr>
            <p:ph type="body" sz="quarter" idx="13"/>
          </p:nvPr>
        </p:nvSpPr>
        <p:spPr/>
        <p:txBody>
          <a:bodyPr>
            <a:normAutofit/>
          </a:bodyPr>
          <a:lstStyle/>
          <a:p>
            <a:pPr>
              <a:lnSpc>
                <a:spcPct val="100000"/>
              </a:lnSpc>
            </a:pPr>
            <a:r>
              <a:rPr lang="cy-GB" sz="2000" b="1" i="1" dirty="0">
                <a:effectLst/>
                <a:latin typeface="Calibri" panose="020F0502020204030204" pitchFamily="34" charset="0"/>
                <a:ea typeface="Times New Roman" panose="02020603050405020304" pitchFamily="18" charset="0"/>
                <a:cs typeface="Arial" panose="020B0604020202020204" pitchFamily="34" charset="0"/>
              </a:rPr>
              <a:t>Nodi newidiadau angenrheidiol:</a:t>
            </a:r>
          </a:p>
          <a:p>
            <a:pPr lvl="1">
              <a:lnSpc>
                <a:spcPct val="100000"/>
              </a:lnSpc>
            </a:pPr>
            <a:r>
              <a:rPr lang="cy-GB" sz="2000" dirty="0">
                <a:effectLst/>
                <a:latin typeface="Calibri" panose="020F0502020204030204" pitchFamily="34" charset="0"/>
                <a:ea typeface="Calibri" panose="020F0502020204030204" pitchFamily="34" charset="0"/>
                <a:cs typeface="Calibri" panose="020F0502020204030204" pitchFamily="34" charset="0"/>
              </a:rPr>
              <a:t>Mae’n arwain at ddysgu newydd ac, o bosibl, newid mewn rhagdybiaethau, gwerthoedd, credoau, gwybodaeth ac arferion.</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lvl="1">
              <a:lnSpc>
                <a:spcPct val="100000"/>
              </a:lnSpc>
            </a:pPr>
            <a:endParaRPr lang="cy-GB" sz="2000" dirty="0">
              <a:latin typeface="Calibri" panose="020F0502020204030204" pitchFamily="34" charset="0"/>
              <a:ea typeface="Calibri" panose="020F0502020204030204" pitchFamily="34" charset="0"/>
              <a:cs typeface="Arial" panose="020B0604020202020204" pitchFamily="34" charset="0"/>
            </a:endParaRPr>
          </a:p>
          <a:p>
            <a:pPr>
              <a:lnSpc>
                <a:spcPct val="100000"/>
              </a:lnSpc>
            </a:pPr>
            <a:r>
              <a:rPr lang="cy-GB" sz="2000" b="1" i="1" dirty="0">
                <a:effectLst/>
                <a:latin typeface="Calibri" panose="020F0502020204030204" pitchFamily="34" charset="0"/>
                <a:ea typeface="Times New Roman" panose="02020603050405020304" pitchFamily="18" charset="0"/>
                <a:cs typeface="Arial" panose="020B0604020202020204" pitchFamily="34" charset="0"/>
              </a:rPr>
              <a:t>Llywio cynlluniau ar gyfer ymarfer yn y dyfodol</a:t>
            </a:r>
            <a:r>
              <a:rPr lang="cy-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00000"/>
              </a:lnSpc>
            </a:pPr>
            <a:r>
              <a:rPr lang="cy-GB" sz="2000" dirty="0">
                <a:effectLst/>
                <a:latin typeface="Calibri" panose="020F0502020204030204" pitchFamily="34" charset="0"/>
                <a:ea typeface="Calibri" panose="020F0502020204030204" pitchFamily="34" charset="0"/>
              </a:rPr>
              <a:t>Mae’n cynnwys cynllunio at y dyfodol ar sail profiadau yn y gorffennol a rhoi cynnig ar ddulliau newydd i gyrraedd nodau a ddymunir ac arwain at weithredoedd ar gyfer gwella.</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0000"/>
              </a:lnSpc>
            </a:pPr>
            <a:endParaRPr lang="cy-GB" sz="2000" dirty="0"/>
          </a:p>
          <a:p>
            <a:pPr>
              <a:lnSpc>
                <a:spcPct val="100000"/>
              </a:lnSpc>
            </a:pPr>
            <a:endParaRPr lang="cy-GB" sz="2000" dirty="0"/>
          </a:p>
        </p:txBody>
      </p:sp>
      <p:sp>
        <p:nvSpPr>
          <p:cNvPr id="3" name="Text Placeholder 2">
            <a:extLst>
              <a:ext uri="{FF2B5EF4-FFF2-40B4-BE49-F238E27FC236}">
                <a16:creationId xmlns:a16="http://schemas.microsoft.com/office/drawing/2014/main" id="{CE2791CA-6DBE-C177-2C18-BA484251AEAB}"/>
              </a:ext>
            </a:extLst>
          </p:cNvPr>
          <p:cNvSpPr>
            <a:spLocks noGrp="1"/>
          </p:cNvSpPr>
          <p:nvPr>
            <p:ph type="body" sz="quarter" idx="14"/>
          </p:nvPr>
        </p:nvSpPr>
        <p:spPr/>
        <p:txBody>
          <a:bodyPr>
            <a:normAutofit/>
          </a:bodyPr>
          <a:lstStyle/>
          <a:p>
            <a:pPr>
              <a:lnSpc>
                <a:spcPct val="100000"/>
              </a:lnSpc>
            </a:pPr>
            <a:r>
              <a:rPr lang="en-US" sz="2000" b="1" i="1" dirty="0">
                <a:effectLst/>
                <a:latin typeface="Calibri" panose="020F0502020204030204" pitchFamily="34" charset="0"/>
                <a:ea typeface="Times New Roman" panose="02020603050405020304" pitchFamily="18" charset="0"/>
                <a:cs typeface="Arial" panose="020B0604020202020204" pitchFamily="34" charset="0"/>
              </a:rPr>
              <a:t>Identifies necessary changes:</a:t>
            </a:r>
          </a:p>
          <a:p>
            <a:pPr lvl="1">
              <a:lnSpc>
                <a:spcPct val="100000"/>
              </a:lnSpc>
            </a:pPr>
            <a:r>
              <a:rPr lang="en-US" sz="2000" dirty="0">
                <a:effectLst/>
                <a:latin typeface="Calibri" panose="020F0502020204030204" pitchFamily="34" charset="0"/>
                <a:ea typeface="Calibri" panose="020F0502020204030204" pitchFamily="34" charset="0"/>
                <a:cs typeface="Calibri" panose="020F0502020204030204" pitchFamily="34" charset="0"/>
              </a:rPr>
              <a:t>Leads to new learning and potentially a change in assumptions, values, beliefs, knowledge, and practices.</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lvl="1">
              <a:lnSpc>
                <a:spcPct val="100000"/>
              </a:lnSpc>
            </a:pPr>
            <a:endParaRPr lang="en-GB" sz="2000" dirty="0">
              <a:latin typeface="Calibri" panose="020F0502020204030204" pitchFamily="34" charset="0"/>
              <a:ea typeface="Calibri" panose="020F0502020204030204" pitchFamily="34" charset="0"/>
              <a:cs typeface="Arial" panose="020B0604020202020204" pitchFamily="34" charset="0"/>
            </a:endParaRPr>
          </a:p>
          <a:p>
            <a:pPr>
              <a:lnSpc>
                <a:spcPct val="100000"/>
              </a:lnSpc>
            </a:pPr>
            <a:r>
              <a:rPr lang="en-US" sz="2000" b="1" i="1" dirty="0">
                <a:effectLst/>
                <a:latin typeface="Calibri" panose="020F0502020204030204" pitchFamily="34" charset="0"/>
                <a:ea typeface="Times New Roman" panose="02020603050405020304" pitchFamily="18" charset="0"/>
                <a:cs typeface="Arial" panose="020B0604020202020204" pitchFamily="34" charset="0"/>
              </a:rPr>
              <a:t>Informs plans for future practice</a:t>
            </a:r>
            <a:r>
              <a:rPr lang="en-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00000"/>
              </a:lnSpc>
            </a:pPr>
            <a:r>
              <a:rPr lang="en-US" sz="2000" dirty="0">
                <a:effectLst/>
                <a:latin typeface="Calibri" panose="020F0502020204030204" pitchFamily="34" charset="0"/>
                <a:ea typeface="Calibri" panose="020F0502020204030204" pitchFamily="34" charset="0"/>
              </a:rPr>
              <a:t>Includes planning for the future based on past experiences and trying out new approaches to reach desired goals and lead to actions for improvement.</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0000"/>
              </a:lnSpc>
            </a:pPr>
            <a:endParaRPr lang="en-GB" sz="2000" dirty="0"/>
          </a:p>
        </p:txBody>
      </p:sp>
      <p:sp>
        <p:nvSpPr>
          <p:cNvPr id="4" name="Text Placeholder 3">
            <a:extLst>
              <a:ext uri="{FF2B5EF4-FFF2-40B4-BE49-F238E27FC236}">
                <a16:creationId xmlns:a16="http://schemas.microsoft.com/office/drawing/2014/main" id="{B9437524-FCE8-4D4C-AC04-18CFD8C74429}"/>
              </a:ext>
            </a:extLst>
          </p:cNvPr>
          <p:cNvSpPr>
            <a:spLocks noGrp="1"/>
          </p:cNvSpPr>
          <p:nvPr>
            <p:ph type="body" sz="quarter" idx="15"/>
          </p:nvPr>
        </p:nvSpPr>
        <p:spPr/>
        <p:txBody>
          <a:bodyPr>
            <a:normAutofit lnSpcReduction="10000"/>
          </a:bodyPr>
          <a:lstStyle/>
          <a:p>
            <a:r>
              <a:rPr lang="cy-GB" dirty="0"/>
              <a:t>Llywio Gwelliannau mewn Arferion</a:t>
            </a:r>
          </a:p>
        </p:txBody>
      </p:sp>
      <p:sp>
        <p:nvSpPr>
          <p:cNvPr id="5" name="Text Placeholder 4">
            <a:extLst>
              <a:ext uri="{FF2B5EF4-FFF2-40B4-BE49-F238E27FC236}">
                <a16:creationId xmlns:a16="http://schemas.microsoft.com/office/drawing/2014/main" id="{25C5F170-74B6-CA59-3E9B-418A87BC02F6}"/>
              </a:ext>
            </a:extLst>
          </p:cNvPr>
          <p:cNvSpPr>
            <a:spLocks noGrp="1"/>
          </p:cNvSpPr>
          <p:nvPr>
            <p:ph type="body" sz="quarter" idx="16"/>
          </p:nvPr>
        </p:nvSpPr>
        <p:spPr/>
        <p:txBody>
          <a:bodyPr>
            <a:normAutofit lnSpcReduction="10000"/>
          </a:bodyPr>
          <a:lstStyle/>
          <a:p>
            <a:r>
              <a:rPr lang="en-CA" dirty="0"/>
              <a:t>Informs Improvements in Practices</a:t>
            </a:r>
            <a:endParaRPr lang="en-GB" dirty="0"/>
          </a:p>
        </p:txBody>
      </p:sp>
    </p:spTree>
    <p:extLst>
      <p:ext uri="{BB962C8B-B14F-4D97-AF65-F5344CB8AC3E}">
        <p14:creationId xmlns:p14="http://schemas.microsoft.com/office/powerpoint/2010/main" val="38418387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65C6CE1-7A8E-FA4D-B51A-613F9887A632}"/>
              </a:ext>
            </a:extLst>
          </p:cNvPr>
          <p:cNvSpPr>
            <a:spLocks noGrp="1"/>
          </p:cNvSpPr>
          <p:nvPr>
            <p:ph type="body" sz="quarter" idx="13"/>
          </p:nvPr>
        </p:nvSpPr>
        <p:spPr>
          <a:xfrm>
            <a:off x="630236" y="1236958"/>
            <a:ext cx="5297487" cy="4384084"/>
          </a:xfrm>
        </p:spPr>
        <p:txBody>
          <a:bodyPr>
            <a:noAutofit/>
          </a:bodyPr>
          <a:lstStyle/>
          <a:p>
            <a:pPr>
              <a:lnSpc>
                <a:spcPct val="120000"/>
              </a:lnSpc>
            </a:pPr>
            <a:r>
              <a:rPr lang="cy-GB" sz="1900" b="1" i="1" dirty="0">
                <a:effectLst/>
                <a:latin typeface="Calibri" panose="020F0502020204030204" pitchFamily="34" charset="0"/>
                <a:ea typeface="Times New Roman" panose="02020603050405020304" pitchFamily="18" charset="0"/>
                <a:cs typeface="Arial" panose="020B0604020202020204" pitchFamily="34" charset="0"/>
              </a:rPr>
              <a:t>Arweinyddiaeth</a:t>
            </a:r>
            <a:r>
              <a:rPr lang="cy-GB" sz="1900" b="1" i="1" dirty="0">
                <a:effectLst/>
                <a:latin typeface="Calibri" panose="020F0502020204030204" pitchFamily="34" charset="0"/>
                <a:ea typeface="Calibri" panose="020F0502020204030204" pitchFamily="34" charset="0"/>
                <a:cs typeface="Arial" panose="020B0604020202020204" pitchFamily="34" charset="0"/>
              </a:rPr>
              <a:t>:</a:t>
            </a:r>
          </a:p>
          <a:p>
            <a:pPr lvl="1">
              <a:lnSpc>
                <a:spcPct val="120000"/>
              </a:lnSpc>
            </a:pPr>
            <a:r>
              <a:rPr lang="cy-GB" sz="1900" dirty="0">
                <a:effectLst/>
                <a:latin typeface="Calibri" panose="020F0502020204030204" pitchFamily="34" charset="0"/>
                <a:ea typeface="Times New Roman" panose="02020603050405020304" pitchFamily="18" charset="0"/>
                <a:cs typeface="Arial" panose="020B0604020202020204" pitchFamily="34" charset="0"/>
              </a:rPr>
              <a:t>Mae arweinwyr yn cymryd rhan mewn ymarfer myfyriol, yn ei annog ac yn rhoi pwys arno.</a:t>
            </a:r>
            <a:endParaRPr lang="cy-GB" sz="1900" dirty="0">
              <a:effectLst/>
              <a:latin typeface="Calibri" panose="020F0502020204030204" pitchFamily="34" charset="0"/>
              <a:ea typeface="Calibri" panose="020F0502020204030204" pitchFamily="34" charset="0"/>
              <a:cs typeface="Arial" panose="020B0604020202020204" pitchFamily="34" charset="0"/>
            </a:endParaRPr>
          </a:p>
          <a:p>
            <a:pPr>
              <a:lnSpc>
                <a:spcPct val="120000"/>
              </a:lnSpc>
            </a:pPr>
            <a:r>
              <a:rPr lang="cy-GB" sz="1900" b="1" i="1" dirty="0">
                <a:effectLst/>
                <a:latin typeface="Calibri" panose="020F0502020204030204" pitchFamily="34" charset="0"/>
                <a:ea typeface="Times New Roman" panose="02020603050405020304" pitchFamily="18" charset="0"/>
                <a:cs typeface="Arial" panose="020B0604020202020204" pitchFamily="34" charset="0"/>
              </a:rPr>
              <a:t>Diwylliant diogel</a:t>
            </a:r>
            <a:r>
              <a:rPr lang="cy-GB" sz="1900" b="1" i="1" dirty="0">
                <a:latin typeface="Calibri" panose="020F0502020204030204" pitchFamily="34" charset="0"/>
                <a:ea typeface="Calibri" panose="020F0502020204030204" pitchFamily="34" charset="0"/>
                <a:cs typeface="Arial" panose="020B0604020202020204" pitchFamily="34" charset="0"/>
              </a:rPr>
              <a:t>:</a:t>
            </a:r>
          </a:p>
          <a:p>
            <a:pPr lvl="1">
              <a:lnSpc>
                <a:spcPct val="120000"/>
              </a:lnSpc>
            </a:pPr>
            <a:r>
              <a:rPr lang="cy-GB" sz="1900" dirty="0">
                <a:effectLst/>
                <a:latin typeface="Calibri" panose="020F0502020204030204" pitchFamily="34" charset="0"/>
                <a:ea typeface="Calibri" panose="020F0502020204030204" pitchFamily="34" charset="0"/>
                <a:cs typeface="Calibri" panose="020F0502020204030204" pitchFamily="34" charset="0"/>
              </a:rPr>
              <a:t>Mae’n gofyn am amgylchedd diogel mewn diwylliant dibynadwy sy’n rhoi pwys ar fyfyrdod ac nad yw’n cymryd rhan mewn barnu negyddol.</a:t>
            </a:r>
            <a:endParaRPr lang="cy-GB" sz="1900" dirty="0">
              <a:effectLst/>
              <a:latin typeface="Calibri" panose="020F0502020204030204" pitchFamily="34" charset="0"/>
              <a:ea typeface="Calibri" panose="020F0502020204030204" pitchFamily="34" charset="0"/>
              <a:cs typeface="Arial" panose="020B0604020202020204" pitchFamily="34" charset="0"/>
            </a:endParaRPr>
          </a:p>
          <a:p>
            <a:pPr>
              <a:lnSpc>
                <a:spcPct val="120000"/>
              </a:lnSpc>
            </a:pPr>
            <a:r>
              <a:rPr lang="cy-GB" sz="1900" b="1" i="1" dirty="0">
                <a:effectLst/>
                <a:latin typeface="Calibri" panose="020F0502020204030204" pitchFamily="34" charset="0"/>
                <a:ea typeface="Times New Roman" panose="02020603050405020304" pitchFamily="18" charset="0"/>
                <a:cs typeface="Arial" panose="020B0604020202020204" pitchFamily="34" charset="0"/>
              </a:rPr>
              <a:t>Dysgu proffesiynol i fod yn ymarferydd myfyriol</a:t>
            </a:r>
            <a:r>
              <a:rPr lang="cy-GB" sz="1900" b="1" i="1" dirty="0">
                <a:latin typeface="Calibri" panose="020F0502020204030204" pitchFamily="34" charset="0"/>
                <a:ea typeface="Calibri" panose="020F0502020204030204" pitchFamily="34" charset="0"/>
                <a:cs typeface="Arial" panose="020B0604020202020204" pitchFamily="34" charset="0"/>
              </a:rPr>
              <a:t>:</a:t>
            </a:r>
          </a:p>
          <a:p>
            <a:pPr lvl="1">
              <a:lnSpc>
                <a:spcPct val="120000"/>
              </a:lnSpc>
            </a:pPr>
            <a:r>
              <a:rPr lang="cy-GB" sz="1900" dirty="0">
                <a:effectLst/>
                <a:latin typeface="Calibri" panose="020F0502020204030204" pitchFamily="34" charset="0"/>
                <a:ea typeface="Times New Roman" panose="02020603050405020304" pitchFamily="18" charset="0"/>
                <a:cs typeface="Arial" panose="020B0604020202020204" pitchFamily="34" charset="0"/>
              </a:rPr>
              <a:t>Mae datblygu arfer myfyriol a dod yn ymarferydd myfyriol effeithiol yn gofyn am ddatblygiad â ffocws a chymhorthion dysgu proffesiynol.</a:t>
            </a:r>
            <a:endParaRPr lang="cy-GB" sz="1900" dirty="0">
              <a:latin typeface="Calibri" panose="020F0502020204030204" pitchFamily="34" charset="0"/>
              <a:ea typeface="Calibri" panose="020F0502020204030204" pitchFamily="34" charset="0"/>
              <a:cs typeface="Arial" panose="020B0604020202020204" pitchFamily="34" charset="0"/>
            </a:endParaRPr>
          </a:p>
          <a:p>
            <a:pPr>
              <a:lnSpc>
                <a:spcPct val="120000"/>
              </a:lnSpc>
            </a:pPr>
            <a:endParaRPr lang="cy-GB" sz="1900" dirty="0"/>
          </a:p>
          <a:p>
            <a:pPr>
              <a:lnSpc>
                <a:spcPct val="120000"/>
              </a:lnSpc>
            </a:pPr>
            <a:endParaRPr lang="cy-GB" sz="1900" dirty="0"/>
          </a:p>
        </p:txBody>
      </p:sp>
      <p:sp>
        <p:nvSpPr>
          <p:cNvPr id="3" name="Text Placeholder 2">
            <a:extLst>
              <a:ext uri="{FF2B5EF4-FFF2-40B4-BE49-F238E27FC236}">
                <a16:creationId xmlns:a16="http://schemas.microsoft.com/office/drawing/2014/main" id="{50EB3BCC-D2B7-8223-3B8E-3FF6AF9D1C90}"/>
              </a:ext>
            </a:extLst>
          </p:cNvPr>
          <p:cNvSpPr>
            <a:spLocks noGrp="1"/>
          </p:cNvSpPr>
          <p:nvPr>
            <p:ph type="body" sz="quarter" idx="14"/>
          </p:nvPr>
        </p:nvSpPr>
        <p:spPr>
          <a:xfrm>
            <a:off x="6264276" y="1236958"/>
            <a:ext cx="5297487" cy="4384084"/>
          </a:xfrm>
        </p:spPr>
        <p:txBody>
          <a:bodyPr>
            <a:noAutofit/>
          </a:bodyPr>
          <a:lstStyle/>
          <a:p>
            <a:pPr>
              <a:lnSpc>
                <a:spcPct val="120000"/>
              </a:lnSpc>
            </a:pPr>
            <a:r>
              <a:rPr lang="en-US" sz="1900" b="1" i="1" dirty="0">
                <a:effectLst/>
                <a:latin typeface="Calibri" panose="020F0502020204030204" pitchFamily="34" charset="0"/>
                <a:ea typeface="Times New Roman" panose="02020603050405020304" pitchFamily="18" charset="0"/>
                <a:cs typeface="Arial" panose="020B0604020202020204" pitchFamily="34" charset="0"/>
              </a:rPr>
              <a:t>Leadership</a:t>
            </a:r>
            <a:r>
              <a:rPr lang="en-GB" sz="1900" b="1" i="1" dirty="0">
                <a:effectLst/>
                <a:latin typeface="Calibri" panose="020F0502020204030204" pitchFamily="34" charset="0"/>
                <a:ea typeface="Calibri" panose="020F0502020204030204" pitchFamily="34" charset="0"/>
                <a:cs typeface="Arial" panose="020B0604020202020204" pitchFamily="34" charset="0"/>
              </a:rPr>
              <a:t>:</a:t>
            </a:r>
          </a:p>
          <a:p>
            <a:pPr lvl="1">
              <a:lnSpc>
                <a:spcPct val="120000"/>
              </a:lnSpc>
            </a:pPr>
            <a:r>
              <a:rPr lang="en-US" sz="1900" dirty="0">
                <a:effectLst/>
                <a:latin typeface="Calibri" panose="020F0502020204030204" pitchFamily="34" charset="0"/>
                <a:ea typeface="Times New Roman" panose="02020603050405020304" pitchFamily="18" charset="0"/>
                <a:cs typeface="Arial" panose="020B0604020202020204" pitchFamily="34" charset="0"/>
              </a:rPr>
              <a:t>Leaders engage in, encourage, and value reflective practice.</a:t>
            </a:r>
            <a:endParaRPr lang="en-GB" sz="1900" dirty="0">
              <a:effectLst/>
              <a:latin typeface="Calibri" panose="020F0502020204030204" pitchFamily="34" charset="0"/>
              <a:ea typeface="Calibri" panose="020F0502020204030204" pitchFamily="34" charset="0"/>
              <a:cs typeface="Arial" panose="020B0604020202020204" pitchFamily="34" charset="0"/>
            </a:endParaRPr>
          </a:p>
          <a:p>
            <a:pPr>
              <a:lnSpc>
                <a:spcPct val="120000"/>
              </a:lnSpc>
            </a:pPr>
            <a:r>
              <a:rPr lang="en-US" sz="1900" b="1" i="1" dirty="0">
                <a:effectLst/>
                <a:latin typeface="Calibri" panose="020F0502020204030204" pitchFamily="34" charset="0"/>
                <a:ea typeface="Times New Roman" panose="02020603050405020304" pitchFamily="18" charset="0"/>
                <a:cs typeface="Arial" panose="020B0604020202020204" pitchFamily="34" charset="0"/>
              </a:rPr>
              <a:t>Safe culture</a:t>
            </a:r>
            <a:r>
              <a:rPr lang="en-GB" sz="1900" b="1" i="1" dirty="0">
                <a:latin typeface="Calibri" panose="020F0502020204030204" pitchFamily="34" charset="0"/>
                <a:ea typeface="Calibri" panose="020F0502020204030204" pitchFamily="34" charset="0"/>
                <a:cs typeface="Arial" panose="020B0604020202020204" pitchFamily="34" charset="0"/>
              </a:rPr>
              <a:t>:</a:t>
            </a:r>
          </a:p>
          <a:p>
            <a:pPr lvl="1">
              <a:lnSpc>
                <a:spcPct val="120000"/>
              </a:lnSpc>
            </a:pPr>
            <a:r>
              <a:rPr lang="en-US" sz="1900" dirty="0">
                <a:effectLst/>
                <a:latin typeface="Calibri" panose="020F0502020204030204" pitchFamily="34" charset="0"/>
                <a:ea typeface="Calibri" panose="020F0502020204030204" pitchFamily="34" charset="0"/>
                <a:cs typeface="Calibri" panose="020F0502020204030204" pitchFamily="34" charset="0"/>
              </a:rPr>
              <a:t>Requires a safe environment in a trusting culture that values reflection and does not engage in negative judgement.</a:t>
            </a:r>
            <a:endParaRPr lang="en-GB" sz="1900" dirty="0">
              <a:effectLst/>
              <a:latin typeface="Calibri" panose="020F0502020204030204" pitchFamily="34" charset="0"/>
              <a:ea typeface="Calibri" panose="020F0502020204030204" pitchFamily="34" charset="0"/>
              <a:cs typeface="Arial" panose="020B0604020202020204" pitchFamily="34" charset="0"/>
            </a:endParaRPr>
          </a:p>
          <a:p>
            <a:pPr>
              <a:lnSpc>
                <a:spcPct val="120000"/>
              </a:lnSpc>
            </a:pPr>
            <a:r>
              <a:rPr lang="en-US" sz="1900" b="1" i="1" dirty="0">
                <a:effectLst/>
                <a:latin typeface="Calibri" panose="020F0502020204030204" pitchFamily="34" charset="0"/>
                <a:ea typeface="Times New Roman" panose="02020603050405020304" pitchFamily="18" charset="0"/>
                <a:cs typeface="Arial" panose="020B0604020202020204" pitchFamily="34" charset="0"/>
              </a:rPr>
              <a:t>Professional learning to be a reflective practitioner</a:t>
            </a:r>
            <a:r>
              <a:rPr lang="en-GB" sz="1900" b="1" i="1" dirty="0">
                <a:latin typeface="Calibri" panose="020F0502020204030204" pitchFamily="34" charset="0"/>
                <a:ea typeface="Calibri" panose="020F0502020204030204" pitchFamily="34" charset="0"/>
                <a:cs typeface="Arial" panose="020B0604020202020204" pitchFamily="34" charset="0"/>
              </a:rPr>
              <a:t>:</a:t>
            </a:r>
          </a:p>
          <a:p>
            <a:pPr lvl="1">
              <a:lnSpc>
                <a:spcPct val="120000"/>
              </a:lnSpc>
            </a:pPr>
            <a:r>
              <a:rPr lang="en-US" sz="1900" dirty="0">
                <a:effectLst/>
                <a:latin typeface="Calibri" panose="020F0502020204030204" pitchFamily="34" charset="0"/>
                <a:ea typeface="Times New Roman" panose="02020603050405020304" pitchFamily="18" charset="0"/>
                <a:cs typeface="Arial" panose="020B0604020202020204" pitchFamily="34" charset="0"/>
              </a:rPr>
              <a:t>Developing a habit of reflection and becoming an effective reflective practitioner require focused development and professional learning supports.</a:t>
            </a:r>
            <a:endParaRPr lang="en-US" sz="1900" dirty="0">
              <a:latin typeface="Calibri" panose="020F0502020204030204" pitchFamily="34" charset="0"/>
              <a:ea typeface="Calibri" panose="020F0502020204030204" pitchFamily="34" charset="0"/>
              <a:cs typeface="Arial" panose="020B0604020202020204" pitchFamily="34" charset="0"/>
            </a:endParaRPr>
          </a:p>
          <a:p>
            <a:pPr>
              <a:lnSpc>
                <a:spcPct val="120000"/>
              </a:lnSpc>
            </a:pPr>
            <a:endParaRPr lang="en-GB" sz="1900" dirty="0"/>
          </a:p>
        </p:txBody>
      </p:sp>
      <p:sp>
        <p:nvSpPr>
          <p:cNvPr id="4" name="Text Placeholder 3">
            <a:extLst>
              <a:ext uri="{FF2B5EF4-FFF2-40B4-BE49-F238E27FC236}">
                <a16:creationId xmlns:a16="http://schemas.microsoft.com/office/drawing/2014/main" id="{483313E4-8CE0-5F82-CAA1-B856D266AAE9}"/>
              </a:ext>
            </a:extLst>
          </p:cNvPr>
          <p:cNvSpPr>
            <a:spLocks noGrp="1"/>
          </p:cNvSpPr>
          <p:nvPr>
            <p:ph type="body" sz="quarter" idx="15"/>
          </p:nvPr>
        </p:nvSpPr>
        <p:spPr/>
        <p:txBody>
          <a:bodyPr>
            <a:normAutofit/>
          </a:bodyPr>
          <a:lstStyle/>
          <a:p>
            <a:r>
              <a:rPr lang="en-CA" dirty="0" err="1"/>
              <a:t>Amodau</a:t>
            </a:r>
            <a:r>
              <a:rPr lang="en-CA" dirty="0"/>
              <a:t> </a:t>
            </a:r>
            <a:r>
              <a:rPr lang="en-CA" dirty="0" err="1"/>
              <a:t>Cefnogol</a:t>
            </a:r>
            <a:endParaRPr lang="en-GB" dirty="0"/>
          </a:p>
        </p:txBody>
      </p:sp>
      <p:sp>
        <p:nvSpPr>
          <p:cNvPr id="5" name="Text Placeholder 4">
            <a:extLst>
              <a:ext uri="{FF2B5EF4-FFF2-40B4-BE49-F238E27FC236}">
                <a16:creationId xmlns:a16="http://schemas.microsoft.com/office/drawing/2014/main" id="{19FB16EA-6DC1-E254-F05F-87897C366C35}"/>
              </a:ext>
            </a:extLst>
          </p:cNvPr>
          <p:cNvSpPr>
            <a:spLocks noGrp="1"/>
          </p:cNvSpPr>
          <p:nvPr>
            <p:ph type="body" sz="quarter" idx="16"/>
          </p:nvPr>
        </p:nvSpPr>
        <p:spPr/>
        <p:txBody>
          <a:bodyPr/>
          <a:lstStyle/>
          <a:p>
            <a:r>
              <a:rPr lang="en-CA" dirty="0"/>
              <a:t>Supportive Conditions</a:t>
            </a:r>
            <a:endParaRPr lang="en-GB" dirty="0"/>
          </a:p>
        </p:txBody>
      </p:sp>
    </p:spTree>
    <p:extLst>
      <p:ext uri="{BB962C8B-B14F-4D97-AF65-F5344CB8AC3E}">
        <p14:creationId xmlns:p14="http://schemas.microsoft.com/office/powerpoint/2010/main" val="3185932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650CCD-58EA-D7CD-3903-92A82623B3A2}"/>
              </a:ext>
            </a:extLst>
          </p:cNvPr>
          <p:cNvSpPr>
            <a:spLocks noGrp="1"/>
          </p:cNvSpPr>
          <p:nvPr>
            <p:ph type="body" sz="quarter" idx="13"/>
          </p:nvPr>
        </p:nvSpPr>
        <p:spPr/>
        <p:txBody>
          <a:bodyPr>
            <a:normAutofit/>
          </a:bodyPr>
          <a:lstStyle/>
          <a:p>
            <a:pPr>
              <a:lnSpc>
                <a:spcPct val="100000"/>
              </a:lnSpc>
            </a:pPr>
            <a:r>
              <a:rPr lang="cy-GB" sz="2000" b="1" i="1" dirty="0">
                <a:effectLst/>
                <a:latin typeface="Calibri" panose="020F0502020204030204" pitchFamily="34" charset="0"/>
                <a:ea typeface="Times New Roman" panose="02020603050405020304" pitchFamily="18" charset="0"/>
                <a:cs typeface="Arial" panose="020B0604020202020204" pitchFamily="34" charset="0"/>
              </a:rPr>
              <a:t>Offer ac adnoddau ar gael i fyfyrio</a:t>
            </a:r>
            <a:r>
              <a:rPr lang="cy-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00000"/>
              </a:lnSpc>
            </a:pPr>
            <a:r>
              <a:rPr lang="cy-GB" sz="2000" dirty="0">
                <a:latin typeface="Calibri" panose="020F0502020204030204" pitchFamily="34" charset="0"/>
                <a:ea typeface="Times New Roman" panose="02020603050405020304" pitchFamily="18" charset="0"/>
                <a:cs typeface="Arial" panose="020B0604020202020204" pitchFamily="34" charset="0"/>
              </a:rPr>
              <a:t>Mae fframweithiau, canllawiau, offer ac adnoddau (print, wyneb yn wyneb ac ar-lein) i hwyluso a chofnodi ymarfer myfyriol yn ddefnyddiol. </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0000"/>
              </a:lnSpc>
            </a:pPr>
            <a:r>
              <a:rPr lang="cy-GB" sz="2000" b="1" i="1" dirty="0">
                <a:effectLst/>
                <a:latin typeface="Calibri" panose="020F0502020204030204" pitchFamily="34" charset="0"/>
                <a:ea typeface="Times New Roman" panose="02020603050405020304" pitchFamily="18" charset="0"/>
                <a:cs typeface="Arial" panose="020B0604020202020204" pitchFamily="34" charset="0"/>
              </a:rPr>
              <a:t>Amser:</a:t>
            </a:r>
          </a:p>
          <a:p>
            <a:pPr lvl="1">
              <a:lnSpc>
                <a:spcPct val="100000"/>
              </a:lnSpc>
            </a:pPr>
            <a:r>
              <a:rPr lang="cy-GB" sz="2000" dirty="0">
                <a:effectLst/>
                <a:latin typeface="Calibri" panose="020F0502020204030204" pitchFamily="34" charset="0"/>
                <a:ea typeface="Times New Roman" panose="02020603050405020304" pitchFamily="18" charset="0"/>
                <a:cs typeface="Arial" panose="020B0604020202020204" pitchFamily="34" charset="0"/>
              </a:rPr>
              <a:t>Mae angen i ymarfer myfyriol fel arfer gael ei ymarfer yn fynych ac mae angen amser pwrpasol ar gyfer myfyrdod dwfn.</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0000"/>
              </a:lnSpc>
            </a:pPr>
            <a:endParaRPr lang="cy-GB" sz="2000" dirty="0"/>
          </a:p>
          <a:p>
            <a:pPr>
              <a:lnSpc>
                <a:spcPct val="100000"/>
              </a:lnSpc>
            </a:pPr>
            <a:endParaRPr lang="cy-GB" sz="2000" dirty="0"/>
          </a:p>
        </p:txBody>
      </p:sp>
      <p:sp>
        <p:nvSpPr>
          <p:cNvPr id="3" name="Text Placeholder 2">
            <a:extLst>
              <a:ext uri="{FF2B5EF4-FFF2-40B4-BE49-F238E27FC236}">
                <a16:creationId xmlns:a16="http://schemas.microsoft.com/office/drawing/2014/main" id="{BC0FAED8-0CB2-ACEB-04A1-33EF49F3471B}"/>
              </a:ext>
            </a:extLst>
          </p:cNvPr>
          <p:cNvSpPr>
            <a:spLocks noGrp="1"/>
          </p:cNvSpPr>
          <p:nvPr>
            <p:ph type="body" sz="quarter" idx="14"/>
          </p:nvPr>
        </p:nvSpPr>
        <p:spPr/>
        <p:txBody>
          <a:bodyPr>
            <a:normAutofit/>
          </a:bodyPr>
          <a:lstStyle/>
          <a:p>
            <a:pPr>
              <a:lnSpc>
                <a:spcPct val="100000"/>
              </a:lnSpc>
            </a:pPr>
            <a:r>
              <a:rPr lang="en-US" sz="2000" b="1" i="1" dirty="0">
                <a:effectLst/>
                <a:latin typeface="Calibri" panose="020F0502020204030204" pitchFamily="34" charset="0"/>
                <a:ea typeface="Times New Roman" panose="02020603050405020304" pitchFamily="18" charset="0"/>
                <a:cs typeface="Arial" panose="020B0604020202020204" pitchFamily="34" charset="0"/>
              </a:rPr>
              <a:t>Availability of tools and resources for reflection</a:t>
            </a:r>
            <a:r>
              <a:rPr lang="en-GB" sz="2000" b="1" i="1" dirty="0">
                <a:latin typeface="Calibri" panose="020F0502020204030204" pitchFamily="34" charset="0"/>
                <a:ea typeface="Calibri" panose="020F0502020204030204" pitchFamily="34" charset="0"/>
                <a:cs typeface="Arial" panose="020B0604020202020204" pitchFamily="34" charset="0"/>
              </a:rPr>
              <a:t>:</a:t>
            </a:r>
          </a:p>
          <a:p>
            <a:pPr lvl="1">
              <a:lnSpc>
                <a:spcPct val="100000"/>
              </a:lnSpc>
            </a:pPr>
            <a:r>
              <a:rPr lang="en-US" sz="2000" dirty="0">
                <a:effectLst/>
                <a:latin typeface="Calibri" panose="020F0502020204030204" pitchFamily="34" charset="0"/>
                <a:ea typeface="Times New Roman" panose="02020603050405020304" pitchFamily="18" charset="0"/>
                <a:cs typeface="Arial" panose="020B0604020202020204" pitchFamily="34" charset="0"/>
              </a:rPr>
              <a:t>Frameworks, guides, tools, and resources (print, in person and online) to facilitate and record reflective practice are helpful.</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0000"/>
              </a:lnSpc>
            </a:pPr>
            <a:r>
              <a:rPr lang="en-US" sz="2000" b="1" i="1" dirty="0">
                <a:effectLst/>
                <a:latin typeface="Calibri" panose="020F0502020204030204" pitchFamily="34" charset="0"/>
                <a:ea typeface="Times New Roman" panose="02020603050405020304" pitchFamily="18" charset="0"/>
                <a:cs typeface="Arial" panose="020B0604020202020204" pitchFamily="34" charset="0"/>
              </a:rPr>
              <a:t>Time:</a:t>
            </a:r>
          </a:p>
          <a:p>
            <a:pPr lvl="1">
              <a:lnSpc>
                <a:spcPct val="100000"/>
              </a:lnSpc>
            </a:pPr>
            <a:r>
              <a:rPr lang="en-US" sz="2000" dirty="0">
                <a:effectLst/>
                <a:latin typeface="Calibri" panose="020F0502020204030204" pitchFamily="34" charset="0"/>
                <a:ea typeface="Times New Roman" panose="02020603050405020304" pitchFamily="18" charset="0"/>
                <a:cs typeface="Arial" panose="020B0604020202020204" pitchFamily="34" charset="0"/>
              </a:rPr>
              <a:t>Reflective practice as a habit needs to be practiced frequently and requires dedicated time for deep reflection.</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0000"/>
              </a:lnSpc>
            </a:pPr>
            <a:endParaRPr lang="en-GB" sz="2000" dirty="0"/>
          </a:p>
        </p:txBody>
      </p:sp>
      <p:sp>
        <p:nvSpPr>
          <p:cNvPr id="4" name="Text Placeholder 3">
            <a:extLst>
              <a:ext uri="{FF2B5EF4-FFF2-40B4-BE49-F238E27FC236}">
                <a16:creationId xmlns:a16="http://schemas.microsoft.com/office/drawing/2014/main" id="{BCD0B246-2228-334F-5A6D-E186C9A8E6ED}"/>
              </a:ext>
            </a:extLst>
          </p:cNvPr>
          <p:cNvSpPr>
            <a:spLocks noGrp="1"/>
          </p:cNvSpPr>
          <p:nvPr>
            <p:ph type="body" sz="quarter" idx="15"/>
          </p:nvPr>
        </p:nvSpPr>
        <p:spPr/>
        <p:txBody>
          <a:bodyPr/>
          <a:lstStyle/>
          <a:p>
            <a:r>
              <a:rPr lang="cy-GB" dirty="0"/>
              <a:t>Amodau Cefnogol</a:t>
            </a:r>
          </a:p>
        </p:txBody>
      </p:sp>
      <p:sp>
        <p:nvSpPr>
          <p:cNvPr id="5" name="Text Placeholder 4">
            <a:extLst>
              <a:ext uri="{FF2B5EF4-FFF2-40B4-BE49-F238E27FC236}">
                <a16:creationId xmlns:a16="http://schemas.microsoft.com/office/drawing/2014/main" id="{FAA801F3-2F9F-13E2-F302-654C8D69BB94}"/>
              </a:ext>
            </a:extLst>
          </p:cNvPr>
          <p:cNvSpPr>
            <a:spLocks noGrp="1"/>
          </p:cNvSpPr>
          <p:nvPr>
            <p:ph type="body" sz="quarter" idx="16"/>
          </p:nvPr>
        </p:nvSpPr>
        <p:spPr/>
        <p:txBody>
          <a:bodyPr/>
          <a:lstStyle/>
          <a:p>
            <a:r>
              <a:rPr lang="en-CA" dirty="0"/>
              <a:t>Supportive Conditions</a:t>
            </a:r>
            <a:endParaRPr lang="en-GB" dirty="0"/>
          </a:p>
          <a:p>
            <a:endParaRPr lang="en-GB" dirty="0"/>
          </a:p>
        </p:txBody>
      </p:sp>
    </p:spTree>
    <p:extLst>
      <p:ext uri="{BB962C8B-B14F-4D97-AF65-F5344CB8AC3E}">
        <p14:creationId xmlns:p14="http://schemas.microsoft.com/office/powerpoint/2010/main" val="40010494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02C0D8-EE30-9902-06CD-A29831D634D3}"/>
              </a:ext>
            </a:extLst>
          </p:cNvPr>
          <p:cNvSpPr>
            <a:spLocks noGrp="1"/>
          </p:cNvSpPr>
          <p:nvPr>
            <p:ph type="body" sz="quarter" idx="13"/>
          </p:nvPr>
        </p:nvSpPr>
        <p:spPr>
          <a:xfrm>
            <a:off x="630236" y="1064934"/>
            <a:ext cx="5297487" cy="5576440"/>
          </a:xfrm>
        </p:spPr>
        <p:txBody>
          <a:bodyPr>
            <a:normAutofit/>
          </a:bodyPr>
          <a:lstStyle/>
          <a:p>
            <a:pPr>
              <a:lnSpc>
                <a:spcPct val="100000"/>
              </a:lnSpc>
            </a:pPr>
            <a:r>
              <a:rPr lang="cy-GB" sz="2000" b="1" dirty="0">
                <a:solidFill>
                  <a:schemeClr val="tx1"/>
                </a:solidFill>
              </a:rPr>
              <a:t>C3: Sut ydych chi (neu sut byddwch chi) yn datblygu ymarfer myfyriol effeithiol ymhellach?</a:t>
            </a:r>
            <a:endParaRPr lang="cy-GB" sz="2000" b="1" i="1" dirty="0">
              <a:solidFill>
                <a:schemeClr val="tx1"/>
              </a:solidFill>
            </a:endParaRPr>
          </a:p>
          <a:p>
            <a:pPr>
              <a:lnSpc>
                <a:spcPct val="100000"/>
              </a:lnSpc>
            </a:pPr>
            <a:r>
              <a:rPr lang="cy-GB" sz="2000" b="1" i="1" dirty="0">
                <a:solidFill>
                  <a:schemeClr val="tx1"/>
                </a:solidFill>
              </a:rPr>
              <a:t>Diben – </a:t>
            </a:r>
            <a:r>
              <a:rPr lang="cy-GB" sz="2000" dirty="0">
                <a:solidFill>
                  <a:schemeClr val="tx1"/>
                </a:solidFill>
              </a:rPr>
              <a:t>eglurder, perthnasedd</a:t>
            </a:r>
            <a:endParaRPr lang="cy-GB" sz="2000" b="1" i="1" dirty="0">
              <a:solidFill>
                <a:schemeClr val="tx1"/>
              </a:solidFill>
            </a:endParaRPr>
          </a:p>
          <a:p>
            <a:pPr>
              <a:lnSpc>
                <a:spcPct val="100000"/>
              </a:lnSpc>
            </a:pPr>
            <a:r>
              <a:rPr lang="cy-GB" sz="2000" b="1" i="1" dirty="0">
                <a:solidFill>
                  <a:schemeClr val="tx1"/>
                </a:solidFill>
              </a:rPr>
              <a:t>Prosesau – </a:t>
            </a:r>
            <a:r>
              <a:rPr lang="cy-GB" sz="2000" dirty="0">
                <a:solidFill>
                  <a:schemeClr val="tx1"/>
                </a:solidFill>
              </a:rPr>
              <a:t>dyfnder ac ehangder myfyrdod, ymholi gweithredol, seiliedig ar dystiolaeth, myfyrdod ar lwyddiannau a methiannau, strwythuredig ond hyblyg, cydweithredol, yn cynnwys anghytgord, yn rhoi adborth.</a:t>
            </a:r>
            <a:endParaRPr lang="cy-GB" sz="2000" b="1" i="1" dirty="0">
              <a:solidFill>
                <a:schemeClr val="tx1"/>
              </a:solidFill>
            </a:endParaRPr>
          </a:p>
          <a:p>
            <a:pPr>
              <a:lnSpc>
                <a:spcPct val="100000"/>
              </a:lnSpc>
            </a:pPr>
            <a:r>
              <a:rPr lang="cy-GB" sz="2000" b="1" i="1" dirty="0">
                <a:solidFill>
                  <a:schemeClr val="tx1"/>
                </a:solidFill>
              </a:rPr>
              <a:t>Llywio gwelliannau mewn arferion – </a:t>
            </a:r>
            <a:r>
              <a:rPr lang="cy-GB" sz="2000" dirty="0">
                <a:solidFill>
                  <a:schemeClr val="tx1"/>
                </a:solidFill>
              </a:rPr>
              <a:t>yn nodi newidiadau angenrheidiol, yn llywio cynlluniau ar gyfer arferion yn y dyfodol</a:t>
            </a:r>
            <a:endParaRPr lang="cy-GB" sz="2000" b="1" i="1" dirty="0">
              <a:solidFill>
                <a:schemeClr val="tx1"/>
              </a:solidFill>
            </a:endParaRPr>
          </a:p>
          <a:p>
            <a:pPr>
              <a:lnSpc>
                <a:spcPct val="100000"/>
              </a:lnSpc>
            </a:pPr>
            <a:r>
              <a:rPr lang="cy-GB" sz="2000" b="1" i="1" dirty="0">
                <a:solidFill>
                  <a:schemeClr val="tx1"/>
                </a:solidFill>
              </a:rPr>
              <a:t>Amodau Cefnogol – </a:t>
            </a:r>
            <a:r>
              <a:rPr lang="cy-GB" sz="2000" dirty="0">
                <a:solidFill>
                  <a:schemeClr val="tx1"/>
                </a:solidFill>
              </a:rPr>
              <a:t>arweinyddiaeth, diwylliant diogel, dysgu proffesiynol, offer ac adnoddau ar gael, amser.</a:t>
            </a:r>
            <a:endParaRPr lang="cy-GB" sz="2000" b="1" i="1" dirty="0">
              <a:solidFill>
                <a:schemeClr val="tx1"/>
              </a:solidFill>
            </a:endParaRPr>
          </a:p>
        </p:txBody>
      </p:sp>
      <p:sp>
        <p:nvSpPr>
          <p:cNvPr id="3" name="Text Placeholder 2">
            <a:extLst>
              <a:ext uri="{FF2B5EF4-FFF2-40B4-BE49-F238E27FC236}">
                <a16:creationId xmlns:a16="http://schemas.microsoft.com/office/drawing/2014/main" id="{DA69E935-8CD2-2A61-CB1D-27B4AF3E171C}"/>
              </a:ext>
            </a:extLst>
          </p:cNvPr>
          <p:cNvSpPr>
            <a:spLocks noGrp="1"/>
          </p:cNvSpPr>
          <p:nvPr>
            <p:ph type="body" sz="quarter" idx="14"/>
          </p:nvPr>
        </p:nvSpPr>
        <p:spPr>
          <a:xfrm>
            <a:off x="6264276" y="951722"/>
            <a:ext cx="5297487" cy="4716431"/>
          </a:xfrm>
        </p:spPr>
        <p:txBody>
          <a:bodyPr>
            <a:noAutofit/>
          </a:bodyPr>
          <a:lstStyle/>
          <a:p>
            <a:pPr>
              <a:lnSpc>
                <a:spcPct val="100000"/>
              </a:lnSpc>
            </a:pPr>
            <a:r>
              <a:rPr lang="en-CA" sz="2000" b="1" dirty="0">
                <a:solidFill>
                  <a:schemeClr val="tx1"/>
                </a:solidFill>
              </a:rPr>
              <a:t>Q3: How are (or will) you further develop effective reflective practice?</a:t>
            </a:r>
            <a:endParaRPr lang="en-CA" sz="2000" b="1" i="1" dirty="0">
              <a:solidFill>
                <a:schemeClr val="tx1"/>
              </a:solidFill>
            </a:endParaRPr>
          </a:p>
          <a:p>
            <a:pPr>
              <a:lnSpc>
                <a:spcPct val="100000"/>
              </a:lnSpc>
            </a:pPr>
            <a:r>
              <a:rPr lang="en-CA" sz="2000" b="1" i="1" dirty="0">
                <a:solidFill>
                  <a:schemeClr val="tx1"/>
                </a:solidFill>
              </a:rPr>
              <a:t>Purpose – </a:t>
            </a:r>
            <a:r>
              <a:rPr lang="en-CA" sz="2000" dirty="0">
                <a:solidFill>
                  <a:schemeClr val="tx1"/>
                </a:solidFill>
              </a:rPr>
              <a:t>clarity, relevance</a:t>
            </a:r>
            <a:endParaRPr lang="en-CA" sz="2000" b="1" i="1" dirty="0">
              <a:solidFill>
                <a:schemeClr val="tx1"/>
              </a:solidFill>
            </a:endParaRPr>
          </a:p>
          <a:p>
            <a:pPr>
              <a:lnSpc>
                <a:spcPct val="100000"/>
              </a:lnSpc>
            </a:pPr>
            <a:r>
              <a:rPr lang="en-CA" sz="2000" b="1" i="1" dirty="0">
                <a:solidFill>
                  <a:schemeClr val="tx1"/>
                </a:solidFill>
              </a:rPr>
              <a:t>Processes – </a:t>
            </a:r>
            <a:r>
              <a:rPr lang="en-CA" sz="2000" dirty="0">
                <a:solidFill>
                  <a:schemeClr val="tx1"/>
                </a:solidFill>
              </a:rPr>
              <a:t>depth and breadth of reflection, active inquiry, evidence-based, reflection on successes and failures, structured yet flexible, collaborative, includes dissonance, provides feedback.</a:t>
            </a:r>
            <a:endParaRPr lang="en-CA" sz="2000" b="1" i="1" dirty="0">
              <a:solidFill>
                <a:schemeClr val="tx1"/>
              </a:solidFill>
            </a:endParaRPr>
          </a:p>
          <a:p>
            <a:pPr>
              <a:lnSpc>
                <a:spcPct val="100000"/>
              </a:lnSpc>
            </a:pPr>
            <a:r>
              <a:rPr lang="en-CA" sz="2000" b="1" i="1" dirty="0">
                <a:solidFill>
                  <a:schemeClr val="tx1"/>
                </a:solidFill>
              </a:rPr>
              <a:t>Informs Improvements in Practices – </a:t>
            </a:r>
            <a:r>
              <a:rPr lang="en-CA" sz="2000" dirty="0">
                <a:solidFill>
                  <a:schemeClr val="tx1"/>
                </a:solidFill>
              </a:rPr>
              <a:t>identifies necessary changes, informs plans for future practices</a:t>
            </a:r>
            <a:endParaRPr lang="en-CA" sz="2000" b="1" i="1" dirty="0">
              <a:solidFill>
                <a:schemeClr val="tx1"/>
              </a:solidFill>
            </a:endParaRPr>
          </a:p>
          <a:p>
            <a:pPr>
              <a:lnSpc>
                <a:spcPct val="100000"/>
              </a:lnSpc>
            </a:pPr>
            <a:r>
              <a:rPr lang="en-CA" sz="2000" b="1" i="1" dirty="0">
                <a:solidFill>
                  <a:schemeClr val="tx1"/>
                </a:solidFill>
              </a:rPr>
              <a:t>Supportive Conditions – </a:t>
            </a:r>
            <a:r>
              <a:rPr lang="en-CA" sz="2000" dirty="0">
                <a:solidFill>
                  <a:schemeClr val="tx1"/>
                </a:solidFill>
              </a:rPr>
              <a:t>leadership, safe culture, professional learning, availability of tools and resources, time.</a:t>
            </a:r>
            <a:endParaRPr lang="en-GB" sz="2000" b="1" i="1" dirty="0">
              <a:solidFill>
                <a:schemeClr val="tx1"/>
              </a:solidFill>
            </a:endParaRPr>
          </a:p>
        </p:txBody>
      </p:sp>
      <p:sp>
        <p:nvSpPr>
          <p:cNvPr id="4" name="Text Placeholder 3">
            <a:extLst>
              <a:ext uri="{FF2B5EF4-FFF2-40B4-BE49-F238E27FC236}">
                <a16:creationId xmlns:a16="http://schemas.microsoft.com/office/drawing/2014/main" id="{06E6053D-0B63-E27C-CA3A-C31EA2D1D352}"/>
              </a:ext>
            </a:extLst>
          </p:cNvPr>
          <p:cNvSpPr>
            <a:spLocks noGrp="1"/>
          </p:cNvSpPr>
          <p:nvPr>
            <p:ph type="body" sz="quarter" idx="15"/>
          </p:nvPr>
        </p:nvSpPr>
        <p:spPr>
          <a:xfrm>
            <a:off x="630236" y="329838"/>
            <a:ext cx="5297487" cy="823892"/>
          </a:xfrm>
        </p:spPr>
        <p:txBody>
          <a:bodyPr/>
          <a:lstStyle/>
          <a:p>
            <a:r>
              <a:rPr lang="cy-GB" dirty="0"/>
              <a:t>Amser sgwrs!</a:t>
            </a:r>
          </a:p>
        </p:txBody>
      </p:sp>
      <p:sp>
        <p:nvSpPr>
          <p:cNvPr id="5" name="Text Placeholder 4">
            <a:extLst>
              <a:ext uri="{FF2B5EF4-FFF2-40B4-BE49-F238E27FC236}">
                <a16:creationId xmlns:a16="http://schemas.microsoft.com/office/drawing/2014/main" id="{9C5CA767-C2C8-B518-58F1-89A4A80DC089}"/>
              </a:ext>
            </a:extLst>
          </p:cNvPr>
          <p:cNvSpPr>
            <a:spLocks noGrp="1"/>
          </p:cNvSpPr>
          <p:nvPr>
            <p:ph type="body" sz="quarter" idx="16"/>
          </p:nvPr>
        </p:nvSpPr>
        <p:spPr>
          <a:xfrm>
            <a:off x="6264276" y="329838"/>
            <a:ext cx="5007103" cy="578498"/>
          </a:xfrm>
        </p:spPr>
        <p:txBody>
          <a:bodyPr>
            <a:noAutofit/>
          </a:bodyPr>
          <a:lstStyle/>
          <a:p>
            <a:r>
              <a:rPr lang="en-CA" dirty="0"/>
              <a:t>Time for a chat! </a:t>
            </a:r>
          </a:p>
        </p:txBody>
      </p:sp>
    </p:spTree>
    <p:extLst>
      <p:ext uri="{BB962C8B-B14F-4D97-AF65-F5344CB8AC3E}">
        <p14:creationId xmlns:p14="http://schemas.microsoft.com/office/powerpoint/2010/main" val="42921085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D1F5AC-9F61-D4B9-B49A-A17DE2F66CF1}"/>
              </a:ext>
            </a:extLst>
          </p:cNvPr>
          <p:cNvSpPr>
            <a:spLocks noGrp="1"/>
          </p:cNvSpPr>
          <p:nvPr>
            <p:ph type="body" sz="quarter" idx="13"/>
          </p:nvPr>
        </p:nvSpPr>
        <p:spPr/>
        <p:txBody>
          <a:bodyPr>
            <a:normAutofit/>
          </a:bodyPr>
          <a:lstStyle/>
          <a:p>
            <a:pPr>
              <a:lnSpc>
                <a:spcPct val="100000"/>
              </a:lnSpc>
            </a:pPr>
            <a:r>
              <a:rPr lang="cy-GB" sz="2000" dirty="0">
                <a:solidFill>
                  <a:schemeClr val="tx1"/>
                </a:solidFill>
              </a:rPr>
              <a:t>Mae’r dystiolaeth ryngwladol yn glir; pan gaiff ei ddefnyddio’n effeithiol, gall ymarfer myfyriol fod o fudd i weithwyr proffesiynol, dysgwyr a gwelliannau addysgol mewn sefydliadau a systemau. Nid yw dysgwyr Cymru’n haeddu llai.</a:t>
            </a:r>
          </a:p>
          <a:p>
            <a:pPr>
              <a:lnSpc>
                <a:spcPct val="100000"/>
              </a:lnSpc>
            </a:pPr>
            <a:endParaRPr lang="cy-GB" sz="2000" dirty="0">
              <a:solidFill>
                <a:schemeClr val="tx1"/>
              </a:solidFill>
            </a:endParaRPr>
          </a:p>
          <a:p>
            <a:pPr>
              <a:lnSpc>
                <a:spcPct val="100000"/>
              </a:lnSpc>
            </a:pPr>
            <a:endParaRPr lang="cy-GB" sz="2000" dirty="0">
              <a:solidFill>
                <a:schemeClr val="tx1"/>
              </a:solidFill>
            </a:endParaRPr>
          </a:p>
          <a:p>
            <a:pPr>
              <a:lnSpc>
                <a:spcPct val="100000"/>
              </a:lnSpc>
            </a:pPr>
            <a:r>
              <a:rPr lang="cy-GB" sz="2000" b="1" dirty="0">
                <a:solidFill>
                  <a:schemeClr val="tx1"/>
                </a:solidFill>
              </a:rPr>
              <a:t>C4: Beth sydd ei angen nawr a nesaf i sicrhau bod ymarfer effeithiol yn cael ei gefnogi a’i wreiddio yng Nghymru? </a:t>
            </a:r>
          </a:p>
          <a:p>
            <a:pPr>
              <a:lnSpc>
                <a:spcPct val="100000"/>
              </a:lnSpc>
            </a:pPr>
            <a:endParaRPr lang="cy-GB" sz="2000" dirty="0"/>
          </a:p>
          <a:p>
            <a:pPr>
              <a:lnSpc>
                <a:spcPct val="100000"/>
              </a:lnSpc>
            </a:pPr>
            <a:endParaRPr lang="cy-GB" sz="2000" dirty="0"/>
          </a:p>
        </p:txBody>
      </p:sp>
      <p:sp>
        <p:nvSpPr>
          <p:cNvPr id="3" name="Text Placeholder 2">
            <a:extLst>
              <a:ext uri="{FF2B5EF4-FFF2-40B4-BE49-F238E27FC236}">
                <a16:creationId xmlns:a16="http://schemas.microsoft.com/office/drawing/2014/main" id="{043CFA04-55CA-65F2-4BDE-AD93C60AF3FA}"/>
              </a:ext>
            </a:extLst>
          </p:cNvPr>
          <p:cNvSpPr>
            <a:spLocks noGrp="1"/>
          </p:cNvSpPr>
          <p:nvPr>
            <p:ph type="body" sz="quarter" idx="14"/>
          </p:nvPr>
        </p:nvSpPr>
        <p:spPr/>
        <p:txBody>
          <a:bodyPr>
            <a:normAutofit/>
          </a:bodyPr>
          <a:lstStyle/>
          <a:p>
            <a:pPr>
              <a:lnSpc>
                <a:spcPct val="100000"/>
              </a:lnSpc>
            </a:pPr>
            <a:r>
              <a:rPr lang="en-US" sz="2000" dirty="0">
                <a:solidFill>
                  <a:schemeClr val="tx1"/>
                </a:solidFill>
              </a:rPr>
              <a:t>The international evidence is clear, when used effectively, reflective practice can benefit professionals, learners, and educational improvements in institutions and systems. The learners of Wales deserve no less.</a:t>
            </a:r>
            <a:endParaRPr lang="en-GB" sz="2000" dirty="0">
              <a:solidFill>
                <a:schemeClr val="tx1"/>
              </a:solidFill>
            </a:endParaRPr>
          </a:p>
          <a:p>
            <a:pPr>
              <a:lnSpc>
                <a:spcPct val="100000"/>
              </a:lnSpc>
            </a:pPr>
            <a:endParaRPr lang="en-US" sz="2000" dirty="0">
              <a:solidFill>
                <a:schemeClr val="tx1"/>
              </a:solidFill>
            </a:endParaRPr>
          </a:p>
          <a:p>
            <a:pPr>
              <a:lnSpc>
                <a:spcPct val="100000"/>
              </a:lnSpc>
            </a:pPr>
            <a:endParaRPr lang="en-US" sz="2000" dirty="0">
              <a:solidFill>
                <a:schemeClr val="tx1"/>
              </a:solidFill>
            </a:endParaRPr>
          </a:p>
          <a:p>
            <a:pPr>
              <a:lnSpc>
                <a:spcPct val="100000"/>
              </a:lnSpc>
            </a:pPr>
            <a:r>
              <a:rPr lang="en-US" sz="2000" b="1" dirty="0">
                <a:solidFill>
                  <a:schemeClr val="tx1"/>
                </a:solidFill>
              </a:rPr>
              <a:t>Q4: What is needed now and next to ensure effective practice is supported and embedded in Wales? </a:t>
            </a:r>
          </a:p>
          <a:p>
            <a:pPr>
              <a:lnSpc>
                <a:spcPct val="100000"/>
              </a:lnSpc>
            </a:pPr>
            <a:endParaRPr lang="en-GB" sz="2000" dirty="0"/>
          </a:p>
        </p:txBody>
      </p:sp>
      <p:sp>
        <p:nvSpPr>
          <p:cNvPr id="4" name="Text Placeholder 3">
            <a:extLst>
              <a:ext uri="{FF2B5EF4-FFF2-40B4-BE49-F238E27FC236}">
                <a16:creationId xmlns:a16="http://schemas.microsoft.com/office/drawing/2014/main" id="{9CB23A24-01A4-4C98-ADA6-2334A0A9C699}"/>
              </a:ext>
            </a:extLst>
          </p:cNvPr>
          <p:cNvSpPr>
            <a:spLocks noGrp="1"/>
          </p:cNvSpPr>
          <p:nvPr>
            <p:ph type="body" sz="quarter" idx="15"/>
          </p:nvPr>
        </p:nvSpPr>
        <p:spPr/>
        <p:txBody>
          <a:bodyPr>
            <a:normAutofit lnSpcReduction="10000"/>
          </a:bodyPr>
          <a:lstStyle/>
          <a:p>
            <a:r>
              <a:rPr lang="cy-GB" dirty="0"/>
              <a:t>Ymarfer Myfyriol yng Nghymru: O Dystiolaeth i Weithredu</a:t>
            </a:r>
          </a:p>
        </p:txBody>
      </p:sp>
      <p:sp>
        <p:nvSpPr>
          <p:cNvPr id="5" name="Text Placeholder 4">
            <a:extLst>
              <a:ext uri="{FF2B5EF4-FFF2-40B4-BE49-F238E27FC236}">
                <a16:creationId xmlns:a16="http://schemas.microsoft.com/office/drawing/2014/main" id="{1185BDF8-E508-3B04-4870-10556030FF7F}"/>
              </a:ext>
            </a:extLst>
          </p:cNvPr>
          <p:cNvSpPr>
            <a:spLocks noGrp="1"/>
          </p:cNvSpPr>
          <p:nvPr>
            <p:ph type="body" sz="quarter" idx="16"/>
          </p:nvPr>
        </p:nvSpPr>
        <p:spPr>
          <a:xfrm>
            <a:off x="6264277" y="496390"/>
            <a:ext cx="4885805" cy="823892"/>
          </a:xfrm>
        </p:spPr>
        <p:txBody>
          <a:bodyPr>
            <a:normAutofit lnSpcReduction="10000"/>
          </a:bodyPr>
          <a:lstStyle/>
          <a:p>
            <a:r>
              <a:rPr lang="en-CA" dirty="0"/>
              <a:t>Reflective Practice in Wales: From Evidence to Action</a:t>
            </a:r>
            <a:endParaRPr lang="en-GB" dirty="0"/>
          </a:p>
        </p:txBody>
      </p:sp>
    </p:spTree>
    <p:extLst>
      <p:ext uri="{BB962C8B-B14F-4D97-AF65-F5344CB8AC3E}">
        <p14:creationId xmlns:p14="http://schemas.microsoft.com/office/powerpoint/2010/main" val="7132513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222C9AE-1FEE-D421-0FA1-C1B644358B5E}"/>
              </a:ext>
            </a:extLst>
          </p:cNvPr>
          <p:cNvSpPr>
            <a:spLocks noGrp="1"/>
          </p:cNvSpPr>
          <p:nvPr>
            <p:ph type="body" sz="quarter" idx="15"/>
          </p:nvPr>
        </p:nvSpPr>
        <p:spPr/>
        <p:txBody>
          <a:bodyPr>
            <a:normAutofit fontScale="92500" lnSpcReduction="20000"/>
          </a:bodyPr>
          <a:lstStyle/>
          <a:p>
            <a:r>
              <a:rPr lang="en-CA"/>
              <a:t>Diolch!</a:t>
            </a:r>
            <a:endParaRPr lang="en-CA" dirty="0"/>
          </a:p>
          <a:p>
            <a:r>
              <a:rPr lang="en-CA" dirty="0"/>
              <a:t>X @CarolCampbell4</a:t>
            </a:r>
            <a:endParaRPr lang="en-GB" dirty="0"/>
          </a:p>
          <a:p>
            <a:endParaRPr lang="en-GB" dirty="0"/>
          </a:p>
        </p:txBody>
      </p:sp>
      <p:sp>
        <p:nvSpPr>
          <p:cNvPr id="5" name="Text Placeholder 4">
            <a:extLst>
              <a:ext uri="{FF2B5EF4-FFF2-40B4-BE49-F238E27FC236}">
                <a16:creationId xmlns:a16="http://schemas.microsoft.com/office/drawing/2014/main" id="{CDC04904-349E-DB9A-1B9B-262446B37661}"/>
              </a:ext>
            </a:extLst>
          </p:cNvPr>
          <p:cNvSpPr>
            <a:spLocks noGrp="1"/>
          </p:cNvSpPr>
          <p:nvPr>
            <p:ph type="body" sz="quarter" idx="16"/>
          </p:nvPr>
        </p:nvSpPr>
        <p:spPr/>
        <p:txBody>
          <a:bodyPr>
            <a:noAutofit/>
          </a:bodyPr>
          <a:lstStyle/>
          <a:p>
            <a:r>
              <a:rPr lang="en-CA" dirty="0"/>
              <a:t>Thank you!</a:t>
            </a:r>
          </a:p>
          <a:p>
            <a:r>
              <a:rPr lang="en-CA" dirty="0"/>
              <a:t>X @CarolCampbell4</a:t>
            </a:r>
            <a:endParaRPr lang="en-GB" dirty="0"/>
          </a:p>
        </p:txBody>
      </p:sp>
      <p:pic>
        <p:nvPicPr>
          <p:cNvPr id="8" name="Picture 7">
            <a:extLst>
              <a:ext uri="{FF2B5EF4-FFF2-40B4-BE49-F238E27FC236}">
                <a16:creationId xmlns:a16="http://schemas.microsoft.com/office/drawing/2014/main" id="{0C85A1FF-4B57-4663-BA1D-978DA62073AD}"/>
              </a:ext>
            </a:extLst>
          </p:cNvPr>
          <p:cNvPicPr>
            <a:picLocks noChangeAspect="1"/>
          </p:cNvPicPr>
          <p:nvPr/>
        </p:nvPicPr>
        <p:blipFill rotWithShape="1">
          <a:blip r:embed="rId2"/>
          <a:srcRect l="1472" t="1588" r="1739" b="1248"/>
          <a:stretch/>
        </p:blipFill>
        <p:spPr>
          <a:xfrm>
            <a:off x="6248471" y="1747411"/>
            <a:ext cx="3457164" cy="4614199"/>
          </a:xfrm>
          <a:prstGeom prst="rect">
            <a:avLst/>
          </a:prstGeom>
        </p:spPr>
      </p:pic>
      <p:pic>
        <p:nvPicPr>
          <p:cNvPr id="9" name="Picture 8">
            <a:extLst>
              <a:ext uri="{FF2B5EF4-FFF2-40B4-BE49-F238E27FC236}">
                <a16:creationId xmlns:a16="http://schemas.microsoft.com/office/drawing/2014/main" id="{6867FFB8-E1AA-44EF-A4D4-2660F73972FA}"/>
              </a:ext>
            </a:extLst>
          </p:cNvPr>
          <p:cNvPicPr>
            <a:picLocks noChangeAspect="1"/>
          </p:cNvPicPr>
          <p:nvPr/>
        </p:nvPicPr>
        <p:blipFill>
          <a:blip r:embed="rId3"/>
          <a:stretch>
            <a:fillRect/>
          </a:stretch>
        </p:blipFill>
        <p:spPr>
          <a:xfrm>
            <a:off x="845493" y="1747411"/>
            <a:ext cx="3508793" cy="4665028"/>
          </a:xfrm>
          <a:prstGeom prst="rect">
            <a:avLst/>
          </a:prstGeom>
        </p:spPr>
      </p:pic>
    </p:spTree>
    <p:extLst>
      <p:ext uri="{BB962C8B-B14F-4D97-AF65-F5344CB8AC3E}">
        <p14:creationId xmlns:p14="http://schemas.microsoft.com/office/powerpoint/2010/main" val="41411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A1E025D-D32E-201E-F4BE-02C15AE1B093}"/>
              </a:ext>
            </a:extLst>
          </p:cNvPr>
          <p:cNvSpPr>
            <a:spLocks noGrp="1"/>
          </p:cNvSpPr>
          <p:nvPr>
            <p:ph type="body" sz="quarter" idx="13"/>
          </p:nvPr>
        </p:nvSpPr>
        <p:spPr/>
        <p:txBody>
          <a:bodyPr>
            <a:normAutofit/>
          </a:bodyPr>
          <a:lstStyle/>
          <a:p>
            <a:pPr>
              <a:lnSpc>
                <a:spcPct val="110000"/>
              </a:lnSpc>
            </a:pPr>
            <a:r>
              <a:rPr lang="cy-GB" sz="2000" dirty="0" err="1">
                <a:solidFill>
                  <a:schemeClr val="tx1"/>
                </a:solidFill>
              </a:rPr>
              <a:t>Dewey</a:t>
            </a:r>
            <a:r>
              <a:rPr lang="cy-GB" sz="2000" dirty="0">
                <a:solidFill>
                  <a:schemeClr val="tx1"/>
                </a:solidFill>
              </a:rPr>
              <a:t> (1933) – mae ymarfer myfyriol yn cynnwys meddwl am brofiadau a thystiolaeth o brofiadau i lywio gwybodaeth, credoau, penderfyniadau ac arferion. </a:t>
            </a:r>
          </a:p>
          <a:p>
            <a:pPr>
              <a:lnSpc>
                <a:spcPct val="110000"/>
              </a:lnSpc>
            </a:pPr>
            <a:r>
              <a:rPr lang="cy-GB" sz="2000" dirty="0" err="1">
                <a:solidFill>
                  <a:schemeClr val="tx1"/>
                </a:solidFill>
              </a:rPr>
              <a:t>Schön</a:t>
            </a:r>
            <a:r>
              <a:rPr lang="cy-GB" sz="2000" dirty="0">
                <a:solidFill>
                  <a:schemeClr val="tx1"/>
                </a:solidFill>
              </a:rPr>
              <a:t> (1983) The </a:t>
            </a:r>
            <a:r>
              <a:rPr lang="cy-GB" sz="2000" dirty="0" err="1">
                <a:solidFill>
                  <a:schemeClr val="tx1"/>
                </a:solidFill>
              </a:rPr>
              <a:t>Reflective</a:t>
            </a:r>
            <a:r>
              <a:rPr lang="cy-GB" sz="2000" dirty="0">
                <a:solidFill>
                  <a:schemeClr val="tx1"/>
                </a:solidFill>
              </a:rPr>
              <a:t> </a:t>
            </a:r>
            <a:r>
              <a:rPr lang="cy-GB" sz="2000" dirty="0" err="1">
                <a:solidFill>
                  <a:schemeClr val="tx1"/>
                </a:solidFill>
              </a:rPr>
              <a:t>Practitioner</a:t>
            </a:r>
            <a:r>
              <a:rPr lang="cy-GB" sz="2000" dirty="0">
                <a:solidFill>
                  <a:schemeClr val="tx1"/>
                </a:solidFill>
              </a:rPr>
              <a:t> – o resymoledd technegol i fyfyrdod ar waith.</a:t>
            </a:r>
          </a:p>
          <a:p>
            <a:pPr>
              <a:lnSpc>
                <a:spcPct val="110000"/>
              </a:lnSpc>
            </a:pPr>
            <a:r>
              <a:rPr lang="cy-GB" sz="2000" dirty="0" err="1">
                <a:solidFill>
                  <a:schemeClr val="tx1"/>
                </a:solidFill>
              </a:rPr>
              <a:t>Agryis</a:t>
            </a:r>
            <a:r>
              <a:rPr lang="cy-GB" sz="2000" dirty="0">
                <a:solidFill>
                  <a:schemeClr val="tx1"/>
                </a:solidFill>
              </a:rPr>
              <a:t> </a:t>
            </a:r>
            <a:r>
              <a:rPr lang="cy-GB" sz="2000" dirty="0" err="1">
                <a:solidFill>
                  <a:schemeClr val="tx1"/>
                </a:solidFill>
              </a:rPr>
              <a:t>and</a:t>
            </a:r>
            <a:r>
              <a:rPr lang="cy-GB" sz="2000" dirty="0">
                <a:solidFill>
                  <a:schemeClr val="tx1"/>
                </a:solidFill>
              </a:rPr>
              <a:t> </a:t>
            </a:r>
            <a:r>
              <a:rPr lang="cy-GB" sz="2000" dirty="0" err="1">
                <a:solidFill>
                  <a:schemeClr val="tx1"/>
                </a:solidFill>
              </a:rPr>
              <a:t>Schön</a:t>
            </a:r>
            <a:r>
              <a:rPr lang="cy-GB" sz="2000" dirty="0">
                <a:solidFill>
                  <a:schemeClr val="tx1"/>
                </a:solidFill>
              </a:rPr>
              <a:t> (1974) – o ddysgu “dolen sengl” i “ddolen ddwbl”.</a:t>
            </a:r>
          </a:p>
          <a:p>
            <a:pPr>
              <a:lnSpc>
                <a:spcPct val="110000"/>
              </a:lnSpc>
            </a:pPr>
            <a:r>
              <a:rPr lang="cy-GB" sz="2000" dirty="0" err="1">
                <a:solidFill>
                  <a:schemeClr val="tx1"/>
                </a:solidFill>
              </a:rPr>
              <a:t>Kolb</a:t>
            </a:r>
            <a:r>
              <a:rPr lang="cy-GB" sz="2000" dirty="0">
                <a:solidFill>
                  <a:schemeClr val="tx1"/>
                </a:solidFill>
              </a:rPr>
              <a:t> (1984) – damcaniaeth dysgu trwy brofiad.</a:t>
            </a:r>
          </a:p>
          <a:p>
            <a:pPr>
              <a:lnSpc>
                <a:spcPct val="110000"/>
              </a:lnSpc>
            </a:pPr>
            <a:endParaRPr lang="cy-GB" sz="2000" dirty="0">
              <a:solidFill>
                <a:schemeClr val="tx1"/>
              </a:solidFill>
            </a:endParaRPr>
          </a:p>
        </p:txBody>
      </p:sp>
      <p:sp>
        <p:nvSpPr>
          <p:cNvPr id="3" name="Text Placeholder 2">
            <a:extLst>
              <a:ext uri="{FF2B5EF4-FFF2-40B4-BE49-F238E27FC236}">
                <a16:creationId xmlns:a16="http://schemas.microsoft.com/office/drawing/2014/main" id="{25B4B881-DE95-93EF-7B30-1CC787DFB027}"/>
              </a:ext>
            </a:extLst>
          </p:cNvPr>
          <p:cNvSpPr>
            <a:spLocks noGrp="1"/>
          </p:cNvSpPr>
          <p:nvPr>
            <p:ph type="body" sz="quarter" idx="14"/>
          </p:nvPr>
        </p:nvSpPr>
        <p:spPr/>
        <p:txBody>
          <a:bodyPr>
            <a:normAutofit/>
          </a:bodyPr>
          <a:lstStyle/>
          <a:p>
            <a:pPr>
              <a:lnSpc>
                <a:spcPct val="110000"/>
              </a:lnSpc>
            </a:pPr>
            <a:r>
              <a:rPr lang="en-US" sz="2000" dirty="0">
                <a:solidFill>
                  <a:schemeClr val="tx1"/>
                </a:solidFill>
              </a:rPr>
              <a:t>Dewey (1933) - reflective practice involves systematic thinking about experiences and evidence from experiences to inform knowledge, beliefs, decisions, and practices. </a:t>
            </a:r>
          </a:p>
          <a:p>
            <a:pPr>
              <a:lnSpc>
                <a:spcPct val="110000"/>
              </a:lnSpc>
            </a:pPr>
            <a:r>
              <a:rPr lang="en-US" sz="2000" dirty="0">
                <a:solidFill>
                  <a:schemeClr val="tx1"/>
                </a:solidFill>
              </a:rPr>
              <a:t>Schön (1983) The Reflective Practitioner – from technical rationality to reflection in action.</a:t>
            </a:r>
          </a:p>
          <a:p>
            <a:pPr>
              <a:lnSpc>
                <a:spcPct val="110000"/>
              </a:lnSpc>
            </a:pPr>
            <a:r>
              <a:rPr lang="en-GB" sz="2000" dirty="0">
                <a:solidFill>
                  <a:schemeClr val="tx1"/>
                </a:solidFill>
              </a:rPr>
              <a:t>Agryis and Schön (1974</a:t>
            </a:r>
            <a:r>
              <a:rPr lang="en-US" sz="2000" dirty="0">
                <a:solidFill>
                  <a:schemeClr val="tx1"/>
                </a:solidFill>
              </a:rPr>
              <a:t>) – from “single-loop” to double-loop” learning.</a:t>
            </a:r>
          </a:p>
          <a:p>
            <a:pPr>
              <a:lnSpc>
                <a:spcPct val="110000"/>
              </a:lnSpc>
            </a:pPr>
            <a:r>
              <a:rPr lang="en-GB" sz="2000" dirty="0">
                <a:solidFill>
                  <a:schemeClr val="tx1"/>
                </a:solidFill>
              </a:rPr>
              <a:t>Kolb (1984) – experiential learning theory.</a:t>
            </a:r>
          </a:p>
        </p:txBody>
      </p:sp>
      <p:sp>
        <p:nvSpPr>
          <p:cNvPr id="4" name="Text Placeholder 3">
            <a:extLst>
              <a:ext uri="{FF2B5EF4-FFF2-40B4-BE49-F238E27FC236}">
                <a16:creationId xmlns:a16="http://schemas.microsoft.com/office/drawing/2014/main" id="{12266668-7C90-20ED-7AEF-7BD4C61829D7}"/>
              </a:ext>
            </a:extLst>
          </p:cNvPr>
          <p:cNvSpPr>
            <a:spLocks noGrp="1"/>
          </p:cNvSpPr>
          <p:nvPr>
            <p:ph type="body" sz="quarter" idx="15"/>
          </p:nvPr>
        </p:nvSpPr>
        <p:spPr/>
        <p:txBody>
          <a:bodyPr>
            <a:normAutofit lnSpcReduction="10000"/>
          </a:bodyPr>
          <a:lstStyle/>
          <a:p>
            <a:r>
              <a:rPr lang="cy-GB" dirty="0"/>
              <a:t>Beth yw Ymarfer Myfyriol? Dros 100 mlynedd o dystiolaeth…</a:t>
            </a:r>
          </a:p>
        </p:txBody>
      </p:sp>
      <p:sp>
        <p:nvSpPr>
          <p:cNvPr id="5" name="Text Placeholder 4">
            <a:extLst>
              <a:ext uri="{FF2B5EF4-FFF2-40B4-BE49-F238E27FC236}">
                <a16:creationId xmlns:a16="http://schemas.microsoft.com/office/drawing/2014/main" id="{33C8353E-A432-1F5A-99E7-508E2B9A9820}"/>
              </a:ext>
            </a:extLst>
          </p:cNvPr>
          <p:cNvSpPr>
            <a:spLocks noGrp="1"/>
          </p:cNvSpPr>
          <p:nvPr>
            <p:ph type="body" sz="quarter" idx="16"/>
          </p:nvPr>
        </p:nvSpPr>
        <p:spPr>
          <a:xfrm>
            <a:off x="6264277" y="496390"/>
            <a:ext cx="4829821" cy="823892"/>
          </a:xfrm>
        </p:spPr>
        <p:txBody>
          <a:bodyPr>
            <a:normAutofit lnSpcReduction="10000"/>
          </a:bodyPr>
          <a:lstStyle/>
          <a:p>
            <a:r>
              <a:rPr lang="en-CA" dirty="0"/>
              <a:t>What is Reflective Practice? Over 100 years of evidence…</a:t>
            </a:r>
            <a:endParaRPr lang="en-GB" dirty="0"/>
          </a:p>
        </p:txBody>
      </p:sp>
    </p:spTree>
    <p:extLst>
      <p:ext uri="{BB962C8B-B14F-4D97-AF65-F5344CB8AC3E}">
        <p14:creationId xmlns:p14="http://schemas.microsoft.com/office/powerpoint/2010/main" val="231984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B32F2CD-3DE4-479D-D258-E8FE1425EC64}"/>
              </a:ext>
            </a:extLst>
          </p:cNvPr>
          <p:cNvSpPr>
            <a:spLocks noGrp="1"/>
          </p:cNvSpPr>
          <p:nvPr>
            <p:ph type="body" sz="quarter" idx="15"/>
          </p:nvPr>
        </p:nvSpPr>
        <p:spPr/>
        <p:txBody>
          <a:bodyPr>
            <a:normAutofit lnSpcReduction="10000"/>
          </a:bodyPr>
          <a:lstStyle/>
          <a:p>
            <a:r>
              <a:rPr lang="cy-GB" dirty="0"/>
              <a:t>Myfyrdod ar gyfer gweithredu, ar waith ac ar weithredu</a:t>
            </a:r>
          </a:p>
          <a:p>
            <a:endParaRPr lang="en-GB" dirty="0"/>
          </a:p>
        </p:txBody>
      </p:sp>
      <p:sp>
        <p:nvSpPr>
          <p:cNvPr id="5" name="Text Placeholder 4">
            <a:extLst>
              <a:ext uri="{FF2B5EF4-FFF2-40B4-BE49-F238E27FC236}">
                <a16:creationId xmlns:a16="http://schemas.microsoft.com/office/drawing/2014/main" id="{7105AB44-DD38-0402-7B28-B05BD6159C25}"/>
              </a:ext>
            </a:extLst>
          </p:cNvPr>
          <p:cNvSpPr>
            <a:spLocks noGrp="1"/>
          </p:cNvSpPr>
          <p:nvPr>
            <p:ph type="body" sz="quarter" idx="16"/>
          </p:nvPr>
        </p:nvSpPr>
        <p:spPr/>
        <p:txBody>
          <a:bodyPr/>
          <a:lstStyle/>
          <a:p>
            <a:r>
              <a:rPr lang="en-CA" dirty="0"/>
              <a:t>Reflection for, in, and on action</a:t>
            </a:r>
            <a:endParaRPr lang="en-GB" dirty="0"/>
          </a:p>
        </p:txBody>
      </p:sp>
      <p:pic>
        <p:nvPicPr>
          <p:cNvPr id="10" name="Picture 9">
            <a:extLst>
              <a:ext uri="{FF2B5EF4-FFF2-40B4-BE49-F238E27FC236}">
                <a16:creationId xmlns:a16="http://schemas.microsoft.com/office/drawing/2014/main" id="{BAF8F1DA-2E03-41AD-948B-1518D98E73CF}"/>
              </a:ext>
            </a:extLst>
          </p:cNvPr>
          <p:cNvPicPr>
            <a:picLocks noChangeAspect="1"/>
          </p:cNvPicPr>
          <p:nvPr/>
        </p:nvPicPr>
        <p:blipFill>
          <a:blip r:embed="rId2"/>
          <a:stretch>
            <a:fillRect/>
          </a:stretch>
        </p:blipFill>
        <p:spPr>
          <a:xfrm>
            <a:off x="487194" y="1445028"/>
            <a:ext cx="5420481" cy="4629796"/>
          </a:xfrm>
          <a:prstGeom prst="rect">
            <a:avLst/>
          </a:prstGeom>
        </p:spPr>
      </p:pic>
      <p:pic>
        <p:nvPicPr>
          <p:cNvPr id="12" name="Picture 11">
            <a:extLst>
              <a:ext uri="{FF2B5EF4-FFF2-40B4-BE49-F238E27FC236}">
                <a16:creationId xmlns:a16="http://schemas.microsoft.com/office/drawing/2014/main" id="{24A495DF-8191-4EEF-A404-F0B334E5DB27}"/>
              </a:ext>
            </a:extLst>
          </p:cNvPr>
          <p:cNvPicPr>
            <a:picLocks noChangeAspect="1"/>
          </p:cNvPicPr>
          <p:nvPr/>
        </p:nvPicPr>
        <p:blipFill>
          <a:blip r:embed="rId3"/>
          <a:stretch>
            <a:fillRect/>
          </a:stretch>
        </p:blipFill>
        <p:spPr>
          <a:xfrm>
            <a:off x="6264277" y="1406923"/>
            <a:ext cx="5687219" cy="4667901"/>
          </a:xfrm>
          <a:prstGeom prst="rect">
            <a:avLst/>
          </a:prstGeom>
        </p:spPr>
      </p:pic>
    </p:spTree>
    <p:extLst>
      <p:ext uri="{BB962C8B-B14F-4D97-AF65-F5344CB8AC3E}">
        <p14:creationId xmlns:p14="http://schemas.microsoft.com/office/powerpoint/2010/main" val="1177584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1C47258-D525-EE45-6526-6552051D56B8}"/>
              </a:ext>
            </a:extLst>
          </p:cNvPr>
          <p:cNvSpPr>
            <a:spLocks noGrp="1"/>
          </p:cNvSpPr>
          <p:nvPr>
            <p:ph type="body" sz="quarter" idx="13"/>
          </p:nvPr>
        </p:nvSpPr>
        <p:spPr>
          <a:xfrm>
            <a:off x="630237" y="1320282"/>
            <a:ext cx="5297487" cy="5173823"/>
          </a:xfrm>
        </p:spPr>
        <p:txBody>
          <a:bodyPr>
            <a:normAutofit/>
          </a:bodyPr>
          <a:lstStyle/>
          <a:p>
            <a:pPr>
              <a:lnSpc>
                <a:spcPct val="100000"/>
              </a:lnSpc>
            </a:pPr>
            <a:r>
              <a:rPr lang="cy-GB" sz="2000" dirty="0">
                <a:solidFill>
                  <a:schemeClr val="tx1"/>
                </a:solidFill>
                <a:ea typeface="Times New Roman" panose="02020603050405020304" pitchFamily="18" charset="0"/>
                <a:cs typeface="Arial" panose="020B0604020202020204" pitchFamily="34" charset="0"/>
              </a:rPr>
              <a:t>Mae ymarfer myfyriol yn cydnabod bod gwaith proffesiynol yn gymhleth a’i fod yn gofyn am ystyried sefyllfaoedd a phrofiadau yn ofalus, a dysgu ohonynt</a:t>
            </a:r>
            <a:r>
              <a:rPr lang="cy-GB" sz="2000" dirty="0">
                <a:solidFill>
                  <a:schemeClr val="tx1"/>
                </a:solidFill>
                <a:effectLst/>
                <a:ea typeface="Times New Roman" panose="02020603050405020304" pitchFamily="18" charset="0"/>
                <a:cs typeface="Arial" panose="020B0604020202020204" pitchFamily="34" charset="0"/>
              </a:rPr>
              <a:t>. </a:t>
            </a:r>
          </a:p>
          <a:p>
            <a:pPr>
              <a:lnSpc>
                <a:spcPct val="100000"/>
              </a:lnSpc>
            </a:pPr>
            <a:r>
              <a:rPr lang="cy-GB" sz="2000" dirty="0">
                <a:solidFill>
                  <a:schemeClr val="tx1"/>
                </a:solidFill>
                <a:effectLst/>
                <a:ea typeface="Times New Roman" panose="02020603050405020304" pitchFamily="18" charset="0"/>
                <a:cs typeface="Arial" panose="020B0604020202020204" pitchFamily="34" charset="0"/>
              </a:rPr>
              <a:t>Mae dysgu trwy wneud neu hyd yn oed dysgu o wneud yn annigonol, mae angen proses meta-wybyddol fwy datblygedig o fyfyrio ar feddyliau, teimladau, rhagdybiaethau, penderfyniadau a gweithredoedd i lywio dysgu proffesiynol, gwybodaeth ac ymarfer. </a:t>
            </a:r>
          </a:p>
          <a:p>
            <a:pPr>
              <a:lnSpc>
                <a:spcPct val="100000"/>
              </a:lnSpc>
            </a:pPr>
            <a:r>
              <a:rPr lang="cy-GB" sz="2000" dirty="0">
                <a:solidFill>
                  <a:schemeClr val="tx1"/>
                </a:solidFill>
                <a:effectLst/>
                <a:ea typeface="Times New Roman" panose="02020603050405020304" pitchFamily="18" charset="0"/>
                <a:cs typeface="Arial" panose="020B0604020202020204" pitchFamily="34" charset="0"/>
              </a:rPr>
              <a:t>Nid “beth wnes i?” yw’r cwestiwn myfyriol canolog, ond yn hytrach </a:t>
            </a:r>
            <a:r>
              <a:rPr lang="cy-GB" sz="2000" b="1" i="1" dirty="0">
                <a:solidFill>
                  <a:schemeClr val="tx1"/>
                </a:solidFill>
                <a:effectLst/>
                <a:ea typeface="Times New Roman" panose="02020603050405020304" pitchFamily="18" charset="0"/>
                <a:cs typeface="Arial" panose="020B0604020202020204" pitchFamily="34" charset="0"/>
              </a:rPr>
              <a:t>“beth ddysgais i yn ystod ac o’r profiad hwn?”, sut bydd y dysgu hwn yn llywio fy ymarfer proffesiynol yn y dyfodol?” a ‘”beth wnaf i nesaf?”. </a:t>
            </a:r>
            <a:endParaRPr lang="cy-GB" sz="2000" b="1" i="1" dirty="0">
              <a:solidFill>
                <a:schemeClr val="tx1"/>
              </a:solidFill>
            </a:endParaRPr>
          </a:p>
          <a:p>
            <a:pPr>
              <a:lnSpc>
                <a:spcPct val="100000"/>
              </a:lnSpc>
            </a:pPr>
            <a:endParaRPr lang="cy-GB" sz="2000" dirty="0">
              <a:solidFill>
                <a:schemeClr val="tx1"/>
              </a:solidFill>
            </a:endParaRPr>
          </a:p>
        </p:txBody>
      </p:sp>
      <p:sp>
        <p:nvSpPr>
          <p:cNvPr id="3" name="Text Placeholder 2">
            <a:extLst>
              <a:ext uri="{FF2B5EF4-FFF2-40B4-BE49-F238E27FC236}">
                <a16:creationId xmlns:a16="http://schemas.microsoft.com/office/drawing/2014/main" id="{1839C2E1-9B72-01F8-0C0D-1D5A74280452}"/>
              </a:ext>
            </a:extLst>
          </p:cNvPr>
          <p:cNvSpPr>
            <a:spLocks noGrp="1"/>
          </p:cNvSpPr>
          <p:nvPr>
            <p:ph type="body" sz="quarter" idx="14"/>
          </p:nvPr>
        </p:nvSpPr>
        <p:spPr>
          <a:xfrm>
            <a:off x="6264277" y="1320282"/>
            <a:ext cx="5297487" cy="5173823"/>
          </a:xfrm>
        </p:spPr>
        <p:txBody>
          <a:bodyPr>
            <a:noAutofit/>
          </a:bodyPr>
          <a:lstStyle/>
          <a:p>
            <a:pPr>
              <a:lnSpc>
                <a:spcPct val="100000"/>
              </a:lnSpc>
            </a:pPr>
            <a:r>
              <a:rPr lang="en-US" sz="2000" dirty="0">
                <a:solidFill>
                  <a:schemeClr val="tx1"/>
                </a:solidFill>
                <a:ea typeface="Times New Roman" panose="02020603050405020304" pitchFamily="18" charset="0"/>
                <a:cs typeface="Arial" panose="020B0604020202020204" pitchFamily="34" charset="0"/>
              </a:rPr>
              <a:t>R</a:t>
            </a:r>
            <a:r>
              <a:rPr lang="en-US" sz="2000" dirty="0">
                <a:solidFill>
                  <a:schemeClr val="tx1"/>
                </a:solidFill>
                <a:effectLst/>
                <a:ea typeface="Times New Roman" panose="02020603050405020304" pitchFamily="18" charset="0"/>
                <a:cs typeface="Arial" panose="020B0604020202020204" pitchFamily="34" charset="0"/>
              </a:rPr>
              <a:t>eflective practice recognizes that professional work is complex and requires careful consideration of, and learning from, situations and experiences. </a:t>
            </a:r>
          </a:p>
          <a:p>
            <a:pPr>
              <a:lnSpc>
                <a:spcPct val="100000"/>
              </a:lnSpc>
            </a:pPr>
            <a:r>
              <a:rPr lang="en-US" sz="2000" dirty="0">
                <a:solidFill>
                  <a:schemeClr val="tx1"/>
                </a:solidFill>
                <a:effectLst/>
                <a:ea typeface="Times New Roman" panose="02020603050405020304" pitchFamily="18" charset="0"/>
                <a:cs typeface="Arial" panose="020B0604020202020204" pitchFamily="34" charset="0"/>
              </a:rPr>
              <a:t>Learning by doing or even learning from doing is insufficient, a more advanced meta-cognitive process of reflecting on thoughts, feelings, assumptions, decisions, and actions is needed to inform professional learning, knowledge, and practice. </a:t>
            </a:r>
          </a:p>
          <a:p>
            <a:pPr>
              <a:lnSpc>
                <a:spcPct val="100000"/>
              </a:lnSpc>
            </a:pPr>
            <a:r>
              <a:rPr lang="en-US" sz="2000" dirty="0">
                <a:solidFill>
                  <a:schemeClr val="tx1"/>
                </a:solidFill>
                <a:effectLst/>
                <a:ea typeface="Times New Roman" panose="02020603050405020304" pitchFamily="18" charset="0"/>
                <a:cs typeface="Arial" panose="020B0604020202020204" pitchFamily="34" charset="0"/>
              </a:rPr>
              <a:t>The central reflective question is not “what did I do?”, but rather </a:t>
            </a:r>
            <a:r>
              <a:rPr lang="en-US" sz="2000" b="1" i="1" dirty="0">
                <a:solidFill>
                  <a:schemeClr val="tx1"/>
                </a:solidFill>
                <a:effectLst/>
                <a:ea typeface="Times New Roman" panose="02020603050405020304" pitchFamily="18" charset="0"/>
                <a:cs typeface="Arial" panose="020B0604020202020204" pitchFamily="34" charset="0"/>
              </a:rPr>
              <a:t>“what did I learn during and from this experience?”, “how will this learning inform my future professional practice?”, and “what will I do next?”. </a:t>
            </a:r>
            <a:endParaRPr lang="en-GB" sz="2000" b="1" i="1" dirty="0">
              <a:solidFill>
                <a:schemeClr val="tx1"/>
              </a:solidFill>
            </a:endParaRPr>
          </a:p>
          <a:p>
            <a:pPr>
              <a:lnSpc>
                <a:spcPct val="100000"/>
              </a:lnSpc>
            </a:pPr>
            <a:endParaRPr lang="en-GB" sz="2000" dirty="0">
              <a:solidFill>
                <a:schemeClr val="tx1"/>
              </a:solidFill>
            </a:endParaRPr>
          </a:p>
        </p:txBody>
      </p:sp>
      <p:sp>
        <p:nvSpPr>
          <p:cNvPr id="4" name="Text Placeholder 3">
            <a:extLst>
              <a:ext uri="{FF2B5EF4-FFF2-40B4-BE49-F238E27FC236}">
                <a16:creationId xmlns:a16="http://schemas.microsoft.com/office/drawing/2014/main" id="{FB9941AB-22BC-14E9-6D04-68CC5AB5AEC3}"/>
              </a:ext>
            </a:extLst>
          </p:cNvPr>
          <p:cNvSpPr>
            <a:spLocks noGrp="1"/>
          </p:cNvSpPr>
          <p:nvPr>
            <p:ph type="body" sz="quarter" idx="15"/>
          </p:nvPr>
        </p:nvSpPr>
        <p:spPr/>
        <p:txBody>
          <a:bodyPr>
            <a:normAutofit fontScale="92500" lnSpcReduction="20000"/>
          </a:bodyPr>
          <a:lstStyle/>
          <a:p>
            <a:pPr>
              <a:lnSpc>
                <a:spcPct val="110000"/>
              </a:lnSpc>
            </a:pPr>
            <a:r>
              <a:rPr lang="cy-GB" dirty="0"/>
              <a:t>Crynhoi 100 mlynedd o fyfyrio ar ymarfer myfyriol!</a:t>
            </a:r>
          </a:p>
        </p:txBody>
      </p:sp>
      <p:sp>
        <p:nvSpPr>
          <p:cNvPr id="5" name="Text Placeholder 4">
            <a:extLst>
              <a:ext uri="{FF2B5EF4-FFF2-40B4-BE49-F238E27FC236}">
                <a16:creationId xmlns:a16="http://schemas.microsoft.com/office/drawing/2014/main" id="{8474F48E-9519-9A37-2891-51BFBAA59B00}"/>
              </a:ext>
            </a:extLst>
          </p:cNvPr>
          <p:cNvSpPr>
            <a:spLocks noGrp="1"/>
          </p:cNvSpPr>
          <p:nvPr>
            <p:ph type="body" sz="quarter" idx="16"/>
          </p:nvPr>
        </p:nvSpPr>
        <p:spPr/>
        <p:txBody>
          <a:bodyPr>
            <a:normAutofit fontScale="92500" lnSpcReduction="20000"/>
          </a:bodyPr>
          <a:lstStyle/>
          <a:p>
            <a:pPr>
              <a:lnSpc>
                <a:spcPct val="110000"/>
              </a:lnSpc>
            </a:pPr>
            <a:r>
              <a:rPr lang="en-CA" dirty="0"/>
              <a:t>Summarising a 100 years of reflecting on reflective practice!</a:t>
            </a:r>
            <a:endParaRPr lang="en-GB" dirty="0"/>
          </a:p>
        </p:txBody>
      </p:sp>
    </p:spTree>
    <p:extLst>
      <p:ext uri="{BB962C8B-B14F-4D97-AF65-F5344CB8AC3E}">
        <p14:creationId xmlns:p14="http://schemas.microsoft.com/office/powerpoint/2010/main" val="2377074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3CE54A-B2B2-AC07-9CB9-005BC553C306}"/>
              </a:ext>
            </a:extLst>
          </p:cNvPr>
          <p:cNvSpPr>
            <a:spLocks noGrp="1"/>
          </p:cNvSpPr>
          <p:nvPr>
            <p:ph type="body" sz="quarter" idx="13"/>
          </p:nvPr>
        </p:nvSpPr>
        <p:spPr/>
        <p:txBody>
          <a:bodyPr>
            <a:normAutofit/>
          </a:bodyPr>
          <a:lstStyle/>
          <a:p>
            <a:pPr marL="342900" lvl="0" indent="-342900">
              <a:lnSpc>
                <a:spcPct val="100000"/>
              </a:lnSpc>
              <a:buFont typeface="Symbol" panose="05050102010706020507" pitchFamily="18" charset="2"/>
              <a:buChar char=""/>
            </a:pP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Ategu rhagoriaeth a datblygiad arweinwyr.</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Gwella ymddygiadau arwain ac effeithiolrwydd arwain.</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Cyfrannu at egni ac ymgysylltiad arweinwyr â gwaith.</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Gwella gallu pobl i arwain, gweithio a chyfrannu at </a:t>
            </a:r>
            <a:r>
              <a:rPr lang="cy-GB" sz="2000" dirty="0">
                <a:solidFill>
                  <a:srgbClr val="000000"/>
                </a:solidFill>
                <a:latin typeface="Calibri" panose="020F0502020204030204" pitchFamily="34" charset="0"/>
                <a:ea typeface="Times New Roman" panose="02020603050405020304" pitchFamily="18" charset="0"/>
                <a:cs typeface="Arial" panose="020B0604020202020204" pitchFamily="34" charset="0"/>
              </a:rPr>
              <a:t>dimau</a:t>
            </a: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0000"/>
              </a:lnSpc>
            </a:pPr>
            <a:endParaRPr lang="cy-GB" sz="2000" dirty="0"/>
          </a:p>
          <a:p>
            <a:pPr>
              <a:lnSpc>
                <a:spcPct val="100000"/>
              </a:lnSpc>
            </a:pPr>
            <a:endParaRPr lang="cy-GB" sz="2000" dirty="0"/>
          </a:p>
        </p:txBody>
      </p:sp>
      <p:sp>
        <p:nvSpPr>
          <p:cNvPr id="3" name="Text Placeholder 2">
            <a:extLst>
              <a:ext uri="{FF2B5EF4-FFF2-40B4-BE49-F238E27FC236}">
                <a16:creationId xmlns:a16="http://schemas.microsoft.com/office/drawing/2014/main" id="{12858B81-AEDA-A880-3D85-C52CF01C1A7C}"/>
              </a:ext>
            </a:extLst>
          </p:cNvPr>
          <p:cNvSpPr>
            <a:spLocks noGrp="1"/>
          </p:cNvSpPr>
          <p:nvPr>
            <p:ph type="body" sz="quarter" idx="14"/>
          </p:nvPr>
        </p:nvSpPr>
        <p:spPr/>
        <p:txBody>
          <a:bodyPr>
            <a:normAutofit/>
          </a:bodyPr>
          <a:lstStyle/>
          <a:p>
            <a:pPr marL="342900" lvl="0" indent="-342900">
              <a:lnSpc>
                <a:spcPct val="100000"/>
              </a:lnSpc>
              <a:buFont typeface="Symbol" panose="05050102010706020507" pitchFamily="18" charset="2"/>
              <a:buChar char=""/>
            </a:pP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Supporting leaders’ excellence and development.</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Improving leadership behaviours and leadership effectiveness.</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Contributing to leaders’ energy and work engagement.</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Improving peoples’ capacity to lead, work, and contribute to teams.</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0000"/>
              </a:lnSpc>
            </a:pPr>
            <a:endParaRPr lang="en-GB" sz="2000" dirty="0"/>
          </a:p>
        </p:txBody>
      </p:sp>
      <p:sp>
        <p:nvSpPr>
          <p:cNvPr id="4" name="Text Placeholder 3">
            <a:extLst>
              <a:ext uri="{FF2B5EF4-FFF2-40B4-BE49-F238E27FC236}">
                <a16:creationId xmlns:a16="http://schemas.microsoft.com/office/drawing/2014/main" id="{730E9CA0-5149-A50E-1EFE-ACCA1482D0A4}"/>
              </a:ext>
            </a:extLst>
          </p:cNvPr>
          <p:cNvSpPr>
            <a:spLocks noGrp="1"/>
          </p:cNvSpPr>
          <p:nvPr>
            <p:ph type="body" sz="quarter" idx="15"/>
          </p:nvPr>
        </p:nvSpPr>
        <p:spPr/>
        <p:txBody>
          <a:bodyPr>
            <a:normAutofit lnSpcReduction="10000"/>
          </a:bodyPr>
          <a:lstStyle/>
          <a:p>
            <a:r>
              <a:rPr lang="cy-GB" sz="2800" b="1" dirty="0"/>
              <a:t>Effaith gadarnhaol bosibl ymarfer myfyriol i arweinwyr</a:t>
            </a:r>
            <a:endParaRPr lang="cy-GB" dirty="0"/>
          </a:p>
          <a:p>
            <a:endParaRPr lang="cy-GB" dirty="0"/>
          </a:p>
        </p:txBody>
      </p:sp>
      <p:sp>
        <p:nvSpPr>
          <p:cNvPr id="5" name="Text Placeholder 4">
            <a:extLst>
              <a:ext uri="{FF2B5EF4-FFF2-40B4-BE49-F238E27FC236}">
                <a16:creationId xmlns:a16="http://schemas.microsoft.com/office/drawing/2014/main" id="{51DD4B6A-BEF4-B9C3-0C12-B6E3631CB75F}"/>
              </a:ext>
            </a:extLst>
          </p:cNvPr>
          <p:cNvSpPr>
            <a:spLocks noGrp="1"/>
          </p:cNvSpPr>
          <p:nvPr>
            <p:ph type="body" sz="quarter" idx="16"/>
          </p:nvPr>
        </p:nvSpPr>
        <p:spPr/>
        <p:txBody>
          <a:bodyPr>
            <a:normAutofit lnSpcReduction="10000"/>
          </a:bodyPr>
          <a:lstStyle/>
          <a:p>
            <a:r>
              <a:rPr lang="en-US" sz="2800" b="1" dirty="0"/>
              <a:t>Potential positive impact of reflective practice for leaders</a:t>
            </a:r>
            <a:endParaRPr lang="en-GB" dirty="0"/>
          </a:p>
        </p:txBody>
      </p:sp>
    </p:spTree>
    <p:extLst>
      <p:ext uri="{BB962C8B-B14F-4D97-AF65-F5344CB8AC3E}">
        <p14:creationId xmlns:p14="http://schemas.microsoft.com/office/powerpoint/2010/main" val="1727275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3CE54A-B2B2-AC07-9CB9-005BC553C306}"/>
              </a:ext>
            </a:extLst>
          </p:cNvPr>
          <p:cNvSpPr>
            <a:spLocks noGrp="1"/>
          </p:cNvSpPr>
          <p:nvPr>
            <p:ph type="body" sz="quarter" idx="13"/>
          </p:nvPr>
        </p:nvSpPr>
        <p:spPr/>
        <p:txBody>
          <a:bodyPr>
            <a:normAutofit/>
          </a:bodyPr>
          <a:lstStyle/>
          <a:p>
            <a:pPr marL="342900" lvl="0" indent="-342900">
              <a:lnSpc>
                <a:spcPct val="100000"/>
              </a:lnSpc>
              <a:buFont typeface="Symbol" panose="05050102010706020507" pitchFamily="18" charset="2"/>
              <a:buChar char=""/>
            </a:pP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Gwella dysgu proffesiynol o fyfyrio ar brofiadau a meddwl yn feirniadol am ragdybiaethau, gweithredoedd, </a:t>
            </a:r>
            <a:r>
              <a:rPr lang="cy-GB" sz="2000" dirty="0">
                <a:solidFill>
                  <a:srgbClr val="000000"/>
                </a:solidFill>
                <a:latin typeface="Calibri" panose="020F0502020204030204" pitchFamily="34" charset="0"/>
                <a:ea typeface="Times New Roman" panose="02020603050405020304" pitchFamily="18" charset="0"/>
                <a:cs typeface="Arial" panose="020B0604020202020204" pitchFamily="34" charset="0"/>
              </a:rPr>
              <a:t>emosiynau a gweithredoedd yn y dyfodol ar gyfer gwella</a:t>
            </a: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Cyflymu dysgu o brofiad, wedi’i gyferbynnu ag ymarfer ychwanegol ond dim myfyrdod ar yr ymarfer hwnnw.</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Gwella ymarfer, gan gynnwys tasgau, prosesau a deiliannau perfformiad.</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spcAft>
                <a:spcPts val="800"/>
              </a:spcAft>
              <a:buFont typeface="Symbol" panose="05050102010706020507" pitchFamily="18" charset="2"/>
              <a:buChar char=""/>
            </a:pP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Cefnogi lles trwy brosesu profiadau a delio ag emosiynau.</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0000"/>
              </a:lnSpc>
            </a:pPr>
            <a:endParaRPr lang="cy-GB" sz="2000" dirty="0"/>
          </a:p>
          <a:p>
            <a:pPr>
              <a:lnSpc>
                <a:spcPct val="100000"/>
              </a:lnSpc>
            </a:pPr>
            <a:endParaRPr lang="cy-GB" sz="2000" dirty="0"/>
          </a:p>
        </p:txBody>
      </p:sp>
      <p:sp>
        <p:nvSpPr>
          <p:cNvPr id="3" name="Text Placeholder 2">
            <a:extLst>
              <a:ext uri="{FF2B5EF4-FFF2-40B4-BE49-F238E27FC236}">
                <a16:creationId xmlns:a16="http://schemas.microsoft.com/office/drawing/2014/main" id="{12858B81-AEDA-A880-3D85-C52CF01C1A7C}"/>
              </a:ext>
            </a:extLst>
          </p:cNvPr>
          <p:cNvSpPr>
            <a:spLocks noGrp="1"/>
          </p:cNvSpPr>
          <p:nvPr>
            <p:ph type="body" sz="quarter" idx="14"/>
          </p:nvPr>
        </p:nvSpPr>
        <p:spPr/>
        <p:txBody>
          <a:bodyPr>
            <a:normAutofit/>
          </a:bodyPr>
          <a:lstStyle/>
          <a:p>
            <a:pPr marL="342900" lvl="0" indent="-342900">
              <a:lnSpc>
                <a:spcPct val="100000"/>
              </a:lnSpc>
              <a:buFont typeface="Symbol" panose="05050102010706020507" pitchFamily="18" charset="2"/>
              <a:buChar char=""/>
            </a:pP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Enhancing professional learning from reflecting on experiences and critical thinking about assumptions, actions, emotions, and future actions for improvement.</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Accelerating learning from experience, contrasted with additional practice but no reflection on that practice.</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Improving practice, including tasks, processes, and performance outcomes.</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spcAft>
                <a:spcPts val="800"/>
              </a:spcAft>
              <a:buFont typeface="Symbol" panose="05050102010706020507" pitchFamily="18" charset="2"/>
              <a:buChar char=""/>
            </a:pP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Supporting wellbeing through processing experiences and dealing with emotions.</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0000"/>
              </a:lnSpc>
            </a:pPr>
            <a:endParaRPr lang="en-GB" sz="2000" dirty="0"/>
          </a:p>
        </p:txBody>
      </p:sp>
      <p:sp>
        <p:nvSpPr>
          <p:cNvPr id="4" name="Text Placeholder 3">
            <a:extLst>
              <a:ext uri="{FF2B5EF4-FFF2-40B4-BE49-F238E27FC236}">
                <a16:creationId xmlns:a16="http://schemas.microsoft.com/office/drawing/2014/main" id="{730E9CA0-5149-A50E-1EFE-ACCA1482D0A4}"/>
              </a:ext>
            </a:extLst>
          </p:cNvPr>
          <p:cNvSpPr>
            <a:spLocks noGrp="1"/>
          </p:cNvSpPr>
          <p:nvPr>
            <p:ph type="body" sz="quarter" idx="15"/>
          </p:nvPr>
        </p:nvSpPr>
        <p:spPr/>
        <p:txBody>
          <a:bodyPr>
            <a:normAutofit lnSpcReduction="10000"/>
          </a:bodyPr>
          <a:lstStyle/>
          <a:p>
            <a:r>
              <a:rPr lang="cy-GB" sz="2800" b="1" dirty="0"/>
              <a:t>Effaith gadarnhaol bosibl ymarfer myfyriol i arweinwyr</a:t>
            </a:r>
            <a:endParaRPr lang="cy-GB" dirty="0"/>
          </a:p>
        </p:txBody>
      </p:sp>
      <p:sp>
        <p:nvSpPr>
          <p:cNvPr id="5" name="Text Placeholder 4">
            <a:extLst>
              <a:ext uri="{FF2B5EF4-FFF2-40B4-BE49-F238E27FC236}">
                <a16:creationId xmlns:a16="http://schemas.microsoft.com/office/drawing/2014/main" id="{51DD4B6A-BEF4-B9C3-0C12-B6E3631CB75F}"/>
              </a:ext>
            </a:extLst>
          </p:cNvPr>
          <p:cNvSpPr>
            <a:spLocks noGrp="1"/>
          </p:cNvSpPr>
          <p:nvPr>
            <p:ph type="body" sz="quarter" idx="16"/>
          </p:nvPr>
        </p:nvSpPr>
        <p:spPr/>
        <p:txBody>
          <a:bodyPr>
            <a:normAutofit lnSpcReduction="10000"/>
          </a:bodyPr>
          <a:lstStyle/>
          <a:p>
            <a:r>
              <a:rPr lang="en-US" sz="2800" b="1" dirty="0"/>
              <a:t>Potential positive impact of reflective practice for leaders</a:t>
            </a:r>
            <a:endParaRPr lang="en-GB" dirty="0"/>
          </a:p>
        </p:txBody>
      </p:sp>
    </p:spTree>
    <p:extLst>
      <p:ext uri="{BB962C8B-B14F-4D97-AF65-F5344CB8AC3E}">
        <p14:creationId xmlns:p14="http://schemas.microsoft.com/office/powerpoint/2010/main" val="41260216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A4D56D0-E3A8-45EA-4533-ECD930C25677}"/>
              </a:ext>
            </a:extLst>
          </p:cNvPr>
          <p:cNvSpPr>
            <a:spLocks noGrp="1"/>
          </p:cNvSpPr>
          <p:nvPr>
            <p:ph type="body" sz="quarter" idx="13"/>
          </p:nvPr>
        </p:nvSpPr>
        <p:spPr/>
        <p:txBody>
          <a:bodyPr>
            <a:normAutofit/>
          </a:bodyPr>
          <a:lstStyle/>
          <a:p>
            <a:pPr marL="342900" lvl="0" indent="-342900">
              <a:lnSpc>
                <a:spcPct val="100000"/>
              </a:lnSpc>
              <a:buFont typeface="Symbol" panose="05050102010706020507" pitchFamily="18" charset="2"/>
              <a:buChar char=""/>
            </a:pP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Pa mor agored yw unigolyn i fyfyrdod diffuant a dwfn er mwyn dysgu.</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Cyfuniad o nodau dysgu’n ystyried tasgau a phrosesau i fyfyrio arnynt, ynghyd â deilliannau perfformio i’w cyflawni.</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Ystyried y ffocws ar gyfer myfyrdodau yn ofalus ac ymgymryd â myfyrdod unigol strwythuredig.</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Cyfleoedd am fyfyrdod grŵp.</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0000"/>
              </a:lnSpc>
            </a:pPr>
            <a:endParaRPr lang="cy-GB" sz="2000" dirty="0"/>
          </a:p>
          <a:p>
            <a:pPr>
              <a:lnSpc>
                <a:spcPct val="100000"/>
              </a:lnSpc>
            </a:pPr>
            <a:endParaRPr lang="cy-GB" sz="2000" dirty="0"/>
          </a:p>
        </p:txBody>
      </p:sp>
      <p:sp>
        <p:nvSpPr>
          <p:cNvPr id="3" name="Text Placeholder 2">
            <a:extLst>
              <a:ext uri="{FF2B5EF4-FFF2-40B4-BE49-F238E27FC236}">
                <a16:creationId xmlns:a16="http://schemas.microsoft.com/office/drawing/2014/main" id="{319AE399-8490-7314-BAE1-87BA11C695EF}"/>
              </a:ext>
            </a:extLst>
          </p:cNvPr>
          <p:cNvSpPr>
            <a:spLocks noGrp="1"/>
          </p:cNvSpPr>
          <p:nvPr>
            <p:ph type="body" sz="quarter" idx="14"/>
          </p:nvPr>
        </p:nvSpPr>
        <p:spPr/>
        <p:txBody>
          <a:bodyPr>
            <a:normAutofit/>
          </a:bodyPr>
          <a:lstStyle/>
          <a:p>
            <a:pPr marL="342900" lvl="0" indent="-342900">
              <a:lnSpc>
                <a:spcPct val="100000"/>
              </a:lnSpc>
              <a:buFont typeface="Symbol" panose="05050102010706020507" pitchFamily="18" charset="2"/>
              <a:buChar char=""/>
            </a:pP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 person’s openness to genuine and deep reflection to learn.</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 combination of learning goals considering tasks and processes to be reflected on</a:t>
            </a:r>
            <a:r>
              <a:rPr lang="en-US" sz="2000" dirty="0">
                <a:solidFill>
                  <a:srgbClr val="000000"/>
                </a:solidFill>
                <a:latin typeface="Calibri" panose="020F0502020204030204" pitchFamily="34" charset="0"/>
                <a:ea typeface="Times New Roman" panose="02020603050405020304" pitchFamily="18" charset="0"/>
                <a:cs typeface="Arial" panose="020B0604020202020204" pitchFamily="34" charset="0"/>
              </a:rPr>
              <a:t>, </a:t>
            </a: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as well as the performance outcomes to be achieved.</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Carefully considering the focus for reflections </a:t>
            </a:r>
            <a:r>
              <a:rPr lang="en-US" sz="2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and undertaking </a:t>
            </a: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structured individual reflection.</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Opportunities for group reflection.</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0000"/>
              </a:lnSpc>
            </a:pPr>
            <a:endParaRPr lang="en-GB" sz="2000" dirty="0"/>
          </a:p>
        </p:txBody>
      </p:sp>
      <p:sp>
        <p:nvSpPr>
          <p:cNvPr id="4" name="Text Placeholder 3">
            <a:extLst>
              <a:ext uri="{FF2B5EF4-FFF2-40B4-BE49-F238E27FC236}">
                <a16:creationId xmlns:a16="http://schemas.microsoft.com/office/drawing/2014/main" id="{138F9B0B-9467-7D87-923C-688E9A065B87}"/>
              </a:ext>
            </a:extLst>
          </p:cNvPr>
          <p:cNvSpPr>
            <a:spLocks noGrp="1"/>
          </p:cNvSpPr>
          <p:nvPr>
            <p:ph type="body" sz="quarter" idx="15"/>
          </p:nvPr>
        </p:nvSpPr>
        <p:spPr>
          <a:xfrm>
            <a:off x="630237" y="111967"/>
            <a:ext cx="5297487" cy="1208315"/>
          </a:xfrm>
        </p:spPr>
        <p:txBody>
          <a:bodyPr>
            <a:normAutofit lnSpcReduction="10000"/>
          </a:bodyPr>
          <a:lstStyle/>
          <a:p>
            <a:r>
              <a:rPr lang="cy-GB" sz="2800" b="1" dirty="0"/>
              <a:t>Ond mae amodau sy’n helpu ymarfer myfyriol effeithiol i gael effaith gadarnhaol yn cynnwys…</a:t>
            </a:r>
            <a:endParaRPr lang="cy-GB" dirty="0"/>
          </a:p>
        </p:txBody>
      </p:sp>
      <p:sp>
        <p:nvSpPr>
          <p:cNvPr id="5" name="Text Placeholder 4">
            <a:extLst>
              <a:ext uri="{FF2B5EF4-FFF2-40B4-BE49-F238E27FC236}">
                <a16:creationId xmlns:a16="http://schemas.microsoft.com/office/drawing/2014/main" id="{4F3FBBFD-6D19-B6A4-0724-614A012097F7}"/>
              </a:ext>
            </a:extLst>
          </p:cNvPr>
          <p:cNvSpPr>
            <a:spLocks noGrp="1"/>
          </p:cNvSpPr>
          <p:nvPr>
            <p:ph type="body" sz="quarter" idx="16"/>
          </p:nvPr>
        </p:nvSpPr>
        <p:spPr>
          <a:xfrm>
            <a:off x="6264277" y="111967"/>
            <a:ext cx="5297486" cy="1208315"/>
          </a:xfrm>
        </p:spPr>
        <p:txBody>
          <a:bodyPr>
            <a:normAutofit lnSpcReduction="10000"/>
          </a:bodyPr>
          <a:lstStyle/>
          <a:p>
            <a:r>
              <a:rPr lang="en-US" sz="2800" b="1" dirty="0"/>
              <a:t>But conditions supporting effective reflective practice to have a positive impact include…</a:t>
            </a:r>
            <a:endParaRPr lang="en-GB" dirty="0"/>
          </a:p>
        </p:txBody>
      </p:sp>
    </p:spTree>
    <p:extLst>
      <p:ext uri="{BB962C8B-B14F-4D97-AF65-F5344CB8AC3E}">
        <p14:creationId xmlns:p14="http://schemas.microsoft.com/office/powerpoint/2010/main" val="3604434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A4D56D0-E3A8-45EA-4533-ECD930C25677}"/>
              </a:ext>
            </a:extLst>
          </p:cNvPr>
          <p:cNvSpPr>
            <a:spLocks noGrp="1"/>
          </p:cNvSpPr>
          <p:nvPr>
            <p:ph type="body" sz="quarter" idx="13"/>
          </p:nvPr>
        </p:nvSpPr>
        <p:spPr/>
        <p:txBody>
          <a:bodyPr>
            <a:normAutofit/>
          </a:bodyPr>
          <a:lstStyle/>
          <a:p>
            <a:pPr marL="342900" lvl="0" indent="-342900">
              <a:lnSpc>
                <a:spcPct val="100000"/>
              </a:lnSpc>
              <a:spcAft>
                <a:spcPts val="800"/>
              </a:spcAft>
              <a:buFont typeface="Symbol" panose="05050102010706020507" pitchFamily="18" charset="2"/>
              <a:buChar char=""/>
            </a:pPr>
            <a:r>
              <a:rPr lang="cy-GB" sz="2000" dirty="0">
                <a:solidFill>
                  <a:srgbClr val="000000"/>
                </a:solidFill>
                <a:latin typeface="Calibri" panose="020F0502020204030204" pitchFamily="34" charset="0"/>
                <a:ea typeface="Times New Roman" panose="02020603050405020304" pitchFamily="18" charset="0"/>
                <a:cs typeface="Arial" panose="020B0604020202020204" pitchFamily="34" charset="0"/>
              </a:rPr>
              <a:t>Defnyddio myfyrdodau wedi’u hwyluso gan arweinwyr, a all fod o fudd i ddysgu unigol a dysgu tîm</a:t>
            </a: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cy-GB" sz="20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Sgaffaldio</a:t>
            </a: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 chymhorthion fel bod unigolion yn deall diben myfyrio ac ymagweddau ar fod yn ymarferydd myfyriol.</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spcAft>
                <a:spcPts val="800"/>
              </a:spcAft>
              <a:buFont typeface="Symbol" panose="05050102010706020507" pitchFamily="18" charset="2"/>
              <a:buChar char=""/>
            </a:pPr>
            <a:r>
              <a:rPr lang="cy-GB"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Cyfleoedd am adborth allanol ar fyfyrdodau unigol (neu grŵp).</a:t>
            </a:r>
            <a:endParaRPr lang="cy-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0000"/>
              </a:lnSpc>
            </a:pPr>
            <a:endParaRPr lang="cy-GB" sz="2000" dirty="0"/>
          </a:p>
          <a:p>
            <a:pPr>
              <a:lnSpc>
                <a:spcPct val="100000"/>
              </a:lnSpc>
            </a:pPr>
            <a:endParaRPr lang="cy-GB" sz="2000" dirty="0"/>
          </a:p>
        </p:txBody>
      </p:sp>
      <p:sp>
        <p:nvSpPr>
          <p:cNvPr id="3" name="Text Placeholder 2">
            <a:extLst>
              <a:ext uri="{FF2B5EF4-FFF2-40B4-BE49-F238E27FC236}">
                <a16:creationId xmlns:a16="http://schemas.microsoft.com/office/drawing/2014/main" id="{319AE399-8490-7314-BAE1-87BA11C695EF}"/>
              </a:ext>
            </a:extLst>
          </p:cNvPr>
          <p:cNvSpPr>
            <a:spLocks noGrp="1"/>
          </p:cNvSpPr>
          <p:nvPr>
            <p:ph type="body" sz="quarter" idx="14"/>
          </p:nvPr>
        </p:nvSpPr>
        <p:spPr/>
        <p:txBody>
          <a:bodyPr>
            <a:normAutofit/>
          </a:bodyPr>
          <a:lstStyle/>
          <a:p>
            <a:pPr marL="342900" lvl="0" indent="-342900">
              <a:lnSpc>
                <a:spcPct val="100000"/>
              </a:lnSpc>
              <a:spcAft>
                <a:spcPts val="800"/>
              </a:spcAft>
              <a:buFont typeface="Symbol" panose="05050102010706020507" pitchFamily="18" charset="2"/>
              <a:buChar char=""/>
            </a:pPr>
            <a:r>
              <a:rPr lang="en-US" sz="2000" dirty="0">
                <a:solidFill>
                  <a:srgbClr val="000000"/>
                </a:solidFill>
                <a:latin typeface="Calibri" panose="020F0502020204030204" pitchFamily="34" charset="0"/>
                <a:ea typeface="Times New Roman" panose="02020603050405020304" pitchFamily="18" charset="0"/>
                <a:cs typeface="Arial" panose="020B0604020202020204" pitchFamily="34" charset="0"/>
              </a:rPr>
              <a:t>U</a:t>
            </a: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se of facilitated reflections</a:t>
            </a:r>
            <a:r>
              <a:rPr lang="en-US" sz="2000" dirty="0">
                <a:solidFill>
                  <a:srgbClr val="000000"/>
                </a:solidFill>
                <a:latin typeface="Calibri" panose="020F0502020204030204" pitchFamily="34" charset="0"/>
                <a:ea typeface="Times New Roman" panose="02020603050405020304" pitchFamily="18" charset="0"/>
                <a:cs typeface="Arial" panose="020B0604020202020204" pitchFamily="34" charset="0"/>
              </a:rPr>
              <a:t> </a:t>
            </a: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by leaders which can benefit individual and team learning.</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buFont typeface="Symbol" panose="05050102010706020507" pitchFamily="18" charset="2"/>
              <a:buChar char=""/>
            </a:pP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Scaffolding and supports so that individuals understand the purpose of reflection and approaches to being a reflective practitioner.</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0000"/>
              </a:lnSpc>
              <a:spcAft>
                <a:spcPts val="800"/>
              </a:spcAft>
              <a:buFont typeface="Symbol" panose="05050102010706020507" pitchFamily="18" charset="2"/>
              <a:buChar char=""/>
            </a:pPr>
            <a:r>
              <a:rPr lang="en-US"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Opportunities for external feedback on individual (or group) reflections.</a:t>
            </a:r>
            <a:endParaRPr lang="en-GB"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0000"/>
              </a:lnSpc>
            </a:pPr>
            <a:endParaRPr lang="en-GB" sz="2000" dirty="0"/>
          </a:p>
        </p:txBody>
      </p:sp>
      <p:sp>
        <p:nvSpPr>
          <p:cNvPr id="4" name="Text Placeholder 3">
            <a:extLst>
              <a:ext uri="{FF2B5EF4-FFF2-40B4-BE49-F238E27FC236}">
                <a16:creationId xmlns:a16="http://schemas.microsoft.com/office/drawing/2014/main" id="{138F9B0B-9467-7D87-923C-688E9A065B87}"/>
              </a:ext>
            </a:extLst>
          </p:cNvPr>
          <p:cNvSpPr>
            <a:spLocks noGrp="1"/>
          </p:cNvSpPr>
          <p:nvPr>
            <p:ph type="body" sz="quarter" idx="15"/>
          </p:nvPr>
        </p:nvSpPr>
        <p:spPr>
          <a:xfrm>
            <a:off x="630237" y="111967"/>
            <a:ext cx="5297487" cy="1208315"/>
          </a:xfrm>
        </p:spPr>
        <p:txBody>
          <a:bodyPr>
            <a:normAutofit lnSpcReduction="10000"/>
          </a:bodyPr>
          <a:lstStyle/>
          <a:p>
            <a:r>
              <a:rPr lang="cy-GB" sz="2800" b="1" dirty="0"/>
              <a:t>Ond mae amodau sy’n helpu ymarfer myfyriol effeithiol i gael effaith gadarnhaol yn cynnwys…</a:t>
            </a:r>
            <a:endParaRPr lang="cy-GB" dirty="0"/>
          </a:p>
        </p:txBody>
      </p:sp>
      <p:sp>
        <p:nvSpPr>
          <p:cNvPr id="5" name="Text Placeholder 4">
            <a:extLst>
              <a:ext uri="{FF2B5EF4-FFF2-40B4-BE49-F238E27FC236}">
                <a16:creationId xmlns:a16="http://schemas.microsoft.com/office/drawing/2014/main" id="{4F3FBBFD-6D19-B6A4-0724-614A012097F7}"/>
              </a:ext>
            </a:extLst>
          </p:cNvPr>
          <p:cNvSpPr>
            <a:spLocks noGrp="1"/>
          </p:cNvSpPr>
          <p:nvPr>
            <p:ph type="body" sz="quarter" idx="16"/>
          </p:nvPr>
        </p:nvSpPr>
        <p:spPr>
          <a:xfrm>
            <a:off x="6264277" y="111967"/>
            <a:ext cx="5297486" cy="1208315"/>
          </a:xfrm>
        </p:spPr>
        <p:txBody>
          <a:bodyPr>
            <a:normAutofit lnSpcReduction="10000"/>
          </a:bodyPr>
          <a:lstStyle/>
          <a:p>
            <a:r>
              <a:rPr lang="en-US" sz="2800" b="1" dirty="0"/>
              <a:t>But conditions supporting effective reflective practice to have a positive impact include…</a:t>
            </a:r>
            <a:endParaRPr lang="en-GB" dirty="0"/>
          </a:p>
        </p:txBody>
      </p:sp>
    </p:spTree>
    <p:extLst>
      <p:ext uri="{BB962C8B-B14F-4D97-AF65-F5344CB8AC3E}">
        <p14:creationId xmlns:p14="http://schemas.microsoft.com/office/powerpoint/2010/main" val="2940630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ABE64769E35634D951628394308274F" ma:contentTypeVersion="17" ma:contentTypeDescription="Create a new document." ma:contentTypeScope="" ma:versionID="5a8e5a2ba90601f1409ee5a5dd838f5c">
  <xsd:schema xmlns:xsd="http://www.w3.org/2001/XMLSchema" xmlns:xs="http://www.w3.org/2001/XMLSchema" xmlns:p="http://schemas.microsoft.com/office/2006/metadata/properties" xmlns:ns2="90a37204-2a25-44cd-a25f-32bc15b9ed6a" xmlns:ns3="f4a94fe2-40f4-40c0-96fb-e0d6ec2b6713" targetNamespace="http://schemas.microsoft.com/office/2006/metadata/properties" ma:root="true" ma:fieldsID="84c426db2872eb8d06294f4804550361" ns2:_="" ns3:_="">
    <xsd:import namespace="90a37204-2a25-44cd-a25f-32bc15b9ed6a"/>
    <xsd:import namespace="f4a94fe2-40f4-40c0-96fb-e0d6ec2b671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LengthInSeconds" minOccurs="0"/>
                <xsd:element ref="ns2:MediaServiceDateTaken"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a37204-2a25-44cd-a25f-32bc15b9ed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444367d7-adc4-4609-b9a0-259f023f5b0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4a94fe2-40f4-40c0-96fb-e0d6ec2b6713"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12deb4b-6dce-4b33-b433-cd3ee0995e3d}" ma:internalName="TaxCatchAll" ma:showField="CatchAllData" ma:web="f4a94fe2-40f4-40c0-96fb-e0d6ec2b671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0a37204-2a25-44cd-a25f-32bc15b9ed6a">
      <Terms xmlns="http://schemas.microsoft.com/office/infopath/2007/PartnerControls"/>
    </lcf76f155ced4ddcb4097134ff3c332f>
    <TaxCatchAll xmlns="f4a94fe2-40f4-40c0-96fb-e0d6ec2b671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03F83F3-5712-4F3A-97CF-CC2073BB76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a37204-2a25-44cd-a25f-32bc15b9ed6a"/>
    <ds:schemaRef ds:uri="f4a94fe2-40f4-40c0-96fb-e0d6ec2b671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EAB04B2-9148-490F-A66B-9E2F9585EAB9}">
  <ds:schemaRefs>
    <ds:schemaRef ds:uri="http://schemas.microsoft.com/office/2006/metadata/properties"/>
    <ds:schemaRef ds:uri="http://schemas.microsoft.com/office/infopath/2007/PartnerControls"/>
    <ds:schemaRef ds:uri="90a37204-2a25-44cd-a25f-32bc15b9ed6a"/>
    <ds:schemaRef ds:uri="f4a94fe2-40f4-40c0-96fb-e0d6ec2b6713"/>
  </ds:schemaRefs>
</ds:datastoreItem>
</file>

<file path=customXml/itemProps3.xml><?xml version="1.0" encoding="utf-8"?>
<ds:datastoreItem xmlns:ds="http://schemas.openxmlformats.org/officeDocument/2006/customXml" ds:itemID="{AD48AE7D-27E5-42C4-B94F-7895FD9E727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393</TotalTime>
  <Words>3270</Words>
  <Application>Microsoft Office PowerPoint</Application>
  <PresentationFormat>Widescreen</PresentationFormat>
  <Paragraphs>265</Paragraphs>
  <Slides>28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Aptos</vt:lpstr>
      <vt:lpstr>Arial</vt:lpstr>
      <vt:lpstr>Calibri</vt:lpstr>
      <vt:lpstr>Calibri Light</vt:lpstr>
      <vt:lpstr>Poppins SemiBold</vt:lpstr>
      <vt:lpstr>Symbol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Sioned Wyn</dc:creator>
  <cp:lastModifiedBy>Jess Tippins</cp:lastModifiedBy>
  <cp:revision>18</cp:revision>
  <dcterms:created xsi:type="dcterms:W3CDTF">2024-05-21T14:28:40Z</dcterms:created>
  <dcterms:modified xsi:type="dcterms:W3CDTF">2024-06-19T12:25:48Z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0x010100EABE64769E35634D951628394308274F</vt:lpwstr>
  </property>
  <property fmtid="{D5CDD505-2E9C-101B-9397-08002B2CF9AE}" pid="3" name="MediaServiceImageTags">
    <vt:lpwstr/>
  </property>
</Properties>
</file>