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32"/>
  </p:notesMasterIdLst>
  <p:handoutMasterIdLst>
    <p:handoutMasterId r:id="rId33"/>
  </p:handoutMasterIdLst>
  <p:sldIdLst>
    <p:sldId id="256" r:id="rId3"/>
    <p:sldId id="280" r:id="rId4"/>
    <p:sldId id="260" r:id="rId5"/>
    <p:sldId id="264" r:id="rId6"/>
    <p:sldId id="265" r:id="rId7"/>
    <p:sldId id="285" r:id="rId8"/>
    <p:sldId id="262" r:id="rId9"/>
    <p:sldId id="257" r:id="rId10"/>
    <p:sldId id="266" r:id="rId11"/>
    <p:sldId id="267" r:id="rId12"/>
    <p:sldId id="290" r:id="rId13"/>
    <p:sldId id="288" r:id="rId14"/>
    <p:sldId id="275" r:id="rId15"/>
    <p:sldId id="294" r:id="rId16"/>
    <p:sldId id="283" r:id="rId17"/>
    <p:sldId id="284" r:id="rId18"/>
    <p:sldId id="295" r:id="rId19"/>
    <p:sldId id="299" r:id="rId20"/>
    <p:sldId id="291" r:id="rId21"/>
    <p:sldId id="287" r:id="rId22"/>
    <p:sldId id="297" r:id="rId23"/>
    <p:sldId id="293" r:id="rId24"/>
    <p:sldId id="274" r:id="rId25"/>
    <p:sldId id="261" r:id="rId26"/>
    <p:sldId id="292" r:id="rId27"/>
    <p:sldId id="263" r:id="rId28"/>
    <p:sldId id="277" r:id="rId29"/>
    <p:sldId id="298" r:id="rId30"/>
    <p:sldId id="301" r:id="rId31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77" autoAdjust="0"/>
    <p:restoredTop sz="77614" autoAdjust="0"/>
  </p:normalViewPr>
  <p:slideViewPr>
    <p:cSldViewPr>
      <p:cViewPr varScale="1">
        <p:scale>
          <a:sx n="84" d="100"/>
          <a:sy n="84" d="100"/>
        </p:scale>
        <p:origin x="4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20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1" y="5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54" y="5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A4998-72AF-4B2A-9B00-D6619871D338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1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54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079E8-7D0C-4B67-AB14-EB8F488E9A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820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1" y="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54" y="6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9F7AD-B2AE-45AB-A8EC-F66431610328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1" y="9378830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54" y="9378830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DF4C6-0FC0-4898-8650-14A799520E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480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170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3058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321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7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989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494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332483-DD37-4769-BBB9-FA4B0CA9E20A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952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828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373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638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548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707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762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789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1435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53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7066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9996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331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040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6450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98884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332483-DD37-4769-BBB9-FA4B0CA9E20A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57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41784"/>
            <a:ext cx="734481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7984" y="1844825"/>
            <a:ext cx="4038600" cy="43204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595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5597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597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767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9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254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832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96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33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72514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47664" y="40466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47664" y="530120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9968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t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324815"/>
            <a:ext cx="73448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1792630"/>
            <a:ext cx="8229600" cy="4372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61653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9C866-BEE0-441E-A835-B80C549F4FE5}" type="slidenum">
              <a:rPr lang="en-GB" smtClean="0"/>
              <a:t>‹#›</a:t>
            </a:fld>
            <a:endParaRPr lang="en-GB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6321425"/>
            <a:ext cx="9151938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595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B9A3E-77A3-422B-9E7C-5C62BA55C463}" type="datetimeFigureOut">
              <a:rPr lang="en-GB" smtClean="0"/>
              <a:t>16/10/2017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05A63-A59D-470E-BF9F-C3A12C03C4E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6321425"/>
            <a:ext cx="9151938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432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ga.cymru/" TargetMode="External"/><Relationship Id="rId2" Type="http://schemas.openxmlformats.org/officeDocument/2006/relationships/hyperlink" Target="mailto:ystadegau@cga.cymru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A </a:t>
            </a:r>
            <a:r>
              <a:rPr lang="en-GB" dirty="0" err="1"/>
              <a:t>oes</a:t>
            </a:r>
            <a:r>
              <a:rPr lang="en-GB" dirty="0"/>
              <a:t> </a:t>
            </a:r>
            <a:r>
              <a:rPr lang="en-GB" dirty="0" err="1"/>
              <a:t>argyfwng</a:t>
            </a:r>
            <a:r>
              <a:rPr lang="en-GB" dirty="0"/>
              <a:t> </a:t>
            </a:r>
            <a:r>
              <a:rPr lang="en-GB" dirty="0" err="1"/>
              <a:t>recriwtio</a:t>
            </a:r>
            <a:r>
              <a:rPr lang="en-GB" dirty="0"/>
              <a:t> a </a:t>
            </a:r>
            <a:r>
              <a:rPr lang="en-GB" dirty="0" err="1"/>
              <a:t>chadw</a:t>
            </a:r>
            <a:r>
              <a:rPr lang="en-GB" dirty="0"/>
              <a:t> </a:t>
            </a:r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yng</a:t>
            </a:r>
            <a:r>
              <a:rPr lang="en-GB" dirty="0"/>
              <a:t> </a:t>
            </a:r>
            <a:r>
              <a:rPr lang="en-GB" dirty="0" err="1"/>
              <a:t>Nghymru</a:t>
            </a:r>
            <a:r>
              <a:rPr lang="en-GB" dirty="0"/>
              <a:t>? </a:t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Safbwynt</a:t>
            </a:r>
            <a:r>
              <a:rPr lang="en-GB" dirty="0" smtClean="0"/>
              <a:t>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75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623731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238260"/>
              </p:ext>
            </p:extLst>
          </p:nvPr>
        </p:nvGraphicFramePr>
        <p:xfrm>
          <a:off x="251520" y="476672"/>
          <a:ext cx="8712968" cy="5860467"/>
        </p:xfrm>
        <a:graphic>
          <a:graphicData uri="http://schemas.openxmlformats.org/drawingml/2006/table">
            <a:tbl>
              <a:tblPr/>
              <a:tblGrid>
                <a:gridCol w="2137238"/>
                <a:gridCol w="1095955"/>
                <a:gridCol w="1095955"/>
                <a:gridCol w="1095955"/>
                <a:gridCol w="1095955"/>
                <a:gridCol w="1095955"/>
                <a:gridCol w="1095955"/>
              </a:tblGrid>
              <a:tr h="329785">
                <a:tc rowSpan="2"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Ymadawiad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coleg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 </a:t>
                      </a:r>
                    </a:p>
                    <a:p>
                      <a:pPr algn="l" rtl="0" fontAlgn="b"/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2002 - 2003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2011 - 2012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2012 - 2013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2013 -2014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2014 - 2015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2015 - 2016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408933">
                <a:tc vMerge="1">
                  <a:txBody>
                    <a:bodyPr/>
                    <a:lstStyle/>
                    <a:p>
                      <a:pPr algn="l" rtl="0" fontAlgn="b"/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30340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enillodd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1,910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1,539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1,398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1,329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1,177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1,033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449826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oedd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gyda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Chyngor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Gweithlu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CyngACC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gynt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ôl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dyfarnu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SAC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1,356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1,160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1,061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995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893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811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30340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Sefydlu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30340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tymor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gofyniad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lleiaf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827 (61.0%)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479 (41.3%)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468 (44.1%)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 (41.8%)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418 (46.8%)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30340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to 6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tymor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 (16.2%)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 (29.9%)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334 (31.5%)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 (37.0%)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 (19.6%)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30340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to 9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tymor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 (2.4%)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 (4.6%)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 (3.4%)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(1.1%)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(0.1%)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30340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to 12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tymor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(0.4%)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(0.9%) 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(0.4%)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30340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tymor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mwy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(0.4%)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30340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llwyddo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Lloegr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 (2.7%)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 (2.4%)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(1.1%)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(0.5%)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(0.1%)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30340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methu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â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chyrraedd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Safonau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wrth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gwaith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(0.1%)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(0.1%)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(0.0%)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30340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gwblhau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cyfnod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sefydlu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Efallai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bydd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wedi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cwblhau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mewn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mannau</a:t>
                      </a:r>
                      <a:r>
                        <a:rPr lang="en-GB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eraill</a:t>
                      </a:r>
                      <a:r>
                        <a:rPr lang="en-GB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)</a:t>
                      </a:r>
                      <a:endParaRPr lang="en-GB" sz="14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 (16.7%)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243 (20.9%)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206 (19.4%)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 (19.6%)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298 (33.4%)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811 (100%)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30340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912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864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864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894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824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811</a:t>
                      </a:r>
                    </a:p>
                  </a:txBody>
                  <a:tcPr marL="6596" marR="6596" marT="65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77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1196752"/>
            <a:ext cx="85324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Y </a:t>
            </a:r>
            <a:r>
              <a:rPr lang="en-GB" dirty="0" err="1"/>
              <a:t>gofyniad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hyfforddeion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â </a:t>
            </a:r>
            <a:r>
              <a:rPr lang="en-GB" dirty="0" err="1"/>
              <a:t>gradd</a:t>
            </a:r>
            <a:r>
              <a:rPr lang="en-GB" dirty="0"/>
              <a:t> B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Mathemateg</a:t>
            </a:r>
            <a:r>
              <a:rPr lang="en-GB" dirty="0"/>
              <a:t> a </a:t>
            </a:r>
            <a:r>
              <a:rPr lang="en-GB" dirty="0" err="1" smtClean="0"/>
              <a:t>Saesneg</a:t>
            </a:r>
            <a:r>
              <a:rPr lang="en-GB" dirty="0" smtClean="0"/>
              <a:t>.</a:t>
            </a:r>
          </a:p>
          <a:p>
            <a:pPr lvl="1"/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Anawsterau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swyddi</a:t>
            </a:r>
            <a:r>
              <a:rPr lang="en-GB" dirty="0"/>
              <a:t> </a:t>
            </a:r>
            <a:r>
              <a:rPr lang="en-GB" dirty="0" err="1"/>
              <a:t>parhaol</a:t>
            </a:r>
            <a:r>
              <a:rPr lang="en-GB" dirty="0"/>
              <a:t> </a:t>
            </a:r>
            <a:r>
              <a:rPr lang="en-GB" dirty="0" err="1"/>
              <a:t>yng</a:t>
            </a:r>
            <a:r>
              <a:rPr lang="en-GB" dirty="0"/>
              <a:t> </a:t>
            </a:r>
            <a:r>
              <a:rPr lang="en-GB" dirty="0" err="1"/>
              <a:t>Nghymru</a:t>
            </a:r>
            <a:r>
              <a:rPr lang="en-GB" dirty="0"/>
              <a:t>. </a:t>
            </a:r>
            <a:r>
              <a:rPr lang="en-GB" dirty="0" err="1"/>
              <a:t>Sylwer</a:t>
            </a:r>
            <a:r>
              <a:rPr lang="en-GB" dirty="0"/>
              <a:t>, </a:t>
            </a:r>
            <a:r>
              <a:rPr lang="en-GB" dirty="0" err="1"/>
              <a:t>mae</a:t>
            </a:r>
            <a:r>
              <a:rPr lang="en-GB" dirty="0"/>
              <a:t> data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dangos</a:t>
            </a:r>
            <a:r>
              <a:rPr lang="en-GB" dirty="0"/>
              <a:t> bod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dros</a:t>
            </a:r>
            <a:r>
              <a:rPr lang="en-GB" dirty="0"/>
              <a:t> 80% o </a:t>
            </a:r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newydd</a:t>
            </a:r>
            <a:r>
              <a:rPr lang="en-GB" dirty="0"/>
              <a:t> </a:t>
            </a:r>
            <a:r>
              <a:rPr lang="en-GB" dirty="0" err="1"/>
              <a:t>yng</a:t>
            </a:r>
            <a:r>
              <a:rPr lang="en-GB" dirty="0"/>
              <a:t> </a:t>
            </a:r>
            <a:r>
              <a:rPr lang="en-GB" dirty="0" err="1"/>
              <a:t>Nghymru</a:t>
            </a:r>
            <a:r>
              <a:rPr lang="en-GB" dirty="0"/>
              <a:t> </a:t>
            </a:r>
            <a:r>
              <a:rPr lang="en-GB" dirty="0" err="1"/>
              <a:t>gontractau</a:t>
            </a:r>
            <a:r>
              <a:rPr lang="en-GB" dirty="0"/>
              <a:t> </a:t>
            </a:r>
            <a:r>
              <a:rPr lang="en-GB" dirty="0" err="1"/>
              <a:t>cyfnod</a:t>
            </a:r>
            <a:r>
              <a:rPr lang="en-GB" dirty="0"/>
              <a:t> </a:t>
            </a:r>
            <a:r>
              <a:rPr lang="en-GB" dirty="0" err="1"/>
              <a:t>penodol</a:t>
            </a:r>
            <a:r>
              <a:rPr lang="en-GB" dirty="0"/>
              <a:t> </a:t>
            </a:r>
            <a:r>
              <a:rPr lang="en-GB" dirty="0" err="1"/>
              <a:t>neu</a:t>
            </a:r>
            <a:r>
              <a:rPr lang="en-GB" dirty="0"/>
              <a:t> </a:t>
            </a:r>
            <a:r>
              <a:rPr lang="en-GB" dirty="0" err="1"/>
              <a:t>waith</a:t>
            </a:r>
            <a:r>
              <a:rPr lang="en-GB" dirty="0"/>
              <a:t> </a:t>
            </a:r>
            <a:r>
              <a:rPr lang="en-GB" dirty="0" err="1" smtClean="0"/>
              <a:t>cyflenwi</a:t>
            </a:r>
            <a:r>
              <a:rPr lang="en-GB" dirty="0" smtClean="0"/>
              <a:t>.</a:t>
            </a:r>
          </a:p>
          <a:p>
            <a:pPr lvl="1"/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Cyhoeddusrwydd</a:t>
            </a:r>
            <a:r>
              <a:rPr lang="en-GB" dirty="0"/>
              <a:t> </a:t>
            </a:r>
            <a:r>
              <a:rPr lang="en-GB" dirty="0" err="1"/>
              <a:t>negyddol</a:t>
            </a:r>
            <a:r>
              <a:rPr lang="en-GB" dirty="0"/>
              <a:t> am </a:t>
            </a:r>
            <a:r>
              <a:rPr lang="en-GB" dirty="0" err="1"/>
              <a:t>ansawdd</a:t>
            </a:r>
            <a:r>
              <a:rPr lang="en-GB" dirty="0"/>
              <a:t> </a:t>
            </a:r>
            <a:r>
              <a:rPr lang="en-GB" dirty="0" err="1"/>
              <a:t>hyfforddiant</a:t>
            </a:r>
            <a:r>
              <a:rPr lang="en-GB" dirty="0"/>
              <a:t> </a:t>
            </a:r>
            <a:r>
              <a:rPr lang="en-GB" dirty="0" err="1"/>
              <a:t>yng</a:t>
            </a:r>
            <a:r>
              <a:rPr lang="en-GB" dirty="0"/>
              <a:t> </a:t>
            </a:r>
            <a:r>
              <a:rPr lang="en-GB" dirty="0" err="1" smtClean="0"/>
              <a:t>Nghymru</a:t>
            </a:r>
            <a:r>
              <a:rPr lang="en-GB" dirty="0" smtClean="0"/>
              <a:t>.</a:t>
            </a:r>
          </a:p>
          <a:p>
            <a:pPr lvl="1"/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Adborth</a:t>
            </a:r>
            <a:r>
              <a:rPr lang="en-GB" dirty="0"/>
              <a:t> </a:t>
            </a:r>
            <a:r>
              <a:rPr lang="en-GB" dirty="0" err="1"/>
              <a:t>blynyddol</a:t>
            </a:r>
            <a:r>
              <a:rPr lang="en-GB" dirty="0"/>
              <a:t>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fyfyrwyr</a:t>
            </a:r>
            <a:r>
              <a:rPr lang="en-GB" dirty="0"/>
              <a:t> – </a:t>
            </a:r>
            <a:r>
              <a:rPr lang="en-GB" dirty="0" err="1"/>
              <a:t>tybiaeth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yrfa’n</a:t>
            </a:r>
            <a:r>
              <a:rPr lang="en-GB" dirty="0"/>
              <a:t> </a:t>
            </a:r>
            <a:r>
              <a:rPr lang="en-GB" dirty="0" err="1"/>
              <a:t>mynd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fwy</a:t>
            </a:r>
            <a:r>
              <a:rPr lang="en-GB" dirty="0"/>
              <a:t> </a:t>
            </a:r>
            <a:r>
              <a:rPr lang="en-GB" dirty="0" err="1"/>
              <a:t>anodd</a:t>
            </a:r>
            <a:r>
              <a:rPr lang="en-GB" dirty="0"/>
              <a:t> a bod y </a:t>
            </a:r>
            <a:r>
              <a:rPr lang="en-GB" dirty="0" err="1"/>
              <a:t>proffesiwn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 smtClean="0"/>
              <a:t>anneniadol</a:t>
            </a:r>
            <a:r>
              <a:rPr lang="en-GB" dirty="0" smtClean="0"/>
              <a:t>.</a:t>
            </a:r>
          </a:p>
          <a:p>
            <a:pPr lvl="1"/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/>
              <a:t>Llai</a:t>
            </a:r>
            <a:r>
              <a:rPr lang="en-GB" dirty="0"/>
              <a:t> o </a:t>
            </a:r>
            <a:r>
              <a:rPr lang="en-GB" dirty="0" err="1"/>
              <a:t>bobl</a:t>
            </a:r>
            <a:r>
              <a:rPr lang="en-GB" dirty="0"/>
              <a:t> </a:t>
            </a:r>
            <a:r>
              <a:rPr lang="en-GB" dirty="0" err="1"/>
              <a:t>o'r</a:t>
            </a:r>
            <a:r>
              <a:rPr lang="en-GB" dirty="0"/>
              <a:t> </a:t>
            </a:r>
            <a:r>
              <a:rPr lang="en-GB" dirty="0" err="1"/>
              <a:t>tu</a:t>
            </a:r>
            <a:r>
              <a:rPr lang="en-GB" dirty="0"/>
              <a:t> </a:t>
            </a:r>
            <a:r>
              <a:rPr lang="en-GB" dirty="0" err="1"/>
              <a:t>allan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Gymru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hyfforddi</a:t>
            </a:r>
            <a:r>
              <a:rPr lang="en-GB" dirty="0"/>
              <a:t> </a:t>
            </a:r>
            <a:r>
              <a:rPr lang="en-GB" dirty="0" err="1"/>
              <a:t>yng</a:t>
            </a:r>
            <a:r>
              <a:rPr lang="en-GB" dirty="0"/>
              <a:t> </a:t>
            </a:r>
            <a:r>
              <a:rPr lang="en-GB" dirty="0" err="1" smtClean="0"/>
              <a:t>Nghymru</a:t>
            </a:r>
            <a:r>
              <a:rPr lang="en-GB" smtClean="0"/>
              <a:t>.</a:t>
            </a:r>
          </a:p>
          <a:p>
            <a:pPr lvl="1"/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Llwyth</a:t>
            </a:r>
            <a:r>
              <a:rPr lang="en-GB" dirty="0" smtClean="0"/>
              <a:t> </a:t>
            </a:r>
            <a:r>
              <a:rPr lang="en-GB" dirty="0" err="1"/>
              <a:t>gwaith</a:t>
            </a:r>
            <a:r>
              <a:rPr lang="en-GB" dirty="0"/>
              <a:t> a </a:t>
            </a:r>
            <a:r>
              <a:rPr lang="en-GB" dirty="0" err="1"/>
              <a:t>gwaith</a:t>
            </a:r>
            <a:r>
              <a:rPr lang="en-GB" dirty="0"/>
              <a:t> </a:t>
            </a:r>
            <a:r>
              <a:rPr lang="en-GB" dirty="0" err="1"/>
              <a:t>gweinyddol</a:t>
            </a:r>
            <a:r>
              <a:rPr lang="en-GB" dirty="0"/>
              <a:t> </a:t>
            </a:r>
            <a:r>
              <a:rPr lang="en-GB" dirty="0" err="1" smtClean="0"/>
              <a:t>tybiedig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2098" y="305063"/>
            <a:ext cx="61121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/>
              <a:t>Recriwtio</a:t>
            </a:r>
            <a:r>
              <a:rPr lang="en-GB" sz="3200" dirty="0"/>
              <a:t> </a:t>
            </a:r>
            <a:r>
              <a:rPr lang="en-GB" sz="3200" dirty="0" err="1"/>
              <a:t>i</a:t>
            </a:r>
            <a:r>
              <a:rPr lang="en-GB" sz="3200" dirty="0"/>
              <a:t> </a:t>
            </a:r>
            <a:r>
              <a:rPr lang="en-GB" sz="3200" dirty="0" err="1"/>
              <a:t>darged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58608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5014" y="116632"/>
            <a:ext cx="8229600" cy="927449"/>
          </a:xfrm>
        </p:spPr>
        <p:txBody>
          <a:bodyPr>
            <a:normAutofit/>
          </a:bodyPr>
          <a:lstStyle/>
          <a:p>
            <a:pPr algn="l"/>
            <a:r>
              <a:rPr lang="en-GB" sz="3200" dirty="0" err="1"/>
              <a:t>Llwybrau</a:t>
            </a:r>
            <a:r>
              <a:rPr lang="en-GB" sz="3200" dirty="0"/>
              <a:t> </a:t>
            </a:r>
            <a:r>
              <a:rPr lang="en-GB" sz="3200" dirty="0" err="1"/>
              <a:t>eraill</a:t>
            </a:r>
            <a:r>
              <a:rPr lang="en-GB" sz="3200" dirty="0"/>
              <a:t> </a:t>
            </a:r>
            <a:r>
              <a:rPr lang="en-GB" sz="3200" dirty="0" err="1"/>
              <a:t>yng</a:t>
            </a:r>
            <a:r>
              <a:rPr lang="en-GB" sz="3200" dirty="0"/>
              <a:t> </a:t>
            </a:r>
            <a:r>
              <a:rPr lang="en-GB" sz="3200" dirty="0" err="1"/>
              <a:t>Nghymru</a:t>
            </a:r>
            <a:endParaRPr lang="en-GB" sz="3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998098"/>
              </p:ext>
            </p:extLst>
          </p:nvPr>
        </p:nvGraphicFramePr>
        <p:xfrm>
          <a:off x="238062" y="5479028"/>
          <a:ext cx="714225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4295"/>
                <a:gridCol w="1627955"/>
              </a:tblGrid>
              <a:tr h="2379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/>
                        <a:t>Cynllun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Dychwelyd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Ymarfer</a:t>
                      </a:r>
                      <a:r>
                        <a:rPr lang="en-GB" sz="1400" dirty="0" smtClean="0"/>
                        <a:t> – </a:t>
                      </a:r>
                      <a:r>
                        <a:rPr lang="en-GB" sz="1400" dirty="0" err="1" smtClean="0"/>
                        <a:t>bodlonwyd</a:t>
                      </a:r>
                      <a:r>
                        <a:rPr lang="en-GB" sz="1400" dirty="0" smtClean="0"/>
                        <a:t> y </a:t>
                      </a:r>
                      <a:r>
                        <a:rPr lang="en-GB" sz="1400" dirty="0" err="1" smtClean="0"/>
                        <a:t>meini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prawf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 </a:t>
                      </a:r>
                      <a:r>
                        <a:rPr lang="en-GB" sz="1400" dirty="0" err="1" smtClean="0"/>
                        <a:t>Ebrill</a:t>
                      </a:r>
                      <a:r>
                        <a:rPr lang="en-GB" sz="1400" dirty="0" smtClean="0"/>
                        <a:t> 2014 tan 31 </a:t>
                      </a:r>
                      <a:r>
                        <a:rPr lang="en-GB" sz="1400" dirty="0" err="1" smtClean="0"/>
                        <a:t>Mawrth</a:t>
                      </a:r>
                      <a:r>
                        <a:rPr lang="en-GB" sz="1400" dirty="0" smtClean="0"/>
                        <a:t> 2017</a:t>
                      </a:r>
                      <a:endParaRPr lang="en-GB" sz="1400" dirty="0"/>
                    </a:p>
                  </a:txBody>
                  <a:tcPr/>
                </a:tc>
              </a:tr>
              <a:tr h="249454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Ceisiadau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fel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athro</a:t>
                      </a:r>
                      <a:r>
                        <a:rPr lang="en-GB" sz="1400" dirty="0" smtClean="0"/>
                        <a:t>/</a:t>
                      </a:r>
                      <a:r>
                        <a:rPr lang="en-GB" sz="1400" dirty="0" err="1" smtClean="0"/>
                        <a:t>athrawes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ysgol</a:t>
                      </a:r>
                      <a:r>
                        <a:rPr lang="en-GB" sz="1400" dirty="0" smtClean="0"/>
                        <a:t> </a:t>
                      </a:r>
                      <a:r>
                        <a:rPr lang="en-GB" sz="1400" dirty="0" err="1" smtClean="0"/>
                        <a:t>gofrestredig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151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64611"/>
              </p:ext>
            </p:extLst>
          </p:nvPr>
        </p:nvGraphicFramePr>
        <p:xfrm>
          <a:off x="260183" y="2992896"/>
          <a:ext cx="7177104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7601"/>
                <a:gridCol w="2016224"/>
                <a:gridCol w="2793279"/>
              </a:tblGrid>
              <a:tr h="28642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 err="1" smtClean="0">
                          <a:effectLst/>
                        </a:rPr>
                        <a:t>Blwyddyn</a:t>
                      </a:r>
                      <a:r>
                        <a:rPr lang="en-GB" sz="1600" u="none" strike="noStrike" dirty="0" smtClean="0">
                          <a:effectLst/>
                        </a:rPr>
                        <a:t> 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academaidd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err="1" smtClean="0">
                          <a:effectLst/>
                        </a:rPr>
                        <a:t>Nifer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yr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athrawon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err="1" smtClean="0">
                          <a:effectLst/>
                        </a:rPr>
                        <a:t>Wedi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cofrestru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fel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athro</a:t>
                      </a:r>
                      <a:r>
                        <a:rPr lang="en-GB" sz="1400" u="none" strike="noStrike" dirty="0" smtClean="0">
                          <a:effectLst/>
                        </a:rPr>
                        <a:t>/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athrawes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ysgol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ar</a:t>
                      </a:r>
                      <a:r>
                        <a:rPr lang="en-GB" sz="1400" u="none" strike="noStrike" dirty="0" smtClean="0">
                          <a:effectLst/>
                        </a:rPr>
                        <a:t> 1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Mawrth</a:t>
                      </a:r>
                      <a:r>
                        <a:rPr lang="en-GB" sz="1400" u="none" strike="noStrike" dirty="0" smtClean="0">
                          <a:effectLst/>
                        </a:rPr>
                        <a:t> 2017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15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>
                          <a:effectLst/>
                        </a:rPr>
                        <a:t>Prior to 2013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481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341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15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2013 to 2014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50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43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15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>
                          <a:effectLst/>
                        </a:rPr>
                        <a:t>2014 to 2015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effectLst/>
                        </a:rPr>
                        <a:t>51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48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15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>
                          <a:effectLst/>
                        </a:rPr>
                        <a:t>2015 to 2016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54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effectLst/>
                        </a:rPr>
                        <a:t>51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15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>
                          <a:effectLst/>
                        </a:rPr>
                        <a:t>2016 to 2017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40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effectLst/>
                        </a:rPr>
                        <a:t>36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15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 smtClean="0">
                          <a:effectLst/>
                        </a:rPr>
                        <a:t>O </a:t>
                      </a:r>
                      <a:r>
                        <a:rPr lang="en-GB" sz="1600" u="none" strike="noStrike" dirty="0">
                          <a:effectLst/>
                        </a:rPr>
                        <a:t>1 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Ebrill</a:t>
                      </a:r>
                      <a:r>
                        <a:rPr lang="en-GB" sz="1600" u="none" strike="noStrike" dirty="0" smtClean="0">
                          <a:effectLst/>
                        </a:rPr>
                        <a:t> </a:t>
                      </a:r>
                      <a:r>
                        <a:rPr lang="en-GB" sz="1600" u="none" strike="noStrike" dirty="0">
                          <a:effectLst/>
                        </a:rPr>
                        <a:t>2017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015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Cyfanswm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679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 smtClean="0">
                          <a:effectLst/>
                        </a:rPr>
                        <a:t>522*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285858"/>
              </p:ext>
            </p:extLst>
          </p:nvPr>
        </p:nvGraphicFramePr>
        <p:xfrm>
          <a:off x="295949" y="1103345"/>
          <a:ext cx="7141339" cy="14497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8002"/>
                <a:gridCol w="2063791"/>
                <a:gridCol w="2799546"/>
              </a:tblGrid>
              <a:tr h="34307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 err="1" smtClean="0">
                          <a:effectLst/>
                        </a:rPr>
                        <a:t>Blwyddyn</a:t>
                      </a:r>
                      <a:r>
                        <a:rPr lang="en-GB" sz="1600" u="none" strike="noStrike" dirty="0" smtClean="0">
                          <a:effectLst/>
                        </a:rPr>
                        <a:t> </a:t>
                      </a:r>
                      <a:r>
                        <a:rPr lang="en-GB" sz="1600" u="none" strike="noStrike" dirty="0" err="1" smtClean="0">
                          <a:effectLst/>
                        </a:rPr>
                        <a:t>academaidd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err="1" smtClean="0">
                          <a:effectLst/>
                        </a:rPr>
                        <a:t>Nifer</a:t>
                      </a:r>
                      <a:r>
                        <a:rPr lang="en-GB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400" u="none" strike="noStrike" baseline="0" dirty="0" err="1" smtClean="0">
                          <a:effectLst/>
                        </a:rPr>
                        <a:t>yr</a:t>
                      </a:r>
                      <a:r>
                        <a:rPr lang="en-GB" sz="14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400" u="none" strike="noStrike" baseline="0" dirty="0" err="1" smtClean="0">
                          <a:effectLst/>
                        </a:rPr>
                        <a:t>athrawon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 err="1" smtClean="0">
                          <a:effectLst/>
                        </a:rPr>
                        <a:t>Wedi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cofrestru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fel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athro</a:t>
                      </a:r>
                      <a:r>
                        <a:rPr lang="en-GB" sz="1400" u="none" strike="noStrike" dirty="0" smtClean="0">
                          <a:effectLst/>
                        </a:rPr>
                        <a:t>/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athrawes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ysgol</a:t>
                      </a:r>
                      <a:r>
                        <a:rPr lang="en-GB" sz="1400" u="none" strike="noStrike" dirty="0" smtClean="0">
                          <a:effectLst/>
                        </a:rPr>
                        <a:t>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ar</a:t>
                      </a:r>
                      <a:r>
                        <a:rPr lang="en-GB" sz="1400" u="none" strike="noStrike" dirty="0" smtClean="0">
                          <a:effectLst/>
                        </a:rPr>
                        <a:t> 1 </a:t>
                      </a:r>
                      <a:r>
                        <a:rPr lang="en-GB" sz="1400" u="none" strike="noStrike" dirty="0" err="1" smtClean="0">
                          <a:effectLst/>
                        </a:rPr>
                        <a:t>Mawrth</a:t>
                      </a:r>
                      <a:r>
                        <a:rPr lang="en-GB" sz="1400" u="none" strike="noStrike" dirty="0" smtClean="0">
                          <a:effectLst/>
                        </a:rPr>
                        <a:t> 2017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925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 dirty="0">
                          <a:effectLst/>
                        </a:rPr>
                        <a:t>2013 to 2014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effectLst/>
                        </a:rPr>
                        <a:t>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925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>
                          <a:effectLst/>
                        </a:rPr>
                        <a:t>2014 to 2015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30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effectLst/>
                        </a:rPr>
                        <a:t>28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925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u="none" strike="noStrike">
                          <a:effectLst/>
                        </a:rPr>
                        <a:t>2015 to 2016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>
                          <a:effectLst/>
                        </a:rPr>
                        <a:t>50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u="none" strike="noStrike" dirty="0">
                          <a:effectLst/>
                        </a:rPr>
                        <a:t>48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19925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i="0" u="none" strike="noStrike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Cyfanswm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>
                          <a:effectLst/>
                        </a:rPr>
                        <a:t>105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 smtClean="0">
                          <a:effectLst/>
                        </a:rPr>
                        <a:t>83*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987824" y="6258033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66909" y="770258"/>
            <a:ext cx="37804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GB" sz="1600" dirty="0"/>
              <a:t>Teach First </a:t>
            </a:r>
            <a:r>
              <a:rPr lang="en-GB" sz="1600" dirty="0" err="1"/>
              <a:t>Cymru</a:t>
            </a:r>
            <a:endParaRPr lang="en-GB"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299" y="2623564"/>
            <a:ext cx="38810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en-GB" sz="1600" dirty="0" err="1"/>
              <a:t>Rhaglen</a:t>
            </a:r>
            <a:r>
              <a:rPr lang="en-GB" sz="1600" dirty="0"/>
              <a:t> </a:t>
            </a:r>
            <a:r>
              <a:rPr lang="en-GB" sz="1600" dirty="0" err="1"/>
              <a:t>Athrawon</a:t>
            </a:r>
            <a:r>
              <a:rPr lang="en-GB" sz="1600" dirty="0"/>
              <a:t> </a:t>
            </a:r>
            <a:r>
              <a:rPr lang="en-GB" sz="1600" dirty="0" err="1"/>
              <a:t>Graddedig</a:t>
            </a:r>
            <a:r>
              <a:rPr lang="en-GB" sz="1600" dirty="0"/>
              <a:t> (</a:t>
            </a:r>
            <a:r>
              <a:rPr lang="en-GB" sz="1600" dirty="0" err="1"/>
              <a:t>Cymru</a:t>
            </a:r>
            <a:r>
              <a:rPr lang="en-GB" sz="1600"/>
              <a:t>) </a:t>
            </a:r>
            <a:endParaRPr lang="en-GB"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1299" y="5241296"/>
            <a:ext cx="8189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/>
              <a:t>Heb</a:t>
            </a:r>
            <a:r>
              <a:rPr lang="en-GB" sz="1100" dirty="0"/>
              <a:t> </a:t>
            </a:r>
            <a:r>
              <a:rPr lang="en-GB" sz="1100" dirty="0" err="1"/>
              <a:t>gofrestru</a:t>
            </a:r>
            <a:r>
              <a:rPr lang="en-GB" sz="1100" dirty="0"/>
              <a:t> </a:t>
            </a:r>
            <a:r>
              <a:rPr lang="en-GB" sz="1100" dirty="0" err="1"/>
              <a:t>fel</a:t>
            </a:r>
            <a:r>
              <a:rPr lang="en-GB" sz="1100" dirty="0"/>
              <a:t> </a:t>
            </a:r>
            <a:r>
              <a:rPr lang="en-GB" sz="1100" dirty="0" err="1"/>
              <a:t>athro</a:t>
            </a:r>
            <a:r>
              <a:rPr lang="en-GB" sz="1100" dirty="0"/>
              <a:t>/</a:t>
            </a:r>
            <a:r>
              <a:rPr lang="en-GB" sz="1100" dirty="0" err="1"/>
              <a:t>athrawes</a:t>
            </a:r>
            <a:r>
              <a:rPr lang="en-GB" sz="1100" dirty="0"/>
              <a:t> </a:t>
            </a:r>
            <a:r>
              <a:rPr lang="en-GB" sz="1100" dirty="0" err="1"/>
              <a:t>ysgol</a:t>
            </a:r>
            <a:r>
              <a:rPr lang="en-GB" sz="1100" dirty="0"/>
              <a:t>, </a:t>
            </a:r>
            <a:r>
              <a:rPr lang="en-GB" sz="1100" dirty="0" err="1"/>
              <a:t>wedi</a:t>
            </a:r>
            <a:r>
              <a:rPr lang="en-GB" sz="1100" dirty="0"/>
              <a:t> </a:t>
            </a:r>
            <a:r>
              <a:rPr lang="en-GB" sz="1100" dirty="0" err="1"/>
              <a:t>cofrestru</a:t>
            </a:r>
            <a:r>
              <a:rPr lang="en-GB" sz="1100" dirty="0"/>
              <a:t> </a:t>
            </a:r>
            <a:r>
              <a:rPr lang="en-GB" sz="1100" dirty="0" err="1"/>
              <a:t>mewn</a:t>
            </a:r>
            <a:r>
              <a:rPr lang="en-GB" sz="1100" dirty="0"/>
              <a:t> </a:t>
            </a:r>
            <a:r>
              <a:rPr lang="en-GB" sz="1100" dirty="0" err="1"/>
              <a:t>categori</a:t>
            </a:r>
            <a:r>
              <a:rPr lang="en-GB" sz="1100" dirty="0"/>
              <a:t> </a:t>
            </a:r>
            <a:r>
              <a:rPr lang="en-GB" sz="1100" dirty="0" err="1"/>
              <a:t>arall</a:t>
            </a:r>
            <a:r>
              <a:rPr lang="en-GB" sz="1100" dirty="0"/>
              <a:t>: 1 Teach First a 18 </a:t>
            </a:r>
            <a:r>
              <a:rPr lang="en-GB" sz="1100" dirty="0" err="1"/>
              <a:t>RhAG</a:t>
            </a:r>
            <a:endParaRPr lang="en-GB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7452320" y="2264685"/>
            <a:ext cx="1661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*</a:t>
            </a:r>
            <a:r>
              <a:rPr lang="en-GB" sz="1400" dirty="0">
                <a:latin typeface="Calibri" panose="020F0502020204030204" pitchFamily="34" charset="0"/>
              </a:rPr>
              <a:t>Dim </a:t>
            </a:r>
            <a:r>
              <a:rPr lang="en-GB" sz="1400" dirty="0" err="1">
                <a:latin typeface="Calibri" panose="020F0502020204030204" pitchFamily="34" charset="0"/>
              </a:rPr>
              <a:t>cyflogaeth</a:t>
            </a:r>
            <a:endParaRPr lang="en-GB" sz="1400" dirty="0">
              <a:latin typeface="Calibri" panose="020F0502020204030204" pitchFamily="34" charset="0"/>
            </a:endParaRPr>
          </a:p>
          <a:p>
            <a:r>
              <a:rPr lang="en-GB" sz="1400" dirty="0" smtClean="0"/>
              <a:t>- 20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524328" y="4892041"/>
            <a:ext cx="14189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*</a:t>
            </a:r>
            <a:r>
              <a:rPr lang="en-GB" sz="1400" dirty="0">
                <a:latin typeface="Calibri" panose="020F0502020204030204" pitchFamily="34" charset="0"/>
              </a:rPr>
              <a:t>Dim </a:t>
            </a:r>
            <a:r>
              <a:rPr lang="en-GB" sz="1400" dirty="0" err="1">
                <a:latin typeface="Calibri" panose="020F0502020204030204" pitchFamily="34" charset="0"/>
              </a:rPr>
              <a:t>cyflogaeth</a:t>
            </a:r>
            <a:endParaRPr lang="en-GB" sz="1400" dirty="0">
              <a:latin typeface="Calibri" panose="020F0502020204030204" pitchFamily="34" charset="0"/>
            </a:endParaRPr>
          </a:p>
          <a:p>
            <a:r>
              <a:rPr lang="en-GB" sz="1400" dirty="0" smtClean="0"/>
              <a:t>- 31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0908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95" y="78973"/>
            <a:ext cx="8910003" cy="901458"/>
          </a:xfrm>
        </p:spPr>
        <p:txBody>
          <a:bodyPr>
            <a:normAutofit/>
          </a:bodyPr>
          <a:lstStyle/>
          <a:p>
            <a:pPr algn="l"/>
            <a:r>
              <a:rPr lang="en-GB" sz="2400" dirty="0" err="1"/>
              <a:t>Athrawon</a:t>
            </a:r>
            <a:r>
              <a:rPr lang="en-GB" sz="2400" dirty="0"/>
              <a:t> </a:t>
            </a:r>
            <a:r>
              <a:rPr lang="en-GB" sz="2400" dirty="0" err="1"/>
              <a:t>cymwysedig</a:t>
            </a:r>
            <a:r>
              <a:rPr lang="en-GB" sz="2400" dirty="0"/>
              <a:t> </a:t>
            </a:r>
            <a:r>
              <a:rPr lang="en-GB" sz="2400" dirty="0" err="1"/>
              <a:t>o’r</a:t>
            </a:r>
            <a:r>
              <a:rPr lang="en-GB" sz="2400" dirty="0"/>
              <a:t> </a:t>
            </a:r>
            <a:r>
              <a:rPr lang="en-GB" sz="2400" dirty="0" err="1"/>
              <a:t>tu</a:t>
            </a:r>
            <a:r>
              <a:rPr lang="en-GB" sz="2400" dirty="0"/>
              <a:t> </a:t>
            </a:r>
            <a:r>
              <a:rPr lang="en-GB" sz="2400" dirty="0" err="1"/>
              <a:t>allan</a:t>
            </a:r>
            <a:r>
              <a:rPr lang="en-GB" sz="2400" dirty="0"/>
              <a:t> </a:t>
            </a:r>
            <a:r>
              <a:rPr lang="en-GB" sz="2400" dirty="0" err="1"/>
              <a:t>i</a:t>
            </a:r>
            <a:r>
              <a:rPr lang="en-GB" sz="2400" dirty="0"/>
              <a:t> </a:t>
            </a:r>
            <a:r>
              <a:rPr lang="en-GB" sz="2400" dirty="0" err="1"/>
              <a:t>Gymru</a:t>
            </a:r>
            <a:r>
              <a:rPr lang="en-GB" sz="2400" dirty="0"/>
              <a:t> </a:t>
            </a:r>
            <a:r>
              <a:rPr lang="en-GB" sz="2400" dirty="0" err="1"/>
              <a:t>sy’n</a:t>
            </a:r>
            <a:r>
              <a:rPr lang="en-GB" sz="2400" dirty="0"/>
              <a:t> </a:t>
            </a:r>
            <a:r>
              <a:rPr lang="en-GB" sz="2400" dirty="0" err="1"/>
              <a:t>addysgu</a:t>
            </a:r>
            <a:r>
              <a:rPr lang="en-GB" sz="2400" dirty="0"/>
              <a:t> </a:t>
            </a:r>
            <a:r>
              <a:rPr lang="en-GB" sz="2400" dirty="0" err="1"/>
              <a:t>yng</a:t>
            </a:r>
            <a:r>
              <a:rPr lang="en-GB" sz="2400" dirty="0"/>
              <a:t> </a:t>
            </a:r>
            <a:r>
              <a:rPr lang="en-GB" sz="2400" dirty="0" err="1"/>
              <a:t>Nghymru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51853" y="3062080"/>
            <a:ext cx="845675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 err="1"/>
              <a:t>Ceisiadau</a:t>
            </a:r>
            <a:r>
              <a:rPr lang="en-GB" sz="1300" dirty="0"/>
              <a:t> am </a:t>
            </a:r>
            <a:r>
              <a:rPr lang="en-GB" sz="1300" dirty="0" err="1"/>
              <a:t>gydnabyddiaeth</a:t>
            </a:r>
            <a:r>
              <a:rPr lang="en-GB" sz="1300" dirty="0"/>
              <a:t> o </a:t>
            </a:r>
            <a:r>
              <a:rPr lang="en-GB" sz="1300" dirty="0" err="1"/>
              <a:t>dan</a:t>
            </a:r>
            <a:r>
              <a:rPr lang="en-GB" sz="1300" dirty="0"/>
              <a:t> y </a:t>
            </a:r>
            <a:r>
              <a:rPr lang="en-GB" sz="1300" dirty="0" err="1"/>
              <a:t>Gyfarwyddeb</a:t>
            </a:r>
            <a:r>
              <a:rPr lang="en-GB" sz="1300" dirty="0"/>
              <a:t> </a:t>
            </a:r>
            <a:r>
              <a:rPr lang="en-GB" sz="1300" dirty="0" err="1"/>
              <a:t>Ewropeaidd</a:t>
            </a:r>
            <a:r>
              <a:rPr lang="en-GB" sz="1300" dirty="0"/>
              <a:t> </a:t>
            </a:r>
            <a:r>
              <a:rPr lang="en-GB" sz="1300" dirty="0" err="1"/>
              <a:t>fesul</a:t>
            </a:r>
            <a:r>
              <a:rPr lang="en-GB" sz="1300" dirty="0"/>
              <a:t> </a:t>
            </a:r>
            <a:r>
              <a:rPr lang="en-GB" sz="1300" dirty="0" err="1"/>
              <a:t>Gwlad</a:t>
            </a:r>
            <a:r>
              <a:rPr lang="en-GB" sz="1300" dirty="0"/>
              <a:t> </a:t>
            </a:r>
            <a:r>
              <a:rPr lang="en-GB" sz="1300" dirty="0" err="1"/>
              <a:t>rhwng</a:t>
            </a:r>
            <a:r>
              <a:rPr lang="en-GB" sz="1300" dirty="0"/>
              <a:t> 1 </a:t>
            </a:r>
            <a:r>
              <a:rPr lang="en-GB" sz="1300" dirty="0" err="1"/>
              <a:t>Ebrill</a:t>
            </a:r>
            <a:r>
              <a:rPr lang="en-GB" sz="1300" dirty="0"/>
              <a:t> 2016 a 31 </a:t>
            </a:r>
            <a:r>
              <a:rPr lang="en-GB" sz="1300" dirty="0" err="1"/>
              <a:t>Mawrth</a:t>
            </a:r>
            <a:r>
              <a:rPr lang="en-GB" sz="1300" dirty="0"/>
              <a:t> 2017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798756"/>
            <a:ext cx="925251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/>
              <a:t>Dyfarnu</a:t>
            </a:r>
            <a:r>
              <a:rPr lang="en-US" sz="1300" dirty="0"/>
              <a:t> SAC (</a:t>
            </a:r>
            <a:r>
              <a:rPr lang="en-US" sz="1300" dirty="0" err="1"/>
              <a:t>llwybrau</a:t>
            </a:r>
            <a:r>
              <a:rPr lang="en-US" sz="1300" dirty="0"/>
              <a:t> </a:t>
            </a:r>
            <a:r>
              <a:rPr lang="en-US" sz="1300" dirty="0" err="1"/>
              <a:t>eraill</a:t>
            </a:r>
            <a:r>
              <a:rPr lang="en-US" sz="1300" dirty="0"/>
              <a:t>) </a:t>
            </a:r>
            <a:r>
              <a:rPr lang="en-US" sz="1300" dirty="0" err="1"/>
              <a:t>fel</a:t>
            </a:r>
            <a:r>
              <a:rPr lang="en-US" sz="1300" dirty="0"/>
              <a:t> </a:t>
            </a:r>
            <a:r>
              <a:rPr lang="en-US" sz="1300" dirty="0" err="1"/>
              <a:t>CyngACC</a:t>
            </a:r>
            <a:r>
              <a:rPr lang="en-US" sz="1300" dirty="0"/>
              <a:t> tan 31 </a:t>
            </a:r>
            <a:r>
              <a:rPr lang="en-US" sz="1300" dirty="0" err="1"/>
              <a:t>Mawrth</a:t>
            </a:r>
            <a:r>
              <a:rPr lang="en-US" sz="1300" dirty="0"/>
              <a:t> 2015 ac </a:t>
            </a:r>
            <a:r>
              <a:rPr lang="en-US" sz="1300" dirty="0" err="1"/>
              <a:t>fel</a:t>
            </a:r>
            <a:r>
              <a:rPr lang="en-US" sz="1300" dirty="0"/>
              <a:t> </a:t>
            </a:r>
            <a:r>
              <a:rPr lang="en-US" sz="1300" dirty="0" err="1"/>
              <a:t>Cyngor</a:t>
            </a:r>
            <a:r>
              <a:rPr lang="en-US" sz="1300" dirty="0"/>
              <a:t> y </a:t>
            </a:r>
            <a:r>
              <a:rPr lang="en-US" sz="1300" dirty="0" err="1"/>
              <a:t>Gweithlu</a:t>
            </a:r>
            <a:r>
              <a:rPr lang="en-US" sz="1300" dirty="0"/>
              <a:t> </a:t>
            </a:r>
            <a:r>
              <a:rPr lang="en-US" sz="1300" dirty="0" err="1"/>
              <a:t>Addysg</a:t>
            </a:r>
            <a:r>
              <a:rPr lang="en-US" sz="1300" dirty="0"/>
              <a:t> o 1 </a:t>
            </a:r>
            <a:r>
              <a:rPr lang="en-US" sz="1300" dirty="0" err="1"/>
              <a:t>Ebrill</a:t>
            </a:r>
            <a:r>
              <a:rPr lang="en-US" sz="1300" dirty="0"/>
              <a:t> 2015 (y 5 </a:t>
            </a:r>
            <a:r>
              <a:rPr lang="en-US" sz="1300" dirty="0" err="1"/>
              <a:t>mlynedd</a:t>
            </a:r>
            <a:r>
              <a:rPr lang="en-US" sz="1300" dirty="0"/>
              <a:t> </a:t>
            </a:r>
            <a:r>
              <a:rPr lang="en-US" sz="1300" dirty="0" err="1"/>
              <a:t>ddiwethaf</a:t>
            </a:r>
            <a:r>
              <a:rPr lang="en-US" sz="1300" dirty="0"/>
              <a:t>)</a:t>
            </a:r>
            <a:r>
              <a:rPr lang="en-GB" sz="130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65325" y="6243837"/>
            <a:ext cx="5040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391043"/>
              </p:ext>
            </p:extLst>
          </p:nvPr>
        </p:nvGraphicFramePr>
        <p:xfrm>
          <a:off x="987844" y="1104367"/>
          <a:ext cx="6984775" cy="1944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78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9782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98501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r>
                        <a:rPr lang="en-GB" sz="1200" u="none" strike="noStrike" baseline="30000" dirty="0">
                          <a:effectLst/>
                        </a:rPr>
                        <a:t> </a:t>
                      </a:r>
                      <a:r>
                        <a:rPr lang="en-GB" sz="1200" u="none" strike="noStrike" dirty="0" err="1">
                          <a:effectLst/>
                        </a:rPr>
                        <a:t>Ebrill</a:t>
                      </a:r>
                      <a:r>
                        <a:rPr lang="en-GB" sz="1200" u="none" strike="noStrike" dirty="0">
                          <a:effectLst/>
                        </a:rPr>
                        <a:t> </a:t>
                      </a:r>
                      <a:r>
                        <a:rPr lang="en-GB" sz="1200" u="none" strike="noStrike" dirty="0" err="1">
                          <a:effectLst/>
                        </a:rPr>
                        <a:t>i</a:t>
                      </a:r>
                      <a:r>
                        <a:rPr lang="en-GB" sz="1200" u="none" strike="noStrike" dirty="0">
                          <a:effectLst/>
                        </a:rPr>
                        <a:t> 31 </a:t>
                      </a:r>
                      <a:r>
                        <a:rPr lang="en-GB" sz="1200" u="none" strike="noStrike" dirty="0" err="1">
                          <a:effectLst/>
                        </a:rPr>
                        <a:t>Mawrth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AEE – SAC </a:t>
                      </a:r>
                      <a:r>
                        <a:rPr lang="en-US" sz="1200" u="none" strike="noStrike" dirty="0" err="1">
                          <a:effectLst/>
                        </a:rPr>
                        <a:t>Wedi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ei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Ddyfarnu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AEE – SAC </a:t>
                      </a:r>
                      <a:r>
                        <a:rPr lang="en-US" sz="1200" u="none" strike="noStrike" dirty="0" err="1">
                          <a:effectLst/>
                        </a:rPr>
                        <a:t>Heb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ei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Ddyfarnu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Gogledd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Iwerddon</a:t>
                      </a:r>
                      <a:r>
                        <a:rPr lang="en-US" sz="1200" u="none" strike="noStrike" dirty="0">
                          <a:effectLst/>
                        </a:rPr>
                        <a:t> – SAC </a:t>
                      </a:r>
                      <a:r>
                        <a:rPr lang="en-US" sz="1200" u="none" strike="noStrike" dirty="0" err="1">
                          <a:effectLst/>
                        </a:rPr>
                        <a:t>Wedi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ei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Ddyfarnu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Gogledd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Iwerddon</a:t>
                      </a:r>
                      <a:r>
                        <a:rPr lang="en-US" sz="1200" u="none" strike="noStrike" dirty="0">
                          <a:effectLst/>
                        </a:rPr>
                        <a:t> – SAC </a:t>
                      </a:r>
                      <a:r>
                        <a:rPr lang="en-US" sz="1200" u="none" strike="noStrike" dirty="0" err="1">
                          <a:effectLst/>
                        </a:rPr>
                        <a:t>Heb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ei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Ddyfarnu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Yr</a:t>
                      </a:r>
                      <a:r>
                        <a:rPr lang="en-US" sz="1200" u="none" strike="noStrike" dirty="0">
                          <a:effectLst/>
                        </a:rPr>
                        <a:t> Alban – SAC </a:t>
                      </a:r>
                      <a:r>
                        <a:rPr lang="en-US" sz="1200" u="none" strike="noStrike" dirty="0" err="1">
                          <a:effectLst/>
                        </a:rPr>
                        <a:t>Wedi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ei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Ddyfarnu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Yr</a:t>
                      </a:r>
                      <a:r>
                        <a:rPr lang="en-US" sz="1200" u="none" strike="noStrike" dirty="0">
                          <a:effectLst/>
                        </a:rPr>
                        <a:t> Alban – SAC </a:t>
                      </a:r>
                      <a:r>
                        <a:rPr lang="en-US" sz="1200" u="none" strike="noStrike" dirty="0" err="1">
                          <a:effectLst/>
                        </a:rPr>
                        <a:t>Heb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ei</a:t>
                      </a:r>
                      <a:r>
                        <a:rPr lang="en-US" sz="1200" u="none" strike="noStrike" dirty="0">
                          <a:effectLst/>
                        </a:rPr>
                        <a:t> </a:t>
                      </a:r>
                      <a:r>
                        <a:rPr lang="en-US" sz="1200" u="none" strike="noStrike" dirty="0" err="1">
                          <a:effectLst/>
                        </a:rPr>
                        <a:t>Ddyfarnu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11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2012 </a:t>
                      </a:r>
                      <a:r>
                        <a:rPr lang="en-GB" sz="1200" u="none" strike="noStrike" dirty="0" err="1">
                          <a:effectLst/>
                        </a:rPr>
                        <a:t>i</a:t>
                      </a:r>
                      <a:r>
                        <a:rPr lang="en-GB" sz="1200" u="none" strike="noStrike" dirty="0">
                          <a:effectLst/>
                        </a:rPr>
                        <a:t> 2013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11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2013 </a:t>
                      </a:r>
                      <a:r>
                        <a:rPr lang="en-GB" sz="1200" u="none" strike="noStrike" dirty="0" err="1">
                          <a:effectLst/>
                        </a:rPr>
                        <a:t>i</a:t>
                      </a:r>
                      <a:r>
                        <a:rPr lang="en-GB" sz="1200" u="none" strike="noStrike" dirty="0">
                          <a:effectLst/>
                        </a:rPr>
                        <a:t> 2014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65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11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2014 </a:t>
                      </a:r>
                      <a:r>
                        <a:rPr lang="en-GB" sz="1200" u="none" strike="noStrike" dirty="0" err="1">
                          <a:effectLst/>
                        </a:rPr>
                        <a:t>i</a:t>
                      </a:r>
                      <a:r>
                        <a:rPr lang="en-GB" sz="1200" u="none" strike="noStrike" dirty="0">
                          <a:effectLst/>
                        </a:rPr>
                        <a:t> 2015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55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11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2015 </a:t>
                      </a:r>
                      <a:r>
                        <a:rPr lang="en-GB" sz="1200" u="none" strike="noStrike" dirty="0" err="1">
                          <a:effectLst/>
                        </a:rPr>
                        <a:t>i</a:t>
                      </a:r>
                      <a:r>
                        <a:rPr lang="en-GB" sz="1200" u="none" strike="noStrike" dirty="0">
                          <a:effectLst/>
                        </a:rPr>
                        <a:t> 2016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24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115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 dirty="0">
                          <a:effectLst/>
                        </a:rPr>
                        <a:t>2016 </a:t>
                      </a:r>
                      <a:r>
                        <a:rPr lang="en-GB" sz="1200" u="none" strike="noStrike" dirty="0" err="1">
                          <a:effectLst/>
                        </a:rPr>
                        <a:t>i</a:t>
                      </a:r>
                      <a:r>
                        <a:rPr lang="en-GB" sz="1200" u="none" strike="noStrike" dirty="0">
                          <a:effectLst/>
                        </a:rPr>
                        <a:t> 2017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15" marR="9015" marT="9015" marB="0"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aphicFrame>
        <p:nvGraphicFramePr>
          <p:cNvPr id="11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46094418"/>
              </p:ext>
            </p:extLst>
          </p:nvPr>
        </p:nvGraphicFramePr>
        <p:xfrm>
          <a:off x="987844" y="3433579"/>
          <a:ext cx="6984776" cy="2693670"/>
        </p:xfrm>
        <a:graphic>
          <a:graphicData uri="http://schemas.openxmlformats.org/drawingml/2006/table">
            <a:tbl>
              <a:tblPr/>
              <a:tblGrid>
                <a:gridCol w="17461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461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4619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461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Gwlad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Dyfarniadau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Gwrthodiadau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 y </a:t>
                      </a:r>
                      <a:r>
                        <a:rPr lang="en-GB" sz="12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Ceisiadau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Gwlad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Pwyl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Sbaen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Almaen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Gwlad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Groeg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Lithiwania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Awstria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Bwlgaria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Ffrainc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Eidal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Iseldiroedd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Rwmania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3483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Gwledydd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AEA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665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6417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915816" y="6237312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StatsCymru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71500" y="332656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/>
              <a:t>Heriau</a:t>
            </a:r>
            <a:r>
              <a:rPr lang="en-GB" sz="3200" dirty="0"/>
              <a:t> </a:t>
            </a:r>
            <a:r>
              <a:rPr lang="en-GB" sz="3200" dirty="0" err="1"/>
              <a:t>cyflogaeth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83" y="917431"/>
            <a:ext cx="8718036" cy="25605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483" y="3594225"/>
            <a:ext cx="8718036" cy="267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9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20" y="5949280"/>
            <a:ext cx="6148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082160"/>
              </p:ext>
            </p:extLst>
          </p:nvPr>
        </p:nvGraphicFramePr>
        <p:xfrm>
          <a:off x="467544" y="1052736"/>
          <a:ext cx="8229600" cy="3766280"/>
        </p:xfrm>
        <a:graphic>
          <a:graphicData uri="http://schemas.openxmlformats.org/drawingml/2006/table">
            <a:tbl>
              <a:tblPr firstRow="1" bandRow="1"/>
              <a:tblGrid>
                <a:gridCol w="2747164"/>
                <a:gridCol w="2747164"/>
                <a:gridCol w="1367636"/>
                <a:gridCol w="1367636"/>
              </a:tblGrid>
              <a:tr h="11850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2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Methu</a:t>
                      </a:r>
                      <a:r>
                        <a:rPr lang="en-GB" sz="22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â </a:t>
                      </a:r>
                      <a:r>
                        <a:rPr lang="en-GB" sz="22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bodloni’r</a:t>
                      </a:r>
                      <a:r>
                        <a:rPr lang="en-GB" sz="22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22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safonau</a:t>
                      </a:r>
                      <a:r>
                        <a:rPr lang="en-GB" sz="22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SAC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26" marR="85626" marT="42813" marB="4281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2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Methu</a:t>
                      </a:r>
                      <a:r>
                        <a:rPr lang="en-GB" sz="22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â </a:t>
                      </a:r>
                      <a:r>
                        <a:rPr lang="en-GB" sz="22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bodloni’r</a:t>
                      </a:r>
                      <a:r>
                        <a:rPr lang="en-GB" sz="22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22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Safonau</a:t>
                      </a:r>
                      <a:r>
                        <a:rPr lang="en-GB" sz="22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22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athrawon</a:t>
                      </a:r>
                      <a:r>
                        <a:rPr lang="en-GB" sz="22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22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wrth</a:t>
                      </a:r>
                      <a:r>
                        <a:rPr lang="en-GB" sz="22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22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eu</a:t>
                      </a:r>
                      <a:r>
                        <a:rPr lang="en-GB" sz="2200" b="1" kern="120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22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gwaith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26" marR="85626" marT="42813" marB="4281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2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Addasrwydd i ymarfer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5626" marR="85626" marT="42813" marB="42813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108261"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Ar ddiwedd eu cwrs HCA yng Nghymru o flwyddyn i flwyddyn 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19" marR="8919" marT="8919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Mae </a:t>
                      </a:r>
                      <a:r>
                        <a:rPr lang="en-GB" sz="17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sefydlu</a:t>
                      </a: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7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statudol</a:t>
                      </a: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7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wedi</a:t>
                      </a: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bod </a:t>
                      </a:r>
                      <a:r>
                        <a:rPr lang="en-GB" sz="17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yn</a:t>
                      </a: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7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ofyniad</a:t>
                      </a: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7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yng</a:t>
                      </a: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7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Nghymru</a:t>
                      </a: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7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ers</a:t>
                      </a: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2003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19" marR="8919" marT="8919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Anghymhwysedd</a:t>
                      </a: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7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proffesiynol</a:t>
                      </a:r>
                      <a:r>
                        <a:rPr lang="en-GB" sz="17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7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difrifol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19" marR="8919" marT="8919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7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Cyfuniad o ymddygiad o chymhwysedd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19" marR="8919" marT="8919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1463370"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600" kern="12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Tua</a:t>
                      </a:r>
                      <a:r>
                        <a:rPr lang="en-GB" sz="2600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1</a:t>
                      </a:r>
                      <a:r>
                        <a:rPr lang="en-GB" sz="2600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%</a:t>
                      </a:r>
                    </a:p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19" marR="8919" marT="8919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600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0.07% 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600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(10 </a:t>
                      </a:r>
                      <a:r>
                        <a:rPr lang="en-GB" sz="2600" kern="12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aflwyddiannus</a:t>
                      </a:r>
                      <a:r>
                        <a:rPr lang="en-GB" sz="2600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2600" kern="12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allan</a:t>
                      </a:r>
                      <a:r>
                        <a:rPr lang="en-GB" sz="2600" kern="12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o 15,355</a:t>
                      </a:r>
                      <a:r>
                        <a:rPr lang="en-GB" sz="2600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)</a:t>
                      </a:r>
                    </a:p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19" marR="8919" marT="8919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600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27</a:t>
                      </a:r>
                    </a:p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19" marR="8919" marT="8919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600" kern="12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</a:t>
                      </a:r>
                    </a:p>
                    <a:p>
                      <a:pPr algn="ctr" fontAlgn="b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919" marR="8919" marT="8919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65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732" y="262975"/>
            <a:ext cx="6089849" cy="802725"/>
          </a:xfrm>
        </p:spPr>
        <p:txBody>
          <a:bodyPr/>
          <a:lstStyle/>
          <a:p>
            <a:pPr algn="l"/>
            <a:r>
              <a:rPr lang="en-GB" dirty="0" err="1"/>
              <a:t>Penaethiaid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56812"/>
              </p:ext>
            </p:extLst>
          </p:nvPr>
        </p:nvGraphicFramePr>
        <p:xfrm>
          <a:off x="6577059" y="4132083"/>
          <a:ext cx="2565824" cy="2711892"/>
        </p:xfrm>
        <a:graphic>
          <a:graphicData uri="http://schemas.openxmlformats.org/drawingml/2006/table">
            <a:tbl>
              <a:tblPr/>
              <a:tblGrid>
                <a:gridCol w="1481999"/>
                <a:gridCol w="1083825"/>
              </a:tblGrid>
              <a:tr h="76514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ym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mis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2017 y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dafarnwyd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CPC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iddynt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nad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oeddent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98663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98663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bennaeth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98663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adran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98663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blwyddyn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98663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athrawes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uwch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98663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98663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98663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allan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98663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742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974957" y="6237312"/>
            <a:ext cx="3576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Ffynhonnell</a:t>
            </a:r>
            <a:r>
              <a:rPr lang="en-GB" sz="1600" dirty="0"/>
              <a:t>: </a:t>
            </a:r>
            <a:r>
              <a:rPr lang="en-GB" sz="1600" dirty="0" err="1"/>
              <a:t>Cyngor</a:t>
            </a:r>
            <a:r>
              <a:rPr lang="en-GB" sz="1600" dirty="0"/>
              <a:t> y </a:t>
            </a:r>
            <a:r>
              <a:rPr lang="en-GB" sz="1600" dirty="0" err="1"/>
              <a:t>Gweithlu</a:t>
            </a:r>
            <a:r>
              <a:rPr lang="en-GB" sz="1600" dirty="0"/>
              <a:t> </a:t>
            </a:r>
            <a:r>
              <a:rPr lang="en-GB" sz="1600" dirty="0" err="1"/>
              <a:t>Addysg</a:t>
            </a:r>
            <a:endParaRPr lang="en-GB" sz="16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7759381"/>
              </p:ext>
            </p:extLst>
          </p:nvPr>
        </p:nvGraphicFramePr>
        <p:xfrm>
          <a:off x="6587107" y="0"/>
          <a:ext cx="2555776" cy="4021455"/>
        </p:xfrm>
        <a:graphic>
          <a:graphicData uri="http://schemas.openxmlformats.org/drawingml/2006/table">
            <a:tbl>
              <a:tblPr/>
              <a:tblGrid>
                <a:gridCol w="1441277"/>
                <a:gridCol w="1114499"/>
              </a:tblGrid>
              <a:tr h="53676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Blwyddyn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dyfarnu’r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CPCP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209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185027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81748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0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1,775</a:t>
                      </a:r>
                      <a:endParaRPr lang="en-GB" sz="12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732" y="1019533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Proffil</a:t>
            </a:r>
            <a:r>
              <a:rPr lang="en-GB" dirty="0"/>
              <a:t> </a:t>
            </a:r>
            <a:r>
              <a:rPr lang="en-GB" dirty="0" err="1"/>
              <a:t>oedran</a:t>
            </a:r>
            <a:r>
              <a:rPr lang="en-GB" dirty="0"/>
              <a:t> </a:t>
            </a:r>
            <a:r>
              <a:rPr lang="en-GB" dirty="0" err="1"/>
              <a:t>p</a:t>
            </a:r>
            <a:r>
              <a:rPr lang="en-GB" dirty="0" err="1" smtClean="0"/>
              <a:t>enaethiaid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2" y="1399334"/>
            <a:ext cx="6639119" cy="23349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672" y="3581521"/>
            <a:ext cx="6620830" cy="245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88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623731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StatsCymru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548680"/>
            <a:ext cx="8364437" cy="540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8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7950" y="5987073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StatsCymru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323945"/>
            <a:ext cx="7039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/>
              <a:t>Y </a:t>
            </a:r>
            <a:r>
              <a:rPr lang="en-GB" sz="3600" dirty="0" err="1"/>
              <a:t>Gymraeg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6171739"/>
            <a:ext cx="6300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dirty="0"/>
              <a:t>19.0% yn gallu siarad Cymraeg yng Nghymru, Cyfrifiad 2011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494" y="913810"/>
            <a:ext cx="8644877" cy="25361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97" y="3505786"/>
            <a:ext cx="8650974" cy="248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3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8801"/>
            <a:ext cx="759633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sz="3600" dirty="0" err="1"/>
              <a:t>Pwnc</a:t>
            </a:r>
            <a:r>
              <a:rPr lang="en-GB" sz="3600" dirty="0"/>
              <a:t> a </a:t>
            </a:r>
            <a:r>
              <a:rPr lang="en-GB" sz="3600" dirty="0" err="1"/>
              <a:t>addysgir</a:t>
            </a:r>
            <a:r>
              <a:rPr lang="en-GB" sz="3600" dirty="0"/>
              <a:t> </a:t>
            </a:r>
            <a:r>
              <a:rPr lang="en-GB" sz="3600" dirty="0" err="1" smtClean="0"/>
              <a:t>o’i</a:t>
            </a:r>
            <a:r>
              <a:rPr lang="en-GB" sz="3600" dirty="0" smtClean="0"/>
              <a:t> </a:t>
            </a:r>
            <a:r>
              <a:rPr lang="en-GB" sz="3600" dirty="0" err="1"/>
              <a:t>gymharu</a:t>
            </a:r>
            <a:r>
              <a:rPr lang="en-GB" sz="3600" dirty="0"/>
              <a:t> â </a:t>
            </a:r>
            <a:r>
              <a:rPr lang="en-GB" sz="3600" dirty="0" err="1"/>
              <a:t>phwnc</a:t>
            </a:r>
            <a:r>
              <a:rPr lang="en-GB" sz="3600" dirty="0"/>
              <a:t> </a:t>
            </a:r>
            <a:r>
              <a:rPr lang="en-GB" sz="3600" dirty="0" err="1"/>
              <a:t>hyfforddi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47981" y="148527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Pynciau</a:t>
            </a:r>
            <a:r>
              <a:rPr lang="en-GB" dirty="0"/>
              <a:t> </a:t>
            </a:r>
            <a:r>
              <a:rPr lang="en-GB" dirty="0" err="1" smtClean="0"/>
              <a:t>craidd</a:t>
            </a:r>
            <a:r>
              <a:rPr lang="en-GB" dirty="0" smtClean="0"/>
              <a:t> </a:t>
            </a:r>
            <a:r>
              <a:rPr lang="en-GB" dirty="0"/>
              <a:t>ac </a:t>
            </a:r>
            <a:r>
              <a:rPr lang="en-GB" dirty="0" err="1"/>
              <a:t>Addysg</a:t>
            </a:r>
            <a:r>
              <a:rPr lang="en-GB" dirty="0"/>
              <a:t> </a:t>
            </a:r>
            <a:r>
              <a:rPr lang="en-GB" dirty="0" err="1" smtClean="0"/>
              <a:t>grefyddol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936114"/>
              </p:ext>
            </p:extLst>
          </p:nvPr>
        </p:nvGraphicFramePr>
        <p:xfrm>
          <a:off x="166485" y="2021987"/>
          <a:ext cx="8686825" cy="3600403"/>
        </p:xfrm>
        <a:graphic>
          <a:graphicData uri="http://schemas.openxmlformats.org/drawingml/2006/table">
            <a:tbl>
              <a:tblPr/>
              <a:tblGrid>
                <a:gridCol w="1893057"/>
                <a:gridCol w="1000290"/>
                <a:gridCol w="698152"/>
                <a:gridCol w="958032"/>
                <a:gridCol w="740410"/>
                <a:gridCol w="849221"/>
                <a:gridCol w="849221"/>
                <a:gridCol w="849221"/>
                <a:gridCol w="849221"/>
              </a:tblGrid>
              <a:tr h="250882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14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2016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2498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 a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hyfforddwyd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yn y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pwnc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Canran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nas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hyfforddwyd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yn y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pwnc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Canran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Pwnc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hyfforddi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yn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anhysbys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Canran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pwnc</a:t>
                      </a: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addysgu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Canran</a:t>
                      </a:r>
                      <a:r>
                        <a:rPr lang="en-GB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72C4"/>
                    </a:solidFill>
                  </a:tcPr>
                </a:tc>
              </a:tr>
              <a:tr h="2624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Bioleg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</a:tr>
              <a:tr h="2624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Cemeg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</a:tr>
              <a:tr h="2624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Saesneg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1,179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1,599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</a:tr>
              <a:tr h="2624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Mathemateg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1,188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</a:tr>
              <a:tr h="2624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Ffiseg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</a:tr>
              <a:tr h="2624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  <a:r>
                        <a:rPr lang="en-GB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refyddol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</a:tr>
              <a:tr h="2624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Gwyddoniaeth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1,151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C6E7"/>
                    </a:solidFill>
                  </a:tcPr>
                </a:tc>
              </a:tr>
              <a:tr h="2624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Cymraeg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1F2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3794" y="5877272"/>
            <a:ext cx="4935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675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/>
              <a:t>Trosolwg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7504" y="1467815"/>
            <a:ext cx="8229600" cy="4372674"/>
          </a:xfrm>
        </p:spPr>
        <p:txBody>
          <a:bodyPr>
            <a:normAutofit fontScale="85000" lnSpcReduction="10000"/>
          </a:bodyPr>
          <a:lstStyle/>
          <a:p>
            <a:r>
              <a:rPr lang="en-GB" dirty="0" err="1"/>
              <a:t>Proffil</a:t>
            </a:r>
            <a:r>
              <a:rPr lang="en-GB" dirty="0"/>
              <a:t> </a:t>
            </a:r>
            <a:r>
              <a:rPr lang="en-GB" sz="1900" dirty="0"/>
              <a:t>(</a:t>
            </a:r>
            <a:r>
              <a:rPr lang="en-GB" sz="1900" dirty="0" err="1"/>
              <a:t>sleidiau</a:t>
            </a:r>
            <a:r>
              <a:rPr lang="en-GB" sz="1900" dirty="0"/>
              <a:t> 1-4)</a:t>
            </a:r>
          </a:p>
          <a:p>
            <a:r>
              <a:rPr lang="en-GB" dirty="0" err="1" smtClean="0"/>
              <a:t>Recriwtio</a:t>
            </a:r>
            <a:r>
              <a:rPr lang="en-GB" dirty="0" smtClean="0"/>
              <a:t> </a:t>
            </a:r>
            <a:r>
              <a:rPr lang="en-GB" sz="1900" dirty="0"/>
              <a:t>(</a:t>
            </a:r>
            <a:r>
              <a:rPr lang="en-GB" sz="1900" dirty="0" err="1"/>
              <a:t>sleid</a:t>
            </a:r>
            <a:r>
              <a:rPr lang="en-GB" sz="1900" dirty="0"/>
              <a:t> 5) 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newydd</a:t>
            </a:r>
            <a:r>
              <a:rPr lang="en-GB" dirty="0"/>
              <a:t> </a:t>
            </a:r>
            <a:r>
              <a:rPr lang="en-GB" sz="1900" dirty="0"/>
              <a:t>(</a:t>
            </a:r>
            <a:r>
              <a:rPr lang="en-GB" sz="1900" dirty="0" err="1"/>
              <a:t>sleidiau</a:t>
            </a:r>
            <a:r>
              <a:rPr lang="en-GB" sz="1900" dirty="0"/>
              <a:t> </a:t>
            </a:r>
            <a:r>
              <a:rPr lang="en-GB" sz="1900" dirty="0" smtClean="0"/>
              <a:t>6 </a:t>
            </a:r>
            <a:r>
              <a:rPr lang="en-GB" sz="1900" dirty="0"/>
              <a:t>– </a:t>
            </a:r>
            <a:r>
              <a:rPr lang="en-GB" sz="1900" dirty="0" smtClean="0"/>
              <a:t>13)</a:t>
            </a:r>
            <a:endParaRPr lang="en-GB" sz="1900" dirty="0"/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GB" dirty="0" err="1"/>
              <a:t>Penaethiaid</a:t>
            </a:r>
            <a:r>
              <a:rPr lang="en-GB" dirty="0"/>
              <a:t> </a:t>
            </a:r>
            <a:r>
              <a:rPr lang="en-GB" sz="1900" dirty="0"/>
              <a:t>(</a:t>
            </a:r>
            <a:r>
              <a:rPr lang="en-GB" sz="1900" dirty="0" err="1"/>
              <a:t>sleidiau</a:t>
            </a:r>
            <a:r>
              <a:rPr lang="en-GB" sz="1900" dirty="0"/>
              <a:t> </a:t>
            </a:r>
            <a:r>
              <a:rPr lang="en-GB" sz="1900" dirty="0" smtClean="0"/>
              <a:t>14 - 15)</a:t>
            </a:r>
            <a:endParaRPr lang="en-GB" sz="1900" dirty="0"/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GB" dirty="0"/>
              <a:t>Y </a:t>
            </a:r>
            <a:r>
              <a:rPr lang="en-GB" dirty="0" err="1"/>
              <a:t>Gymraeg</a:t>
            </a:r>
            <a:r>
              <a:rPr lang="en-GB" dirty="0"/>
              <a:t> </a:t>
            </a:r>
            <a:r>
              <a:rPr lang="en-GB" sz="1900" dirty="0"/>
              <a:t>(</a:t>
            </a:r>
            <a:r>
              <a:rPr lang="en-GB" sz="1900" dirty="0" err="1"/>
              <a:t>sleid</a:t>
            </a:r>
            <a:r>
              <a:rPr lang="en-GB" sz="1900" dirty="0"/>
              <a:t> </a:t>
            </a:r>
            <a:r>
              <a:rPr lang="en-GB" sz="1900" dirty="0" smtClean="0"/>
              <a:t>16)</a:t>
            </a:r>
            <a:endParaRPr lang="en-GB" sz="1900" dirty="0"/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GB" dirty="0" err="1"/>
              <a:t>Pynciau</a:t>
            </a:r>
            <a:r>
              <a:rPr lang="en-GB" dirty="0"/>
              <a:t> </a:t>
            </a:r>
            <a:r>
              <a:rPr lang="en-GB" dirty="0" err="1"/>
              <a:t>uwchradd</a:t>
            </a:r>
            <a:r>
              <a:rPr lang="en-GB" dirty="0"/>
              <a:t> </a:t>
            </a:r>
            <a:r>
              <a:rPr lang="en-GB" sz="1900" dirty="0" smtClean="0"/>
              <a:t>(</a:t>
            </a:r>
            <a:r>
              <a:rPr lang="en-GB" sz="1900" dirty="0" err="1" smtClean="0"/>
              <a:t>sleid</a:t>
            </a:r>
            <a:r>
              <a:rPr lang="en-GB" sz="1900" dirty="0" smtClean="0"/>
              <a:t> 17)</a:t>
            </a:r>
            <a:endParaRPr lang="en-GB" sz="19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3200" dirty="0" err="1"/>
              <a:t>Cadw</a:t>
            </a:r>
            <a:r>
              <a:rPr lang="en-GB" sz="4000" dirty="0"/>
              <a:t> </a:t>
            </a:r>
            <a:r>
              <a:rPr lang="en-GB" sz="1900" dirty="0"/>
              <a:t>(</a:t>
            </a:r>
            <a:r>
              <a:rPr lang="en-GB" sz="1900" dirty="0" err="1"/>
              <a:t>sleidiau</a:t>
            </a:r>
            <a:r>
              <a:rPr lang="en-GB" sz="1900" dirty="0"/>
              <a:t> </a:t>
            </a:r>
            <a:r>
              <a:rPr lang="en-GB" sz="1900" dirty="0" smtClean="0"/>
              <a:t>18 - 21)</a:t>
            </a:r>
            <a:endParaRPr lang="en-GB" sz="19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3200" dirty="0"/>
              <a:t>Beth </a:t>
            </a:r>
            <a:r>
              <a:rPr lang="en-GB" sz="3200" dirty="0" err="1"/>
              <a:t>sy’n</a:t>
            </a:r>
            <a:r>
              <a:rPr lang="en-GB" sz="3200" dirty="0"/>
              <a:t> </a:t>
            </a:r>
            <a:r>
              <a:rPr lang="en-GB" sz="3200" dirty="0" err="1"/>
              <a:t>digwydd</a:t>
            </a:r>
            <a:r>
              <a:rPr lang="en-GB" sz="3200" dirty="0"/>
              <a:t> </a:t>
            </a:r>
            <a:r>
              <a:rPr lang="en-GB" sz="3200" dirty="0" err="1"/>
              <a:t>mewn</a:t>
            </a:r>
            <a:r>
              <a:rPr lang="en-GB" sz="3200" dirty="0"/>
              <a:t> </a:t>
            </a:r>
            <a:r>
              <a:rPr lang="en-GB" sz="3200" dirty="0" err="1"/>
              <a:t>mannau</a:t>
            </a:r>
            <a:r>
              <a:rPr lang="en-GB" sz="3200" dirty="0"/>
              <a:t> </a:t>
            </a:r>
            <a:r>
              <a:rPr lang="en-GB" sz="3200" dirty="0" err="1"/>
              <a:t>eraill</a:t>
            </a:r>
            <a:r>
              <a:rPr lang="en-GB" sz="3200" dirty="0"/>
              <a:t>? </a:t>
            </a:r>
            <a:r>
              <a:rPr lang="en-GB" sz="1900" dirty="0"/>
              <a:t>(</a:t>
            </a:r>
            <a:r>
              <a:rPr lang="en-GB" sz="1900" dirty="0" err="1"/>
              <a:t>sleidiau</a:t>
            </a:r>
            <a:r>
              <a:rPr lang="en-GB" sz="1900" dirty="0"/>
              <a:t> </a:t>
            </a:r>
            <a:r>
              <a:rPr lang="en-GB" sz="1900" dirty="0" smtClean="0"/>
              <a:t>22 </a:t>
            </a:r>
            <a:r>
              <a:rPr lang="en-GB" sz="1900" dirty="0"/>
              <a:t>– </a:t>
            </a:r>
            <a:r>
              <a:rPr lang="en-GB" sz="1900" dirty="0" smtClean="0"/>
              <a:t>23)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3200" dirty="0" err="1"/>
              <a:t>Ffactorau</a:t>
            </a:r>
            <a:r>
              <a:rPr lang="en-GB" sz="3200" dirty="0"/>
              <a:t> </a:t>
            </a:r>
            <a:r>
              <a:rPr lang="en-GB" sz="3200" dirty="0" err="1"/>
              <a:t>i’w</a:t>
            </a:r>
            <a:r>
              <a:rPr lang="en-GB" sz="3200" dirty="0"/>
              <a:t> </a:t>
            </a:r>
            <a:r>
              <a:rPr lang="en-GB" sz="3200" dirty="0" err="1" smtClean="0"/>
              <a:t>hystyried</a:t>
            </a:r>
            <a:r>
              <a:rPr lang="en-GB" sz="3200" dirty="0" smtClean="0"/>
              <a:t> </a:t>
            </a:r>
            <a:r>
              <a:rPr lang="en-GB" sz="1900" dirty="0" smtClean="0"/>
              <a:t>(</a:t>
            </a:r>
            <a:r>
              <a:rPr lang="en-GB" sz="1900" dirty="0" err="1" smtClean="0"/>
              <a:t>sleid</a:t>
            </a:r>
            <a:r>
              <a:rPr lang="en-GB" sz="1900" dirty="0" smtClean="0"/>
              <a:t> 24)</a:t>
            </a:r>
            <a:endParaRPr lang="en-GB" sz="19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3200" dirty="0" err="1"/>
              <a:t>Symud</a:t>
            </a:r>
            <a:r>
              <a:rPr lang="en-GB" sz="3200" dirty="0"/>
              <a:t> </a:t>
            </a:r>
            <a:r>
              <a:rPr lang="en-GB" sz="3200" dirty="0" err="1" smtClean="0"/>
              <a:t>ymlaen</a:t>
            </a:r>
            <a:r>
              <a:rPr lang="en-GB" sz="3200" dirty="0" smtClean="0"/>
              <a:t> </a:t>
            </a:r>
            <a:r>
              <a:rPr lang="en-GB" sz="1900" dirty="0" smtClean="0"/>
              <a:t>(</a:t>
            </a:r>
            <a:r>
              <a:rPr lang="en-GB" sz="1900" dirty="0" err="1" smtClean="0"/>
              <a:t>sleidau</a:t>
            </a:r>
            <a:r>
              <a:rPr lang="en-GB" sz="1900" dirty="0" smtClean="0"/>
              <a:t> 25 </a:t>
            </a:r>
            <a:r>
              <a:rPr lang="en-GB" sz="1900" dirty="0"/>
              <a:t>– </a:t>
            </a:r>
            <a:r>
              <a:rPr lang="en-GB" sz="1900" dirty="0" smtClean="0"/>
              <a:t>26)</a:t>
            </a:r>
            <a:endParaRPr lang="en-GB" sz="19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3200" dirty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93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462" y="141222"/>
            <a:ext cx="9144000" cy="648370"/>
          </a:xfrm>
        </p:spPr>
        <p:txBody>
          <a:bodyPr>
            <a:noAutofit/>
          </a:bodyPr>
          <a:lstStyle/>
          <a:p>
            <a:pPr algn="l"/>
            <a:r>
              <a:rPr lang="en-GB" sz="3000" dirty="0" err="1" smtClean="0"/>
              <a:t>Cadw</a:t>
            </a:r>
            <a:r>
              <a:rPr lang="en-GB" sz="3000" dirty="0"/>
              <a:t>: </a:t>
            </a:r>
            <a:r>
              <a:rPr lang="en-GB" sz="3000" dirty="0" err="1"/>
              <a:t>Dadansoddiad</a:t>
            </a:r>
            <a:r>
              <a:rPr lang="en-GB" sz="3000" dirty="0"/>
              <a:t> </a:t>
            </a:r>
            <a:r>
              <a:rPr lang="en-GB" sz="3000" dirty="0" err="1"/>
              <a:t>olrhain</a:t>
            </a:r>
            <a:r>
              <a:rPr lang="en-GB" sz="3000" dirty="0"/>
              <a:t> </a:t>
            </a:r>
            <a:r>
              <a:rPr lang="en-GB" sz="3000" dirty="0" err="1"/>
              <a:t>athrawon</a:t>
            </a:r>
            <a:r>
              <a:rPr lang="en-GB" sz="3000" dirty="0"/>
              <a:t> </a:t>
            </a:r>
            <a:r>
              <a:rPr lang="en-GB" sz="3000" dirty="0" err="1"/>
              <a:t>ysgol</a:t>
            </a:r>
            <a:r>
              <a:rPr lang="en-GB" sz="3000" dirty="0"/>
              <a:t> 10 </a:t>
            </a:r>
            <a:r>
              <a:rPr lang="en-GB" sz="3000" dirty="0" err="1"/>
              <a:t>mlynedd</a:t>
            </a:r>
            <a:endParaRPr lang="en-GB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-11390" y="5019642"/>
            <a:ext cx="90034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O’r</a:t>
            </a:r>
            <a:r>
              <a:rPr lang="en-GB" sz="1400" dirty="0" smtClean="0"/>
              <a:t> 1,013 </a:t>
            </a:r>
            <a:r>
              <a:rPr lang="en-GB" sz="1400" dirty="0" err="1" smtClean="0"/>
              <a:t>sydd</a:t>
            </a:r>
            <a:r>
              <a:rPr lang="en-GB" sz="1400" dirty="0" smtClean="0"/>
              <a:t> </a:t>
            </a:r>
            <a:r>
              <a:rPr lang="en-GB" sz="1400" dirty="0" err="1" smtClean="0"/>
              <a:t>wedi</a:t>
            </a:r>
            <a:r>
              <a:rPr lang="en-GB" sz="1400" dirty="0" smtClean="0"/>
              <a:t> </a:t>
            </a:r>
            <a:r>
              <a:rPr lang="en-GB" sz="1400" dirty="0" err="1" smtClean="0"/>
              <a:t>cofrestru</a:t>
            </a:r>
            <a:r>
              <a:rPr lang="en-GB" sz="1400" dirty="0" smtClean="0"/>
              <a:t> </a:t>
            </a:r>
            <a:r>
              <a:rPr lang="en-GB" sz="1400" dirty="0" err="1" smtClean="0"/>
              <a:t>yn</a:t>
            </a:r>
            <a:r>
              <a:rPr lang="en-GB" sz="1400" dirty="0" smtClean="0"/>
              <a:t> </a:t>
            </a:r>
            <a:r>
              <a:rPr lang="en-GB" sz="1400" dirty="0" err="1"/>
              <a:t>b</a:t>
            </a:r>
            <a:r>
              <a:rPr lang="en-GB" sz="1400" dirty="0" err="1" smtClean="0"/>
              <a:t>resennol</a:t>
            </a:r>
            <a:r>
              <a:rPr lang="en-GB" sz="1400" dirty="0" smtClean="0"/>
              <a:t>: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77.7</a:t>
            </a:r>
            <a:r>
              <a:rPr lang="en-GB" sz="1400" dirty="0"/>
              <a:t>%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fenywod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38.4</a:t>
            </a:r>
            <a:r>
              <a:rPr lang="en-GB" sz="1400" dirty="0"/>
              <a:t>%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siaradwyr</a:t>
            </a:r>
            <a:r>
              <a:rPr lang="en-GB" sz="1400" dirty="0"/>
              <a:t> </a:t>
            </a:r>
            <a:r>
              <a:rPr lang="en-GB" sz="1400" dirty="0" err="1"/>
              <a:t>Cymraeg</a:t>
            </a:r>
            <a:r>
              <a:rPr lang="en-GB" sz="1400" dirty="0"/>
              <a:t>, </a:t>
            </a:r>
            <a:r>
              <a:rPr lang="en-GB" sz="1400" dirty="0" smtClean="0"/>
              <a:t>29.6</a:t>
            </a:r>
            <a:r>
              <a:rPr lang="en-GB" sz="1400" dirty="0"/>
              <a:t>%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gyfrwng</a:t>
            </a:r>
            <a:r>
              <a:rPr lang="en-GB" sz="1400" dirty="0"/>
              <a:t> </a:t>
            </a:r>
            <a:r>
              <a:rPr lang="en-GB" sz="1400" dirty="0" err="1" smtClean="0"/>
              <a:t>Cymraeg</a:t>
            </a:r>
            <a:r>
              <a:rPr lang="en-GB" sz="1400" dirty="0" smtClean="0"/>
              <a:t>.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36.0% </a:t>
            </a:r>
            <a:r>
              <a:rPr lang="en-GB" sz="1400" dirty="0" err="1"/>
              <a:t>o’r</a:t>
            </a:r>
            <a:r>
              <a:rPr lang="en-GB" sz="1400" dirty="0"/>
              <a:t> </a:t>
            </a:r>
            <a:r>
              <a:rPr lang="en-GB" sz="1400" dirty="0" err="1"/>
              <a:t>rhai</a:t>
            </a:r>
            <a:r>
              <a:rPr lang="en-GB" sz="1400" dirty="0"/>
              <a:t> a </a:t>
            </a:r>
            <a:r>
              <a:rPr lang="en-GB" sz="1400" dirty="0" err="1"/>
              <a:t>enillodd</a:t>
            </a:r>
            <a:r>
              <a:rPr lang="en-GB" sz="1400" dirty="0"/>
              <a:t> SAC </a:t>
            </a:r>
            <a:r>
              <a:rPr lang="en-GB" sz="1400" dirty="0" err="1"/>
              <a:t>yn</a:t>
            </a:r>
            <a:r>
              <a:rPr lang="en-GB" sz="1400" dirty="0"/>
              <a:t> 05/06 </a:t>
            </a:r>
            <a:r>
              <a:rPr lang="en-GB" sz="1400" dirty="0" err="1"/>
              <a:t>oedd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bodloni’r</a:t>
            </a:r>
            <a:r>
              <a:rPr lang="en-GB" sz="1400" dirty="0"/>
              <a:t> </a:t>
            </a:r>
            <a:r>
              <a:rPr lang="en-GB" sz="1400" dirty="0" err="1"/>
              <a:t>safonau</a:t>
            </a:r>
            <a:r>
              <a:rPr lang="en-GB" sz="1400" dirty="0"/>
              <a:t> </a:t>
            </a:r>
            <a:r>
              <a:rPr lang="en-GB" sz="1400" dirty="0" err="1"/>
              <a:t>athrawon</a:t>
            </a:r>
            <a:r>
              <a:rPr lang="en-GB" sz="1400" dirty="0"/>
              <a:t> </a:t>
            </a:r>
            <a:r>
              <a:rPr lang="en-GB" sz="1400" dirty="0" err="1"/>
              <a:t>wrth</a:t>
            </a:r>
            <a:r>
              <a:rPr lang="en-GB" sz="1400" dirty="0"/>
              <a:t> </a:t>
            </a:r>
            <a:r>
              <a:rPr lang="en-GB" sz="1400" dirty="0" err="1"/>
              <a:t>eu</a:t>
            </a:r>
            <a:r>
              <a:rPr lang="en-GB" sz="1400" dirty="0"/>
              <a:t> </a:t>
            </a:r>
            <a:r>
              <a:rPr lang="en-GB" sz="1400" dirty="0" err="1"/>
              <a:t>gwaith</a:t>
            </a:r>
            <a:r>
              <a:rPr lang="en-GB" sz="1400" dirty="0"/>
              <a:t> </a:t>
            </a:r>
            <a:r>
              <a:rPr lang="en-GB" sz="1400" dirty="0" err="1"/>
              <a:t>yng</a:t>
            </a:r>
            <a:r>
              <a:rPr lang="en-GB" sz="1400" dirty="0"/>
              <a:t> </a:t>
            </a:r>
            <a:r>
              <a:rPr lang="en-GB" sz="1400" dirty="0" err="1"/>
              <a:t>Nghymru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2007, 11.9% </a:t>
            </a:r>
            <a:r>
              <a:rPr lang="en-GB" sz="1400" dirty="0" err="1"/>
              <a:t>yn</a:t>
            </a:r>
            <a:r>
              <a:rPr lang="en-GB" sz="1400" dirty="0"/>
              <a:t> 2008, 4.6% </a:t>
            </a:r>
            <a:r>
              <a:rPr lang="en-GB" sz="1400" dirty="0" err="1"/>
              <a:t>yn</a:t>
            </a:r>
            <a:r>
              <a:rPr lang="en-GB" sz="1400" dirty="0"/>
              <a:t> 2009, 4.2% </a:t>
            </a:r>
            <a:r>
              <a:rPr lang="en-GB" sz="1400" dirty="0" err="1"/>
              <a:t>rhwng</a:t>
            </a:r>
            <a:r>
              <a:rPr lang="en-GB" sz="1400" dirty="0"/>
              <a:t> 2010-2016. </a:t>
            </a:r>
            <a:r>
              <a:rPr lang="en-GB" sz="1400" dirty="0" err="1"/>
              <a:t>Pasiodd</a:t>
            </a:r>
            <a:r>
              <a:rPr lang="en-GB" sz="1400" dirty="0"/>
              <a:t> 4.8%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dirty="0" err="1"/>
              <a:t>rhan</a:t>
            </a:r>
            <a:r>
              <a:rPr lang="en-GB" sz="1400" dirty="0"/>
              <a:t> </a:t>
            </a:r>
            <a:r>
              <a:rPr lang="en-GB" sz="1400" dirty="0" err="1"/>
              <a:t>arall</a:t>
            </a:r>
            <a:r>
              <a:rPr lang="en-GB" sz="1400" dirty="0"/>
              <a:t> </a:t>
            </a:r>
            <a:r>
              <a:rPr lang="en-GB" sz="1400" dirty="0" err="1"/>
              <a:t>o’r</a:t>
            </a:r>
            <a:r>
              <a:rPr lang="en-GB" sz="1400" dirty="0"/>
              <a:t> DU, 0.1%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aflwyddiannus</a:t>
            </a:r>
            <a:r>
              <a:rPr lang="en-GB" sz="1400" dirty="0"/>
              <a:t>, 38.4% </a:t>
            </a:r>
            <a:r>
              <a:rPr lang="en-GB" sz="1400" dirty="0" err="1"/>
              <a:t>nid</a:t>
            </a:r>
            <a:r>
              <a:rPr lang="en-GB" sz="1400" dirty="0"/>
              <a:t> </a:t>
            </a:r>
            <a:r>
              <a:rPr lang="en-GB" sz="1400" dirty="0" err="1"/>
              <a:t>yw</a:t>
            </a:r>
            <a:r>
              <a:rPr lang="en-GB" sz="1400" dirty="0"/>
              <a:t> </a:t>
            </a:r>
            <a:r>
              <a:rPr lang="en-GB" sz="1400" dirty="0" err="1"/>
              <a:t>eu</a:t>
            </a:r>
            <a:r>
              <a:rPr lang="en-GB" sz="1400" dirty="0"/>
              <a:t> </a:t>
            </a:r>
            <a:r>
              <a:rPr lang="en-GB" sz="1400" dirty="0" err="1"/>
              <a:t>statws</a:t>
            </a:r>
            <a:r>
              <a:rPr lang="en-GB" sz="1400" dirty="0"/>
              <a:t> </a:t>
            </a:r>
            <a:r>
              <a:rPr lang="en-GB" sz="1400" dirty="0" err="1" smtClean="0"/>
              <a:t>sefydlu</a:t>
            </a:r>
            <a:r>
              <a:rPr lang="en-GB" sz="1400" dirty="0" smtClean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ei</a:t>
            </a:r>
            <a:r>
              <a:rPr lang="en-GB" sz="1400" dirty="0"/>
              <a:t> </a:t>
            </a:r>
            <a:r>
              <a:rPr lang="en-GB" sz="1400" dirty="0" err="1"/>
              <a:t>gwblhau</a:t>
            </a:r>
            <a:r>
              <a:rPr lang="en-GB" sz="1400" dirty="0"/>
              <a:t> </a:t>
            </a:r>
            <a:r>
              <a:rPr lang="en-GB" sz="1400" dirty="0" err="1"/>
              <a:t>eto</a:t>
            </a:r>
            <a:r>
              <a:rPr lang="en-GB" sz="1400" dirty="0"/>
              <a:t> </a:t>
            </a:r>
            <a:r>
              <a:rPr lang="en-GB" sz="1400" dirty="0" err="1"/>
              <a:t>neu’n</a:t>
            </a:r>
            <a:r>
              <a:rPr lang="en-GB" sz="1400" dirty="0"/>
              <a:t> </a:t>
            </a:r>
            <a:r>
              <a:rPr lang="en-GB" sz="1400" dirty="0" err="1"/>
              <a:t>anhysbys</a:t>
            </a:r>
            <a:r>
              <a:rPr lang="en-GB" sz="1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7211" y="619704"/>
            <a:ext cx="8928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Enillodd</a:t>
            </a:r>
            <a:r>
              <a:rPr lang="en-GB" sz="1400" dirty="0"/>
              <a:t> </a:t>
            </a:r>
            <a:r>
              <a:rPr lang="en-GB" sz="1400" dirty="0" smtClean="0"/>
              <a:t>1,965 </a:t>
            </a:r>
            <a:r>
              <a:rPr lang="en-GB" sz="1400" dirty="0"/>
              <a:t>SAC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ystod</a:t>
            </a:r>
            <a:r>
              <a:rPr lang="en-GB" sz="1400" dirty="0"/>
              <a:t> </a:t>
            </a:r>
            <a:r>
              <a:rPr lang="en-GB" sz="1400" dirty="0" err="1"/>
              <a:t>hysbysiad</a:t>
            </a:r>
            <a:r>
              <a:rPr lang="en-GB" sz="1400" dirty="0"/>
              <a:t> </a:t>
            </a:r>
            <a:r>
              <a:rPr lang="en-GB" sz="1400" dirty="0" err="1"/>
              <a:t>cychwynnol</a:t>
            </a:r>
            <a:r>
              <a:rPr lang="en-GB" sz="1400" dirty="0"/>
              <a:t> </a:t>
            </a:r>
            <a:r>
              <a:rPr lang="en-GB" sz="1400" dirty="0" err="1"/>
              <a:t>ymadawiad</a:t>
            </a:r>
            <a:r>
              <a:rPr lang="en-GB" sz="1400" dirty="0"/>
              <a:t> </a:t>
            </a:r>
            <a:r>
              <a:rPr lang="en-GB" sz="1400" dirty="0" err="1"/>
              <a:t>coleg</a:t>
            </a:r>
            <a:r>
              <a:rPr lang="en-GB" sz="1400" dirty="0"/>
              <a:t> </a:t>
            </a:r>
            <a:r>
              <a:rPr lang="en-GB" sz="1400" dirty="0" smtClean="0"/>
              <a:t>2005/06.</a:t>
            </a:r>
          </a:p>
          <a:p>
            <a:r>
              <a:rPr lang="en-GB" sz="1400" dirty="0" err="1" smtClean="0"/>
              <a:t>Nid</a:t>
            </a:r>
            <a:r>
              <a:rPr lang="en-GB" sz="1400" dirty="0" smtClean="0"/>
              <a:t> </a:t>
            </a:r>
            <a:r>
              <a:rPr lang="en-GB" sz="1400" dirty="0" err="1" smtClean="0"/>
              <a:t>yw</a:t>
            </a:r>
            <a:r>
              <a:rPr lang="en-GB" sz="1400" dirty="0" smtClean="0"/>
              <a:t> 952 (48.4%) </a:t>
            </a:r>
            <a:r>
              <a:rPr lang="en-GB" sz="1400" dirty="0" err="1" smtClean="0"/>
              <a:t>wedi</a:t>
            </a:r>
            <a:r>
              <a:rPr lang="en-GB" sz="1400" dirty="0" smtClean="0"/>
              <a:t> </a:t>
            </a:r>
            <a:r>
              <a:rPr lang="en-GB" sz="1400" dirty="0" err="1" smtClean="0"/>
              <a:t>eu</a:t>
            </a:r>
            <a:r>
              <a:rPr lang="en-GB" sz="1400" dirty="0" smtClean="0"/>
              <a:t> </a:t>
            </a:r>
            <a:r>
              <a:rPr lang="en-GB" sz="1400" dirty="0" err="1" smtClean="0"/>
              <a:t>cofrestru</a:t>
            </a:r>
            <a:r>
              <a:rPr lang="en-GB" sz="1400" dirty="0" smtClean="0"/>
              <a:t> </a:t>
            </a:r>
            <a:r>
              <a:rPr lang="en-GB" sz="1400" dirty="0" err="1" smtClean="0"/>
              <a:t>fel</a:t>
            </a:r>
            <a:r>
              <a:rPr lang="en-GB" sz="1400" dirty="0" smtClean="0"/>
              <a:t> </a:t>
            </a:r>
            <a:r>
              <a:rPr lang="en-GB" sz="1400" dirty="0" err="1" smtClean="0"/>
              <a:t>athrawon</a:t>
            </a:r>
            <a:r>
              <a:rPr lang="en-GB" sz="1400" dirty="0" smtClean="0"/>
              <a:t> </a:t>
            </a:r>
            <a:r>
              <a:rPr lang="en-GB" sz="1400" dirty="0" err="1" smtClean="0"/>
              <a:t>ysgol</a:t>
            </a:r>
            <a:r>
              <a:rPr lang="en-GB" sz="1400" dirty="0" smtClean="0"/>
              <a:t> </a:t>
            </a:r>
            <a:r>
              <a:rPr lang="en-GB" sz="1400" dirty="0" err="1" smtClean="0"/>
              <a:t>gan</a:t>
            </a:r>
            <a:r>
              <a:rPr lang="en-GB" sz="1400" dirty="0" smtClean="0"/>
              <a:t> CGA.  </a:t>
            </a:r>
            <a:r>
              <a:rPr lang="en-GB" sz="1400" dirty="0" err="1" smtClean="0"/>
              <a:t>Crynhoir</a:t>
            </a:r>
            <a:r>
              <a:rPr lang="en-GB" sz="1400" dirty="0" smtClean="0"/>
              <a:t> y </a:t>
            </a:r>
            <a:r>
              <a:rPr lang="en-GB" sz="1400" dirty="0" err="1" smtClean="0"/>
              <a:t>lleill</a:t>
            </a:r>
            <a:r>
              <a:rPr lang="en-GB" sz="1400" dirty="0" smtClean="0"/>
              <a:t> </a:t>
            </a:r>
            <a:r>
              <a:rPr lang="en-GB" sz="1400" dirty="0" err="1" smtClean="0"/>
              <a:t>isod</a:t>
            </a:r>
            <a:r>
              <a:rPr lang="en-GB" sz="1400" dirty="0" smtClean="0"/>
              <a:t>: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5796136" y="6237312"/>
            <a:ext cx="3554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Ffynhonnell</a:t>
            </a:r>
            <a:r>
              <a:rPr lang="en-GB" sz="1600" dirty="0"/>
              <a:t>: </a:t>
            </a:r>
            <a:r>
              <a:rPr lang="en-GB" sz="1600" dirty="0" err="1"/>
              <a:t>Cyngor</a:t>
            </a:r>
            <a:r>
              <a:rPr lang="en-GB" sz="1600" dirty="0"/>
              <a:t> y </a:t>
            </a:r>
            <a:r>
              <a:rPr lang="en-GB" sz="1600" dirty="0" err="1"/>
              <a:t>Gweithlu</a:t>
            </a:r>
            <a:r>
              <a:rPr lang="en-GB" sz="1600" dirty="0"/>
              <a:t> </a:t>
            </a:r>
            <a:r>
              <a:rPr lang="en-GB" sz="1600" dirty="0" err="1"/>
              <a:t>Addysg</a:t>
            </a:r>
            <a:endParaRPr lang="en-GB" sz="16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48399"/>
              </p:ext>
            </p:extLst>
          </p:nvPr>
        </p:nvGraphicFramePr>
        <p:xfrm>
          <a:off x="89754" y="1161822"/>
          <a:ext cx="8823905" cy="3857820"/>
        </p:xfrm>
        <a:graphic>
          <a:graphicData uri="http://schemas.openxmlformats.org/drawingml/2006/table">
            <a:tbl>
              <a:tblPr/>
              <a:tblGrid>
                <a:gridCol w="3652824"/>
                <a:gridCol w="962062"/>
                <a:gridCol w="962062"/>
                <a:gridCol w="962062"/>
                <a:gridCol w="1322833"/>
                <a:gridCol w="962062"/>
              </a:tblGrid>
              <a:tr h="197608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13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GB" sz="13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13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2017</a:t>
                      </a:r>
                      <a:endParaRPr lang="en-GB" sz="13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7" marR="7777" marT="7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243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Enillodd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SAC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ystod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ymadawiad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coleg</a:t>
                      </a:r>
                      <a:r>
                        <a:rPr lang="en-GB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2005/06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7" marR="7777" marT="7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chynradd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annibynnol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ac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allan</a:t>
                      </a:r>
                      <a:r>
                        <a:rPr lang="en-GB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2304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2304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2304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bennaeth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2304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adran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2304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blwyddyn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2304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Athrawes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339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806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2304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Athrawes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gyflenwi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2304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cyflogaeth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57670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gynnwys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seibiant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gyrfa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tiwtor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cartref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cyflogi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athrawes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ond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yn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gweithio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maes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absenoldeb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mamolaeth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peripatetig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Bellach</a:t>
                      </a:r>
                      <a:endParaRPr lang="en-GB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57257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3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3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447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369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180</a:t>
                      </a: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3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1,013</a:t>
                      </a:r>
                      <a:endParaRPr lang="en-GB" sz="13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77" marR="7777" marT="77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032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78780"/>
            <a:ext cx="9036496" cy="648370"/>
          </a:xfrm>
        </p:spPr>
        <p:txBody>
          <a:bodyPr>
            <a:normAutofit fontScale="90000"/>
          </a:bodyPr>
          <a:lstStyle/>
          <a:p>
            <a:pPr algn="l"/>
            <a:r>
              <a:rPr lang="en-GB" sz="3600" dirty="0" err="1"/>
              <a:t>Dadansoddiad</a:t>
            </a:r>
            <a:r>
              <a:rPr lang="en-GB" sz="3600" dirty="0"/>
              <a:t> </a:t>
            </a:r>
            <a:r>
              <a:rPr lang="en-GB" sz="3600" dirty="0" err="1"/>
              <a:t>olrhain</a:t>
            </a:r>
            <a:r>
              <a:rPr lang="en-GB" sz="3600" dirty="0"/>
              <a:t> </a:t>
            </a:r>
            <a:r>
              <a:rPr lang="en-GB" sz="3600" dirty="0" err="1"/>
              <a:t>athrawon</a:t>
            </a:r>
            <a:r>
              <a:rPr lang="en-GB" sz="3600" dirty="0"/>
              <a:t> </a:t>
            </a:r>
            <a:r>
              <a:rPr lang="en-GB" sz="3600" dirty="0" err="1"/>
              <a:t>ysgol</a:t>
            </a:r>
            <a:r>
              <a:rPr lang="en-GB" sz="3600" dirty="0"/>
              <a:t> 5 </a:t>
            </a:r>
            <a:r>
              <a:rPr lang="en-GB" sz="3600" dirty="0" err="1"/>
              <a:t>mlynedd</a:t>
            </a:r>
            <a:endParaRPr lang="en-GB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-53752" y="4630777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O’r</a:t>
            </a:r>
            <a:r>
              <a:rPr lang="en-GB" sz="1400" dirty="0"/>
              <a:t> 947 </a:t>
            </a:r>
            <a:r>
              <a:rPr lang="en-GB" sz="1400" dirty="0" err="1"/>
              <a:t>sydd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bresennol</a:t>
            </a:r>
            <a:r>
              <a:rPr lang="en-GB" sz="1400" dirty="0"/>
              <a:t>: 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74.4%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fenywod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38.8</a:t>
            </a:r>
            <a:r>
              <a:rPr lang="en-GB" sz="1400" dirty="0"/>
              <a:t>%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siaradwyr</a:t>
            </a:r>
            <a:r>
              <a:rPr lang="en-GB" sz="1400" dirty="0"/>
              <a:t> </a:t>
            </a:r>
            <a:r>
              <a:rPr lang="en-GB" sz="1400" dirty="0" err="1" smtClean="0"/>
              <a:t>Cymraeg</a:t>
            </a:r>
            <a:r>
              <a:rPr lang="en-GB" sz="1400" dirty="0" smtClean="0"/>
              <a:t>, </a:t>
            </a:r>
            <a:r>
              <a:rPr lang="en-GB" sz="1400" dirty="0"/>
              <a:t>32.0%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gyfrwng</a:t>
            </a:r>
            <a:r>
              <a:rPr lang="en-GB" sz="1400" dirty="0"/>
              <a:t> </a:t>
            </a:r>
            <a:r>
              <a:rPr lang="en-GB" sz="1400" dirty="0" err="1"/>
              <a:t>Cymraeg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32.5% </a:t>
            </a:r>
            <a:r>
              <a:rPr lang="en-GB" sz="1400" dirty="0" err="1"/>
              <a:t>o’r</a:t>
            </a:r>
            <a:r>
              <a:rPr lang="en-GB" sz="1400" dirty="0"/>
              <a:t> </a:t>
            </a:r>
            <a:r>
              <a:rPr lang="en-GB" sz="1400" dirty="0" err="1"/>
              <a:t>rhai</a:t>
            </a:r>
            <a:r>
              <a:rPr lang="en-GB" sz="1400" dirty="0"/>
              <a:t> a </a:t>
            </a:r>
            <a:r>
              <a:rPr lang="en-GB" sz="1400" dirty="0" err="1"/>
              <a:t>enillodd</a:t>
            </a:r>
            <a:r>
              <a:rPr lang="en-GB" sz="1400" dirty="0"/>
              <a:t> SAC </a:t>
            </a:r>
            <a:r>
              <a:rPr lang="en-GB" sz="1400" dirty="0" err="1"/>
              <a:t>yn</a:t>
            </a:r>
            <a:r>
              <a:rPr lang="en-GB" sz="1400" dirty="0"/>
              <a:t> 10/11 </a:t>
            </a:r>
            <a:r>
              <a:rPr lang="en-GB" sz="1400" dirty="0" err="1"/>
              <a:t>oedd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bodloni’r</a:t>
            </a:r>
            <a:r>
              <a:rPr lang="en-GB" sz="1400" dirty="0"/>
              <a:t> </a:t>
            </a:r>
            <a:r>
              <a:rPr lang="en-GB" sz="1400" dirty="0" err="1"/>
              <a:t>safonau</a:t>
            </a:r>
            <a:r>
              <a:rPr lang="en-GB" sz="1400" dirty="0"/>
              <a:t> </a:t>
            </a:r>
            <a:r>
              <a:rPr lang="en-GB" sz="1400" dirty="0" err="1"/>
              <a:t>athrawon</a:t>
            </a:r>
            <a:r>
              <a:rPr lang="en-GB" sz="1400" dirty="0"/>
              <a:t> </a:t>
            </a:r>
            <a:r>
              <a:rPr lang="en-GB" sz="1400" dirty="0" err="1"/>
              <a:t>wrth</a:t>
            </a:r>
            <a:r>
              <a:rPr lang="en-GB" sz="1400" dirty="0"/>
              <a:t> </a:t>
            </a:r>
            <a:r>
              <a:rPr lang="en-GB" sz="1400" dirty="0" err="1"/>
              <a:t>eu</a:t>
            </a:r>
            <a:r>
              <a:rPr lang="en-GB" sz="1400" dirty="0"/>
              <a:t> </a:t>
            </a:r>
            <a:r>
              <a:rPr lang="en-GB" sz="1400" dirty="0" err="1"/>
              <a:t>gwaith</a:t>
            </a:r>
            <a:r>
              <a:rPr lang="en-GB" sz="1400" dirty="0"/>
              <a:t> </a:t>
            </a:r>
            <a:r>
              <a:rPr lang="en-GB" sz="1400" dirty="0" err="1"/>
              <a:t>yng</a:t>
            </a:r>
            <a:r>
              <a:rPr lang="en-GB" sz="1400" dirty="0"/>
              <a:t> </a:t>
            </a:r>
            <a:r>
              <a:rPr lang="en-GB" sz="1400" dirty="0" err="1"/>
              <a:t>Nghymru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2012, 16.4% </a:t>
            </a:r>
            <a:r>
              <a:rPr lang="en-GB" sz="1400" dirty="0" err="1"/>
              <a:t>yn</a:t>
            </a:r>
            <a:r>
              <a:rPr lang="en-GB" sz="1400" dirty="0"/>
              <a:t> 2013, 7.0% </a:t>
            </a:r>
            <a:r>
              <a:rPr lang="en-GB" sz="1400" dirty="0" err="1"/>
              <a:t>yn</a:t>
            </a:r>
            <a:r>
              <a:rPr lang="en-GB" sz="1400" dirty="0"/>
              <a:t> 2014, 2.7% </a:t>
            </a:r>
            <a:r>
              <a:rPr lang="en-GB" sz="1400" dirty="0" err="1"/>
              <a:t>rhwng</a:t>
            </a:r>
            <a:r>
              <a:rPr lang="en-GB" sz="1400" dirty="0"/>
              <a:t> 2015-2017. </a:t>
            </a:r>
            <a:r>
              <a:rPr lang="en-GB" sz="1400" dirty="0" err="1"/>
              <a:t>Pasiodd</a:t>
            </a:r>
            <a:r>
              <a:rPr lang="en-GB" sz="1400" dirty="0"/>
              <a:t> 3.5%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dirty="0" err="1"/>
              <a:t>rhan</a:t>
            </a:r>
            <a:r>
              <a:rPr lang="en-GB" sz="1400" dirty="0"/>
              <a:t> </a:t>
            </a:r>
            <a:r>
              <a:rPr lang="en-GB" sz="1400" dirty="0" err="1"/>
              <a:t>arall</a:t>
            </a:r>
            <a:r>
              <a:rPr lang="en-GB" sz="1400" dirty="0"/>
              <a:t> </a:t>
            </a:r>
            <a:r>
              <a:rPr lang="en-GB" sz="1400" dirty="0" err="1"/>
              <a:t>o’r</a:t>
            </a:r>
            <a:r>
              <a:rPr lang="en-GB" sz="1400" dirty="0"/>
              <a:t> DU, 37.8% </a:t>
            </a:r>
            <a:r>
              <a:rPr lang="en-GB" sz="1400" dirty="0" err="1"/>
              <a:t>nid</a:t>
            </a:r>
            <a:r>
              <a:rPr lang="en-GB" sz="1400" dirty="0"/>
              <a:t> </a:t>
            </a:r>
            <a:r>
              <a:rPr lang="en-GB" sz="1400" dirty="0" err="1"/>
              <a:t>yw</a:t>
            </a:r>
            <a:r>
              <a:rPr lang="en-GB" sz="1400" dirty="0"/>
              <a:t> </a:t>
            </a:r>
            <a:r>
              <a:rPr lang="en-GB" sz="1400" dirty="0" err="1"/>
              <a:t>eu</a:t>
            </a:r>
            <a:r>
              <a:rPr lang="en-GB" sz="1400" dirty="0"/>
              <a:t> </a:t>
            </a:r>
            <a:r>
              <a:rPr lang="en-GB" sz="1400" dirty="0" err="1"/>
              <a:t>statws</a:t>
            </a:r>
            <a:r>
              <a:rPr lang="en-GB" sz="1400" dirty="0"/>
              <a:t> </a:t>
            </a:r>
            <a:r>
              <a:rPr lang="en-GB" sz="1400" dirty="0" err="1" smtClean="0"/>
              <a:t>sefydlu</a:t>
            </a:r>
            <a:r>
              <a:rPr lang="en-GB" sz="1400" dirty="0" smtClean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ei</a:t>
            </a:r>
            <a:r>
              <a:rPr lang="en-GB" sz="1400" dirty="0"/>
              <a:t> </a:t>
            </a:r>
            <a:r>
              <a:rPr lang="en-GB" sz="1400" dirty="0" err="1"/>
              <a:t>gwblhau</a:t>
            </a:r>
            <a:r>
              <a:rPr lang="en-GB" sz="1400" dirty="0"/>
              <a:t> </a:t>
            </a:r>
            <a:r>
              <a:rPr lang="en-GB" sz="1400" dirty="0" err="1"/>
              <a:t>eto</a:t>
            </a:r>
            <a:r>
              <a:rPr lang="en-GB" sz="1400" dirty="0"/>
              <a:t> </a:t>
            </a:r>
            <a:r>
              <a:rPr lang="en-GB" sz="1400" dirty="0" err="1"/>
              <a:t>neu’n</a:t>
            </a:r>
            <a:r>
              <a:rPr lang="en-GB" sz="1400" dirty="0"/>
              <a:t> </a:t>
            </a:r>
            <a:r>
              <a:rPr lang="en-GB" sz="1400" dirty="0" err="1"/>
              <a:t>anhysbys</a:t>
            </a:r>
            <a:r>
              <a:rPr lang="en-GB" sz="1400" dirty="0"/>
              <a:t>. </a:t>
            </a:r>
            <a:r>
              <a:rPr lang="en-GB" sz="1400" dirty="0" err="1"/>
              <a:t>Nid</a:t>
            </a:r>
            <a:r>
              <a:rPr lang="en-GB" sz="1400" dirty="0"/>
              <a:t> </a:t>
            </a:r>
            <a:r>
              <a:rPr lang="en-GB" sz="1400" dirty="0" err="1"/>
              <a:t>oes</a:t>
            </a:r>
            <a:r>
              <a:rPr lang="en-GB" sz="1400" dirty="0"/>
              <a:t> </a:t>
            </a:r>
            <a:r>
              <a:rPr lang="en-GB" sz="1400" dirty="0" err="1"/>
              <a:t>gan</a:t>
            </a:r>
            <a:r>
              <a:rPr lang="en-GB" sz="1400" dirty="0"/>
              <a:t> </a:t>
            </a:r>
            <a:r>
              <a:rPr lang="en-GB" sz="1400" dirty="0" err="1"/>
              <a:t>yr</a:t>
            </a:r>
            <a:r>
              <a:rPr lang="en-GB" sz="1400" dirty="0"/>
              <a:t> un </a:t>
            </a:r>
            <a:r>
              <a:rPr lang="en-GB" sz="1400" dirty="0" err="1"/>
              <a:t>ohonynt</a:t>
            </a:r>
            <a:r>
              <a:rPr lang="en-GB" sz="1400" dirty="0"/>
              <a:t> CPCP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Rheswm</a:t>
            </a:r>
            <a:r>
              <a:rPr lang="en-GB" sz="1400" dirty="0" smtClean="0"/>
              <a:t> </a:t>
            </a:r>
            <a:r>
              <a:rPr lang="en-GB" sz="1400" dirty="0"/>
              <a:t>am </a:t>
            </a:r>
            <a:r>
              <a:rPr lang="en-GB" sz="1400" dirty="0" err="1"/>
              <a:t>beidio</a:t>
            </a:r>
            <a:r>
              <a:rPr lang="en-GB" sz="1400" dirty="0"/>
              <a:t> ag </a:t>
            </a:r>
            <a:r>
              <a:rPr lang="en-GB" sz="1400" dirty="0" err="1"/>
              <a:t>adnewyddu</a:t>
            </a:r>
            <a:r>
              <a:rPr lang="en-GB" sz="1400" dirty="0"/>
              <a:t> </a:t>
            </a:r>
            <a:r>
              <a:rPr lang="en-GB" sz="1400" dirty="0" err="1"/>
              <a:t>cofrestriad</a:t>
            </a:r>
            <a:r>
              <a:rPr lang="en-GB" sz="1400" dirty="0"/>
              <a:t> – </a:t>
            </a:r>
            <a:r>
              <a:rPr lang="en-GB" sz="1400" dirty="0" err="1"/>
              <a:t>addysgu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rhywle</a:t>
            </a:r>
            <a:r>
              <a:rPr lang="en-GB" sz="1400" dirty="0"/>
              <a:t> </a:t>
            </a:r>
            <a:r>
              <a:rPr lang="en-GB" sz="1400" dirty="0" err="1"/>
              <a:t>arall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bennaf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751076"/>
            <a:ext cx="8928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Enillodd</a:t>
            </a:r>
            <a:r>
              <a:rPr lang="en-GB" sz="1400" dirty="0"/>
              <a:t> 1,678 SAC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ystod</a:t>
            </a:r>
            <a:r>
              <a:rPr lang="en-GB" sz="1400" dirty="0"/>
              <a:t> </a:t>
            </a:r>
            <a:r>
              <a:rPr lang="en-GB" sz="1400" dirty="0" err="1"/>
              <a:t>hysbysiad</a:t>
            </a:r>
            <a:r>
              <a:rPr lang="en-GB" sz="1400" dirty="0"/>
              <a:t> </a:t>
            </a:r>
            <a:r>
              <a:rPr lang="en-GB" sz="1400" dirty="0" err="1"/>
              <a:t>cychwynnol</a:t>
            </a:r>
            <a:r>
              <a:rPr lang="en-GB" sz="1400" dirty="0"/>
              <a:t> </a:t>
            </a:r>
            <a:r>
              <a:rPr lang="en-GB" sz="1400" dirty="0" err="1"/>
              <a:t>ymadawiad</a:t>
            </a:r>
            <a:r>
              <a:rPr lang="en-GB" sz="1400" dirty="0"/>
              <a:t> </a:t>
            </a:r>
            <a:r>
              <a:rPr lang="en-GB" sz="1400" dirty="0" err="1"/>
              <a:t>coleg</a:t>
            </a:r>
            <a:r>
              <a:rPr lang="en-GB" sz="1400" dirty="0"/>
              <a:t> 2010/11 (1200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Ô</a:t>
            </a:r>
            <a:r>
              <a:rPr lang="en-GB" sz="1400" dirty="0" err="1"/>
              <a:t>l</a:t>
            </a:r>
            <a:r>
              <a:rPr lang="en-GB" sz="1400" dirty="0"/>
              <a:t>-r./478 Isr</a:t>
            </a:r>
            <a:r>
              <a:rPr lang="en-GB" sz="1400" dirty="0" smtClean="0"/>
              <a:t>.)</a:t>
            </a:r>
          </a:p>
          <a:p>
            <a:r>
              <a:rPr lang="en-GB" sz="1400" dirty="0" err="1"/>
              <a:t>Nid</a:t>
            </a:r>
            <a:r>
              <a:rPr lang="en-GB" sz="1400" dirty="0"/>
              <a:t> </a:t>
            </a:r>
            <a:r>
              <a:rPr lang="en-GB" sz="1400" dirty="0" err="1"/>
              <a:t>yw</a:t>
            </a:r>
            <a:r>
              <a:rPr lang="en-GB" sz="1400" dirty="0"/>
              <a:t> </a:t>
            </a:r>
            <a:r>
              <a:rPr lang="en-GB" sz="1400" dirty="0" smtClean="0"/>
              <a:t>731 (43.6%)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eu</a:t>
            </a:r>
            <a:r>
              <a:rPr lang="en-GB" sz="1400" dirty="0"/>
              <a:t> </a:t>
            </a:r>
            <a:r>
              <a:rPr lang="en-GB" sz="1400" dirty="0" err="1"/>
              <a:t>cofrestru</a:t>
            </a:r>
            <a:r>
              <a:rPr lang="en-GB" sz="1400" dirty="0"/>
              <a:t> </a:t>
            </a:r>
            <a:r>
              <a:rPr lang="en-GB" sz="1400" dirty="0" err="1"/>
              <a:t>fel</a:t>
            </a:r>
            <a:r>
              <a:rPr lang="en-GB" sz="1400" dirty="0"/>
              <a:t> </a:t>
            </a:r>
            <a:r>
              <a:rPr lang="en-GB" sz="1400" dirty="0" err="1"/>
              <a:t>athrawon</a:t>
            </a:r>
            <a:r>
              <a:rPr lang="en-GB" sz="1400" dirty="0"/>
              <a:t> </a:t>
            </a:r>
            <a:r>
              <a:rPr lang="en-GB" sz="1400" dirty="0" err="1" smtClean="0"/>
              <a:t>ysgol</a:t>
            </a:r>
            <a:r>
              <a:rPr lang="en-GB" sz="1400" dirty="0" smtClean="0"/>
              <a:t> </a:t>
            </a:r>
            <a:r>
              <a:rPr lang="en-GB" sz="1400" dirty="0" err="1" smtClean="0"/>
              <a:t>gan</a:t>
            </a:r>
            <a:r>
              <a:rPr lang="en-GB" sz="1400" dirty="0" smtClean="0"/>
              <a:t> y CGA. </a:t>
            </a:r>
            <a:r>
              <a:rPr lang="en-GB" sz="1400" dirty="0" err="1"/>
              <a:t>Crynhoir</a:t>
            </a:r>
            <a:r>
              <a:rPr lang="en-GB" sz="1400" dirty="0"/>
              <a:t> y </a:t>
            </a:r>
            <a:r>
              <a:rPr lang="en-GB" sz="1400" dirty="0" err="1"/>
              <a:t>lleill</a:t>
            </a:r>
            <a:r>
              <a:rPr lang="en-GB" sz="1400" dirty="0"/>
              <a:t> </a:t>
            </a:r>
            <a:r>
              <a:rPr lang="en-GB" sz="1400" dirty="0" err="1"/>
              <a:t>isod</a:t>
            </a:r>
            <a:r>
              <a:rPr lang="en-GB" sz="1400" dirty="0"/>
              <a:t>: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98569"/>
              </p:ext>
            </p:extLst>
          </p:nvPr>
        </p:nvGraphicFramePr>
        <p:xfrm>
          <a:off x="107504" y="1275660"/>
          <a:ext cx="8821488" cy="3320465"/>
        </p:xfrm>
        <a:graphic>
          <a:graphicData uri="http://schemas.openxmlformats.org/drawingml/2006/table">
            <a:tbl>
              <a:tblPr/>
              <a:tblGrid>
                <a:gridCol w="4320480"/>
                <a:gridCol w="720080"/>
                <a:gridCol w="720080"/>
                <a:gridCol w="936104"/>
                <a:gridCol w="1296144"/>
                <a:gridCol w="828600"/>
              </a:tblGrid>
              <a:tr h="191045">
                <a:tc gridSpan="6">
                  <a:txBody>
                    <a:bodyPr/>
                    <a:lstStyle/>
                    <a:p>
                      <a:pPr algn="ctr" rtl="0" fontAlgn="b"/>
                      <a:r>
                        <a:rPr lang="en-GB" sz="123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123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123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2017</a:t>
                      </a:r>
                      <a:endParaRPr lang="en-GB" sz="123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9519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3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Enillodd</a:t>
                      </a:r>
                      <a:r>
                        <a:rPr lang="en-GB" sz="123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SAC </a:t>
                      </a:r>
                      <a:r>
                        <a:rPr lang="en-GB" sz="123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123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ystod</a:t>
                      </a:r>
                      <a:r>
                        <a:rPr lang="en-GB" sz="123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ymadawiad</a:t>
                      </a:r>
                      <a:r>
                        <a:rPr lang="en-GB" sz="123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coleg</a:t>
                      </a:r>
                      <a:r>
                        <a:rPr lang="en-GB" sz="123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2010/11</a:t>
                      </a:r>
                      <a:endParaRPr lang="en-GB" sz="123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chynradd</a:t>
                      </a:r>
                      <a:endParaRPr lang="en-GB" sz="123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endParaRPr lang="en-GB" sz="123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23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annibynnol</a:t>
                      </a:r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ac </a:t>
                      </a:r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allan</a:t>
                      </a:r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endParaRPr lang="en-GB" sz="123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3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3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96912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endParaRPr lang="en-GB" sz="123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9104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123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9104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bennaeth</a:t>
                      </a:r>
                      <a:endParaRPr lang="en-GB" sz="123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9104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adran</a:t>
                      </a:r>
                      <a:endParaRPr lang="en-GB" sz="123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9104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blwyddyn</a:t>
                      </a:r>
                      <a:endParaRPr lang="en-GB" sz="123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9104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Athrawes</a:t>
                      </a:r>
                      <a:endParaRPr lang="en-GB" sz="123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423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312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780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9104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Athrawes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gyflenwi</a:t>
                      </a:r>
                      <a:endParaRPr lang="en-GB" sz="123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9104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cyflogaeth</a:t>
                      </a:r>
                      <a:endParaRPr lang="en-GB" sz="123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527271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gynnwys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seibiant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gyrfa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tiwtor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cartref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cyflogi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athrawes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ond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yn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gweithio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maes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absenoldeb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mamolaeth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peripatetig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swydd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3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Bellach</a:t>
                      </a:r>
                      <a:endParaRPr lang="en-GB" sz="123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3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893" marR="7893" marT="78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191045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23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3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426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323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178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3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947</a:t>
                      </a:r>
                    </a:p>
                  </a:txBody>
                  <a:tcPr marL="7893" marR="7893" marT="78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652120" y="6204294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Ffynhonnell</a:t>
            </a:r>
            <a:r>
              <a:rPr lang="en-GB" sz="1600" dirty="0"/>
              <a:t>: </a:t>
            </a:r>
            <a:r>
              <a:rPr lang="en-GB" sz="1600" dirty="0" err="1"/>
              <a:t>Cyngor</a:t>
            </a:r>
            <a:r>
              <a:rPr lang="en-GB" sz="1600" dirty="0"/>
              <a:t> y </a:t>
            </a:r>
            <a:r>
              <a:rPr lang="en-GB" sz="1600" dirty="0" err="1"/>
              <a:t>Gweithlu</a:t>
            </a:r>
            <a:r>
              <a:rPr lang="en-GB" sz="1600" dirty="0"/>
              <a:t> </a:t>
            </a:r>
            <a:r>
              <a:rPr lang="en-GB" sz="1600" dirty="0" err="1"/>
              <a:t>Addysg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1394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4610"/>
              </p:ext>
            </p:extLst>
          </p:nvPr>
        </p:nvGraphicFramePr>
        <p:xfrm>
          <a:off x="107504" y="332656"/>
          <a:ext cx="8915858" cy="5959231"/>
        </p:xfrm>
        <a:graphic>
          <a:graphicData uri="http://schemas.openxmlformats.org/drawingml/2006/table">
            <a:tbl>
              <a:tblPr firstRow="1" bandRow="1"/>
              <a:tblGrid>
                <a:gridCol w="35688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469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919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Corff</a:t>
                      </a:r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proffesiynol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252" marR="7472" marT="7472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12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Cyngor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Cyffredinol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Alban</a:t>
                      </a: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Mae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133 o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gyda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Chyngor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Cyffredinol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Alban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gymwysterau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enillwyd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Mae 55 yn y sector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cynradd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76 yn y sector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2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Bellach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16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Cyngor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Cyffredinol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Gogledd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Iwerddon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Ceir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269 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gymhwysodd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93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Coleg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Queensland</a:t>
                      </a: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Mae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104,593 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gyda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Choleg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Queensland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bryd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Mae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gyfanswm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73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gymhwyster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cychwynnol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enillwyd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(Enillodd 26 o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cymhwyster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yn y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2000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hynny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4309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Sefydliad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Ansawdd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Tiriogaeth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Prifddinas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Awstralia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Mae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gyfanswm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343 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sydd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bryd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gymwysterau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o’r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DU.</a:t>
                      </a: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4744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Bwrdd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Awstralia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Cynhaliwyd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21 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asesiadau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gyfer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cymwysterau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sefydliadau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2008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yma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ac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o’r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rhain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aeth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 yn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blaenau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gael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yn Ne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Awstralia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yn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19 yn dal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gyda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Bwrdd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De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Awstralia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O’r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21,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ganwyd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6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7 yn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Lloegr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5 yn y DU (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ardal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nodi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a 3 y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allan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i’r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DU.</a:t>
                      </a: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1990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Bwrdd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Gorllewin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Awstralia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Mae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95 o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gyda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Bwrdd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Gorllewin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Awstralia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gymwysterau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enillwyd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Mae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cynnwys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â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chyfuniad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gymwysterau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penderfynwyd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bod,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gyda’i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gilydd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bodloni’r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gofynion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cymhwyso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gofrestru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fel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athrawes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Ngorllewin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Awstralia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Hefyd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gyffredinol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dyma’r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cymwysterau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gyflwynwyd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rhan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gais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cychwynnol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athrawes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gofrestru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nid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yw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cael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cymell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ddiweddaru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proffil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Ers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2007,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27 o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oedd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eisiau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â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nhw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oedd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ennill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cymwysterau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ac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aseswyd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bod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bodloni’r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gofynion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gyfer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Ngorllewin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A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Awstralia</a:t>
                      </a:r>
                      <a:r>
                        <a:rPr lang="en-A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801834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Bwrdd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Tasmania</a:t>
                      </a: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Cyflenwyd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data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oedd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yn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cynnwys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holl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gymwysterau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cymeradwy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gyfer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106 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cofrestredig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Tasmania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astudiodd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gychwynnol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yn y DU.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Mae’n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bosibl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dirnad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7 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sefydliadau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Nghymru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roedd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rhain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yn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ymwneud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â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phobl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oedd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cwblhau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cymhwyster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2000. </a:t>
                      </a: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296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Bwrdd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Tiriogaeth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Gogledd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Rhwng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2014 a 2017,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roedd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37 o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athrawon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wedi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cofrestru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oedd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â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chymhwyster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addysgu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cychwynnol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o’r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DU.</a:t>
                      </a:r>
                    </a:p>
                  </a:txBody>
                  <a:tcPr marL="67252" marR="7472" marT="747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02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24815"/>
            <a:ext cx="7488832" cy="1143000"/>
          </a:xfrm>
        </p:spPr>
        <p:txBody>
          <a:bodyPr>
            <a:noAutofit/>
          </a:bodyPr>
          <a:lstStyle/>
          <a:p>
            <a:pPr algn="l"/>
            <a:r>
              <a:rPr lang="en-GB" sz="4000" dirty="0" err="1"/>
              <a:t>Arolwg</a:t>
            </a:r>
            <a:r>
              <a:rPr lang="en-GB" sz="4000" dirty="0"/>
              <a:t> </a:t>
            </a:r>
            <a:r>
              <a:rPr lang="en-GB" sz="4000" dirty="0" err="1"/>
              <a:t>gweithlu</a:t>
            </a:r>
            <a:r>
              <a:rPr lang="en-GB" sz="4000" dirty="0"/>
              <a:t> </a:t>
            </a:r>
            <a:r>
              <a:rPr lang="en-GB" sz="4000" dirty="0" err="1"/>
              <a:t>addysg</a:t>
            </a:r>
            <a:r>
              <a:rPr lang="en-GB" sz="4000" dirty="0"/>
              <a:t> </a:t>
            </a:r>
            <a:r>
              <a:rPr lang="en-GB" sz="4000" dirty="0" err="1"/>
              <a:t>cenedlaethol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721" y="1467815"/>
            <a:ext cx="8928992" cy="4372674"/>
          </a:xfrm>
        </p:spPr>
        <p:txBody>
          <a:bodyPr>
            <a:normAutofit fontScale="62500" lnSpcReduction="20000"/>
          </a:bodyPr>
          <a:lstStyle/>
          <a:p>
            <a:endParaRPr lang="en-GB" dirty="0" smtClean="0"/>
          </a:p>
          <a:p>
            <a:r>
              <a:rPr lang="en-GB" dirty="0"/>
              <a:t>5,115 o </a:t>
            </a:r>
            <a:r>
              <a:rPr lang="en-GB" dirty="0" err="1"/>
              <a:t>ymatebion</a:t>
            </a:r>
            <a:r>
              <a:rPr lang="en-GB" dirty="0"/>
              <a:t> </a:t>
            </a:r>
            <a:r>
              <a:rPr lang="en-GB" dirty="0" err="1"/>
              <a:t>i’r</a:t>
            </a:r>
            <a:r>
              <a:rPr lang="en-GB" dirty="0"/>
              <a:t> </a:t>
            </a:r>
            <a:r>
              <a:rPr lang="en-GB" dirty="0" err="1"/>
              <a:t>arolwg</a:t>
            </a:r>
            <a:r>
              <a:rPr lang="en-GB" dirty="0"/>
              <a:t> </a:t>
            </a:r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ysgol</a:t>
            </a:r>
            <a:endParaRPr lang="en-GB" dirty="0"/>
          </a:p>
          <a:p>
            <a:endParaRPr lang="en-GB" dirty="0"/>
          </a:p>
          <a:p>
            <a:pPr lvl="0"/>
            <a:r>
              <a:rPr lang="en-GB" dirty="0" err="1"/>
              <a:t>Gyrfa</a:t>
            </a:r>
            <a:r>
              <a:rPr lang="en-GB" dirty="0"/>
              <a:t> </a:t>
            </a:r>
            <a:r>
              <a:rPr lang="en-GB" dirty="0" err="1"/>
              <a:t>dros</a:t>
            </a:r>
            <a:r>
              <a:rPr lang="en-GB" dirty="0"/>
              <a:t> y 3 </a:t>
            </a:r>
            <a:r>
              <a:rPr lang="en-GB" dirty="0" err="1"/>
              <a:t>blynedd</a:t>
            </a:r>
            <a:r>
              <a:rPr lang="en-GB" dirty="0"/>
              <a:t> </a:t>
            </a:r>
            <a:r>
              <a:rPr lang="en-GB" dirty="0" err="1"/>
              <a:t>nesaf</a:t>
            </a:r>
            <a:r>
              <a:rPr lang="en-GB" dirty="0"/>
              <a:t>. </a:t>
            </a:r>
            <a:r>
              <a:rPr lang="en-GB" dirty="0" err="1"/>
              <a:t>Parhau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ddatblygu</a:t>
            </a:r>
            <a:r>
              <a:rPr lang="en-GB" dirty="0"/>
              <a:t> / </a:t>
            </a:r>
            <a:r>
              <a:rPr lang="en-GB" dirty="0" err="1"/>
              <a:t>cryfhau</a:t>
            </a:r>
            <a:r>
              <a:rPr lang="en-GB" dirty="0"/>
              <a:t> </a:t>
            </a:r>
            <a:r>
              <a:rPr lang="en-GB" dirty="0" err="1"/>
              <a:t>ymarfer</a:t>
            </a:r>
            <a:r>
              <a:rPr lang="en-GB" dirty="0"/>
              <a:t>, </a:t>
            </a:r>
            <a:r>
              <a:rPr lang="en-GB" dirty="0" err="1"/>
              <a:t>symud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swydd</a:t>
            </a:r>
            <a:r>
              <a:rPr lang="en-GB" dirty="0"/>
              <a:t> </a:t>
            </a:r>
            <a:r>
              <a:rPr lang="en-GB" dirty="0" err="1"/>
              <a:t>uwch</a:t>
            </a:r>
            <a:r>
              <a:rPr lang="en-GB" dirty="0"/>
              <a:t>. </a:t>
            </a:r>
            <a:r>
              <a:rPr lang="en-GB" dirty="0" err="1"/>
              <a:t>Gadael</a:t>
            </a:r>
            <a:r>
              <a:rPr lang="en-GB" dirty="0"/>
              <a:t> (33.6%) (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oedd</a:t>
            </a:r>
            <a:r>
              <a:rPr lang="en-GB" dirty="0"/>
              <a:t> 20.8% </a:t>
            </a:r>
            <a:r>
              <a:rPr lang="en-GB" dirty="0" err="1"/>
              <a:t>ohonynt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iau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45 </a:t>
            </a:r>
            <a:r>
              <a:rPr lang="en-GB" dirty="0" err="1"/>
              <a:t>oed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rhoi’r</a:t>
            </a:r>
            <a:r>
              <a:rPr lang="en-GB" dirty="0"/>
              <a:t> </a:t>
            </a:r>
            <a:r>
              <a:rPr lang="en-GB" dirty="0" err="1"/>
              <a:t>lleiaf</a:t>
            </a:r>
            <a:r>
              <a:rPr lang="en-GB" dirty="0"/>
              <a:t> o </a:t>
            </a:r>
            <a:r>
              <a:rPr lang="en-GB" dirty="0" err="1"/>
              <a:t>foddhad</a:t>
            </a:r>
            <a:r>
              <a:rPr lang="en-GB" dirty="0"/>
              <a:t> – </a:t>
            </a:r>
            <a:r>
              <a:rPr lang="en-GB" dirty="0" err="1"/>
              <a:t>Llwyth</a:t>
            </a:r>
            <a:r>
              <a:rPr lang="en-GB" dirty="0"/>
              <a:t> </a:t>
            </a:r>
            <a:r>
              <a:rPr lang="en-GB" dirty="0" err="1"/>
              <a:t>gwaith</a:t>
            </a:r>
            <a:r>
              <a:rPr lang="en-GB" dirty="0"/>
              <a:t> (78.1%), </a:t>
            </a:r>
            <a:r>
              <a:rPr lang="en-GB" dirty="0" err="1"/>
              <a:t>gwaith</a:t>
            </a:r>
            <a:r>
              <a:rPr lang="en-GB" dirty="0"/>
              <a:t> </a:t>
            </a:r>
            <a:r>
              <a:rPr lang="en-GB" dirty="0" err="1"/>
              <a:t>gweinyddol</a:t>
            </a:r>
            <a:r>
              <a:rPr lang="en-GB" dirty="0"/>
              <a:t> (52.0%) ac </a:t>
            </a:r>
            <a:r>
              <a:rPr lang="en-GB" dirty="0" err="1"/>
              <a:t>arolygiadau</a:t>
            </a:r>
            <a:r>
              <a:rPr lang="en-GB" dirty="0"/>
              <a:t> (36.0%)</a:t>
            </a:r>
          </a:p>
          <a:p>
            <a:pPr marL="0" lvl="0" indent="0">
              <a:buNone/>
            </a:pPr>
            <a:endParaRPr lang="en-GB" dirty="0"/>
          </a:p>
          <a:p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gallu</a:t>
            </a:r>
            <a:r>
              <a:rPr lang="en-GB" dirty="0"/>
              <a:t> </a:t>
            </a:r>
            <a:r>
              <a:rPr lang="en-GB" dirty="0" err="1"/>
              <a:t>rheoli</a:t>
            </a:r>
            <a:r>
              <a:rPr lang="en-GB" dirty="0"/>
              <a:t> </a:t>
            </a:r>
            <a:r>
              <a:rPr lang="en-GB" dirty="0" err="1"/>
              <a:t>llwyth</a:t>
            </a:r>
            <a:r>
              <a:rPr lang="en-GB" dirty="0"/>
              <a:t> </a:t>
            </a:r>
            <a:r>
              <a:rPr lang="en-GB" dirty="0" err="1"/>
              <a:t>gwaith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unol</a:t>
            </a:r>
            <a:r>
              <a:rPr lang="en-GB" dirty="0"/>
              <a:t> </a:t>
            </a:r>
            <a:r>
              <a:rPr lang="en-GB" dirty="0" err="1"/>
              <a:t>â’r</a:t>
            </a:r>
            <a:r>
              <a:rPr lang="en-GB" dirty="0"/>
              <a:t> </a:t>
            </a:r>
            <a:r>
              <a:rPr lang="en-GB" dirty="0" err="1"/>
              <a:t>oriau</a:t>
            </a:r>
            <a:r>
              <a:rPr lang="en-GB" dirty="0"/>
              <a:t> </a:t>
            </a:r>
            <a:r>
              <a:rPr lang="en-GB" dirty="0" err="1"/>
              <a:t>gwaith</a:t>
            </a:r>
            <a:r>
              <a:rPr lang="en-GB" dirty="0"/>
              <a:t> a </a:t>
            </a:r>
            <a:r>
              <a:rPr lang="en-GB" dirty="0" err="1"/>
              <a:t>gytunwyd</a:t>
            </a:r>
            <a:r>
              <a:rPr lang="en-GB" dirty="0"/>
              <a:t> - 88.3%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anghytuno</a:t>
            </a:r>
            <a:r>
              <a:rPr lang="en-GB" dirty="0"/>
              <a:t>. </a:t>
            </a:r>
            <a:r>
              <a:rPr lang="en-GB" dirty="0" err="1"/>
              <a:t>Rhesymau</a:t>
            </a:r>
            <a:r>
              <a:rPr lang="en-GB" dirty="0"/>
              <a:t>: </a:t>
            </a:r>
            <a:r>
              <a:rPr lang="en-GB" dirty="0" err="1"/>
              <a:t>Gwaith</a:t>
            </a:r>
            <a:r>
              <a:rPr lang="en-GB" dirty="0"/>
              <a:t> </a:t>
            </a:r>
            <a:r>
              <a:rPr lang="en-GB" dirty="0" err="1"/>
              <a:t>gweinyddol</a:t>
            </a:r>
            <a:r>
              <a:rPr lang="en-GB" dirty="0"/>
              <a:t>, </a:t>
            </a:r>
            <a:r>
              <a:rPr lang="en-GB" dirty="0" err="1"/>
              <a:t>darparu</a:t>
            </a:r>
            <a:r>
              <a:rPr lang="en-GB" dirty="0"/>
              <a:t> </a:t>
            </a:r>
            <a:r>
              <a:rPr lang="en-GB" dirty="0" err="1"/>
              <a:t>holl</a:t>
            </a:r>
            <a:r>
              <a:rPr lang="en-GB" dirty="0"/>
              <a:t> </a:t>
            </a:r>
            <a:r>
              <a:rPr lang="en-GB" dirty="0" err="1"/>
              <a:t>gynnwys</a:t>
            </a:r>
            <a:r>
              <a:rPr lang="en-GB" dirty="0"/>
              <a:t> y </a:t>
            </a:r>
            <a:r>
              <a:rPr lang="en-GB" dirty="0" err="1"/>
              <a:t>cwricwlwm</a:t>
            </a:r>
            <a:r>
              <a:rPr lang="en-GB" dirty="0"/>
              <a:t>, </a:t>
            </a:r>
            <a:r>
              <a:rPr lang="en-GB" dirty="0" err="1"/>
              <a:t>atebolrwydd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Oriau</a:t>
            </a:r>
            <a:r>
              <a:rPr lang="en-GB" dirty="0"/>
              <a:t> </a:t>
            </a:r>
            <a:r>
              <a:rPr lang="en-GB" dirty="0" err="1"/>
              <a:t>cyfartalog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wythnos</a:t>
            </a:r>
            <a:r>
              <a:rPr lang="en-GB" dirty="0"/>
              <a:t>: 50.7 </a:t>
            </a:r>
            <a:r>
              <a:rPr lang="en-GB" dirty="0" err="1"/>
              <a:t>awr</a:t>
            </a:r>
            <a:r>
              <a:rPr lang="en-GB" dirty="0"/>
              <a:t> (</a:t>
            </a:r>
            <a:r>
              <a:rPr lang="en-GB" dirty="0" err="1"/>
              <a:t>LlA</a:t>
            </a:r>
            <a:r>
              <a:rPr lang="en-GB" dirty="0"/>
              <a:t>), 35.8 (Rh-a</a:t>
            </a:r>
            <a:r>
              <a:rPr lang="en-GB" dirty="0" smtClean="0"/>
              <a:t>)</a:t>
            </a:r>
            <a:endParaRPr lang="en-GB" dirty="0"/>
          </a:p>
          <a:p>
            <a:endParaRPr lang="en-GB" dirty="0"/>
          </a:p>
          <a:p>
            <a:pPr lvl="0"/>
            <a:endParaRPr lang="en-GB" dirty="0" smtClean="0"/>
          </a:p>
          <a:p>
            <a:pPr lvl="0"/>
            <a:endParaRPr lang="en-GB" dirty="0"/>
          </a:p>
          <a:p>
            <a:pPr lvl="0"/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6165304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024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25760"/>
            <a:ext cx="7343775" cy="1143000"/>
          </a:xfrm>
        </p:spPr>
        <p:txBody>
          <a:bodyPr>
            <a:normAutofit/>
          </a:bodyPr>
          <a:lstStyle/>
          <a:p>
            <a:pPr algn="l"/>
            <a:r>
              <a:rPr lang="en-GB" sz="4000" dirty="0" err="1"/>
              <a:t>Cymariaethau</a:t>
            </a:r>
            <a:r>
              <a:rPr lang="en-GB" sz="4000" dirty="0"/>
              <a:t> â </a:t>
            </a:r>
            <a:r>
              <a:rPr lang="en-GB" sz="4000" dirty="0" err="1"/>
              <a:t>gwledydd</a:t>
            </a:r>
            <a:r>
              <a:rPr lang="en-GB" sz="4000" dirty="0"/>
              <a:t> </a:t>
            </a:r>
            <a:r>
              <a:rPr lang="en-GB" sz="4000" dirty="0" err="1"/>
              <a:t>eraill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268760"/>
            <a:ext cx="9144000" cy="4897090"/>
          </a:xfrm>
        </p:spPr>
        <p:txBody>
          <a:bodyPr>
            <a:normAutofit lnSpcReduction="10000"/>
          </a:bodyPr>
          <a:lstStyle/>
          <a:p>
            <a:r>
              <a:rPr lang="en-GB" sz="2800" dirty="0" err="1"/>
              <a:t>Problemau</a:t>
            </a:r>
            <a:r>
              <a:rPr lang="en-GB" sz="2800" dirty="0"/>
              <a:t> </a:t>
            </a:r>
            <a:r>
              <a:rPr lang="en-GB" sz="2800" dirty="0" err="1"/>
              <a:t>fel</a:t>
            </a:r>
            <a:r>
              <a:rPr lang="en-GB" sz="2800" dirty="0"/>
              <a:t> </a:t>
            </a:r>
            <a:r>
              <a:rPr lang="en-GB" sz="2800" dirty="0" err="1"/>
              <a:t>prinder</a:t>
            </a:r>
            <a:r>
              <a:rPr lang="en-GB" sz="2800" dirty="0"/>
              <a:t> </a:t>
            </a:r>
            <a:r>
              <a:rPr lang="en-GB" sz="2800" dirty="0" err="1"/>
              <a:t>mewn</a:t>
            </a:r>
            <a:r>
              <a:rPr lang="en-GB" sz="2800" dirty="0"/>
              <a:t> </a:t>
            </a:r>
            <a:r>
              <a:rPr lang="en-GB" sz="2800" dirty="0" err="1"/>
              <a:t>pynciau</a:t>
            </a:r>
            <a:r>
              <a:rPr lang="en-GB" sz="2800" dirty="0"/>
              <a:t> STEM, </a:t>
            </a:r>
            <a:r>
              <a:rPr lang="en-GB" sz="2800" dirty="0" err="1"/>
              <a:t>llai</a:t>
            </a:r>
            <a:r>
              <a:rPr lang="en-GB" sz="2800" dirty="0"/>
              <a:t> o </a:t>
            </a:r>
            <a:r>
              <a:rPr lang="en-GB" sz="2800" dirty="0" err="1"/>
              <a:t>ddynion</a:t>
            </a:r>
            <a:r>
              <a:rPr lang="en-GB" sz="2800" dirty="0"/>
              <a:t> </a:t>
            </a:r>
            <a:r>
              <a:rPr lang="en-GB" sz="2800" dirty="0" err="1"/>
              <a:t>yn</a:t>
            </a:r>
            <a:r>
              <a:rPr lang="en-GB" sz="2800" dirty="0"/>
              <a:t> </a:t>
            </a:r>
            <a:r>
              <a:rPr lang="en-GB" sz="2800" dirty="0" err="1"/>
              <a:t>gyffredin</a:t>
            </a:r>
            <a:r>
              <a:rPr lang="en-GB" sz="2800" dirty="0"/>
              <a:t>, </a:t>
            </a:r>
            <a:r>
              <a:rPr lang="en-GB" sz="2800" dirty="0" err="1"/>
              <a:t>diwylliant</a:t>
            </a:r>
            <a:r>
              <a:rPr lang="en-GB" sz="2800" dirty="0"/>
              <a:t> / </a:t>
            </a:r>
            <a:r>
              <a:rPr lang="en-GB" sz="2800" dirty="0" err="1"/>
              <a:t>iaith</a:t>
            </a:r>
            <a:r>
              <a:rPr lang="en-GB" sz="2800" dirty="0"/>
              <a:t>, </a:t>
            </a:r>
            <a:r>
              <a:rPr lang="en-GB" sz="2800" dirty="0" err="1"/>
              <a:t>ardaloedd</a:t>
            </a:r>
            <a:r>
              <a:rPr lang="en-GB" sz="2800" dirty="0"/>
              <a:t> </a:t>
            </a:r>
            <a:r>
              <a:rPr lang="en-GB" sz="2800" dirty="0" err="1"/>
              <a:t>anghysbell</a:t>
            </a:r>
            <a:endParaRPr lang="en-GB" sz="2800" dirty="0"/>
          </a:p>
          <a:p>
            <a:endParaRPr lang="en-GB" sz="2800" dirty="0"/>
          </a:p>
          <a:p>
            <a:r>
              <a:rPr lang="en-GB" sz="2800" dirty="0" err="1"/>
              <a:t>Ceir</a:t>
            </a:r>
            <a:r>
              <a:rPr lang="en-GB" sz="2800" dirty="0"/>
              <a:t> </a:t>
            </a:r>
            <a:r>
              <a:rPr lang="en-GB" sz="2800" dirty="0" err="1"/>
              <a:t>ffactorau</a:t>
            </a:r>
            <a:r>
              <a:rPr lang="en-GB" sz="2800" dirty="0"/>
              <a:t> </a:t>
            </a:r>
            <a:r>
              <a:rPr lang="en-GB" sz="2800" dirty="0" err="1"/>
              <a:t>atyniadol</a:t>
            </a:r>
            <a:r>
              <a:rPr lang="en-GB" sz="2800" dirty="0"/>
              <a:t> </a:t>
            </a:r>
            <a:r>
              <a:rPr lang="en-GB" sz="2800" dirty="0" err="1"/>
              <a:t>sy’n</a:t>
            </a:r>
            <a:r>
              <a:rPr lang="en-GB" sz="2800" dirty="0"/>
              <a:t> </a:t>
            </a:r>
            <a:r>
              <a:rPr lang="en-GB" sz="2800" dirty="0" err="1"/>
              <a:t>annog</a:t>
            </a:r>
            <a:r>
              <a:rPr lang="en-GB" sz="2800" dirty="0"/>
              <a:t> </a:t>
            </a:r>
            <a:r>
              <a:rPr lang="en-GB" sz="2800" dirty="0" err="1"/>
              <a:t>athrawon</a:t>
            </a:r>
            <a:r>
              <a:rPr lang="en-GB" sz="2800" dirty="0"/>
              <a:t> a </a:t>
            </a:r>
            <a:r>
              <a:rPr lang="en-GB" sz="2800" dirty="0" err="1"/>
              <a:t>hyfforddwyd</a:t>
            </a:r>
            <a:r>
              <a:rPr lang="en-GB" sz="2800" dirty="0"/>
              <a:t> </a:t>
            </a:r>
            <a:r>
              <a:rPr lang="en-GB" sz="2800" dirty="0" err="1"/>
              <a:t>yng</a:t>
            </a:r>
            <a:r>
              <a:rPr lang="en-GB" sz="2800" dirty="0"/>
              <a:t> </a:t>
            </a:r>
            <a:r>
              <a:rPr lang="en-GB" sz="2800" dirty="0" err="1"/>
              <a:t>Nghymru</a:t>
            </a:r>
            <a:r>
              <a:rPr lang="en-GB" sz="2800" dirty="0"/>
              <a:t> </a:t>
            </a:r>
            <a:r>
              <a:rPr lang="en-GB" sz="2800" dirty="0" err="1"/>
              <a:t>i</a:t>
            </a:r>
            <a:r>
              <a:rPr lang="en-GB" sz="2800" dirty="0"/>
              <a:t> </a:t>
            </a:r>
            <a:r>
              <a:rPr lang="en-GB" sz="2800" dirty="0" err="1"/>
              <a:t>gymryd</a:t>
            </a:r>
            <a:r>
              <a:rPr lang="en-GB" sz="2800" dirty="0"/>
              <a:t> </a:t>
            </a:r>
            <a:r>
              <a:rPr lang="en-GB" sz="2800" dirty="0" err="1"/>
              <a:t>cyflogaeth</a:t>
            </a:r>
            <a:r>
              <a:rPr lang="en-GB" sz="2800" dirty="0"/>
              <a:t> </a:t>
            </a:r>
            <a:r>
              <a:rPr lang="en-GB" sz="2800" dirty="0" err="1"/>
              <a:t>fel</a:t>
            </a:r>
            <a:r>
              <a:rPr lang="en-GB" sz="2800" dirty="0"/>
              <a:t> </a:t>
            </a:r>
            <a:r>
              <a:rPr lang="en-GB" sz="2800" dirty="0" err="1"/>
              <a:t>athrawon</a:t>
            </a:r>
            <a:r>
              <a:rPr lang="en-GB" sz="2800" dirty="0"/>
              <a:t> </a:t>
            </a:r>
            <a:r>
              <a:rPr lang="en-GB" sz="2800" dirty="0" err="1"/>
              <a:t>mewn</a:t>
            </a:r>
            <a:r>
              <a:rPr lang="en-GB" sz="2800" dirty="0"/>
              <a:t> </a:t>
            </a:r>
            <a:r>
              <a:rPr lang="en-GB" sz="2800" dirty="0" err="1"/>
              <a:t>mannau</a:t>
            </a:r>
            <a:r>
              <a:rPr lang="en-GB" sz="2800" dirty="0"/>
              <a:t> </a:t>
            </a:r>
            <a:r>
              <a:rPr lang="en-GB" sz="2800" dirty="0" err="1"/>
              <a:t>eraill</a:t>
            </a:r>
            <a:r>
              <a:rPr lang="en-GB" sz="2800" dirty="0"/>
              <a:t> </a:t>
            </a:r>
            <a:r>
              <a:rPr lang="en-GB" sz="2800" dirty="0" err="1"/>
              <a:t>e.e</a:t>
            </a:r>
            <a:r>
              <a:rPr lang="en-GB" sz="2800" dirty="0"/>
              <a:t>. </a:t>
            </a:r>
            <a:r>
              <a:rPr lang="en-GB" sz="2800" dirty="0" err="1"/>
              <a:t>pecynnau</a:t>
            </a:r>
            <a:r>
              <a:rPr lang="en-GB" sz="2800" dirty="0"/>
              <a:t> </a:t>
            </a:r>
            <a:r>
              <a:rPr lang="en-GB" sz="2800" dirty="0" err="1"/>
              <a:t>deniadol</a:t>
            </a:r>
            <a:r>
              <a:rPr lang="en-GB" sz="2800" dirty="0"/>
              <a:t> </a:t>
            </a:r>
            <a:r>
              <a:rPr lang="en-GB" sz="2800" dirty="0" err="1"/>
              <a:t>dramor</a:t>
            </a:r>
            <a:r>
              <a:rPr lang="en-GB" sz="2800" dirty="0"/>
              <a:t> </a:t>
            </a:r>
            <a:r>
              <a:rPr lang="en-GB" sz="2800" dirty="0" err="1"/>
              <a:t>e.e</a:t>
            </a:r>
            <a:r>
              <a:rPr lang="en-GB" sz="2800" dirty="0"/>
              <a:t>. </a:t>
            </a:r>
            <a:r>
              <a:rPr lang="en-GB" sz="2800" dirty="0" err="1"/>
              <a:t>Yr</a:t>
            </a:r>
            <a:r>
              <a:rPr lang="en-GB" sz="2800" dirty="0"/>
              <a:t> </a:t>
            </a:r>
            <a:r>
              <a:rPr lang="en-GB" sz="2800" dirty="0" err="1"/>
              <a:t>Emiraethau</a:t>
            </a:r>
            <a:r>
              <a:rPr lang="en-GB" sz="2800" dirty="0"/>
              <a:t> </a:t>
            </a:r>
            <a:r>
              <a:rPr lang="en-GB" sz="2800" dirty="0" err="1"/>
              <a:t>Arabaidd</a:t>
            </a:r>
            <a:r>
              <a:rPr lang="en-GB" sz="2800" dirty="0"/>
              <a:t> </a:t>
            </a:r>
            <a:r>
              <a:rPr lang="en-GB" sz="2800" dirty="0" err="1"/>
              <a:t>Unedig</a:t>
            </a:r>
            <a:r>
              <a:rPr lang="en-GB" sz="2800" dirty="0"/>
              <a:t>, </a:t>
            </a:r>
            <a:r>
              <a:rPr lang="en-GB" sz="2800" dirty="0" err="1"/>
              <a:t>Tsieina</a:t>
            </a:r>
            <a:r>
              <a:rPr lang="en-GB" sz="2800" dirty="0"/>
              <a:t>, Kuwait, Qatar – </a:t>
            </a:r>
            <a:r>
              <a:rPr lang="en-GB" sz="2800" dirty="0" err="1"/>
              <a:t>cymunedau</a:t>
            </a:r>
            <a:r>
              <a:rPr lang="en-GB" sz="2800" dirty="0"/>
              <a:t> </a:t>
            </a:r>
            <a:r>
              <a:rPr lang="en-GB" sz="2800" dirty="0" err="1"/>
              <a:t>alltud</a:t>
            </a:r>
            <a:r>
              <a:rPr lang="en-GB" sz="2800" dirty="0"/>
              <a:t>/</a:t>
            </a:r>
            <a:r>
              <a:rPr lang="en-GB" sz="2800" dirty="0" err="1"/>
              <a:t>ysgolion</a:t>
            </a:r>
            <a:r>
              <a:rPr lang="en-GB" sz="2800" dirty="0"/>
              <a:t> </a:t>
            </a:r>
            <a:r>
              <a:rPr lang="en-GB" sz="2800" dirty="0" err="1"/>
              <a:t>Saesneg</a:t>
            </a:r>
            <a:r>
              <a:rPr lang="en-GB" sz="2800" dirty="0"/>
              <a:t> a </a:t>
            </a:r>
            <a:r>
              <a:rPr lang="en-GB" sz="2800" dirty="0" err="1"/>
              <a:t>sefydlwyd</a:t>
            </a:r>
            <a:r>
              <a:rPr lang="en-GB" sz="2800" dirty="0"/>
              <a:t> </a:t>
            </a:r>
            <a:r>
              <a:rPr lang="en-GB" sz="2800" dirty="0" err="1"/>
              <a:t>mewn</a:t>
            </a:r>
            <a:r>
              <a:rPr lang="en-GB" sz="2800" dirty="0"/>
              <a:t> </a:t>
            </a:r>
            <a:r>
              <a:rPr lang="en-GB" sz="2800" dirty="0" err="1"/>
              <a:t>tiriogaethau</a:t>
            </a:r>
            <a:r>
              <a:rPr lang="en-GB" sz="2800" dirty="0"/>
              <a:t> </a:t>
            </a:r>
            <a:r>
              <a:rPr lang="en-GB" sz="2800" dirty="0" err="1"/>
              <a:t>tramor</a:t>
            </a:r>
            <a:r>
              <a:rPr lang="en-GB" sz="2800" dirty="0"/>
              <a:t>.</a:t>
            </a:r>
          </a:p>
          <a:p>
            <a:endParaRPr lang="en-GB" sz="2800" dirty="0"/>
          </a:p>
          <a:p>
            <a:r>
              <a:rPr lang="en-GB" sz="2800" dirty="0" err="1"/>
              <a:t>Mentrau</a:t>
            </a:r>
            <a:r>
              <a:rPr lang="en-GB" sz="2800" dirty="0"/>
              <a:t> da </a:t>
            </a:r>
            <a:r>
              <a:rPr lang="en-GB" sz="2800" dirty="0" err="1"/>
              <a:t>mewn</a:t>
            </a:r>
            <a:r>
              <a:rPr lang="en-GB" sz="2800" dirty="0"/>
              <a:t> </a:t>
            </a:r>
            <a:r>
              <a:rPr lang="en-GB" sz="2800" dirty="0" err="1"/>
              <a:t>mannau</a:t>
            </a:r>
            <a:r>
              <a:rPr lang="en-GB" sz="2800" dirty="0"/>
              <a:t> </a:t>
            </a:r>
            <a:r>
              <a:rPr lang="en-GB" sz="2800" dirty="0" err="1"/>
              <a:t>eraill</a:t>
            </a:r>
            <a:r>
              <a:rPr lang="en-GB" sz="2800" dirty="0"/>
              <a:t> y </a:t>
            </a:r>
            <a:r>
              <a:rPr lang="en-GB" sz="2800" dirty="0" err="1"/>
              <a:t>gellid</a:t>
            </a:r>
            <a:r>
              <a:rPr lang="en-GB" sz="2800" dirty="0"/>
              <a:t> </a:t>
            </a:r>
            <a:r>
              <a:rPr lang="en-GB" sz="2800" dirty="0" err="1"/>
              <a:t>eu</a:t>
            </a:r>
            <a:r>
              <a:rPr lang="en-GB" sz="2800" dirty="0"/>
              <a:t> </a:t>
            </a:r>
            <a:r>
              <a:rPr lang="en-GB" sz="2800" dirty="0" err="1"/>
              <a:t>defnyddio</a:t>
            </a:r>
            <a:endParaRPr lang="en-GB" sz="2800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754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51520" y="692696"/>
            <a:ext cx="8229600" cy="518477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GB" b="1" dirty="0"/>
          </a:p>
          <a:p>
            <a:endParaRPr lang="en-GB" sz="4400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456616"/>
            <a:ext cx="8280920" cy="604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Nod </a:t>
            </a:r>
            <a:r>
              <a:rPr lang="en-GB" dirty="0" err="1">
                <a:solidFill>
                  <a:prstClr val="black"/>
                </a:solidFill>
              </a:rPr>
              <a:t>rhaglen</a:t>
            </a:r>
            <a:r>
              <a:rPr lang="en-GB" dirty="0">
                <a:solidFill>
                  <a:prstClr val="black"/>
                </a:solidFill>
              </a:rPr>
              <a:t> SWITCH (</a:t>
            </a:r>
            <a:r>
              <a:rPr lang="en-GB" dirty="0" err="1">
                <a:solidFill>
                  <a:prstClr val="black"/>
                </a:solidFill>
              </a:rPr>
              <a:t>Gorllewin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Awstralia</a:t>
            </a:r>
            <a:r>
              <a:rPr lang="en-GB" dirty="0">
                <a:solidFill>
                  <a:prstClr val="black"/>
                </a:solidFill>
              </a:rPr>
              <a:t>) </a:t>
            </a:r>
            <a:r>
              <a:rPr lang="en-GB" dirty="0" err="1">
                <a:solidFill>
                  <a:prstClr val="black"/>
                </a:solidFill>
              </a:rPr>
              <a:t>yw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cynorthwyo</a:t>
            </a:r>
            <a:r>
              <a:rPr lang="en-GB" dirty="0">
                <a:solidFill>
                  <a:prstClr val="black"/>
                </a:solidFill>
              </a:rPr>
              <a:t>: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athrawon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cynradd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addysgu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mewn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meysydd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pwnc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uwchradd</a:t>
            </a:r>
            <a:r>
              <a:rPr lang="en-GB" sz="1300" dirty="0">
                <a:solidFill>
                  <a:prstClr val="black"/>
                </a:solidFill>
              </a:rPr>
              <a:t> o </a:t>
            </a:r>
            <a:r>
              <a:rPr lang="en-GB" sz="1300" dirty="0" err="1">
                <a:solidFill>
                  <a:prstClr val="black"/>
                </a:solidFill>
              </a:rPr>
              <a:t>angen</a:t>
            </a:r>
            <a:r>
              <a:rPr lang="en-GB" sz="1300" dirty="0">
                <a:solidFill>
                  <a:prstClr val="black"/>
                </a:solidFill>
              </a:rPr>
              <a:t>: </a:t>
            </a:r>
            <a:r>
              <a:rPr lang="en-GB" sz="1300" dirty="0" err="1">
                <a:solidFill>
                  <a:prstClr val="black"/>
                </a:solidFill>
              </a:rPr>
              <a:t>gwyddoniaeth</a:t>
            </a:r>
            <a:r>
              <a:rPr lang="en-GB" sz="1300" dirty="0">
                <a:solidFill>
                  <a:prstClr val="black"/>
                </a:solidFill>
              </a:rPr>
              <a:t>, </a:t>
            </a:r>
            <a:r>
              <a:rPr lang="en-GB" sz="1300" dirty="0" err="1">
                <a:solidFill>
                  <a:prstClr val="black"/>
                </a:solidFill>
              </a:rPr>
              <a:t>mathemateg</a:t>
            </a:r>
            <a:r>
              <a:rPr lang="en-GB" sz="1300" dirty="0">
                <a:solidFill>
                  <a:prstClr val="black"/>
                </a:solidFill>
              </a:rPr>
              <a:t> a </a:t>
            </a:r>
            <a:r>
              <a:rPr lang="en-GB" sz="1300" dirty="0" err="1">
                <a:solidFill>
                  <a:prstClr val="black"/>
                </a:solidFill>
              </a:rPr>
              <a:t>dylunio</a:t>
            </a:r>
            <a:r>
              <a:rPr lang="en-GB" sz="1300" dirty="0">
                <a:solidFill>
                  <a:prstClr val="black"/>
                </a:solidFill>
              </a:rPr>
              <a:t> a </a:t>
            </a:r>
            <a:r>
              <a:rPr lang="en-GB" sz="1300" dirty="0" err="1">
                <a:solidFill>
                  <a:prstClr val="black"/>
                </a:solidFill>
              </a:rPr>
              <a:t>thechnoleg</a:t>
            </a:r>
            <a:endParaRPr lang="en-GB" sz="13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athrawon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uwchradd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addysgu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mewn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meysydd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dysgu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arbenigol</a:t>
            </a:r>
            <a:r>
              <a:rPr lang="en-GB" sz="1300" dirty="0">
                <a:solidFill>
                  <a:prstClr val="black"/>
                </a:solidFill>
              </a:rPr>
              <a:t>. </a:t>
            </a:r>
            <a:r>
              <a:rPr lang="en-GB" sz="1300" dirty="0" err="1">
                <a:solidFill>
                  <a:prstClr val="black"/>
                </a:solidFill>
              </a:rPr>
              <a:t>Mathemateg</a:t>
            </a:r>
            <a:r>
              <a:rPr lang="en-GB" sz="1300" dirty="0">
                <a:solidFill>
                  <a:prstClr val="black"/>
                </a:solidFill>
              </a:rPr>
              <a:t>, </a:t>
            </a:r>
            <a:r>
              <a:rPr lang="en-GB" sz="1300" dirty="0" err="1">
                <a:solidFill>
                  <a:prstClr val="black"/>
                </a:solidFill>
              </a:rPr>
              <a:t>gwyddoniaeth</a:t>
            </a:r>
            <a:r>
              <a:rPr lang="en-GB" sz="1300" dirty="0">
                <a:solidFill>
                  <a:prstClr val="black"/>
                </a:solidFill>
              </a:rPr>
              <a:t> a </a:t>
            </a:r>
            <a:r>
              <a:rPr lang="en-GB" sz="1300" dirty="0" err="1">
                <a:solidFill>
                  <a:prstClr val="black"/>
                </a:solidFill>
              </a:rPr>
              <a:t>dylunio</a:t>
            </a:r>
            <a:r>
              <a:rPr lang="en-GB" sz="1300" dirty="0">
                <a:solidFill>
                  <a:prstClr val="black"/>
                </a:solidFill>
              </a:rPr>
              <a:t> a </a:t>
            </a:r>
            <a:r>
              <a:rPr lang="en-GB" sz="1300" dirty="0" err="1">
                <a:solidFill>
                  <a:prstClr val="black"/>
                </a:solidFill>
              </a:rPr>
              <a:t>thechnoleg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ar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hyn</a:t>
            </a:r>
            <a:r>
              <a:rPr lang="en-GB" sz="1300" dirty="0">
                <a:solidFill>
                  <a:prstClr val="black"/>
                </a:solidFill>
              </a:rPr>
              <a:t> o </a:t>
            </a:r>
            <a:r>
              <a:rPr lang="en-GB" sz="1300" dirty="0" err="1">
                <a:solidFill>
                  <a:prstClr val="black"/>
                </a:solidFill>
              </a:rPr>
              <a:t>bryd</a:t>
            </a:r>
            <a:endParaRPr lang="en-GB" sz="13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athrawon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uwchradd</a:t>
            </a:r>
            <a:r>
              <a:rPr lang="en-GB" sz="1300" dirty="0">
                <a:solidFill>
                  <a:prstClr val="black"/>
                </a:solidFill>
              </a:rPr>
              <a:t> is </a:t>
            </a:r>
            <a:r>
              <a:rPr lang="en-GB" sz="1300" dirty="0" err="1">
                <a:solidFill>
                  <a:prstClr val="black"/>
                </a:solidFill>
              </a:rPr>
              <a:t>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addysgu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Ffiseg</a:t>
            </a:r>
            <a:r>
              <a:rPr lang="en-GB" sz="1300" dirty="0">
                <a:solidFill>
                  <a:prstClr val="black"/>
                </a:solidFill>
              </a:rPr>
              <a:t>, </a:t>
            </a:r>
            <a:r>
              <a:rPr lang="en-GB" sz="1300" dirty="0" err="1">
                <a:solidFill>
                  <a:prstClr val="black"/>
                </a:solidFill>
              </a:rPr>
              <a:t>Cemeg</a:t>
            </a:r>
            <a:r>
              <a:rPr lang="en-GB" sz="1300" dirty="0">
                <a:solidFill>
                  <a:prstClr val="black"/>
                </a:solidFill>
              </a:rPr>
              <a:t> a </a:t>
            </a:r>
            <a:r>
              <a:rPr lang="en-GB" sz="1300" dirty="0" err="1">
                <a:solidFill>
                  <a:prstClr val="black"/>
                </a:solidFill>
              </a:rPr>
              <a:t>mathemateg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uwchradd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uwch</a:t>
            </a:r>
            <a:r>
              <a:rPr lang="en-GB" sz="1300" dirty="0">
                <a:solidFill>
                  <a:prstClr val="black"/>
                </a:solidFill>
              </a:rPr>
              <a:t>.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athrawon</a:t>
            </a:r>
            <a:r>
              <a:rPr lang="en-GB" sz="1300" dirty="0">
                <a:solidFill>
                  <a:prstClr val="black"/>
                </a:solidFill>
              </a:rPr>
              <a:t> â </a:t>
            </a:r>
            <a:r>
              <a:rPr lang="en-GB" sz="1300" dirty="0" err="1">
                <a:solidFill>
                  <a:prstClr val="black"/>
                </a:solidFill>
              </a:rPr>
              <a:t>phrofiad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ieithoedd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addysgu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ieithoedd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cynradd</a:t>
            </a:r>
            <a:endParaRPr lang="en-GB" sz="13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endParaRPr lang="en-GB" sz="1400" dirty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prstClr val="black"/>
                </a:solidFill>
              </a:rPr>
              <a:t>Rhaglen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Menywod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yn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Arwain</a:t>
            </a:r>
            <a:r>
              <a:rPr lang="en-GB" dirty="0">
                <a:solidFill>
                  <a:prstClr val="black"/>
                </a:solidFill>
              </a:rPr>
              <a:t> – </a:t>
            </a:r>
            <a:r>
              <a:rPr lang="en-GB" dirty="0" err="1">
                <a:solidFill>
                  <a:prstClr val="black"/>
                </a:solidFill>
              </a:rPr>
              <a:t>Arweinwyr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Newydd</a:t>
            </a:r>
            <a:r>
              <a:rPr lang="en-GB" dirty="0">
                <a:solidFill>
                  <a:prstClr val="black"/>
                </a:solidFill>
              </a:rPr>
              <a:t> (</a:t>
            </a:r>
            <a:r>
              <a:rPr lang="en-GB" dirty="0" err="1">
                <a:solidFill>
                  <a:prstClr val="black"/>
                </a:solidFill>
              </a:rPr>
              <a:t>Gorllewin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Awstralia</a:t>
            </a:r>
            <a:r>
              <a:rPr lang="en-GB" dirty="0">
                <a:solidFill>
                  <a:prstClr val="black"/>
                </a:solidFill>
              </a:rPr>
              <a:t>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lleoedd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wedi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eu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hariannu’n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rhannol</a:t>
            </a:r>
            <a:endParaRPr lang="en-GB" sz="13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cyfleoedd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dysgu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gynyddu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gwybodaeth</a:t>
            </a:r>
            <a:r>
              <a:rPr lang="en-GB" sz="1300" dirty="0">
                <a:solidFill>
                  <a:prstClr val="black"/>
                </a:solidFill>
              </a:rPr>
              <a:t> a </a:t>
            </a:r>
            <a:r>
              <a:rPr lang="en-GB" sz="1300" dirty="0" err="1">
                <a:solidFill>
                  <a:prstClr val="black"/>
                </a:solidFill>
              </a:rPr>
              <a:t>hyder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yn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eu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galluoedd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arweinyddiaeth</a:t>
            </a:r>
            <a:endParaRPr lang="en-GB" sz="1300" dirty="0">
              <a:solidFill>
                <a:prstClr val="black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meithrin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perthynas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golegaidd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gefnogi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cynnydd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swyddi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arweinyddiaeth</a:t>
            </a:r>
            <a:endParaRPr lang="en-GB" sz="1300" dirty="0">
              <a:solidFill>
                <a:prstClr val="black"/>
              </a:solidFill>
            </a:endParaRPr>
          </a:p>
          <a:p>
            <a:pPr lvl="0">
              <a:spcBef>
                <a:spcPct val="20000"/>
              </a:spcBef>
            </a:pPr>
            <a:endParaRPr lang="en-GB" sz="140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prstClr val="black"/>
                </a:solidFill>
              </a:rPr>
              <a:t> Y </a:t>
            </a:r>
            <a:r>
              <a:rPr lang="en-GB" dirty="0" err="1">
                <a:solidFill>
                  <a:prstClr val="black"/>
                </a:solidFill>
              </a:rPr>
              <a:t>Cynllun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Pontio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i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Ymddeoliad</a:t>
            </a:r>
            <a:r>
              <a:rPr lang="en-GB" dirty="0">
                <a:solidFill>
                  <a:prstClr val="black"/>
                </a:solidFill>
              </a:rPr>
              <a:t> (</a:t>
            </a:r>
            <a:r>
              <a:rPr lang="en-GB" dirty="0" err="1">
                <a:solidFill>
                  <a:prstClr val="black"/>
                </a:solidFill>
              </a:rPr>
              <a:t>Gorllewin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Awstralia</a:t>
            </a:r>
            <a:r>
              <a:rPr lang="en-GB" dirty="0">
                <a:solidFill>
                  <a:prstClr val="black"/>
                </a:solidFill>
              </a:rPr>
              <a:t>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Mae’r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cynllun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hwn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yn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galluogi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athrawon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gael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mynediad</a:t>
            </a:r>
            <a:r>
              <a:rPr lang="en-GB" sz="1300" dirty="0">
                <a:solidFill>
                  <a:prstClr val="black"/>
                </a:solidFill>
              </a:rPr>
              <a:t> at </a:t>
            </a:r>
            <a:r>
              <a:rPr lang="en-GB" sz="1300" dirty="0" err="1">
                <a:solidFill>
                  <a:prstClr val="black"/>
                </a:solidFill>
              </a:rPr>
              <a:t>eu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blwydd-daliadau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fel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incwm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tra’n</a:t>
            </a:r>
            <a:r>
              <a:rPr lang="en-GB" sz="1300" dirty="0">
                <a:solidFill>
                  <a:prstClr val="black"/>
                </a:solidFill>
              </a:rPr>
              <a:t> dal </a:t>
            </a:r>
            <a:r>
              <a:rPr lang="en-GB" sz="1300" dirty="0" err="1">
                <a:solidFill>
                  <a:prstClr val="black"/>
                </a:solidFill>
              </a:rPr>
              <a:t>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weithio</a:t>
            </a:r>
            <a:r>
              <a:rPr lang="en-GB" sz="1300" dirty="0">
                <a:solidFill>
                  <a:prstClr val="black"/>
                </a:solidFill>
              </a:rPr>
              <a:t> – </a:t>
            </a:r>
            <a:r>
              <a:rPr lang="en-GB" sz="1300" dirty="0" err="1">
                <a:solidFill>
                  <a:prstClr val="black"/>
                </a:solidFill>
              </a:rPr>
              <a:t>e.e</a:t>
            </a:r>
            <a:r>
              <a:rPr lang="en-GB" sz="1300" dirty="0">
                <a:solidFill>
                  <a:prstClr val="black"/>
                </a:solidFill>
              </a:rPr>
              <a:t>. </a:t>
            </a:r>
            <a:r>
              <a:rPr lang="en-GB" sz="1300" dirty="0" err="1">
                <a:solidFill>
                  <a:prstClr val="black"/>
                </a:solidFill>
              </a:rPr>
              <a:t>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alluogi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llai</a:t>
            </a:r>
            <a:r>
              <a:rPr lang="en-GB" sz="1300" dirty="0">
                <a:solidFill>
                  <a:prstClr val="black"/>
                </a:solidFill>
              </a:rPr>
              <a:t> o </a:t>
            </a:r>
            <a:r>
              <a:rPr lang="en-GB" sz="1300" dirty="0" err="1">
                <a:solidFill>
                  <a:prstClr val="black"/>
                </a:solidFill>
              </a:rPr>
              <a:t>oriau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gwaith</a:t>
            </a:r>
            <a:r>
              <a:rPr lang="en-GB" sz="1300" dirty="0">
                <a:solidFill>
                  <a:prstClr val="black"/>
                </a:solidFill>
              </a:rPr>
              <a:t> ac </a:t>
            </a:r>
            <a:r>
              <a:rPr lang="en-GB" sz="1300" dirty="0" err="1">
                <a:solidFill>
                  <a:prstClr val="black"/>
                </a:solidFill>
              </a:rPr>
              <a:t>i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alinio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gwaith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gyda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ffordd</a:t>
            </a:r>
            <a:r>
              <a:rPr lang="en-GB" sz="1300" dirty="0">
                <a:solidFill>
                  <a:prstClr val="black"/>
                </a:solidFill>
              </a:rPr>
              <a:t> o </a:t>
            </a:r>
            <a:r>
              <a:rPr lang="en-GB" sz="1300" dirty="0" err="1">
                <a:solidFill>
                  <a:prstClr val="black"/>
                </a:solidFill>
              </a:rPr>
              <a:t>fyw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yn</a:t>
            </a:r>
            <a:r>
              <a:rPr lang="en-GB" sz="1300" dirty="0">
                <a:solidFill>
                  <a:prstClr val="black"/>
                </a:solidFill>
              </a:rPr>
              <a:t> well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1300" dirty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prstClr val="black"/>
                </a:solidFill>
              </a:rPr>
              <a:t>Cynlluniau</a:t>
            </a:r>
            <a:r>
              <a:rPr lang="en-GB" dirty="0">
                <a:solidFill>
                  <a:prstClr val="black"/>
                </a:solidFill>
              </a:rPr>
              <a:t> </a:t>
            </a:r>
            <a:r>
              <a:rPr lang="en-GB" dirty="0" err="1">
                <a:solidFill>
                  <a:prstClr val="black"/>
                </a:solidFill>
              </a:rPr>
              <a:t>cymell</a:t>
            </a:r>
            <a:r>
              <a:rPr lang="en-GB" dirty="0">
                <a:solidFill>
                  <a:prstClr val="black"/>
                </a:solidFill>
              </a:rPr>
              <a:t> DPP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Bwrsariaethau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Cychwyn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Gyrfa</a:t>
            </a:r>
            <a:r>
              <a:rPr lang="en-GB" sz="1300" dirty="0">
                <a:solidFill>
                  <a:prstClr val="black"/>
                </a:solidFill>
              </a:rPr>
              <a:t> (Queensland)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Grantiau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Profiad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Proffesiynol</a:t>
            </a:r>
            <a:r>
              <a:rPr lang="en-GB" sz="1300" dirty="0">
                <a:solidFill>
                  <a:prstClr val="black"/>
                </a:solidFill>
              </a:rPr>
              <a:t> (Queensland)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Ysgoloriaeth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Addysgu</a:t>
            </a:r>
            <a:r>
              <a:rPr lang="en-GB" sz="1300" dirty="0">
                <a:solidFill>
                  <a:prstClr val="black"/>
                </a:solidFill>
              </a:rPr>
              <a:t> Pearl Duncan (Queensland)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>
                <a:solidFill>
                  <a:prstClr val="black"/>
                </a:solidFill>
              </a:rPr>
              <a:t>Y Grant </a:t>
            </a:r>
            <a:r>
              <a:rPr lang="en-GB" sz="1300" dirty="0" err="1">
                <a:solidFill>
                  <a:prstClr val="black"/>
                </a:solidFill>
              </a:rPr>
              <a:t>Darpar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Athrawon</a:t>
            </a:r>
            <a:r>
              <a:rPr lang="en-GB" sz="1300" dirty="0">
                <a:solidFill>
                  <a:prstClr val="black"/>
                </a:solidFill>
              </a:rPr>
              <a:t> (Queensland)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GB" sz="1300" dirty="0" err="1">
                <a:solidFill>
                  <a:prstClr val="black"/>
                </a:solidFill>
              </a:rPr>
              <a:t>seibiant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astudio</a:t>
            </a:r>
            <a:r>
              <a:rPr lang="en-GB" sz="1300" dirty="0">
                <a:solidFill>
                  <a:prstClr val="black"/>
                </a:solidFill>
              </a:rPr>
              <a:t> </a:t>
            </a:r>
            <a:r>
              <a:rPr lang="en-GB" sz="1300" dirty="0" err="1">
                <a:solidFill>
                  <a:prstClr val="black"/>
                </a:solidFill>
              </a:rPr>
              <a:t>arbennig</a:t>
            </a:r>
            <a:r>
              <a:rPr lang="en-GB" sz="1300" dirty="0">
                <a:solidFill>
                  <a:prstClr val="black"/>
                </a:solidFill>
              </a:rPr>
              <a:t> (</a:t>
            </a:r>
            <a:r>
              <a:rPr lang="en-GB" sz="1300" dirty="0" err="1">
                <a:solidFill>
                  <a:prstClr val="black"/>
                </a:solidFill>
              </a:rPr>
              <a:t>Tiriogaeth</a:t>
            </a:r>
            <a:r>
              <a:rPr lang="en-GB" sz="1300" dirty="0">
                <a:solidFill>
                  <a:prstClr val="black"/>
                </a:solidFill>
              </a:rPr>
              <a:t> y </a:t>
            </a:r>
            <a:r>
              <a:rPr lang="en-GB" sz="1300" dirty="0" err="1">
                <a:solidFill>
                  <a:prstClr val="black"/>
                </a:solidFill>
              </a:rPr>
              <a:t>Gogledd</a:t>
            </a:r>
            <a:r>
              <a:rPr lang="en-GB" sz="1300" dirty="0">
                <a:solidFill>
                  <a:prstClr val="black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857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7343775" cy="1143000"/>
          </a:xfrm>
        </p:spPr>
        <p:txBody>
          <a:bodyPr>
            <a:normAutofit/>
          </a:bodyPr>
          <a:lstStyle/>
          <a:p>
            <a:pPr algn="l"/>
            <a:r>
              <a:rPr lang="en-GB" sz="4000" dirty="0" err="1"/>
              <a:t>Ffactorau</a:t>
            </a:r>
            <a:r>
              <a:rPr lang="en-GB" sz="4000" dirty="0"/>
              <a:t> </a:t>
            </a:r>
            <a:r>
              <a:rPr lang="en-GB" sz="4000" dirty="0" err="1"/>
              <a:t>i’w</a:t>
            </a:r>
            <a:r>
              <a:rPr lang="en-GB" sz="4000" dirty="0"/>
              <a:t> </a:t>
            </a:r>
            <a:r>
              <a:rPr lang="en-GB" sz="4000" dirty="0" err="1"/>
              <a:t>hystyried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981075"/>
            <a:ext cx="7524328" cy="5327650"/>
          </a:xfrm>
        </p:spPr>
        <p:txBody>
          <a:bodyPr>
            <a:noAutofit/>
          </a:bodyPr>
          <a:lstStyle/>
          <a:p>
            <a:pPr lvl="0"/>
            <a:r>
              <a:rPr lang="en-GB" sz="1400" dirty="0" err="1">
                <a:solidFill>
                  <a:prstClr val="black"/>
                </a:solidFill>
              </a:rPr>
              <a:t>Rhagwelir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cynnydd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i’r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gyfradd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genedigaethau</a:t>
            </a:r>
            <a:r>
              <a:rPr lang="en-GB" sz="1400" dirty="0">
                <a:solidFill>
                  <a:prstClr val="black"/>
                </a:solidFill>
              </a:rPr>
              <a:t>.</a:t>
            </a:r>
          </a:p>
          <a:p>
            <a:pPr marL="0" lvl="0" indent="0">
              <a:buNone/>
            </a:pPr>
            <a:endParaRPr lang="en-GB" sz="1400" dirty="0">
              <a:solidFill>
                <a:prstClr val="black"/>
              </a:solidFill>
            </a:endParaRPr>
          </a:p>
          <a:p>
            <a:pPr marL="361950" lvl="0" indent="0">
              <a:buNone/>
            </a:pPr>
            <a:r>
              <a:rPr lang="en-GB" sz="1400" i="1" dirty="0">
                <a:solidFill>
                  <a:prstClr val="black"/>
                </a:solidFill>
              </a:rPr>
              <a:t>“Mae </a:t>
            </a:r>
            <a:r>
              <a:rPr lang="en-GB" sz="1400" i="1" dirty="0" err="1">
                <a:solidFill>
                  <a:prstClr val="black"/>
                </a:solidFill>
              </a:rPr>
              <a:t>niferoedd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disgyblion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cynradd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yn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mynd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i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gynyddu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yn</a:t>
            </a:r>
            <a:r>
              <a:rPr lang="en-GB" sz="1400" i="1" dirty="0">
                <a:solidFill>
                  <a:prstClr val="black"/>
                </a:solidFill>
              </a:rPr>
              <a:t> y </a:t>
            </a:r>
            <a:r>
              <a:rPr lang="en-GB" sz="1400" i="1" dirty="0" err="1">
                <a:solidFill>
                  <a:prstClr val="black"/>
                </a:solidFill>
              </a:rPr>
              <a:t>ddwy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flynedd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nesaf</a:t>
            </a:r>
            <a:r>
              <a:rPr lang="en-GB" sz="1400" i="1" dirty="0">
                <a:solidFill>
                  <a:prstClr val="black"/>
                </a:solidFill>
              </a:rPr>
              <a:t> o </a:t>
            </a:r>
            <a:r>
              <a:rPr lang="en-GB" sz="1400" i="1" dirty="0" err="1">
                <a:solidFill>
                  <a:prstClr val="black"/>
                </a:solidFill>
              </a:rPr>
              <a:t>tua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dwy</a:t>
            </a:r>
            <a:r>
              <a:rPr lang="en-GB" sz="1400" i="1" dirty="0">
                <a:solidFill>
                  <a:prstClr val="black"/>
                </a:solidFill>
              </a:rPr>
              <a:t> fil a </a:t>
            </a:r>
            <a:r>
              <a:rPr lang="en-GB" sz="1400" i="1" dirty="0" err="1">
                <a:solidFill>
                  <a:prstClr val="black"/>
                </a:solidFill>
              </a:rPr>
              <a:t>byddant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yn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gostwng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yn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flynyddol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eto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wedi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hynny</a:t>
            </a:r>
            <a:r>
              <a:rPr lang="en-GB" sz="1400" i="1" dirty="0">
                <a:solidFill>
                  <a:prstClr val="black"/>
                </a:solidFill>
              </a:rPr>
              <a:t> tan 2025.”</a:t>
            </a:r>
          </a:p>
          <a:p>
            <a:pPr marL="361950" lvl="0" indent="0">
              <a:buNone/>
            </a:pPr>
            <a:endParaRPr lang="en-GB" sz="1400" i="1" dirty="0">
              <a:solidFill>
                <a:prstClr val="black"/>
              </a:solidFill>
            </a:endParaRPr>
          </a:p>
          <a:p>
            <a:pPr marL="361950" lvl="0" indent="0">
              <a:buNone/>
            </a:pPr>
            <a:r>
              <a:rPr lang="en-GB" sz="1400" i="1" dirty="0">
                <a:solidFill>
                  <a:prstClr val="black"/>
                </a:solidFill>
              </a:rPr>
              <a:t>“</a:t>
            </a:r>
            <a:r>
              <a:rPr lang="en-GB" sz="1400" i="1" dirty="0" err="1">
                <a:solidFill>
                  <a:prstClr val="black"/>
                </a:solidFill>
              </a:rPr>
              <a:t>Rhagwelir</a:t>
            </a:r>
            <a:r>
              <a:rPr lang="en-GB" sz="1400" i="1" dirty="0">
                <a:solidFill>
                  <a:prstClr val="black"/>
                </a:solidFill>
              </a:rPr>
              <a:t> y </a:t>
            </a:r>
            <a:r>
              <a:rPr lang="en-GB" sz="1400" i="1" dirty="0" err="1">
                <a:solidFill>
                  <a:prstClr val="black"/>
                </a:solidFill>
              </a:rPr>
              <a:t>bydd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nifer</a:t>
            </a:r>
            <a:r>
              <a:rPr lang="en-GB" sz="1400" i="1" dirty="0">
                <a:solidFill>
                  <a:prstClr val="black"/>
                </a:solidFill>
              </a:rPr>
              <a:t> y </a:t>
            </a:r>
            <a:r>
              <a:rPr lang="en-GB" sz="1400" i="1" dirty="0" err="1">
                <a:solidFill>
                  <a:prstClr val="black"/>
                </a:solidFill>
              </a:rPr>
              <a:t>disgyblion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uwchradd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yn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cynyddu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o’r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lefel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bresennol</a:t>
            </a:r>
            <a:r>
              <a:rPr lang="en-GB" sz="1400" i="1" dirty="0">
                <a:solidFill>
                  <a:prstClr val="black"/>
                </a:solidFill>
              </a:rPr>
              <a:t> o 183 mil tan 2024, pan </a:t>
            </a:r>
            <a:r>
              <a:rPr lang="en-GB" sz="1400" i="1" dirty="0" err="1">
                <a:solidFill>
                  <a:prstClr val="black"/>
                </a:solidFill>
              </a:rPr>
              <a:t>fydd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yn</a:t>
            </a:r>
            <a:r>
              <a:rPr lang="en-GB" sz="1400" i="1" dirty="0">
                <a:solidFill>
                  <a:prstClr val="black"/>
                </a:solidFill>
              </a:rPr>
              <a:t> </a:t>
            </a:r>
            <a:r>
              <a:rPr lang="en-GB" sz="1400" i="1" dirty="0" err="1">
                <a:solidFill>
                  <a:prstClr val="black"/>
                </a:solidFill>
              </a:rPr>
              <a:t>cyrraedd</a:t>
            </a:r>
            <a:r>
              <a:rPr lang="en-GB" sz="1400" i="1" dirty="0">
                <a:solidFill>
                  <a:prstClr val="black"/>
                </a:solidFill>
              </a:rPr>
              <a:t> brig o 202 mil.”</a:t>
            </a:r>
          </a:p>
          <a:p>
            <a:pPr marL="361950" lvl="0" indent="0">
              <a:buNone/>
            </a:pPr>
            <a:endParaRPr lang="en-GB" sz="1400" i="1" dirty="0">
              <a:solidFill>
                <a:prstClr val="black"/>
              </a:solidFill>
            </a:endParaRPr>
          </a:p>
          <a:p>
            <a:pPr marL="361950" lvl="0" indent="0">
              <a:buNone/>
            </a:pPr>
            <a:r>
              <a:rPr lang="en-GB" sz="1400" dirty="0" err="1">
                <a:solidFill>
                  <a:prstClr val="black"/>
                </a:solidFill>
              </a:rPr>
              <a:t>Ffynhonnell</a:t>
            </a:r>
            <a:r>
              <a:rPr lang="en-GB" sz="1400" dirty="0">
                <a:solidFill>
                  <a:prstClr val="black"/>
                </a:solidFill>
              </a:rPr>
              <a:t>: </a:t>
            </a:r>
            <a:r>
              <a:rPr lang="en-GB" sz="1400" dirty="0" err="1">
                <a:solidFill>
                  <a:prstClr val="black"/>
                </a:solidFill>
              </a:rPr>
              <a:t>Addysg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Gychwynnol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Athrawon</a:t>
            </a:r>
            <a:r>
              <a:rPr lang="en-GB" sz="1400" dirty="0">
                <a:solidFill>
                  <a:prstClr val="black"/>
                </a:solidFill>
              </a:rPr>
              <a:t>: </a:t>
            </a:r>
            <a:r>
              <a:rPr lang="en-GB" sz="1400" dirty="0" err="1">
                <a:solidFill>
                  <a:prstClr val="black"/>
                </a:solidFill>
              </a:rPr>
              <a:t>Targedau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derbyn</a:t>
            </a:r>
            <a:r>
              <a:rPr lang="en-GB" sz="1400" dirty="0">
                <a:solidFill>
                  <a:prstClr val="black"/>
                </a:solidFill>
              </a:rPr>
              <a:t> 2017/18 </a:t>
            </a:r>
            <a:r>
              <a:rPr lang="en-GB" sz="1400" dirty="0" err="1">
                <a:solidFill>
                  <a:prstClr val="black"/>
                </a:solidFill>
              </a:rPr>
              <a:t>Tachwedd</a:t>
            </a:r>
            <a:r>
              <a:rPr lang="en-GB" sz="1400" dirty="0">
                <a:solidFill>
                  <a:prstClr val="black"/>
                </a:solidFill>
              </a:rPr>
              <a:t> 2016 – </a:t>
            </a:r>
            <a:r>
              <a:rPr lang="en-GB" sz="1400" dirty="0" err="1">
                <a:solidFill>
                  <a:prstClr val="black"/>
                </a:solidFill>
              </a:rPr>
              <a:t>yn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seiliedig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ar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amcanestyniadau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poblogaeth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cenedlaethol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seiliedig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 smtClean="0">
                <a:solidFill>
                  <a:prstClr val="black"/>
                </a:solidFill>
              </a:rPr>
              <a:t>ar</a:t>
            </a:r>
            <a:r>
              <a:rPr lang="en-GB" sz="1400" dirty="0" smtClean="0">
                <a:solidFill>
                  <a:prstClr val="black"/>
                </a:solidFill>
              </a:rPr>
              <a:t> </a:t>
            </a:r>
            <a:r>
              <a:rPr lang="en-GB" sz="1400" dirty="0" err="1" smtClean="0">
                <a:solidFill>
                  <a:prstClr val="black"/>
                </a:solidFill>
              </a:rPr>
              <a:t>adroddiad</a:t>
            </a:r>
            <a:r>
              <a:rPr lang="en-GB" sz="1400" dirty="0" smtClean="0">
                <a:solidFill>
                  <a:prstClr val="black"/>
                </a:solidFill>
              </a:rPr>
              <a:t> </a:t>
            </a:r>
            <a:r>
              <a:rPr lang="en-GB" sz="1400" dirty="0">
                <a:solidFill>
                  <a:prstClr val="black"/>
                </a:solidFill>
              </a:rPr>
              <a:t>2014 y </a:t>
            </a:r>
            <a:r>
              <a:rPr lang="en-GB" sz="1400" dirty="0" err="1">
                <a:solidFill>
                  <a:prstClr val="black"/>
                </a:solidFill>
              </a:rPr>
              <a:t>Swyddfa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Ystadegau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Gwladol</a:t>
            </a:r>
            <a:r>
              <a:rPr lang="en-GB" sz="1400" dirty="0" smtClean="0">
                <a:solidFill>
                  <a:prstClr val="black"/>
                </a:solidFill>
              </a:rPr>
              <a:t>).</a:t>
            </a:r>
          </a:p>
          <a:p>
            <a:pPr marL="361950" lvl="0" indent="0">
              <a:buNone/>
            </a:pPr>
            <a:endParaRPr lang="en-GB" sz="1400" dirty="0">
              <a:solidFill>
                <a:prstClr val="black"/>
              </a:solidFill>
            </a:endParaRPr>
          </a:p>
          <a:p>
            <a:r>
              <a:rPr lang="en-GB" sz="1400" dirty="0" err="1">
                <a:solidFill>
                  <a:prstClr val="black"/>
                </a:solidFill>
              </a:rPr>
              <a:t>Ymrwymiad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i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leihau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maint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dosbarthiadau</a:t>
            </a:r>
            <a:endParaRPr lang="en-GB" sz="14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en-GB" sz="1400" dirty="0">
              <a:solidFill>
                <a:prstClr val="black"/>
              </a:solidFill>
            </a:endParaRPr>
          </a:p>
          <a:p>
            <a:pPr lvl="0"/>
            <a:r>
              <a:rPr lang="en-GB" sz="1400" dirty="0" err="1">
                <a:solidFill>
                  <a:prstClr val="black"/>
                </a:solidFill>
              </a:rPr>
              <a:t>Gallai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datganoli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cyflog</a:t>
            </a:r>
            <a:r>
              <a:rPr lang="en-GB" sz="1400" dirty="0">
                <a:solidFill>
                  <a:prstClr val="black"/>
                </a:solidFill>
              </a:rPr>
              <a:t> ac </a:t>
            </a:r>
            <a:r>
              <a:rPr lang="en-GB" sz="1400" dirty="0" err="1">
                <a:solidFill>
                  <a:prstClr val="black"/>
                </a:solidFill>
              </a:rPr>
              <a:t>amodau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athrawon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effeithio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ar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recriwtio</a:t>
            </a:r>
            <a:r>
              <a:rPr lang="en-GB" sz="1400" dirty="0">
                <a:solidFill>
                  <a:prstClr val="black"/>
                </a:solidFill>
              </a:rPr>
              <a:t> a </a:t>
            </a:r>
            <a:r>
              <a:rPr lang="en-GB" sz="1400" dirty="0" err="1">
                <a:solidFill>
                  <a:prstClr val="black"/>
                </a:solidFill>
              </a:rPr>
              <a:t>chadw</a:t>
            </a:r>
            <a:r>
              <a:rPr lang="en-GB" sz="1400" dirty="0">
                <a:solidFill>
                  <a:prstClr val="black"/>
                </a:solidFill>
              </a:rPr>
              <a:t>.</a:t>
            </a:r>
          </a:p>
          <a:p>
            <a:pPr lvl="0"/>
            <a:endParaRPr lang="en-GB" sz="1400" dirty="0">
              <a:solidFill>
                <a:prstClr val="black"/>
              </a:solidFill>
            </a:endParaRPr>
          </a:p>
          <a:p>
            <a:pPr lvl="0"/>
            <a:r>
              <a:rPr lang="en-GB" sz="1400" dirty="0" err="1">
                <a:solidFill>
                  <a:prstClr val="black"/>
                </a:solidFill>
              </a:rPr>
              <a:t>Dyhead</a:t>
            </a:r>
            <a:r>
              <a:rPr lang="en-GB" sz="1400" dirty="0">
                <a:solidFill>
                  <a:prstClr val="black"/>
                </a:solidFill>
              </a:rPr>
              <a:t> y </a:t>
            </a:r>
            <a:r>
              <a:rPr lang="en-GB" sz="1400" dirty="0" err="1">
                <a:solidFill>
                  <a:prstClr val="black"/>
                </a:solidFill>
              </a:rPr>
              <a:t>Llywodraeth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i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gael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miliwn</a:t>
            </a:r>
            <a:r>
              <a:rPr lang="en-GB" sz="1400" dirty="0">
                <a:solidFill>
                  <a:prstClr val="black"/>
                </a:solidFill>
              </a:rPr>
              <a:t> o </a:t>
            </a:r>
            <a:r>
              <a:rPr lang="en-GB" sz="1400" dirty="0" err="1">
                <a:solidFill>
                  <a:prstClr val="black"/>
                </a:solidFill>
              </a:rPr>
              <a:t>siaradwyr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Cymraeg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erbyn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smtClean="0">
                <a:solidFill>
                  <a:prstClr val="black"/>
                </a:solidFill>
              </a:rPr>
              <a:t>2050. </a:t>
            </a:r>
            <a:endParaRPr lang="en-GB" sz="14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en-GB" sz="1400" dirty="0">
              <a:solidFill>
                <a:prstClr val="black"/>
              </a:solidFill>
            </a:endParaRPr>
          </a:p>
          <a:p>
            <a:pPr lvl="0"/>
            <a:r>
              <a:rPr lang="en-GB" sz="1400" dirty="0">
                <a:solidFill>
                  <a:prstClr val="black"/>
                </a:solidFill>
              </a:rPr>
              <a:t>Mae </a:t>
            </a:r>
            <a:r>
              <a:rPr lang="en-GB" sz="1400" dirty="0" err="1">
                <a:solidFill>
                  <a:prstClr val="black"/>
                </a:solidFill>
              </a:rPr>
              <a:t>gweithlu</a:t>
            </a:r>
            <a:r>
              <a:rPr lang="en-GB" sz="1400" dirty="0">
                <a:solidFill>
                  <a:prstClr val="black"/>
                </a:solidFill>
              </a:rPr>
              <a:t> a </a:t>
            </a:r>
            <a:r>
              <a:rPr lang="en-GB" sz="1400" dirty="0" err="1">
                <a:solidFill>
                  <a:prstClr val="black"/>
                </a:solidFill>
              </a:rPr>
              <a:t>chofrestriad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proffesiynol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sy’n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newid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yn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cynnig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>
                <a:solidFill>
                  <a:prstClr val="black"/>
                </a:solidFill>
              </a:rPr>
              <a:t>cyfleoedd</a:t>
            </a:r>
            <a:r>
              <a:rPr lang="en-GB" sz="1400" dirty="0">
                <a:solidFill>
                  <a:prstClr val="black"/>
                </a:solidFill>
              </a:rPr>
              <a:t>.</a:t>
            </a:r>
          </a:p>
          <a:p>
            <a:pPr lvl="0"/>
            <a:endParaRPr lang="en-GB" sz="1400" dirty="0">
              <a:solidFill>
                <a:prstClr val="black"/>
              </a:solidFill>
            </a:endParaRPr>
          </a:p>
          <a:p>
            <a:pPr lvl="0"/>
            <a:r>
              <a:rPr lang="en-GB" sz="1400" dirty="0" err="1">
                <a:solidFill>
                  <a:prstClr val="black"/>
                </a:solidFill>
              </a:rPr>
              <a:t>Diwygio'r</a:t>
            </a:r>
            <a:r>
              <a:rPr lang="en-GB" sz="1400" dirty="0">
                <a:solidFill>
                  <a:prstClr val="black"/>
                </a:solidFill>
              </a:rPr>
              <a:t> </a:t>
            </a:r>
            <a:r>
              <a:rPr lang="en-GB" sz="1400" dirty="0" err="1" smtClean="0">
                <a:solidFill>
                  <a:prstClr val="black"/>
                </a:solidFill>
              </a:rPr>
              <a:t>cwricwlwm</a:t>
            </a:r>
            <a:r>
              <a:rPr lang="en-GB" sz="1400" dirty="0" smtClean="0">
                <a:solidFill>
                  <a:prstClr val="black"/>
                </a:solidFill>
              </a:rPr>
              <a:t>.</a:t>
            </a:r>
          </a:p>
          <a:p>
            <a:pPr lvl="0"/>
            <a:endParaRPr lang="en-GB" sz="14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en-GB" sz="1600" dirty="0" smtClean="0">
              <a:solidFill>
                <a:prstClr val="black"/>
              </a:solidFill>
            </a:endParaRPr>
          </a:p>
          <a:p>
            <a:pPr lvl="0"/>
            <a:endParaRPr lang="en-GB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41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4000" dirty="0" err="1"/>
              <a:t>Recriwtio</a:t>
            </a:r>
            <a:r>
              <a:rPr lang="en-GB" sz="4000" dirty="0"/>
              <a:t> - </a:t>
            </a:r>
            <a:r>
              <a:rPr lang="en-GB" sz="4000" dirty="0" err="1"/>
              <a:t>awgrymiadau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8229600" cy="4896544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en-GB" b="1" dirty="0" err="1"/>
              <a:t>Hyrwyddo</a:t>
            </a:r>
            <a:r>
              <a:rPr lang="en-GB" b="1" dirty="0"/>
              <a:t> a </a:t>
            </a:r>
            <a:r>
              <a:rPr lang="en-GB" b="1" dirty="0" err="1"/>
              <a:t>datblygu</a:t>
            </a:r>
            <a:r>
              <a:rPr lang="en-GB" b="1" dirty="0"/>
              <a:t> </a:t>
            </a:r>
            <a:r>
              <a:rPr lang="en-GB" b="1" dirty="0" err="1"/>
              <a:t>gyrfaoedd</a:t>
            </a:r>
            <a:endParaRPr lang="en-GB" b="1" dirty="0"/>
          </a:p>
          <a:p>
            <a:pPr lvl="1"/>
            <a:r>
              <a:rPr lang="en-GB" dirty="0" err="1"/>
              <a:t>Sicrhewch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y </a:t>
            </a:r>
            <a:r>
              <a:rPr lang="en-GB" dirty="0" err="1"/>
              <a:t>cynnig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un </a:t>
            </a:r>
            <a:r>
              <a:rPr lang="en-GB" dirty="0" err="1"/>
              <a:t>ddeniadol</a:t>
            </a:r>
            <a:r>
              <a:rPr lang="en-GB" dirty="0"/>
              <a:t> </a:t>
            </a:r>
            <a:r>
              <a:rPr lang="en-GB" dirty="0" err="1"/>
              <a:t>a’i</a:t>
            </a:r>
            <a:r>
              <a:rPr lang="en-GB" dirty="0"/>
              <a:t> </a:t>
            </a:r>
            <a:r>
              <a:rPr lang="en-GB" dirty="0" err="1"/>
              <a:t>werthu’n</a:t>
            </a:r>
            <a:r>
              <a:rPr lang="en-GB" dirty="0"/>
              <a:t> </a:t>
            </a:r>
            <a:r>
              <a:rPr lang="en-GB" dirty="0" err="1"/>
              <a:t>dda</a:t>
            </a:r>
            <a:endParaRPr lang="en-GB" dirty="0"/>
          </a:p>
          <a:p>
            <a:pPr lvl="1"/>
            <a:r>
              <a:rPr lang="en-GB" dirty="0" err="1"/>
              <a:t>Targedwch</a:t>
            </a:r>
            <a:r>
              <a:rPr lang="en-GB" dirty="0"/>
              <a:t>: </a:t>
            </a:r>
            <a:r>
              <a:rPr lang="en-GB" dirty="0" err="1"/>
              <a:t>pynciau</a:t>
            </a:r>
            <a:r>
              <a:rPr lang="en-GB" dirty="0"/>
              <a:t>, </a:t>
            </a:r>
            <a:r>
              <a:rPr lang="en-GB" dirty="0" err="1"/>
              <a:t>yr</a:t>
            </a:r>
            <a:r>
              <a:rPr lang="en-GB" dirty="0"/>
              <a:t> </a:t>
            </a:r>
            <a:r>
              <a:rPr lang="en-GB" dirty="0" err="1"/>
              <a:t>iaith</a:t>
            </a:r>
            <a:r>
              <a:rPr lang="en-GB" dirty="0"/>
              <a:t> </a:t>
            </a:r>
            <a:r>
              <a:rPr lang="en-GB" dirty="0" err="1"/>
              <a:t>Gymraeg</a:t>
            </a:r>
            <a:r>
              <a:rPr lang="en-GB" dirty="0"/>
              <a:t>, </a:t>
            </a:r>
            <a:r>
              <a:rPr lang="en-GB" dirty="0" err="1"/>
              <a:t>dynion</a:t>
            </a:r>
            <a:r>
              <a:rPr lang="en-GB" dirty="0"/>
              <a:t>, </a:t>
            </a:r>
            <a:r>
              <a:rPr lang="en-GB" dirty="0" err="1"/>
              <a:t>newid</a:t>
            </a:r>
            <a:r>
              <a:rPr lang="en-GB" dirty="0"/>
              <a:t> </a:t>
            </a:r>
            <a:r>
              <a:rPr lang="en-GB" dirty="0" err="1"/>
              <a:t>gyrfaoedd</a:t>
            </a:r>
            <a:r>
              <a:rPr lang="en-GB" dirty="0"/>
              <a:t>, </a:t>
            </a:r>
            <a:r>
              <a:rPr lang="en-GB" dirty="0" err="1"/>
              <a:t>penaethiaid</a:t>
            </a:r>
            <a:r>
              <a:rPr lang="en-GB" dirty="0"/>
              <a:t> </a:t>
            </a:r>
          </a:p>
          <a:p>
            <a:pPr lvl="0"/>
            <a:r>
              <a:rPr lang="en-GB" b="1" dirty="0" err="1"/>
              <a:t>Mynd</a:t>
            </a:r>
            <a:r>
              <a:rPr lang="en-GB" b="1" dirty="0"/>
              <a:t> </a:t>
            </a:r>
            <a:r>
              <a:rPr lang="en-GB" b="1" dirty="0" err="1"/>
              <a:t>i’r</a:t>
            </a:r>
            <a:r>
              <a:rPr lang="en-GB" b="1" dirty="0"/>
              <a:t> </a:t>
            </a:r>
            <a:r>
              <a:rPr lang="en-GB" b="1" dirty="0" err="1"/>
              <a:t>afael</a:t>
            </a:r>
            <a:r>
              <a:rPr lang="en-GB" b="1" dirty="0"/>
              <a:t> </a:t>
            </a:r>
            <a:r>
              <a:rPr lang="en-GB" b="1" dirty="0" err="1"/>
              <a:t>â’r</a:t>
            </a:r>
            <a:r>
              <a:rPr lang="en-GB" b="1" dirty="0"/>
              <a:t> </a:t>
            </a:r>
            <a:r>
              <a:rPr lang="en-GB" b="1" dirty="0" err="1"/>
              <a:t>rhesymau</a:t>
            </a:r>
            <a:r>
              <a:rPr lang="en-GB" b="1" dirty="0"/>
              <a:t> </a:t>
            </a:r>
            <a:r>
              <a:rPr lang="en-GB" b="1" dirty="0" err="1"/>
              <a:t>dros</a:t>
            </a:r>
            <a:r>
              <a:rPr lang="en-GB" b="1" dirty="0"/>
              <a:t> y </a:t>
            </a:r>
            <a:r>
              <a:rPr lang="en-GB" b="1" dirty="0" err="1"/>
              <a:t>cwymp</a:t>
            </a:r>
            <a:r>
              <a:rPr lang="en-GB" b="1" dirty="0"/>
              <a:t> </a:t>
            </a:r>
            <a:r>
              <a:rPr lang="en-GB" b="1" dirty="0" err="1"/>
              <a:t>yn</a:t>
            </a:r>
            <a:r>
              <a:rPr lang="en-GB" b="1" dirty="0"/>
              <a:t> y </a:t>
            </a:r>
            <a:r>
              <a:rPr lang="en-GB" b="1" dirty="0" err="1"/>
              <a:t>niferoedd</a:t>
            </a:r>
            <a:r>
              <a:rPr lang="en-GB" b="1" dirty="0"/>
              <a:t> </a:t>
            </a:r>
            <a:r>
              <a:rPr lang="en-GB" b="1" dirty="0" err="1"/>
              <a:t>sy’n</a:t>
            </a:r>
            <a:r>
              <a:rPr lang="en-GB" b="1" dirty="0"/>
              <a:t> </a:t>
            </a:r>
            <a:r>
              <a:rPr lang="en-GB" b="1" dirty="0" err="1"/>
              <a:t>hyfforddi</a:t>
            </a:r>
            <a:r>
              <a:rPr lang="en-GB" b="1" dirty="0"/>
              <a:t> </a:t>
            </a:r>
            <a:r>
              <a:rPr lang="en-GB" b="1" dirty="0" err="1"/>
              <a:t>e.e</a:t>
            </a:r>
            <a:r>
              <a:rPr lang="en-GB" b="1" dirty="0"/>
              <a:t>.</a:t>
            </a:r>
          </a:p>
          <a:p>
            <a:pPr lvl="1"/>
            <a:r>
              <a:rPr lang="en-GB" dirty="0" err="1"/>
              <a:t>Ansawdd</a:t>
            </a:r>
            <a:r>
              <a:rPr lang="en-GB" dirty="0"/>
              <a:t> </a:t>
            </a:r>
            <a:r>
              <a:rPr lang="en-GB" dirty="0" err="1"/>
              <a:t>yr</a:t>
            </a:r>
            <a:r>
              <a:rPr lang="en-GB" dirty="0"/>
              <a:t> AGA</a:t>
            </a:r>
          </a:p>
          <a:p>
            <a:pPr lvl="1"/>
            <a:r>
              <a:rPr lang="en-GB" dirty="0" err="1"/>
              <a:t>Ychydig</a:t>
            </a:r>
            <a:r>
              <a:rPr lang="en-GB" dirty="0"/>
              <a:t> o </a:t>
            </a:r>
            <a:r>
              <a:rPr lang="en-GB" dirty="0" err="1"/>
              <a:t>swyddi</a:t>
            </a:r>
            <a:r>
              <a:rPr lang="en-GB" dirty="0"/>
              <a:t> </a:t>
            </a:r>
            <a:r>
              <a:rPr lang="en-GB" dirty="0" err="1"/>
              <a:t>parhaol</a:t>
            </a:r>
            <a:endParaRPr lang="en-GB" dirty="0"/>
          </a:p>
          <a:p>
            <a:pPr lvl="1"/>
            <a:r>
              <a:rPr lang="en-GB" dirty="0" err="1"/>
              <a:t>Llwyth</a:t>
            </a:r>
            <a:r>
              <a:rPr lang="en-GB" dirty="0"/>
              <a:t> </a:t>
            </a:r>
            <a:r>
              <a:rPr lang="en-GB" dirty="0" err="1"/>
              <a:t>gwaith</a:t>
            </a:r>
            <a:endParaRPr lang="en-GB" dirty="0"/>
          </a:p>
          <a:p>
            <a:pPr lvl="0"/>
            <a:r>
              <a:rPr lang="en-GB" b="1" dirty="0" err="1"/>
              <a:t>Mynediad</a:t>
            </a:r>
            <a:endParaRPr lang="en-GB" b="1" dirty="0"/>
          </a:p>
          <a:p>
            <a:pPr lvl="1"/>
            <a:r>
              <a:rPr lang="en-GB" dirty="0" err="1"/>
              <a:t>Llwybrau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staff </a:t>
            </a:r>
            <a:r>
              <a:rPr lang="en-GB" dirty="0" err="1"/>
              <a:t>Cymorth</a:t>
            </a:r>
            <a:r>
              <a:rPr lang="en-GB" dirty="0"/>
              <a:t>, AB, DSW</a:t>
            </a:r>
          </a:p>
          <a:p>
            <a:pPr lvl="1"/>
            <a:r>
              <a:rPr lang="en-GB" dirty="0" err="1"/>
              <a:t>Llwybrau</a:t>
            </a:r>
            <a:r>
              <a:rPr lang="en-GB" dirty="0"/>
              <a:t> </a:t>
            </a:r>
            <a:r>
              <a:rPr lang="en-GB" dirty="0" err="1"/>
              <a:t>mwy</a:t>
            </a:r>
            <a:r>
              <a:rPr lang="en-GB" dirty="0"/>
              <a:t> </a:t>
            </a:r>
            <a:r>
              <a:rPr lang="en-GB" dirty="0" err="1"/>
              <a:t>hyblyg</a:t>
            </a:r>
            <a:endParaRPr lang="en-GB" dirty="0"/>
          </a:p>
          <a:p>
            <a:pPr lvl="1"/>
            <a:r>
              <a:rPr lang="en-GB" dirty="0" err="1"/>
              <a:t>Dychwelyd</a:t>
            </a:r>
            <a:r>
              <a:rPr lang="en-GB" dirty="0"/>
              <a:t> at </a:t>
            </a:r>
            <a:r>
              <a:rPr lang="en-GB" dirty="0" err="1"/>
              <a:t>raglenni</a:t>
            </a:r>
            <a:r>
              <a:rPr lang="en-GB" dirty="0"/>
              <a:t> </a:t>
            </a:r>
            <a:r>
              <a:rPr lang="en-GB" dirty="0" err="1"/>
              <a:t>addysgu</a:t>
            </a:r>
            <a:endParaRPr lang="en-GB" dirty="0"/>
          </a:p>
          <a:p>
            <a:pPr lvl="1"/>
            <a:r>
              <a:rPr lang="en-GB" dirty="0" err="1"/>
              <a:t>Mynediad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cymwys</a:t>
            </a:r>
            <a:r>
              <a:rPr lang="en-GB" dirty="0"/>
              <a:t> o </a:t>
            </a:r>
            <a:r>
              <a:rPr lang="en-GB" dirty="0" err="1"/>
              <a:t>wledydd</a:t>
            </a:r>
            <a:r>
              <a:rPr lang="en-GB" dirty="0"/>
              <a:t> </a:t>
            </a:r>
            <a:r>
              <a:rPr lang="en-GB" dirty="0" err="1"/>
              <a:t>eraill</a:t>
            </a:r>
            <a:r>
              <a:rPr lang="en-GB" dirty="0"/>
              <a:t> </a:t>
            </a:r>
          </a:p>
          <a:p>
            <a:pPr lvl="0"/>
            <a:r>
              <a:rPr lang="en-GB" b="1" dirty="0" err="1"/>
              <a:t>Trawsnewid</a:t>
            </a:r>
            <a:endParaRPr lang="en-GB" b="1" dirty="0"/>
          </a:p>
          <a:p>
            <a:pPr lvl="1"/>
            <a:r>
              <a:rPr lang="en-GB" dirty="0"/>
              <a:t>I </a:t>
            </a:r>
            <a:r>
              <a:rPr lang="en-GB" dirty="0" err="1"/>
              <a:t>addysgu</a:t>
            </a:r>
            <a:r>
              <a:rPr lang="en-GB" dirty="0"/>
              <a:t> </a:t>
            </a:r>
            <a:r>
              <a:rPr lang="en-GB" dirty="0" err="1"/>
              <a:t>pynciau</a:t>
            </a:r>
            <a:r>
              <a:rPr lang="en-GB" dirty="0"/>
              <a:t> </a:t>
            </a:r>
            <a:r>
              <a:rPr lang="en-GB" dirty="0" err="1"/>
              <a:t>prinder</a:t>
            </a:r>
            <a:endParaRPr lang="en-GB" dirty="0"/>
          </a:p>
          <a:p>
            <a:pPr lvl="1"/>
            <a:r>
              <a:rPr lang="en-GB" sz="2700" dirty="0"/>
              <a:t>I </a:t>
            </a:r>
            <a:r>
              <a:rPr lang="en-GB" sz="2700" dirty="0" err="1"/>
              <a:t>addysgu’r</a:t>
            </a:r>
            <a:r>
              <a:rPr lang="en-GB" sz="2700" dirty="0"/>
              <a:t> </a:t>
            </a:r>
            <a:r>
              <a:rPr lang="en-GB" sz="2700" dirty="0" err="1"/>
              <a:t>Gymraeg</a:t>
            </a:r>
            <a:endParaRPr lang="en-GB" sz="2700" dirty="0"/>
          </a:p>
          <a:p>
            <a:pPr lvl="1" fontAlgn="base">
              <a:spcAft>
                <a:spcPct val="0"/>
              </a:spcAft>
            </a:pPr>
            <a:r>
              <a:rPr lang="en-GB" altLang="en-US" sz="2700" dirty="0" err="1" smtClean="0"/>
              <a:t>Ar</a:t>
            </a:r>
            <a:r>
              <a:rPr lang="en-GB" altLang="en-US" sz="2700" dirty="0" smtClean="0"/>
              <a:t> draws </a:t>
            </a:r>
            <a:r>
              <a:rPr lang="en-GB" altLang="en-US" sz="2700" dirty="0" err="1" smtClean="0"/>
              <a:t>cyfnodau</a:t>
            </a:r>
            <a:endParaRPr lang="en-GB" altLang="en-US" sz="2700" dirty="0" smtClean="0"/>
          </a:p>
          <a:p>
            <a:pPr lvl="0"/>
            <a:r>
              <a:rPr lang="en-GB" b="1" dirty="0" err="1" smtClean="0"/>
              <a:t>Prifathrawiaeth</a:t>
            </a:r>
            <a:endParaRPr lang="en-GB" b="1" dirty="0" smtClean="0"/>
          </a:p>
          <a:p>
            <a:pPr lvl="1"/>
            <a:r>
              <a:rPr lang="en-GB" dirty="0" smtClean="0"/>
              <a:t>CPCP</a:t>
            </a:r>
          </a:p>
          <a:p>
            <a:pPr lvl="1"/>
            <a:r>
              <a:rPr lang="en-GB" dirty="0" err="1" smtClean="0"/>
              <a:t>Academi</a:t>
            </a:r>
            <a:r>
              <a:rPr lang="en-GB" dirty="0" smtClean="0"/>
              <a:t> </a:t>
            </a:r>
            <a:r>
              <a:rPr lang="en-GB" dirty="0" err="1" smtClean="0"/>
              <a:t>arweinyddiaeth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558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err="1" smtClean="0"/>
              <a:t>Cadw</a:t>
            </a:r>
            <a:r>
              <a:rPr lang="en-GB" dirty="0" smtClean="0"/>
              <a:t> - </a:t>
            </a:r>
            <a:r>
              <a:rPr lang="en-GB" dirty="0" err="1" smtClean="0"/>
              <a:t>awgrymiadau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100" dirty="0" err="1">
                <a:solidFill>
                  <a:prstClr val="black"/>
                </a:solidFill>
              </a:rPr>
              <a:t>Mynd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i’r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afael</a:t>
            </a:r>
            <a:r>
              <a:rPr lang="en-GB" sz="2100" dirty="0">
                <a:solidFill>
                  <a:prstClr val="black"/>
                </a:solidFill>
              </a:rPr>
              <a:t> â </a:t>
            </a:r>
            <a:r>
              <a:rPr lang="en-GB" sz="2100" dirty="0" err="1">
                <a:solidFill>
                  <a:prstClr val="black"/>
                </a:solidFill>
              </a:rPr>
              <a:t>phroblemau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llwyth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gwaith</a:t>
            </a:r>
            <a:endParaRPr lang="en-GB" sz="2100" dirty="0">
              <a:solidFill>
                <a:prstClr val="black"/>
              </a:solidFill>
            </a:endParaRPr>
          </a:p>
          <a:p>
            <a:pPr lvl="0"/>
            <a:r>
              <a:rPr lang="en-GB" sz="2100" dirty="0" err="1">
                <a:solidFill>
                  <a:prstClr val="black"/>
                </a:solidFill>
              </a:rPr>
              <a:t>Llwybrau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gyrfa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eglur</a:t>
            </a:r>
            <a:endParaRPr lang="en-GB" sz="2100" dirty="0">
              <a:solidFill>
                <a:prstClr val="black"/>
              </a:solidFill>
            </a:endParaRPr>
          </a:p>
          <a:p>
            <a:pPr lvl="0"/>
            <a:r>
              <a:rPr lang="en-GB" sz="2100" dirty="0" err="1">
                <a:solidFill>
                  <a:prstClr val="black"/>
                </a:solidFill>
              </a:rPr>
              <a:t>Trefniadau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dysgu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proffesiynol</a:t>
            </a:r>
            <a:r>
              <a:rPr lang="en-GB" sz="2100" dirty="0">
                <a:solidFill>
                  <a:prstClr val="black"/>
                </a:solidFill>
              </a:rPr>
              <a:t> / DPP </a:t>
            </a:r>
            <a:r>
              <a:rPr lang="en-GB" sz="2100" dirty="0" err="1">
                <a:solidFill>
                  <a:prstClr val="black"/>
                </a:solidFill>
              </a:rPr>
              <a:t>strwythuredig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eglur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trwy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gydol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gyrfa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mewn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addysgu</a:t>
            </a:r>
            <a:r>
              <a:rPr lang="en-GB" sz="2100" dirty="0">
                <a:solidFill>
                  <a:prstClr val="black"/>
                </a:solidFill>
              </a:rPr>
              <a:t>. I </a:t>
            </a:r>
            <a:r>
              <a:rPr lang="en-GB" sz="2100" dirty="0" err="1">
                <a:solidFill>
                  <a:prstClr val="black"/>
                </a:solidFill>
              </a:rPr>
              <a:t>gynnwys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arweinwyr</a:t>
            </a:r>
            <a:r>
              <a:rPr lang="en-GB" sz="2100" dirty="0">
                <a:solidFill>
                  <a:prstClr val="black"/>
                </a:solidFill>
              </a:rPr>
              <a:t> ac </a:t>
            </a:r>
            <a:r>
              <a:rPr lang="en-GB" sz="2100" dirty="0" err="1">
                <a:solidFill>
                  <a:prstClr val="black"/>
                </a:solidFill>
              </a:rPr>
              <a:t>athrawon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cyflenwi</a:t>
            </a:r>
            <a:endParaRPr lang="en-GB" sz="2100" dirty="0">
              <a:solidFill>
                <a:prstClr val="black"/>
              </a:solidFill>
            </a:endParaRPr>
          </a:p>
          <a:p>
            <a:pPr lvl="0"/>
            <a:r>
              <a:rPr lang="en-GB" sz="2100" dirty="0" err="1">
                <a:solidFill>
                  <a:prstClr val="black"/>
                </a:solidFill>
              </a:rPr>
              <a:t>M</a:t>
            </a:r>
            <a:r>
              <a:rPr lang="en-GB" sz="2100" dirty="0" err="1" smtClean="0">
                <a:solidFill>
                  <a:prstClr val="black"/>
                </a:solidFill>
              </a:rPr>
              <a:t>entora</a:t>
            </a:r>
            <a:r>
              <a:rPr lang="en-GB" sz="2100" dirty="0" smtClean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en-GB" sz="2100" dirty="0" err="1" smtClean="0">
                <a:solidFill>
                  <a:prstClr val="black"/>
                </a:solidFill>
              </a:rPr>
              <a:t>Hybu</a:t>
            </a:r>
            <a:r>
              <a:rPr lang="en-GB" sz="2100" dirty="0" smtClean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gweithio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mwy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hyblyg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e.e</a:t>
            </a:r>
            <a:r>
              <a:rPr lang="en-GB" sz="2100" dirty="0">
                <a:solidFill>
                  <a:prstClr val="black"/>
                </a:solidFill>
              </a:rPr>
              <a:t>. </a:t>
            </a:r>
            <a:r>
              <a:rPr lang="en-GB" sz="2100" dirty="0" err="1">
                <a:solidFill>
                  <a:prstClr val="black"/>
                </a:solidFill>
              </a:rPr>
              <a:t>rhan-amser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tuag</a:t>
            </a:r>
            <a:r>
              <a:rPr lang="en-GB" sz="2100" dirty="0">
                <a:solidFill>
                  <a:prstClr val="black"/>
                </a:solidFill>
              </a:rPr>
              <a:t> at </a:t>
            </a:r>
            <a:r>
              <a:rPr lang="en-GB" sz="2100" dirty="0" err="1">
                <a:solidFill>
                  <a:prstClr val="black"/>
                </a:solidFill>
              </a:rPr>
              <a:t>ddiwedd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gyrfa</a:t>
            </a:r>
            <a:r>
              <a:rPr lang="en-GB" sz="2100" dirty="0">
                <a:solidFill>
                  <a:prstClr val="black"/>
                </a:solidFill>
              </a:rPr>
              <a:t>, </a:t>
            </a:r>
            <a:r>
              <a:rPr lang="en-GB" sz="2100" dirty="0" err="1">
                <a:solidFill>
                  <a:prstClr val="black"/>
                </a:solidFill>
              </a:rPr>
              <a:t>ystyriol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o’r</a:t>
            </a:r>
            <a:r>
              <a:rPr lang="en-GB" sz="2100" dirty="0">
                <a:solidFill>
                  <a:prstClr val="black"/>
                </a:solidFill>
              </a:rPr>
              <a:t> </a:t>
            </a:r>
            <a:r>
              <a:rPr lang="en-GB" sz="2100" dirty="0" err="1">
                <a:solidFill>
                  <a:prstClr val="black"/>
                </a:solidFill>
              </a:rPr>
              <a:t>teulu</a:t>
            </a:r>
            <a:endParaRPr lang="en-GB" sz="2100" dirty="0">
              <a:solidFill>
                <a:prstClr val="black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7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344816" cy="1143000"/>
          </a:xfrm>
        </p:spPr>
        <p:txBody>
          <a:bodyPr/>
          <a:lstStyle/>
          <a:p>
            <a:pPr algn="l"/>
            <a:r>
              <a:rPr lang="en-GB" dirty="0" err="1" smtClean="0"/>
              <a:t>Cwestiynau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628800"/>
            <a:ext cx="72728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MANYLION CYSWLLT</a:t>
            </a:r>
          </a:p>
          <a:p>
            <a:endParaRPr lang="en-GB" sz="2400" dirty="0"/>
          </a:p>
          <a:p>
            <a:r>
              <a:rPr lang="en-GB" sz="2400" dirty="0" err="1"/>
              <a:t>Ffôn</a:t>
            </a:r>
            <a:r>
              <a:rPr lang="en-GB" sz="2400" dirty="0"/>
              <a:t>		029 20460099</a:t>
            </a:r>
          </a:p>
          <a:p>
            <a:endParaRPr lang="en-GB" sz="2400" dirty="0"/>
          </a:p>
          <a:p>
            <a:r>
              <a:rPr lang="en-GB" sz="2400" dirty="0"/>
              <a:t>E-</a:t>
            </a:r>
            <a:r>
              <a:rPr lang="en-GB" sz="2400" dirty="0" err="1"/>
              <a:t>bost</a:t>
            </a:r>
            <a:r>
              <a:rPr lang="en-GB" sz="2400" dirty="0"/>
              <a:t>		</a:t>
            </a:r>
            <a:r>
              <a:rPr lang="en-GB" sz="2400" dirty="0" err="1" smtClean="0">
                <a:hlinkClick r:id="rId2"/>
              </a:rPr>
              <a:t>ystadegau@cga.cymru</a:t>
            </a:r>
            <a:r>
              <a:rPr lang="en-GB" sz="2400" dirty="0" smtClean="0"/>
              <a:t> 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 err="1"/>
              <a:t>Gwefan</a:t>
            </a:r>
            <a:r>
              <a:rPr lang="en-GB" sz="2400" dirty="0"/>
              <a:t>	</a:t>
            </a:r>
            <a:r>
              <a:rPr lang="en-GB" sz="2400" dirty="0" smtClean="0">
                <a:hlinkClick r:id="rId3"/>
              </a:rPr>
              <a:t>www.cga.cymru</a:t>
            </a:r>
            <a:r>
              <a:rPr lang="en-GB" sz="2400" dirty="0" smtClean="0"/>
              <a:t> 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Twitter		@</a:t>
            </a:r>
            <a:r>
              <a:rPr lang="en-GB" sz="2400" dirty="0" err="1"/>
              <a:t>ewc_cga</a:t>
            </a:r>
            <a:endParaRPr lang="en-GB" sz="2400" dirty="0"/>
          </a:p>
          <a:p>
            <a:endParaRPr lang="en-GB" sz="2400" dirty="0"/>
          </a:p>
          <a:p>
            <a:r>
              <a:rPr lang="en-GB" sz="2400" dirty="0" smtClean="0"/>
              <a:t>E-</a:t>
            </a:r>
            <a:r>
              <a:rPr lang="en-GB" sz="2400" dirty="0" err="1" smtClean="0"/>
              <a:t>gylchlythyr</a:t>
            </a:r>
            <a:r>
              <a:rPr lang="en-GB" sz="2400" dirty="0"/>
              <a:t>	</a:t>
            </a:r>
            <a:r>
              <a:rPr lang="en-GB" sz="2400" dirty="0" err="1"/>
              <a:t>Tanysgrifiwch</a:t>
            </a:r>
            <a:r>
              <a:rPr lang="en-GB" sz="2400" dirty="0"/>
              <a:t> </a:t>
            </a:r>
            <a:r>
              <a:rPr lang="en-GB" sz="2400" dirty="0" err="1" smtClean="0"/>
              <a:t>ar</a:t>
            </a:r>
            <a:r>
              <a:rPr lang="en-GB" sz="2400" dirty="0" smtClean="0"/>
              <a:t> y </a:t>
            </a:r>
            <a:r>
              <a:rPr lang="en-GB" sz="2400" dirty="0" err="1"/>
              <a:t>wefan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834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err="1" smtClean="0"/>
              <a:t>Cofrestriadau</a:t>
            </a:r>
            <a:r>
              <a:rPr lang="en-GB" dirty="0" smtClean="0"/>
              <a:t> </a:t>
            </a:r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ysgol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0" y="5684444"/>
            <a:ext cx="9154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Ffynhonnell</a:t>
            </a:r>
            <a:r>
              <a:rPr lang="en-GB" sz="1600" dirty="0"/>
              <a:t>: </a:t>
            </a:r>
            <a:r>
              <a:rPr lang="en-GB" sz="1600" dirty="0" err="1"/>
              <a:t>Cyngor</a:t>
            </a:r>
            <a:r>
              <a:rPr lang="en-GB" sz="1600" dirty="0"/>
              <a:t> y </a:t>
            </a:r>
            <a:r>
              <a:rPr lang="en-GB" sz="1600" dirty="0" err="1"/>
              <a:t>Gweithlu</a:t>
            </a:r>
            <a:r>
              <a:rPr lang="en-GB" sz="1600" dirty="0"/>
              <a:t> </a:t>
            </a:r>
            <a:r>
              <a:rPr lang="en-GB" sz="1600" dirty="0" err="1"/>
              <a:t>Addysg</a:t>
            </a:r>
            <a:r>
              <a:rPr lang="en-GB" sz="1600" dirty="0"/>
              <a:t> </a:t>
            </a:r>
            <a:r>
              <a:rPr lang="en-GB" sz="1600" dirty="0" smtClean="0"/>
              <a:t>(</a:t>
            </a:r>
            <a:r>
              <a:rPr lang="en-GB" sz="1600" dirty="0" err="1"/>
              <a:t>yn</a:t>
            </a:r>
            <a:r>
              <a:rPr lang="en-GB" sz="1600" dirty="0"/>
              <a:t> </a:t>
            </a:r>
            <a:r>
              <a:rPr lang="en-GB" sz="1600" dirty="0" err="1"/>
              <a:t>seiliedig</a:t>
            </a:r>
            <a:r>
              <a:rPr lang="en-GB" sz="1600" dirty="0"/>
              <a:t> </a:t>
            </a:r>
            <a:r>
              <a:rPr lang="en-GB" sz="1600" dirty="0" err="1"/>
              <a:t>ar</a:t>
            </a:r>
            <a:r>
              <a:rPr lang="en-GB" sz="1600" dirty="0"/>
              <a:t> </a:t>
            </a:r>
            <a:r>
              <a:rPr lang="en-GB" sz="1600" dirty="0" err="1"/>
              <a:t>ddata</a:t>
            </a:r>
            <a:r>
              <a:rPr lang="en-GB" sz="1600" dirty="0"/>
              <a:t> a </a:t>
            </a:r>
            <a:r>
              <a:rPr lang="en-GB" sz="1600" dirty="0" err="1"/>
              <a:t>gymerwyd</a:t>
            </a:r>
            <a:r>
              <a:rPr lang="en-GB" sz="1600" dirty="0"/>
              <a:t> </a:t>
            </a:r>
            <a:r>
              <a:rPr lang="en-GB" sz="1600" dirty="0" err="1"/>
              <a:t>ar</a:t>
            </a:r>
            <a:r>
              <a:rPr lang="en-GB" sz="1600" dirty="0"/>
              <a:t> 1 </a:t>
            </a:r>
            <a:r>
              <a:rPr lang="en-GB" sz="1600" dirty="0" err="1"/>
              <a:t>Mawrth</a:t>
            </a:r>
            <a:r>
              <a:rPr lang="en-GB" sz="1600" dirty="0"/>
              <a:t> bob </a:t>
            </a:r>
            <a:r>
              <a:rPr lang="en-GB" sz="1600" dirty="0" err="1"/>
              <a:t>blwyddyn</a:t>
            </a:r>
            <a:r>
              <a:rPr lang="en-GB" sz="1600" dirty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956376" y="429309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36,182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666053"/>
            <a:ext cx="8724132" cy="3968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4072" y="6194951"/>
            <a:ext cx="63001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/>
              <a:t>Seilir</a:t>
            </a:r>
            <a:r>
              <a:rPr lang="en-GB" sz="1100" dirty="0"/>
              <a:t> y </a:t>
            </a:r>
            <a:r>
              <a:rPr lang="en-GB" sz="1100" dirty="0" err="1"/>
              <a:t>ffigur</a:t>
            </a:r>
            <a:r>
              <a:rPr lang="en-GB" sz="1100" dirty="0"/>
              <a:t> 2017, </a:t>
            </a:r>
            <a:r>
              <a:rPr lang="en-GB" sz="1100" dirty="0" smtClean="0"/>
              <a:t>31,182 </a:t>
            </a:r>
            <a:r>
              <a:rPr lang="en-GB" sz="1100" dirty="0" err="1"/>
              <a:t>ar</a:t>
            </a:r>
            <a:r>
              <a:rPr lang="en-GB" sz="1100" dirty="0"/>
              <a:t> </a:t>
            </a:r>
            <a:r>
              <a:rPr lang="en-GB" sz="1100" dirty="0" err="1" smtClean="0"/>
              <a:t>gategori</a:t>
            </a:r>
            <a:r>
              <a:rPr lang="en-GB" sz="1100" dirty="0" smtClean="0"/>
              <a:t> </a:t>
            </a:r>
            <a:r>
              <a:rPr lang="en-GB" sz="1100" dirty="0" err="1"/>
              <a:t>cofrestru</a:t>
            </a:r>
            <a:r>
              <a:rPr lang="en-GB" sz="1100" dirty="0"/>
              <a:t> </a:t>
            </a:r>
            <a:r>
              <a:rPr lang="en-GB" sz="1100" dirty="0" err="1"/>
              <a:t>sylfaenol</a:t>
            </a:r>
            <a:r>
              <a:rPr lang="en-GB" sz="1100" dirty="0"/>
              <a:t>. </a:t>
            </a:r>
            <a:r>
              <a:rPr lang="en-GB" sz="1100" dirty="0" err="1"/>
              <a:t>Cofrestrir</a:t>
            </a:r>
            <a:r>
              <a:rPr lang="en-GB" sz="1100" dirty="0"/>
              <a:t> 244 </a:t>
            </a:r>
            <a:r>
              <a:rPr lang="en-GB" sz="1100" dirty="0" err="1"/>
              <a:t>ymarferwyr</a:t>
            </a:r>
            <a:r>
              <a:rPr lang="en-GB" sz="1100" dirty="0"/>
              <a:t> </a:t>
            </a:r>
            <a:r>
              <a:rPr lang="en-GB" sz="1100" dirty="0" err="1"/>
              <a:t>ychwanegol</a:t>
            </a:r>
            <a:r>
              <a:rPr lang="en-GB" sz="1100" dirty="0"/>
              <a:t> </a:t>
            </a:r>
            <a:r>
              <a:rPr lang="en-GB" sz="1100" dirty="0" err="1"/>
              <a:t>mewn</a:t>
            </a:r>
            <a:r>
              <a:rPr lang="en-GB" sz="1100" dirty="0"/>
              <a:t> un </a:t>
            </a:r>
            <a:r>
              <a:rPr lang="en-GB" sz="1100" dirty="0" err="1"/>
              <a:t>neu</a:t>
            </a:r>
            <a:r>
              <a:rPr lang="en-GB" sz="1100" dirty="0"/>
              <a:t> </a:t>
            </a:r>
            <a:r>
              <a:rPr lang="en-GB" sz="1100" dirty="0" err="1"/>
              <a:t>fwy</a:t>
            </a:r>
            <a:r>
              <a:rPr lang="en-GB" sz="1100" dirty="0"/>
              <a:t> </a:t>
            </a:r>
            <a:r>
              <a:rPr lang="en-GB" sz="1100" dirty="0" err="1"/>
              <a:t>o'r</a:t>
            </a:r>
            <a:r>
              <a:rPr lang="en-GB" sz="1100" dirty="0"/>
              <a:t> </a:t>
            </a:r>
            <a:r>
              <a:rPr lang="en-GB" sz="1100" dirty="0" err="1"/>
              <a:t>categorïau</a:t>
            </a:r>
            <a:r>
              <a:rPr lang="en-GB" sz="1100" dirty="0"/>
              <a:t> </a:t>
            </a:r>
            <a:r>
              <a:rPr lang="en-GB" sz="1100" dirty="0" err="1"/>
              <a:t>cofrestru</a:t>
            </a:r>
            <a:r>
              <a:rPr lang="en-GB" sz="1100" dirty="0"/>
              <a:t> </a:t>
            </a:r>
            <a:r>
              <a:rPr lang="en-GB" sz="1100" dirty="0" err="1" smtClean="0"/>
              <a:t>eraill</a:t>
            </a:r>
            <a:r>
              <a:rPr lang="en-GB" sz="1100" dirty="0" smtClean="0"/>
              <a:t>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59619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398297" y="530362"/>
            <a:ext cx="4040188" cy="471267"/>
          </a:xfrm>
        </p:spPr>
        <p:txBody>
          <a:bodyPr>
            <a:normAutofit/>
          </a:bodyPr>
          <a:lstStyle/>
          <a:p>
            <a:pPr algn="ctr"/>
            <a:r>
              <a:rPr lang="en-GB" dirty="0" err="1" smtClean="0"/>
              <a:t>Mawrth</a:t>
            </a:r>
            <a:r>
              <a:rPr lang="en-GB" dirty="0" smtClean="0"/>
              <a:t> 2003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09261" y="572906"/>
            <a:ext cx="4041775" cy="427186"/>
          </a:xfrm>
        </p:spPr>
        <p:txBody>
          <a:bodyPr>
            <a:normAutofit lnSpcReduction="10000"/>
          </a:bodyPr>
          <a:lstStyle/>
          <a:p>
            <a:pPr algn="ctr"/>
            <a:r>
              <a:rPr lang="en-GB" dirty="0" err="1" smtClean="0"/>
              <a:t>Mawrth</a:t>
            </a:r>
            <a:r>
              <a:rPr lang="en-GB" dirty="0" smtClean="0"/>
              <a:t> 2017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192996" y="1091967"/>
            <a:ext cx="6490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Cydbwysedd</a:t>
            </a:r>
            <a:r>
              <a:rPr lang="en-GB" dirty="0"/>
              <a:t> </a:t>
            </a:r>
            <a:r>
              <a:rPr lang="en-GB" dirty="0" err="1"/>
              <a:t>rhwng</a:t>
            </a:r>
            <a:r>
              <a:rPr lang="en-GB" dirty="0"/>
              <a:t> y </a:t>
            </a:r>
            <a:r>
              <a:rPr lang="en-GB" dirty="0" err="1"/>
              <a:t>rhywiau</a:t>
            </a:r>
            <a:r>
              <a:rPr lang="en-GB" dirty="0"/>
              <a:t> </a:t>
            </a:r>
            <a:r>
              <a:rPr lang="en-GB" dirty="0" err="1"/>
              <a:t>o’r</a:t>
            </a:r>
            <a:r>
              <a:rPr lang="en-GB" dirty="0"/>
              <a:t> </a:t>
            </a:r>
            <a:r>
              <a:rPr lang="en-GB" dirty="0" err="1"/>
              <a:t>holl</a:t>
            </a:r>
            <a:r>
              <a:rPr lang="en-GB" dirty="0"/>
              <a:t> </a:t>
            </a:r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ysgol</a:t>
            </a:r>
            <a:r>
              <a:rPr lang="en-GB" dirty="0"/>
              <a:t> </a:t>
            </a:r>
            <a:r>
              <a:rPr lang="en-GB" dirty="0" err="1"/>
              <a:t>cofrestredig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008215" y="3504404"/>
            <a:ext cx="4860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Cydbwysedd</a:t>
            </a:r>
            <a:r>
              <a:rPr lang="en-GB" dirty="0"/>
              <a:t> </a:t>
            </a:r>
            <a:r>
              <a:rPr lang="en-GB" dirty="0" err="1"/>
              <a:t>rhwng</a:t>
            </a:r>
            <a:r>
              <a:rPr lang="en-GB" dirty="0"/>
              <a:t> y </a:t>
            </a:r>
            <a:r>
              <a:rPr lang="en-GB" dirty="0" err="1"/>
              <a:t>rhywiau</a:t>
            </a:r>
            <a:r>
              <a:rPr lang="en-GB" dirty="0"/>
              <a:t> o ran </a:t>
            </a:r>
            <a:r>
              <a:rPr lang="en-GB" dirty="0" err="1"/>
              <a:t>penaethiaid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987824" y="6223228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38" y="1330995"/>
            <a:ext cx="4669941" cy="22983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4115" y="1483021"/>
            <a:ext cx="4249280" cy="19996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84827" y="4058559"/>
            <a:ext cx="5206435" cy="20850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8485" y="4201845"/>
            <a:ext cx="4596782" cy="184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95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4040188" cy="432048"/>
          </a:xfrm>
        </p:spPr>
        <p:txBody>
          <a:bodyPr>
            <a:normAutofit lnSpcReduction="10000"/>
          </a:bodyPr>
          <a:lstStyle/>
          <a:p>
            <a:pPr algn="ctr"/>
            <a:r>
              <a:rPr lang="en-GB" dirty="0" err="1" smtClean="0"/>
              <a:t>Mawrth</a:t>
            </a:r>
            <a:r>
              <a:rPr lang="en-GB" dirty="0" smtClean="0"/>
              <a:t> 2003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3" y="332656"/>
            <a:ext cx="4041775" cy="432048"/>
          </a:xfrm>
        </p:spPr>
        <p:txBody>
          <a:bodyPr>
            <a:normAutofit lnSpcReduction="10000"/>
          </a:bodyPr>
          <a:lstStyle/>
          <a:p>
            <a:pPr algn="ctr"/>
            <a:r>
              <a:rPr lang="en-GB" dirty="0" err="1" smtClean="0"/>
              <a:t>Mawrth</a:t>
            </a:r>
            <a:r>
              <a:rPr lang="en-GB" dirty="0" smtClean="0"/>
              <a:t> 2017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88356" y="70181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Proffil</a:t>
            </a:r>
            <a:r>
              <a:rPr lang="en-GB" dirty="0"/>
              <a:t> </a:t>
            </a:r>
            <a:r>
              <a:rPr lang="en-GB" dirty="0" err="1"/>
              <a:t>oedran</a:t>
            </a:r>
            <a:r>
              <a:rPr lang="en-GB" dirty="0"/>
              <a:t> </a:t>
            </a:r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ysgol</a:t>
            </a:r>
            <a:r>
              <a:rPr lang="en-GB" dirty="0"/>
              <a:t> </a:t>
            </a:r>
            <a:r>
              <a:rPr lang="en-GB" dirty="0" err="1" smtClean="0"/>
              <a:t>cofrestredig</a:t>
            </a:r>
            <a:r>
              <a:rPr lang="en-GB" dirty="0" smtClean="0"/>
              <a:t> (%)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104014" y="3865954"/>
            <a:ext cx="5505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Proffil</a:t>
            </a:r>
            <a:r>
              <a:rPr lang="en-GB" dirty="0"/>
              <a:t> </a:t>
            </a:r>
            <a:r>
              <a:rPr lang="en-GB" dirty="0" err="1"/>
              <a:t>cyfnod</a:t>
            </a:r>
            <a:r>
              <a:rPr lang="en-GB" dirty="0"/>
              <a:t> </a:t>
            </a:r>
            <a:r>
              <a:rPr lang="en-GB" dirty="0" err="1"/>
              <a:t>athrawon</a:t>
            </a:r>
            <a:r>
              <a:rPr lang="en-GB" dirty="0"/>
              <a:t> </a:t>
            </a:r>
            <a:r>
              <a:rPr lang="en-GB" dirty="0" err="1"/>
              <a:t>ysgol</a:t>
            </a:r>
            <a:r>
              <a:rPr lang="en-GB" dirty="0"/>
              <a:t> </a:t>
            </a:r>
            <a:r>
              <a:rPr lang="en-GB" dirty="0" err="1" smtClean="0"/>
              <a:t>cofrestredig</a:t>
            </a:r>
            <a:r>
              <a:rPr lang="en-GB" dirty="0" smtClean="0"/>
              <a:t> - </a:t>
            </a:r>
            <a:r>
              <a:rPr lang="en-GB" dirty="0" err="1" smtClean="0"/>
              <a:t>Mawrth</a:t>
            </a:r>
            <a:r>
              <a:rPr lang="en-GB" dirty="0" smtClean="0"/>
              <a:t> </a:t>
            </a:r>
            <a:r>
              <a:rPr lang="en-GB" dirty="0"/>
              <a:t>2017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118336" y="5949280"/>
            <a:ext cx="21276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Ffynhonnell</a:t>
            </a:r>
            <a:r>
              <a:rPr lang="en-GB" sz="1600" dirty="0"/>
              <a:t>: </a:t>
            </a:r>
            <a:r>
              <a:rPr lang="en-GB" sz="1600" dirty="0" err="1"/>
              <a:t>Cyngor</a:t>
            </a:r>
            <a:r>
              <a:rPr lang="en-GB" sz="1600" dirty="0"/>
              <a:t> y </a:t>
            </a:r>
            <a:r>
              <a:rPr lang="en-GB" sz="1600" dirty="0" err="1"/>
              <a:t>Gweithlu</a:t>
            </a:r>
            <a:r>
              <a:rPr lang="en-GB" sz="1600" dirty="0"/>
              <a:t> </a:t>
            </a:r>
            <a:r>
              <a:rPr lang="en-GB" sz="1600" dirty="0" err="1"/>
              <a:t>Addysg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32" y="982296"/>
            <a:ext cx="4572396" cy="28836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604" y="1414649"/>
            <a:ext cx="4572396" cy="249957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6896" y="4257725"/>
            <a:ext cx="6279424" cy="253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04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8628" y="452892"/>
            <a:ext cx="4038600" cy="4320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1800" dirty="0"/>
              <a:t>Y </a:t>
            </a:r>
            <a:r>
              <a:rPr lang="en-GB" sz="1800" dirty="0" err="1"/>
              <a:t>Gymraeg</a:t>
            </a:r>
            <a:endParaRPr lang="en-GB" sz="1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51764" y="2969544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Hunaniaeth</a:t>
            </a:r>
            <a:r>
              <a:rPr lang="en-GB" dirty="0"/>
              <a:t> </a:t>
            </a:r>
            <a:r>
              <a:rPr lang="en-GB" dirty="0" err="1"/>
              <a:t>genedlaethol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525852" y="517856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Gwnaed</a:t>
            </a:r>
            <a:r>
              <a:rPr lang="en-GB" dirty="0"/>
              <a:t> </a:t>
            </a:r>
            <a:r>
              <a:rPr lang="en-GB" dirty="0" err="1"/>
              <a:t>datganiad</a:t>
            </a:r>
            <a:r>
              <a:rPr lang="en-GB" dirty="0"/>
              <a:t> </a:t>
            </a:r>
            <a:r>
              <a:rPr lang="en-GB" dirty="0" err="1"/>
              <a:t>ynghylch</a:t>
            </a:r>
            <a:r>
              <a:rPr lang="en-GB" dirty="0"/>
              <a:t> </a:t>
            </a:r>
            <a:r>
              <a:rPr lang="en-GB" dirty="0" err="1"/>
              <a:t>anabledd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unol</a:t>
            </a:r>
            <a:r>
              <a:rPr lang="en-GB" dirty="0"/>
              <a:t> â </a:t>
            </a:r>
            <a:r>
              <a:rPr lang="en-GB" dirty="0" err="1"/>
              <a:t>Deddf</a:t>
            </a:r>
            <a:r>
              <a:rPr lang="en-GB" dirty="0"/>
              <a:t> </a:t>
            </a:r>
            <a:r>
              <a:rPr lang="en-GB" dirty="0" err="1"/>
              <a:t>Cydraddoldeb</a:t>
            </a:r>
            <a:r>
              <a:rPr lang="en-GB" dirty="0"/>
              <a:t> 2010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00192" y="1781201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Do:	0.2%</a:t>
            </a:r>
          </a:p>
          <a:p>
            <a:r>
              <a:rPr lang="en-GB" dirty="0" err="1" smtClean="0"/>
              <a:t>Naddo</a:t>
            </a:r>
            <a:r>
              <a:rPr lang="en-GB" dirty="0" smtClean="0"/>
              <a:t>: 	99.8%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361260" y="3040085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Gr</a:t>
            </a:r>
            <a:r>
              <a:rPr lang="en-GB" dirty="0" err="1" smtClean="0">
                <a:cs typeface="Arial" panose="020B0604020202020204" pitchFamily="34" charset="0"/>
              </a:rPr>
              <a:t>ŵ</a:t>
            </a:r>
            <a:r>
              <a:rPr lang="en-GB" dirty="0" err="1" smtClean="0"/>
              <a:t>p</a:t>
            </a:r>
            <a:r>
              <a:rPr lang="en-GB" dirty="0" smtClean="0"/>
              <a:t> </a:t>
            </a:r>
            <a:r>
              <a:rPr lang="en-GB" dirty="0" err="1"/>
              <a:t>ethnig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042084" y="6234706"/>
            <a:ext cx="5652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296" y="1055234"/>
            <a:ext cx="4944285" cy="19143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72" y="3274407"/>
            <a:ext cx="4249280" cy="32006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6967" y="3714280"/>
            <a:ext cx="4352921" cy="248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809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err="1" smtClean="0"/>
              <a:t>Recriwtio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8229600" cy="2304256"/>
          </a:xfrm>
        </p:spPr>
        <p:txBody>
          <a:bodyPr>
            <a:noAutofit/>
          </a:bodyPr>
          <a:lstStyle/>
          <a:p>
            <a:r>
              <a:rPr lang="en-GB" sz="3600" dirty="0" err="1"/>
              <a:t>Athrawon</a:t>
            </a:r>
            <a:r>
              <a:rPr lang="en-GB" sz="3600" dirty="0"/>
              <a:t> </a:t>
            </a:r>
            <a:r>
              <a:rPr lang="en-GB" sz="3600" dirty="0" err="1"/>
              <a:t>newydd</a:t>
            </a:r>
            <a:endParaRPr lang="en-GB" sz="3600" dirty="0"/>
          </a:p>
          <a:p>
            <a:r>
              <a:rPr lang="en-GB" sz="3600" dirty="0" err="1"/>
              <a:t>Penaethiaid</a:t>
            </a:r>
            <a:endParaRPr lang="en-GB" sz="3600" dirty="0"/>
          </a:p>
          <a:p>
            <a:r>
              <a:rPr lang="en-GB" sz="3600" dirty="0" err="1"/>
              <a:t>Pynciau</a:t>
            </a:r>
            <a:r>
              <a:rPr lang="en-GB" sz="3600" dirty="0"/>
              <a:t> </a:t>
            </a:r>
            <a:r>
              <a:rPr lang="en-GB" sz="3600" dirty="0" err="1"/>
              <a:t>uwchradd</a:t>
            </a:r>
            <a:endParaRPr lang="en-GB" sz="3600" dirty="0"/>
          </a:p>
          <a:p>
            <a:r>
              <a:rPr lang="en-GB" sz="3600" dirty="0"/>
              <a:t>Y </a:t>
            </a:r>
            <a:r>
              <a:rPr lang="en-GB" sz="3600" dirty="0" err="1" smtClean="0"/>
              <a:t>Gymraeg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7687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438150"/>
            <a:ext cx="7343775" cy="715963"/>
          </a:xfrm>
        </p:spPr>
        <p:txBody>
          <a:bodyPr>
            <a:normAutofit fontScale="90000"/>
          </a:bodyPr>
          <a:lstStyle/>
          <a:p>
            <a:pPr algn="l"/>
            <a:r>
              <a:rPr lang="en-GB" sz="3600" dirty="0" err="1"/>
              <a:t>Addysg</a:t>
            </a:r>
            <a:r>
              <a:rPr lang="en-GB" sz="3600" dirty="0"/>
              <a:t> </a:t>
            </a:r>
            <a:r>
              <a:rPr lang="en-GB" sz="3600" dirty="0" err="1"/>
              <a:t>gychwynnol</a:t>
            </a:r>
            <a:r>
              <a:rPr lang="en-GB" sz="3600" dirty="0"/>
              <a:t> </a:t>
            </a:r>
            <a:r>
              <a:rPr lang="en-GB" sz="3600" dirty="0" err="1"/>
              <a:t>athrawon</a:t>
            </a:r>
            <a:r>
              <a:rPr lang="en-GB" sz="3200" dirty="0"/>
              <a:t/>
            </a:r>
            <a:br>
              <a:rPr lang="en-GB" sz="3200" dirty="0"/>
            </a:br>
            <a:endParaRPr lang="en-GB" sz="3100" dirty="0"/>
          </a:p>
        </p:txBody>
      </p:sp>
      <p:sp>
        <p:nvSpPr>
          <p:cNvPr id="26" name="TextBox 25"/>
          <p:cNvSpPr txBox="1"/>
          <p:nvPr/>
        </p:nvSpPr>
        <p:spPr>
          <a:xfrm>
            <a:off x="-6937" y="888590"/>
            <a:ext cx="7322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Canlyniadau</a:t>
            </a:r>
            <a:r>
              <a:rPr lang="en-GB" sz="1600" dirty="0"/>
              <a:t> </a:t>
            </a:r>
            <a:r>
              <a:rPr lang="en-GB" sz="1600" dirty="0" err="1"/>
              <a:t>myfyrwyr</a:t>
            </a:r>
            <a:r>
              <a:rPr lang="en-GB" sz="1600" dirty="0"/>
              <a:t> HAGA (</a:t>
            </a:r>
            <a:r>
              <a:rPr lang="en-GB" sz="1600" dirty="0" err="1"/>
              <a:t>Cymru</a:t>
            </a:r>
            <a:r>
              <a:rPr lang="en-GB" sz="1600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4177478"/>
            <a:ext cx="8640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/>
              <a:t>Canlyniadau</a:t>
            </a:r>
            <a:r>
              <a:rPr lang="en-GB" sz="1600" dirty="0"/>
              <a:t> </a:t>
            </a:r>
            <a:r>
              <a:rPr lang="en-GB" sz="1600" dirty="0" err="1"/>
              <a:t>myfyrwyr</a:t>
            </a:r>
            <a:r>
              <a:rPr lang="en-GB" sz="1600" dirty="0"/>
              <a:t> HAGA (</a:t>
            </a:r>
            <a:r>
              <a:rPr lang="en-GB" sz="1600" dirty="0" err="1"/>
              <a:t>Cymru</a:t>
            </a:r>
            <a:r>
              <a:rPr lang="en-GB" sz="1600" dirty="0"/>
              <a:t>) – </a:t>
            </a:r>
            <a:r>
              <a:rPr lang="en-GB" sz="1600" dirty="0" err="1"/>
              <a:t>blwyddyn</a:t>
            </a:r>
            <a:r>
              <a:rPr lang="en-GB" sz="1600" dirty="0"/>
              <a:t> </a:t>
            </a:r>
            <a:r>
              <a:rPr lang="en-GB" sz="1600" dirty="0" err="1"/>
              <a:t>academaidd</a:t>
            </a:r>
            <a:r>
              <a:rPr lang="en-GB" sz="1600" dirty="0"/>
              <a:t> 2015-2016 </a:t>
            </a:r>
            <a:r>
              <a:rPr lang="en-GB" sz="1600" dirty="0" err="1"/>
              <a:t>fesul</a:t>
            </a:r>
            <a:r>
              <a:rPr lang="en-GB" sz="1600" dirty="0"/>
              <a:t> </a:t>
            </a:r>
            <a:r>
              <a:rPr lang="en-GB" sz="1600" dirty="0" err="1" smtClean="0"/>
              <a:t>cyfnod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2987824" y="6229851"/>
            <a:ext cx="5328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5497" y="1230327"/>
            <a:ext cx="9144793" cy="2816596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969127"/>
              </p:ext>
            </p:extLst>
          </p:nvPr>
        </p:nvGraphicFramePr>
        <p:xfrm>
          <a:off x="134066" y="4588046"/>
          <a:ext cx="8805666" cy="1569790"/>
        </p:xfrm>
        <a:graphic>
          <a:graphicData uri="http://schemas.openxmlformats.org/drawingml/2006/table">
            <a:tbl>
              <a:tblPr firstRow="1" bandRow="1"/>
              <a:tblGrid>
                <a:gridCol w="1467611"/>
                <a:gridCol w="1467611"/>
                <a:gridCol w="1467611"/>
                <a:gridCol w="1467611"/>
                <a:gridCol w="1467611"/>
                <a:gridCol w="1467611"/>
              </a:tblGrid>
              <a:tr h="641874"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Nifer</a:t>
                      </a:r>
                      <a:r>
                        <a:rPr lang="en-GB" sz="13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y </a:t>
                      </a:r>
                      <a:r>
                        <a:rPr lang="en-GB" sz="13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myfyrwyr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Cynradd</a:t>
                      </a:r>
                      <a:r>
                        <a:rPr lang="en-GB" sz="1300" b="1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300" b="1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Israddedig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Nifer y myfyrwyr Uwchradd Israddedig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Nifer y myfyrwyr Cynradd Ôl-raddedig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Nifer y myfyrwyr Uwchradd Ôl-raddedig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Cyfanswm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31274"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Aflwyddiannus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31274"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Wedi tynnu yn ôl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47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65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231274"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Wedi gohirio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b="1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77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31274">
                <a:tc>
                  <a:txBody>
                    <a:bodyPr/>
                    <a:lstStyle/>
                    <a:p>
                      <a:pPr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Cyfanswm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49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81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3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157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805" marR="8805" marT="880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352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 idx="4294967295"/>
          </p:nvPr>
        </p:nvSpPr>
        <p:spPr>
          <a:xfrm>
            <a:off x="0" y="695325"/>
            <a:ext cx="7345363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54193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err="1"/>
              <a:t>Dadansoddiad</a:t>
            </a:r>
            <a:r>
              <a:rPr lang="en-GB" sz="3000" dirty="0"/>
              <a:t> o </a:t>
            </a:r>
            <a:r>
              <a:rPr lang="en-GB" sz="3000" dirty="0" err="1" smtClean="0"/>
              <a:t>ddechreuwyr</a:t>
            </a:r>
            <a:r>
              <a:rPr lang="en-GB" sz="3000" dirty="0" smtClean="0"/>
              <a:t> </a:t>
            </a:r>
            <a:r>
              <a:rPr lang="en-GB" sz="3000" dirty="0" err="1" smtClean="0"/>
              <a:t>cyfnod</a:t>
            </a:r>
            <a:r>
              <a:rPr lang="en-GB" sz="3000" dirty="0" smtClean="0"/>
              <a:t> </a:t>
            </a:r>
            <a:r>
              <a:rPr lang="en-GB" sz="3000" dirty="0" err="1" smtClean="0"/>
              <a:t>sefydlu</a:t>
            </a:r>
            <a:r>
              <a:rPr lang="en-GB" sz="3000" dirty="0" smtClean="0"/>
              <a:t> 2015/16</a:t>
            </a:r>
            <a:endParaRPr lang="en-GB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799271"/>
            <a:ext cx="8712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Echdynnwyd</a:t>
            </a:r>
            <a:r>
              <a:rPr lang="en-GB" sz="1400" dirty="0"/>
              <a:t> data </a:t>
            </a:r>
            <a:r>
              <a:rPr lang="en-GB" sz="1400" dirty="0" err="1"/>
              <a:t>ar</a:t>
            </a:r>
            <a:r>
              <a:rPr lang="en-GB" sz="1400" dirty="0"/>
              <a:t> 24/04/2017 ac </a:t>
            </a:r>
            <a:r>
              <a:rPr lang="en-GB" sz="1400" dirty="0" err="1"/>
              <a:t>maent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ymwneud</a:t>
            </a:r>
            <a:r>
              <a:rPr lang="en-GB" sz="1400" dirty="0"/>
              <a:t> </a:t>
            </a:r>
            <a:r>
              <a:rPr lang="en-GB" sz="1400" dirty="0" err="1"/>
              <a:t>â’r</a:t>
            </a:r>
            <a:r>
              <a:rPr lang="en-GB" sz="1400" dirty="0"/>
              <a:t> </a:t>
            </a:r>
            <a:r>
              <a:rPr lang="en-GB" sz="1400" dirty="0" err="1"/>
              <a:t>cofnod</a:t>
            </a:r>
            <a:r>
              <a:rPr lang="en-GB" sz="1400" dirty="0"/>
              <a:t> </a:t>
            </a:r>
            <a:r>
              <a:rPr lang="en-GB" sz="1400" dirty="0" err="1"/>
              <a:t>cyntaf</a:t>
            </a:r>
            <a:r>
              <a:rPr lang="en-GB" sz="1400" dirty="0"/>
              <a:t> a </a:t>
            </a:r>
            <a:r>
              <a:rPr lang="en-GB" sz="1400" dirty="0" err="1"/>
              <a:t>gofnodwyd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adran</a:t>
            </a:r>
            <a:r>
              <a:rPr lang="en-GB" sz="1400" dirty="0"/>
              <a:t> </a:t>
            </a:r>
            <a:r>
              <a:rPr lang="en-GB" sz="1400" dirty="0" err="1"/>
              <a:t>Datblygu</a:t>
            </a:r>
            <a:r>
              <a:rPr lang="en-GB" sz="1400" dirty="0"/>
              <a:t> </a:t>
            </a:r>
            <a:r>
              <a:rPr lang="en-GB" sz="1400" dirty="0" err="1"/>
              <a:t>Proffesiynol</a:t>
            </a:r>
            <a:r>
              <a:rPr lang="en-GB" sz="1400" dirty="0"/>
              <a:t> y </a:t>
            </a:r>
            <a:r>
              <a:rPr lang="en-GB" sz="1400" dirty="0" err="1"/>
              <a:t>Gofrestr</a:t>
            </a:r>
            <a:r>
              <a:rPr lang="en-GB" sz="1400" dirty="0"/>
              <a:t> </a:t>
            </a:r>
            <a:r>
              <a:rPr lang="en-GB" sz="1400" dirty="0" err="1"/>
              <a:t>ar</a:t>
            </a:r>
            <a:r>
              <a:rPr lang="en-GB" sz="1400" dirty="0"/>
              <a:t> </a:t>
            </a:r>
            <a:r>
              <a:rPr lang="en-GB" sz="1400" dirty="0" err="1"/>
              <a:t>gyfer</a:t>
            </a:r>
            <a:r>
              <a:rPr lang="en-GB" sz="1400" dirty="0"/>
              <a:t> </a:t>
            </a:r>
            <a:r>
              <a:rPr lang="en-GB" sz="1400" dirty="0" err="1"/>
              <a:t>yr</a:t>
            </a:r>
            <a:r>
              <a:rPr lang="en-GB" sz="1400" dirty="0"/>
              <a:t> </a:t>
            </a:r>
            <a:r>
              <a:rPr lang="en-GB" sz="1400" dirty="0" err="1"/>
              <a:t>holl</a:t>
            </a:r>
            <a:r>
              <a:rPr lang="en-GB" sz="1400" dirty="0"/>
              <a:t> </a:t>
            </a:r>
            <a:r>
              <a:rPr lang="en-GB" sz="1400" dirty="0" err="1"/>
              <a:t>athrawon</a:t>
            </a:r>
            <a:r>
              <a:rPr lang="en-GB" sz="1400" dirty="0"/>
              <a:t> a </a:t>
            </a:r>
            <a:r>
              <a:rPr lang="en-GB" sz="1400" dirty="0" err="1"/>
              <a:t>ddechreuodd</a:t>
            </a:r>
            <a:r>
              <a:rPr lang="en-GB" sz="1400" dirty="0"/>
              <a:t> </a:t>
            </a:r>
            <a:r>
              <a:rPr lang="en-GB" sz="1400" dirty="0" err="1"/>
              <a:t>eu</a:t>
            </a:r>
            <a:r>
              <a:rPr lang="en-GB" sz="1400" dirty="0"/>
              <a:t> </a:t>
            </a:r>
            <a:r>
              <a:rPr lang="en-GB" sz="1400" dirty="0" err="1"/>
              <a:t>cyfnod</a:t>
            </a:r>
            <a:r>
              <a:rPr lang="en-GB" sz="1400" dirty="0"/>
              <a:t> </a:t>
            </a:r>
            <a:r>
              <a:rPr lang="en-GB" sz="1400" dirty="0" err="1" smtClean="0"/>
              <a:t>sefydlu</a:t>
            </a:r>
            <a:r>
              <a:rPr lang="en-GB" sz="1400" dirty="0" smtClean="0"/>
              <a:t> </a:t>
            </a:r>
            <a:r>
              <a:rPr lang="en-GB" sz="1400" dirty="0" err="1"/>
              <a:t>rhwng</a:t>
            </a:r>
            <a:r>
              <a:rPr lang="en-GB" sz="1400" dirty="0"/>
              <a:t> 01/09/2015 a 31/08/2016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552585"/>
              </p:ext>
            </p:extLst>
          </p:nvPr>
        </p:nvGraphicFramePr>
        <p:xfrm>
          <a:off x="257452" y="2698371"/>
          <a:ext cx="8707032" cy="8534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6758"/>
                <a:gridCol w="2176758"/>
                <a:gridCol w="2176758"/>
                <a:gridCol w="2176758"/>
              </a:tblGrid>
              <a:tr h="155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Parhaol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Dros</a:t>
                      </a:r>
                      <a:r>
                        <a:rPr lang="en-GB" sz="1400" dirty="0" smtClean="0">
                          <a:effectLst/>
                        </a:rPr>
                        <a:t> </a:t>
                      </a:r>
                      <a:r>
                        <a:rPr lang="en-GB" sz="1400" dirty="0" err="1" smtClean="0">
                          <a:effectLst/>
                        </a:rPr>
                        <a:t>dro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Cyflenwi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5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Llawn</a:t>
                      </a:r>
                      <a:r>
                        <a:rPr lang="en-GB" sz="1400" baseline="0" dirty="0" smtClean="0">
                          <a:effectLst/>
                        </a:rPr>
                        <a:t> </a:t>
                      </a:r>
                      <a:r>
                        <a:rPr lang="en-GB" sz="1400" baseline="0" dirty="0" err="1" smtClean="0">
                          <a:effectLst/>
                        </a:rPr>
                        <a:t>amser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120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544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41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5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Rhan-amser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8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71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8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55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Heb</a:t>
                      </a:r>
                      <a:r>
                        <a:rPr lang="en-GB" sz="1400" dirty="0" smtClean="0">
                          <a:effectLst/>
                        </a:rPr>
                        <a:t> </a:t>
                      </a:r>
                      <a:r>
                        <a:rPr lang="en-GB" sz="1400" dirty="0" err="1" smtClean="0">
                          <a:effectLst/>
                        </a:rPr>
                        <a:t>ei</a:t>
                      </a:r>
                      <a:r>
                        <a:rPr lang="en-GB" sz="1400" dirty="0" smtClean="0">
                          <a:effectLst/>
                        </a:rPr>
                        <a:t> </a:t>
                      </a:r>
                      <a:r>
                        <a:rPr lang="en-GB" sz="1400" dirty="0" err="1" smtClean="0">
                          <a:effectLst/>
                        </a:rPr>
                        <a:t>gofnodi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31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Content Placeholder 3"/>
          <p:cNvSpPr txBox="1">
            <a:spLocks/>
          </p:cNvSpPr>
          <p:nvPr/>
        </p:nvSpPr>
        <p:spPr>
          <a:xfrm>
            <a:off x="179512" y="3646456"/>
            <a:ext cx="9051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400" dirty="0" err="1"/>
              <a:t>O’r</a:t>
            </a:r>
            <a:r>
              <a:rPr lang="en-GB" sz="1400" dirty="0"/>
              <a:t> </a:t>
            </a:r>
            <a:r>
              <a:rPr lang="en-GB" sz="1400" dirty="0" err="1"/>
              <a:t>athrawon</a:t>
            </a:r>
            <a:r>
              <a:rPr lang="en-GB" sz="1400" dirty="0"/>
              <a:t> a </a:t>
            </a:r>
            <a:r>
              <a:rPr lang="en-GB" sz="1400" dirty="0" err="1"/>
              <a:t>ddechreuodd</a:t>
            </a:r>
            <a:r>
              <a:rPr lang="en-GB" sz="1400" dirty="0"/>
              <a:t> </a:t>
            </a:r>
            <a:r>
              <a:rPr lang="en-GB" sz="1400" dirty="0" err="1"/>
              <a:t>eu</a:t>
            </a:r>
            <a:r>
              <a:rPr lang="en-GB" sz="1400" dirty="0"/>
              <a:t> </a:t>
            </a:r>
            <a:r>
              <a:rPr lang="en-GB" sz="1400" dirty="0" err="1"/>
              <a:t>cyfnod</a:t>
            </a:r>
            <a:r>
              <a:rPr lang="en-GB" sz="1400" dirty="0"/>
              <a:t> </a:t>
            </a:r>
            <a:r>
              <a:rPr lang="en-GB" sz="1400" dirty="0" err="1" smtClean="0"/>
              <a:t>sefydlu</a:t>
            </a:r>
            <a:r>
              <a:rPr lang="en-GB" sz="1400" dirty="0" smtClean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ystod</a:t>
            </a:r>
            <a:r>
              <a:rPr lang="en-GB" sz="1400" dirty="0"/>
              <a:t> </a:t>
            </a:r>
            <a:r>
              <a:rPr lang="en-GB" sz="1400" dirty="0" err="1"/>
              <a:t>blwyddyn</a:t>
            </a:r>
            <a:r>
              <a:rPr lang="en-GB" sz="1400" dirty="0"/>
              <a:t> </a:t>
            </a:r>
            <a:r>
              <a:rPr lang="en-GB" sz="1400" dirty="0" err="1"/>
              <a:t>ysgol</a:t>
            </a:r>
            <a:r>
              <a:rPr lang="en-GB" sz="1400" dirty="0"/>
              <a:t> 2015-16, </a:t>
            </a:r>
            <a:r>
              <a:rPr lang="en-GB" sz="1400" dirty="0" err="1"/>
              <a:t>mae’r</a:t>
            </a:r>
            <a:r>
              <a:rPr lang="en-GB" sz="1400" dirty="0"/>
              <a:t> </a:t>
            </a:r>
            <a:r>
              <a:rPr lang="en-GB" sz="1400" dirty="0" err="1"/>
              <a:t>niferoedd</a:t>
            </a:r>
            <a:r>
              <a:rPr lang="en-GB" sz="1400" dirty="0"/>
              <a:t> </a:t>
            </a:r>
            <a:r>
              <a:rPr lang="en-GB" sz="1400" dirty="0" err="1"/>
              <a:t>canlynol</a:t>
            </a:r>
            <a:r>
              <a:rPr lang="en-GB" sz="1400" dirty="0"/>
              <a:t> </a:t>
            </a:r>
            <a:r>
              <a:rPr lang="en-GB" sz="1400" dirty="0" err="1"/>
              <a:t>wedi</a:t>
            </a:r>
            <a:r>
              <a:rPr lang="en-GB" sz="1400" dirty="0"/>
              <a:t> </a:t>
            </a:r>
            <a:r>
              <a:rPr lang="en-GB" sz="1400" dirty="0" err="1"/>
              <a:t>pasio</a:t>
            </a:r>
            <a:r>
              <a:rPr lang="en-GB" sz="1400" dirty="0"/>
              <a:t> </a:t>
            </a:r>
            <a:r>
              <a:rPr lang="en-GB" sz="1400" dirty="0" err="1"/>
              <a:t>hyd</a:t>
            </a:r>
            <a:r>
              <a:rPr lang="en-GB" sz="1400" dirty="0"/>
              <a:t> </a:t>
            </a:r>
            <a:r>
              <a:rPr lang="en-GB" sz="1400" dirty="0" err="1"/>
              <a:t>yma</a:t>
            </a:r>
            <a:r>
              <a:rPr lang="en-GB" sz="1400" dirty="0"/>
              <a:t> :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447404"/>
              </p:ext>
            </p:extLst>
          </p:nvPr>
        </p:nvGraphicFramePr>
        <p:xfrm>
          <a:off x="276702" y="4283743"/>
          <a:ext cx="3816350" cy="1066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08175"/>
                <a:gridCol w="190817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Llwybr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Cyfanswm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Parhaol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133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Dros</a:t>
                      </a:r>
                      <a:r>
                        <a:rPr lang="en-GB" sz="1400" dirty="0" smtClean="0">
                          <a:effectLst/>
                        </a:rPr>
                        <a:t> </a:t>
                      </a:r>
                      <a:r>
                        <a:rPr lang="en-GB" sz="1400" dirty="0" err="1" smtClean="0">
                          <a:effectLst/>
                        </a:rPr>
                        <a:t>dro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523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</a:rPr>
                        <a:t>Cyflogedig</a:t>
                      </a:r>
                      <a:r>
                        <a:rPr lang="en-GB" sz="1400" baseline="0" dirty="0" smtClean="0">
                          <a:effectLst/>
                        </a:rPr>
                        <a:t> - </a:t>
                      </a:r>
                      <a:r>
                        <a:rPr lang="en-GB" sz="1400" baseline="0" dirty="0" err="1" smtClean="0">
                          <a:effectLst/>
                        </a:rPr>
                        <a:t>cyflenwi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36</a:t>
                      </a:r>
                      <a:endParaRPr lang="en-GB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Cyflenwi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byrdymor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94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8132" y="5866518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Mae 58.1% o </a:t>
            </a:r>
            <a:r>
              <a:rPr lang="en-GB" sz="1400" dirty="0" err="1"/>
              <a:t>athrawon</a:t>
            </a:r>
            <a:r>
              <a:rPr lang="en-GB" sz="1400" dirty="0"/>
              <a:t> </a:t>
            </a:r>
            <a:r>
              <a:rPr lang="en-GB" sz="1400" dirty="0" err="1"/>
              <a:t>cyflenwi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smtClean="0"/>
              <a:t>ANG </a:t>
            </a:r>
            <a:r>
              <a:rPr lang="en-GB" sz="1400" dirty="0" err="1"/>
              <a:t>neu’n</a:t>
            </a:r>
            <a:r>
              <a:rPr lang="en-GB" sz="1400" dirty="0"/>
              <a:t> </a:t>
            </a:r>
            <a:r>
              <a:rPr lang="en-GB" sz="1400" dirty="0" err="1"/>
              <a:t>athrawon</a:t>
            </a:r>
            <a:r>
              <a:rPr lang="en-GB" sz="1400" dirty="0"/>
              <a:t> </a:t>
            </a:r>
            <a:r>
              <a:rPr lang="en-GB" sz="1400" dirty="0" err="1"/>
              <a:t>ar</a:t>
            </a:r>
            <a:r>
              <a:rPr lang="en-GB" sz="1400" dirty="0"/>
              <a:t> </a:t>
            </a:r>
            <a:r>
              <a:rPr lang="en-GB" sz="1400" dirty="0" err="1"/>
              <a:t>ddiwedd</a:t>
            </a:r>
            <a:r>
              <a:rPr lang="en-GB" sz="1400" dirty="0"/>
              <a:t> </a:t>
            </a:r>
            <a:r>
              <a:rPr lang="en-GB" sz="1400" dirty="0" err="1"/>
              <a:t>eu</a:t>
            </a:r>
            <a:r>
              <a:rPr lang="en-GB" sz="1400" dirty="0"/>
              <a:t> </a:t>
            </a:r>
            <a:r>
              <a:rPr lang="en-GB" sz="1400" dirty="0" err="1"/>
              <a:t>gyrfaoedd</a:t>
            </a:r>
            <a:r>
              <a:rPr lang="en-GB" sz="1400" dirty="0"/>
              <a:t>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512" y="5454642"/>
            <a:ext cx="87849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Mae’r</a:t>
            </a:r>
            <a:r>
              <a:rPr lang="en-GB" sz="1400" dirty="0"/>
              <a:t> </a:t>
            </a:r>
            <a:r>
              <a:rPr lang="en-GB" sz="1400" dirty="0" err="1"/>
              <a:t>rhan</a:t>
            </a:r>
            <a:r>
              <a:rPr lang="en-GB" sz="1400" dirty="0"/>
              <a:t> </a:t>
            </a:r>
            <a:r>
              <a:rPr lang="en-GB" sz="1400" dirty="0" err="1"/>
              <a:t>fwyaf</a:t>
            </a:r>
            <a:r>
              <a:rPr lang="en-GB" sz="1400" dirty="0"/>
              <a:t> o </a:t>
            </a:r>
            <a:r>
              <a:rPr lang="en-GB" sz="1400" dirty="0" err="1"/>
              <a:t>athrawon</a:t>
            </a:r>
            <a:r>
              <a:rPr lang="en-GB" sz="1400" dirty="0"/>
              <a:t> </a:t>
            </a:r>
            <a:r>
              <a:rPr lang="en-GB" sz="1400" dirty="0" err="1"/>
              <a:t>newydd</a:t>
            </a:r>
            <a:r>
              <a:rPr lang="en-GB" sz="1400" dirty="0"/>
              <a:t> </a:t>
            </a:r>
            <a:r>
              <a:rPr lang="en-GB" sz="1400" dirty="0" err="1"/>
              <a:t>gymhwyso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</a:t>
            </a:r>
            <a:r>
              <a:rPr lang="en-GB" sz="1400" dirty="0" err="1"/>
              <a:t>cwblhau</a:t>
            </a:r>
            <a:r>
              <a:rPr lang="en-GB" sz="1400" dirty="0"/>
              <a:t> </a:t>
            </a:r>
            <a:r>
              <a:rPr lang="en-GB" sz="1400" dirty="0" err="1"/>
              <a:t>eu</a:t>
            </a:r>
            <a:r>
              <a:rPr lang="en-GB" sz="1400" dirty="0"/>
              <a:t> </a:t>
            </a:r>
            <a:r>
              <a:rPr lang="en-GB" sz="1400" dirty="0" err="1"/>
              <a:t>cyfnod</a:t>
            </a:r>
            <a:r>
              <a:rPr lang="en-GB" sz="1400" dirty="0"/>
              <a:t> </a:t>
            </a:r>
            <a:r>
              <a:rPr lang="en-GB" sz="1400" dirty="0" err="1" smtClean="0"/>
              <a:t>sefydlu</a:t>
            </a:r>
            <a:r>
              <a:rPr lang="en-GB" sz="1400" dirty="0" smtClean="0"/>
              <a:t> </a:t>
            </a:r>
            <a:r>
              <a:rPr lang="en-GB" sz="1400" dirty="0" err="1"/>
              <a:t>mewn</a:t>
            </a:r>
            <a:r>
              <a:rPr lang="en-GB" sz="1400" dirty="0"/>
              <a:t> </a:t>
            </a:r>
            <a:r>
              <a:rPr lang="en-GB" sz="1400" dirty="0" err="1"/>
              <a:t>mwy</a:t>
            </a:r>
            <a:r>
              <a:rPr lang="en-GB" sz="1400" dirty="0"/>
              <a:t> nag un </a:t>
            </a:r>
            <a:r>
              <a:rPr lang="en-GB" sz="1400" dirty="0" err="1"/>
              <a:t>sefydliad</a:t>
            </a:r>
            <a:r>
              <a:rPr lang="en-GB" sz="1400" dirty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15816" y="620883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Ffynhonnell</a:t>
            </a:r>
            <a:r>
              <a:rPr lang="en-GB" dirty="0"/>
              <a:t>: </a:t>
            </a:r>
            <a:r>
              <a:rPr lang="en-GB" dirty="0" err="1"/>
              <a:t>Cyngor</a:t>
            </a:r>
            <a:r>
              <a:rPr lang="en-GB" dirty="0"/>
              <a:t> y </a:t>
            </a:r>
            <a:r>
              <a:rPr lang="en-GB" dirty="0" err="1"/>
              <a:t>Gweithlu</a:t>
            </a:r>
            <a:r>
              <a:rPr lang="en-GB" dirty="0"/>
              <a:t> </a:t>
            </a:r>
            <a:r>
              <a:rPr lang="en-GB" dirty="0" err="1"/>
              <a:t>Addysg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8132" y="2287429"/>
            <a:ext cx="7560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Y </a:t>
            </a:r>
            <a:r>
              <a:rPr lang="en-GB" sz="1400" dirty="0" err="1"/>
              <a:t>m</a:t>
            </a:r>
            <a:r>
              <a:rPr lang="en-GB" sz="1400" dirty="0" err="1" smtClean="0"/>
              <a:t>anylion</a:t>
            </a:r>
            <a:r>
              <a:rPr lang="en-GB" sz="1400" dirty="0" smtClean="0"/>
              <a:t> </a:t>
            </a:r>
            <a:r>
              <a:rPr lang="en-GB" sz="1400" dirty="0" err="1" smtClean="0"/>
              <a:t>cyflogaeth</a:t>
            </a:r>
            <a:r>
              <a:rPr lang="en-GB" sz="1400" dirty="0" smtClean="0"/>
              <a:t> </a:t>
            </a:r>
            <a:r>
              <a:rPr lang="en-GB" sz="1400" dirty="0" err="1" smtClean="0"/>
              <a:t>ar</a:t>
            </a:r>
            <a:r>
              <a:rPr lang="en-GB" sz="1400" dirty="0" smtClean="0"/>
              <a:t> </a:t>
            </a:r>
            <a:r>
              <a:rPr lang="en-GB" sz="1400" dirty="0" err="1" smtClean="0"/>
              <a:t>gyfer</a:t>
            </a:r>
            <a:r>
              <a:rPr lang="en-GB" sz="1400" dirty="0" smtClean="0"/>
              <a:t> </a:t>
            </a:r>
            <a:r>
              <a:rPr lang="en-GB" sz="1400" dirty="0" err="1" smtClean="0"/>
              <a:t>yr</a:t>
            </a:r>
            <a:r>
              <a:rPr lang="en-GB" sz="1400" dirty="0" smtClean="0"/>
              <a:t> </a:t>
            </a:r>
            <a:r>
              <a:rPr lang="en-GB" sz="1400" dirty="0" err="1" smtClean="0"/>
              <a:t>athrawon</a:t>
            </a:r>
            <a:r>
              <a:rPr lang="en-GB" sz="1400" dirty="0" smtClean="0"/>
              <a:t> </a:t>
            </a:r>
            <a:r>
              <a:rPr lang="en-GB" sz="1400" dirty="0" err="1" smtClean="0"/>
              <a:t>yn</a:t>
            </a:r>
            <a:r>
              <a:rPr lang="en-GB" sz="1400" dirty="0" smtClean="0"/>
              <a:t> y </a:t>
            </a:r>
            <a:r>
              <a:rPr lang="en-GB" sz="1400" dirty="0" err="1" smtClean="0"/>
              <a:t>categori</a:t>
            </a:r>
            <a:r>
              <a:rPr lang="en-GB" sz="1400" dirty="0" smtClean="0"/>
              <a:t> </a:t>
            </a:r>
            <a:r>
              <a:rPr lang="en-GB" sz="1400" dirty="0" err="1" smtClean="0"/>
              <a:t>cyflogedig</a:t>
            </a:r>
            <a:r>
              <a:rPr lang="en-GB" sz="1400" dirty="0" smtClean="0"/>
              <a:t>:</a:t>
            </a:r>
            <a:endParaRPr lang="en-GB" sz="1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424791"/>
              </p:ext>
            </p:extLst>
          </p:nvPr>
        </p:nvGraphicFramePr>
        <p:xfrm>
          <a:off x="251520" y="1456206"/>
          <a:ext cx="8712962" cy="727011"/>
        </p:xfrm>
        <a:graphic>
          <a:graphicData uri="http://schemas.openxmlformats.org/drawingml/2006/table">
            <a:tbl>
              <a:tblPr firstRow="1" firstCol="1" bandRow="1"/>
              <a:tblGrid>
                <a:gridCol w="1443491"/>
                <a:gridCol w="1443491"/>
                <a:gridCol w="1456495"/>
                <a:gridCol w="1456495"/>
                <a:gridCol w="1456495"/>
                <a:gridCol w="1456495"/>
              </a:tblGrid>
              <a:tr h="2423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Llwybr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Parhaol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Dros dro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Cyflenwi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Gwasg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Cyfanswm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2423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Cyflogedig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143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646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889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423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kern="1200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Cyflenwi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n/a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n/a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n/a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n/a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427" marR="66427" marT="9226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378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cation Workforce Council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5129</TotalTime>
  <Words>3181</Words>
  <Application>Microsoft Office PowerPoint</Application>
  <PresentationFormat>On-screen Show (4:3)</PresentationFormat>
  <Paragraphs>852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Times New Roman</vt:lpstr>
      <vt:lpstr>Wingdings</vt:lpstr>
      <vt:lpstr>Education Workforce Council Template</vt:lpstr>
      <vt:lpstr>Custom Design</vt:lpstr>
      <vt:lpstr>  A oes argyfwng recriwtio a chadw athrawon yng Nghymru?   Safbwynt Cyngor y Gweithlu Addysg</vt:lpstr>
      <vt:lpstr>Trosolwg</vt:lpstr>
      <vt:lpstr>Cofrestriadau athrawon ysgol</vt:lpstr>
      <vt:lpstr>PowerPoint Presentation</vt:lpstr>
      <vt:lpstr>PowerPoint Presentation</vt:lpstr>
      <vt:lpstr>PowerPoint Presentation</vt:lpstr>
      <vt:lpstr>Recriwtio</vt:lpstr>
      <vt:lpstr>Addysg gychwynnol athrawon </vt:lpstr>
      <vt:lpstr> </vt:lpstr>
      <vt:lpstr>PowerPoint Presentation</vt:lpstr>
      <vt:lpstr>PowerPoint Presentation</vt:lpstr>
      <vt:lpstr>Llwybrau eraill yng Nghymru</vt:lpstr>
      <vt:lpstr>Athrawon cymwysedig o’r tu allan i Gymru sy’n addysgu yng Nghymru</vt:lpstr>
      <vt:lpstr>PowerPoint Presentation</vt:lpstr>
      <vt:lpstr>PowerPoint Presentation</vt:lpstr>
      <vt:lpstr>Penaethiaid</vt:lpstr>
      <vt:lpstr>PowerPoint Presentation</vt:lpstr>
      <vt:lpstr>PowerPoint Presentation</vt:lpstr>
      <vt:lpstr>Pwnc a addysgir o’i gymharu â phwnc hyfforddi</vt:lpstr>
      <vt:lpstr>Cadw: Dadansoddiad olrhain athrawon ysgol 10 mlynedd</vt:lpstr>
      <vt:lpstr>Dadansoddiad olrhain athrawon ysgol 5 mlynedd</vt:lpstr>
      <vt:lpstr>PowerPoint Presentation</vt:lpstr>
      <vt:lpstr>Arolwg gweithlu addysg cenedlaethol</vt:lpstr>
      <vt:lpstr>Cymariaethau â gwledydd eraill</vt:lpstr>
      <vt:lpstr>PowerPoint Presentation</vt:lpstr>
      <vt:lpstr>Ffactorau i’w hystyried</vt:lpstr>
      <vt:lpstr>Recriwtio - awgrymiadau</vt:lpstr>
      <vt:lpstr>Cadw - awgrymiadau</vt:lpstr>
      <vt:lpstr>Cwestiynau?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Deborah Ball</dc:creator>
  <cp:lastModifiedBy>Deborah Ball</cp:lastModifiedBy>
  <cp:revision>333</cp:revision>
  <cp:lastPrinted>2017-05-17T09:58:26Z</cp:lastPrinted>
  <dcterms:created xsi:type="dcterms:W3CDTF">2017-03-16T10:09:37Z</dcterms:created>
  <dcterms:modified xsi:type="dcterms:W3CDTF">2017-10-16T11:01:38Z</dcterms:modified>
</cp:coreProperties>
</file>