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25"/>
  </p:notesMasterIdLst>
  <p:handoutMasterIdLst>
    <p:handoutMasterId r:id="rId26"/>
  </p:handoutMasterIdLst>
  <p:sldIdLst>
    <p:sldId id="256" r:id="rId3"/>
    <p:sldId id="280" r:id="rId4"/>
    <p:sldId id="319" r:id="rId5"/>
    <p:sldId id="311" r:id="rId6"/>
    <p:sldId id="322" r:id="rId7"/>
    <p:sldId id="353" r:id="rId8"/>
    <p:sldId id="352" r:id="rId9"/>
    <p:sldId id="316" r:id="rId10"/>
    <p:sldId id="331" r:id="rId11"/>
    <p:sldId id="317" r:id="rId12"/>
    <p:sldId id="326" r:id="rId13"/>
    <p:sldId id="318" r:id="rId14"/>
    <p:sldId id="329" r:id="rId15"/>
    <p:sldId id="295" r:id="rId16"/>
    <p:sldId id="320" r:id="rId17"/>
    <p:sldId id="345" r:id="rId18"/>
    <p:sldId id="346" r:id="rId19"/>
    <p:sldId id="347" r:id="rId20"/>
    <p:sldId id="348" r:id="rId21"/>
    <p:sldId id="349" r:id="rId22"/>
    <p:sldId id="351" r:id="rId23"/>
    <p:sldId id="301" r:id="rId2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5342"/>
    <a:srgbClr val="008000"/>
    <a:srgbClr val="D4FCE3"/>
    <a:srgbClr val="339933"/>
    <a:srgbClr val="D2E6D2"/>
    <a:srgbClr val="72E094"/>
    <a:srgbClr val="196D3B"/>
    <a:srgbClr val="7CD68B"/>
    <a:srgbClr val="33CC33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1756" autoAdjust="0"/>
  </p:normalViewPr>
  <p:slideViewPr>
    <p:cSldViewPr>
      <p:cViewPr varScale="1">
        <p:scale>
          <a:sx n="101" d="100"/>
          <a:sy n="101" d="100"/>
        </p:scale>
        <p:origin x="126" y="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201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tx1"/>
            </a:solidFill>
          </c:spPr>
          <c:dPt>
            <c:idx val="0"/>
            <c:bubble3D val="0"/>
            <c:spPr>
              <a:solidFill>
                <a:srgbClr val="196D3B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</c:dPt>
          <c:val>
            <c:numRef>
              <c:f>Sheet1!$N$77:$N$78</c:f>
              <c:numCache>
                <c:formatCode>General</c:formatCode>
                <c:ptCount val="2"/>
                <c:pt idx="0">
                  <c:v>27560</c:v>
                </c:pt>
                <c:pt idx="1">
                  <c:v>3878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0.34026</cdr:x>
      <cdr:y>0.28911</cdr:y>
    </cdr:from>
    <cdr:to>
      <cdr:x>0.68518</cdr:x>
      <cdr:y>0.78328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81778" y="746939"/>
          <a:ext cx="1096610" cy="127673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en-GB" sz="1100" dirty="0"/>
        </a:p>
      </cdr:txBody>
    </cdr:sp>
  </cdr:relSizeAnchor>
  <cdr:relSizeAnchor xmlns:cdr="http://schemas.openxmlformats.org/drawingml/2006/chartDrawing">
    <cdr:from>
      <cdr:x>0.27295</cdr:x>
      <cdr:y>0.37812</cdr:y>
    </cdr:from>
    <cdr:to>
      <cdr:x>0.72629</cdr:x>
      <cdr:y>0.56451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813638" y="932739"/>
          <a:ext cx="1351349" cy="45977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GB" sz="1600" b="1" dirty="0" smtClean="0">
              <a:solidFill>
                <a:srgbClr val="196D3B"/>
              </a:solidFill>
            </a:rPr>
            <a:t>76.1% 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8" y="9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61" y="9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EA4998-72AF-4B2A-9B00-D6619871D338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8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61" y="9428584"/>
            <a:ext cx="2945659" cy="49805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079E8-7D0C-4B67-AB14-EB8F488E9A00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58207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8" y="9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61" y="9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A9F7AD-B2AE-45AB-A8EC-F66431610328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2950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8" y="9428593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61" y="9428593"/>
            <a:ext cx="2945659" cy="49633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DF4C6-0FC0-4898-8650-14A799520EF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480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170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14018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8529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6311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4396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gender balance of </a:t>
            </a:r>
            <a:r>
              <a:rPr lang="en-GB" dirty="0" err="1" smtClean="0"/>
              <a:t>headteachers</a:t>
            </a:r>
            <a:r>
              <a:rPr lang="en-GB" dirty="0" smtClean="0"/>
              <a:t> has improved from 49.5% female in 2003 to 59.2% in 2017,  which now better reflects  the gender breakdown of the profession as a whole (75.4% of the school teachers in 2017 were female). </a:t>
            </a:r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The age balance of </a:t>
            </a:r>
            <a:r>
              <a:rPr lang="en-GB" dirty="0" err="1" smtClean="0"/>
              <a:t>headteachers</a:t>
            </a:r>
            <a:r>
              <a:rPr lang="en-GB" dirty="0" smtClean="0"/>
              <a:t> nationally is healthy.  In 2007 &amp; 2008 37% of </a:t>
            </a:r>
            <a:r>
              <a:rPr lang="en-GB" dirty="0" err="1" smtClean="0"/>
              <a:t>headteachers</a:t>
            </a:r>
            <a:r>
              <a:rPr lang="en-GB" dirty="0" smtClean="0"/>
              <a:t> in Wales were over 55, compared to 21% in 2017.  27% of current </a:t>
            </a:r>
            <a:r>
              <a:rPr lang="en-GB" dirty="0" err="1" smtClean="0"/>
              <a:t>headteachers</a:t>
            </a:r>
            <a:r>
              <a:rPr lang="en-GB" dirty="0" smtClean="0"/>
              <a:t> are in the age range 45-49.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91405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7721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Need to consider:</a:t>
            </a:r>
            <a:r>
              <a:rPr lang="en-GB" baseline="0" dirty="0" smtClean="0"/>
              <a:t> based on first employment on registered and name of school which may have changed due to school mergers. 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3138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Succession planning is important as the overall number of </a:t>
            </a:r>
            <a:r>
              <a:rPr lang="en-GB" dirty="0" err="1" smtClean="0"/>
              <a:t>headteachers</a:t>
            </a:r>
            <a:r>
              <a:rPr lang="en-GB" dirty="0" smtClean="0"/>
              <a:t> in Wales is decreasing </a:t>
            </a:r>
          </a:p>
          <a:p>
            <a:endParaRPr lang="en-GB" dirty="0" smtClean="0"/>
          </a:p>
          <a:p>
            <a:r>
              <a:rPr lang="en-GB" altLang="en-US" dirty="0" smtClean="0"/>
              <a:t>Increase federated school/reduced number of schools – as at March 2017 there were 60 (4.1%)</a:t>
            </a:r>
            <a:r>
              <a:rPr lang="en-GB" altLang="en-US" baseline="0" dirty="0" smtClean="0"/>
              <a:t> </a:t>
            </a:r>
            <a:r>
              <a:rPr lang="en-GB" altLang="en-US" dirty="0" err="1" smtClean="0"/>
              <a:t>headteachers</a:t>
            </a:r>
            <a:r>
              <a:rPr lang="en-GB" altLang="en-US" dirty="0" smtClean="0"/>
              <a:t> registered with the EWC who were </a:t>
            </a:r>
            <a:r>
              <a:rPr lang="en-GB" altLang="en-US" dirty="0" err="1" smtClean="0"/>
              <a:t>headteacher</a:t>
            </a:r>
            <a:r>
              <a:rPr lang="en-GB" altLang="en-US" dirty="0" smtClean="0"/>
              <a:t> of more than one school 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5207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dirty="0" smtClean="0"/>
              <a:t>75% of school teachers are female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684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Variation</a:t>
            </a:r>
            <a:r>
              <a:rPr lang="en-GB" baseline="0" dirty="0" smtClean="0"/>
              <a:t> between local authorities/consortia.</a:t>
            </a:r>
          </a:p>
          <a:p>
            <a:endParaRPr lang="en-GB" baseline="0" dirty="0" smtClean="0"/>
          </a:p>
          <a:p>
            <a:r>
              <a:rPr lang="en-GB" baseline="0" dirty="0" smtClean="0"/>
              <a:t>PLASC for secondary and middle phases only.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5623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62% of those</a:t>
            </a:r>
            <a:r>
              <a:rPr lang="en-GB" sz="1200" baseline="0" dirty="0" smtClean="0"/>
              <a:t> with NPQH (not including </a:t>
            </a:r>
            <a:r>
              <a:rPr lang="en-GB" sz="1200" baseline="0" dirty="0" err="1" smtClean="0"/>
              <a:t>headteachers</a:t>
            </a:r>
            <a:r>
              <a:rPr lang="en-GB" sz="1200" baseline="0" dirty="0" smtClean="0"/>
              <a:t>) </a:t>
            </a:r>
            <a:r>
              <a:rPr lang="en-GB" sz="1200" dirty="0" smtClean="0"/>
              <a:t>are female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2951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DF4C6-0FC0-4898-8650-14A799520EF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452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49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32483-DD37-4769-BBB9-FA4B0CA9E20A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5952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828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373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638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15484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77073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67625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91278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21435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5534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7066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39996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2331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3040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364502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576" y="198884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A332483-DD37-4769-BBB9-FA4B0CA9E20A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2572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341784"/>
            <a:ext cx="734481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1844824"/>
            <a:ext cx="4038600" cy="42813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7984" y="1844825"/>
            <a:ext cx="4038600" cy="43204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6595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504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5597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5597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0767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97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025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9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96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233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7664" y="472514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47664" y="404664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47664" y="530120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9968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t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78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504" y="324815"/>
            <a:ext cx="73448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504" y="1792630"/>
            <a:ext cx="8229600" cy="43726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48264" y="616530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9C866-BEE0-441E-A835-B80C549F4FE5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6321425"/>
            <a:ext cx="9151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5952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B9A3E-77A3-422B-9E7C-5C62BA55C463}" type="datetimeFigureOut">
              <a:rPr lang="en-GB" smtClean="0"/>
              <a:t>13/12/2017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05A63-A59D-470E-BF9F-C3A12C03C4EF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8" y="6321425"/>
            <a:ext cx="9151938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5432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ystadegau@cga.cymru" TargetMode="External"/><Relationship Id="rId2" Type="http://schemas.openxmlformats.org/officeDocument/2006/relationships/hyperlink" Target="mailto:ymchwil@cga.cymru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5256583"/>
          </a:xfrm>
        </p:spPr>
        <p:txBody>
          <a:bodyPr>
            <a:normAutofit/>
          </a:bodyPr>
          <a:lstStyle/>
          <a:p>
            <a:pPr algn="l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A </a:t>
            </a:r>
            <a:r>
              <a:rPr lang="en-GB" b="1" dirty="0" err="1" smtClean="0"/>
              <a:t>fo</a:t>
            </a:r>
            <a:r>
              <a:rPr lang="en-GB" b="1" dirty="0" smtClean="0"/>
              <a:t> ben bid </a:t>
            </a:r>
            <a:r>
              <a:rPr lang="en-GB" b="1" dirty="0" err="1" smtClean="0"/>
              <a:t>bont</a:t>
            </a:r>
            <a:r>
              <a:rPr lang="en-GB" b="1" dirty="0" smtClean="0"/>
              <a:t>– </a:t>
            </a:r>
            <a:br>
              <a:rPr lang="en-GB" b="1" dirty="0" smtClean="0"/>
            </a:br>
            <a:r>
              <a:rPr lang="en-GB" sz="3200" dirty="0" err="1" smtClean="0"/>
              <a:t>Sesiwn</a:t>
            </a:r>
            <a:r>
              <a:rPr lang="en-GB" sz="3200" dirty="0" smtClean="0"/>
              <a:t> </a:t>
            </a:r>
            <a:r>
              <a:rPr lang="en-GB" sz="3200" dirty="0" err="1" smtClean="0"/>
              <a:t>friffio</a:t>
            </a:r>
            <a:r>
              <a:rPr lang="en-GB" sz="3200" dirty="0" smtClean="0"/>
              <a:t> </a:t>
            </a:r>
            <a:r>
              <a:rPr lang="en-GB" sz="3200" dirty="0" err="1" smtClean="0"/>
              <a:t>polisi</a:t>
            </a:r>
            <a:r>
              <a:rPr lang="en-GB" sz="3200" dirty="0" smtClean="0"/>
              <a:t> CGA </a:t>
            </a:r>
            <a:r>
              <a:rPr lang="en-GB" sz="3200" dirty="0" err="1" smtClean="0"/>
              <a:t>ar</a:t>
            </a:r>
            <a:r>
              <a:rPr lang="en-GB" sz="3200" dirty="0" smtClean="0"/>
              <a:t> </a:t>
            </a:r>
            <a:r>
              <a:rPr lang="en-GB" sz="3200" dirty="0" err="1" smtClean="0"/>
              <a:t>benaethiaid</a:t>
            </a:r>
            <a:r>
              <a:rPr lang="en-GB" sz="3200" dirty="0" smtClean="0"/>
              <a:t> ac </a:t>
            </a:r>
            <a:r>
              <a:rPr lang="en-GB" sz="3200" dirty="0" err="1" smtClean="0"/>
              <a:t>arweinyddiaeth</a:t>
            </a:r>
            <a:r>
              <a:rPr lang="en-GB" sz="3200" dirty="0" smtClean="0"/>
              <a:t> </a:t>
            </a:r>
            <a:r>
              <a:rPr lang="en-GB" sz="3200" dirty="0" err="1" smtClean="0"/>
              <a:t>mewn</a:t>
            </a:r>
            <a:r>
              <a:rPr lang="en-GB" sz="3200" dirty="0" smtClean="0"/>
              <a:t> </a:t>
            </a:r>
            <a:r>
              <a:rPr lang="en-GB" sz="3200" dirty="0" err="1" smtClean="0"/>
              <a:t>ysgolion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75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210146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b="1" dirty="0" smtClean="0"/>
              <a:t/>
            </a:r>
            <a:br>
              <a:rPr lang="en-GB" sz="3600" b="1" dirty="0" smtClean="0"/>
            </a:br>
            <a:r>
              <a:rPr lang="en-GB" sz="3600" b="1" dirty="0" err="1" smtClean="0"/>
              <a:t>Dirprwy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benaethiaid</a:t>
            </a:r>
            <a:r>
              <a:rPr lang="en-GB" sz="3600" b="1" dirty="0" smtClean="0"/>
              <a:t> a </a:t>
            </a:r>
            <a:r>
              <a:rPr lang="en-GB" sz="3600" b="1" dirty="0" err="1" smtClean="0"/>
              <a:t>phenaethiaid</a:t>
            </a:r>
            <a:r>
              <a:rPr lang="en-GB" sz="3600" b="1" dirty="0" smtClean="0"/>
              <a:t> </a:t>
            </a:r>
            <a:r>
              <a:rPr lang="en-GB" sz="3600" b="1" dirty="0" err="1" smtClean="0"/>
              <a:t>cynorthwyol</a:t>
            </a:r>
            <a:r>
              <a:rPr lang="en-GB" sz="3800" dirty="0"/>
              <a:t/>
            </a:r>
            <a:br>
              <a:rPr lang="en-GB" sz="3800" dirty="0"/>
            </a:br>
            <a:endParaRPr lang="en-GB" sz="3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114" y="1388838"/>
            <a:ext cx="3770577" cy="46691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27" y="1388839"/>
            <a:ext cx="3962743" cy="466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76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484" y="400176"/>
            <a:ext cx="8718036" cy="295681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484" y="3321199"/>
            <a:ext cx="8718036" cy="289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139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506810"/>
            <a:ext cx="4041998" cy="565148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506810"/>
            <a:ext cx="4041998" cy="5651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0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325438"/>
            <a:ext cx="7343775" cy="1143000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 err="1" smtClean="0"/>
              <a:t>Priodoldeb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i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Ymarfer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32127167"/>
              </p:ext>
            </p:extLst>
          </p:nvPr>
        </p:nvGraphicFramePr>
        <p:xfrm>
          <a:off x="272183" y="1078510"/>
          <a:ext cx="8568951" cy="3191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0859"/>
                <a:gridCol w="1456722"/>
                <a:gridCol w="1713790"/>
                <a:gridCol w="1713790"/>
                <a:gridCol w="1713790"/>
              </a:tblGrid>
              <a:tr h="490447">
                <a:tc rowSpan="2">
                  <a:txBody>
                    <a:bodyPr/>
                    <a:lstStyle/>
                    <a:p>
                      <a:pPr algn="l"/>
                      <a:r>
                        <a:rPr lang="en-GB" dirty="0" err="1" smtClean="0"/>
                        <a:t>Nifer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yr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achosion</a:t>
                      </a:r>
                      <a:endParaRPr lang="en-GB" dirty="0"/>
                    </a:p>
                  </a:txBody>
                  <a:tcPr>
                    <a:solidFill>
                      <a:srgbClr val="335342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Gwaith </a:t>
                      </a:r>
                      <a:r>
                        <a:rPr lang="en-GB" b="1" dirty="0" err="1" smtClean="0"/>
                        <a:t>yn</a:t>
                      </a:r>
                      <a:r>
                        <a:rPr lang="en-GB" b="1" dirty="0" smtClean="0"/>
                        <a:t> </a:t>
                      </a:r>
                      <a:r>
                        <a:rPr lang="en-GB" b="1" dirty="0" err="1" smtClean="0"/>
                        <a:t>ôl</a:t>
                      </a:r>
                      <a:r>
                        <a:rPr lang="en-GB" b="1" dirty="0" smtClean="0"/>
                        <a:t> </a:t>
                      </a:r>
                      <a:r>
                        <a:rPr lang="en-GB" b="1" dirty="0" err="1" smtClean="0"/>
                        <a:t>cyfnod</a:t>
                      </a:r>
                      <a:endParaRPr lang="en-GB" b="1" dirty="0"/>
                    </a:p>
                  </a:txBody>
                  <a:tcPr>
                    <a:solidFill>
                      <a:srgbClr val="33534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589673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 smtClean="0">
                          <a:solidFill>
                            <a:schemeClr val="bg1"/>
                          </a:solidFill>
                        </a:rPr>
                        <a:t>Cynradd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 smtClean="0">
                          <a:solidFill>
                            <a:schemeClr val="bg1"/>
                          </a:solidFill>
                        </a:rPr>
                        <a:t>Uwchradd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 smtClean="0">
                          <a:solidFill>
                            <a:schemeClr val="bg1"/>
                          </a:solidFill>
                        </a:rPr>
                        <a:t>Arbennig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err="1" smtClean="0">
                          <a:solidFill>
                            <a:schemeClr val="bg1"/>
                          </a:solidFill>
                        </a:rPr>
                        <a:t>Cyfanswm</a:t>
                      </a:r>
                      <a:endParaRPr lang="en-GB" sz="16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</a:tr>
              <a:tr h="490447">
                <a:tc>
                  <a:txBody>
                    <a:bodyPr/>
                    <a:lstStyle/>
                    <a:p>
                      <a:r>
                        <a:rPr lang="en-GB" b="1" dirty="0" err="1" smtClean="0"/>
                        <a:t>Pennaeth</a:t>
                      </a:r>
                      <a:endParaRPr lang="en-GB" b="1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44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12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59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</a:tr>
              <a:tr h="490447">
                <a:tc>
                  <a:txBody>
                    <a:bodyPr/>
                    <a:lstStyle/>
                    <a:p>
                      <a:r>
                        <a:rPr lang="en-GB" b="1" dirty="0" err="1" smtClean="0"/>
                        <a:t>Dirprwy</a:t>
                      </a:r>
                      <a:r>
                        <a:rPr lang="en-GB" b="1" dirty="0" smtClean="0"/>
                        <a:t> </a:t>
                      </a:r>
                      <a:r>
                        <a:rPr lang="en-GB" b="1" dirty="0" err="1" smtClean="0"/>
                        <a:t>bennaeth</a:t>
                      </a:r>
                      <a:endParaRPr lang="en-GB" b="1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16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22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</a:tr>
              <a:tr h="490447">
                <a:tc>
                  <a:txBody>
                    <a:bodyPr/>
                    <a:lstStyle/>
                    <a:p>
                      <a:r>
                        <a:rPr lang="en-GB" b="1" dirty="0" err="1" smtClean="0"/>
                        <a:t>Pennaeth</a:t>
                      </a:r>
                      <a:r>
                        <a:rPr lang="en-GB" b="1" dirty="0" smtClean="0"/>
                        <a:t> </a:t>
                      </a:r>
                      <a:r>
                        <a:rPr lang="en-GB" b="1" dirty="0" err="1" smtClean="0"/>
                        <a:t>cynorthwyol</a:t>
                      </a:r>
                      <a:endParaRPr lang="en-GB" b="1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3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2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0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</a:t>
                      </a:r>
                      <a:endParaRPr lang="en-GB" dirty="0"/>
                    </a:p>
                  </a:txBody>
                  <a:tcPr>
                    <a:solidFill>
                      <a:srgbClr val="D2E6D2"/>
                    </a:solidFill>
                  </a:tcPr>
                </a:tc>
              </a:tr>
              <a:tr h="490447"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chemeClr val="bg1"/>
                          </a:solidFill>
                        </a:rPr>
                        <a:t>Cyfanswm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63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86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5342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555776" y="4912934"/>
            <a:ext cx="64807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Mathau</a:t>
            </a:r>
            <a:r>
              <a:rPr lang="en-GB" b="1" dirty="0" smtClean="0"/>
              <a:t> o </a:t>
            </a:r>
            <a:r>
              <a:rPr lang="en-GB" b="1" dirty="0" err="1" smtClean="0"/>
              <a:t>ymddygiad</a:t>
            </a:r>
            <a:r>
              <a:rPr lang="en-GB" b="1" dirty="0" smtClean="0"/>
              <a:t> </a:t>
            </a:r>
            <a:r>
              <a:rPr lang="en-GB" b="1" dirty="0" err="1" smtClean="0"/>
              <a:t>yn</a:t>
            </a:r>
            <a:r>
              <a:rPr lang="en-GB" b="1" dirty="0" smtClean="0"/>
              <a:t> </a:t>
            </a:r>
            <a:r>
              <a:rPr lang="en-GB" b="1" dirty="0" err="1" smtClean="0"/>
              <a:t>cynnwys</a:t>
            </a:r>
            <a:r>
              <a:rPr lang="en-GB" b="1" dirty="0" smtClean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Cyfuniad</a:t>
            </a:r>
            <a:r>
              <a:rPr lang="en-GB" b="1" dirty="0" smtClean="0"/>
              <a:t> o </a:t>
            </a:r>
            <a:r>
              <a:rPr lang="en-GB" b="1" dirty="0" err="1" smtClean="0"/>
              <a:t>faterion</a:t>
            </a:r>
            <a:r>
              <a:rPr lang="en-GB" b="1" dirty="0" smtClean="0"/>
              <a:t> </a:t>
            </a:r>
            <a:r>
              <a:rPr lang="en-GB" b="1" dirty="0" err="1" smtClean="0"/>
              <a:t>ymddygiad</a:t>
            </a:r>
            <a:endParaRPr lang="en-GB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Methu</a:t>
            </a:r>
            <a:r>
              <a:rPr lang="en-GB" b="1" dirty="0" smtClean="0"/>
              <a:t> â </a:t>
            </a:r>
            <a:r>
              <a:rPr lang="en-GB" b="1" dirty="0" err="1" smtClean="0"/>
              <a:t>chydymffurfio</a:t>
            </a:r>
            <a:r>
              <a:rPr lang="en-GB" b="1" dirty="0" smtClean="0"/>
              <a:t> â </a:t>
            </a:r>
            <a:r>
              <a:rPr lang="en-GB" b="1" dirty="0" err="1" smtClean="0"/>
              <a:t>gweithdrefnau</a:t>
            </a:r>
            <a:endParaRPr lang="en-GB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Datganiadau</a:t>
            </a:r>
            <a:r>
              <a:rPr lang="en-GB" b="1" dirty="0" smtClean="0"/>
              <a:t> </a:t>
            </a:r>
            <a:r>
              <a:rPr lang="en-GB" b="1" dirty="0" err="1" smtClean="0"/>
              <a:t>anwir</a:t>
            </a:r>
            <a:r>
              <a:rPr lang="en-GB" b="1" dirty="0" smtClean="0"/>
              <a:t> a </a:t>
            </a:r>
            <a:r>
              <a:rPr lang="en-GB" b="1" dirty="0" err="1" smtClean="0"/>
              <a:t>dogfennau</a:t>
            </a:r>
            <a:r>
              <a:rPr lang="en-GB" b="1" dirty="0" smtClean="0"/>
              <a:t> </a:t>
            </a:r>
            <a:r>
              <a:rPr lang="en-GB" b="1" dirty="0" err="1" smtClean="0"/>
              <a:t>wedi</a:t>
            </a:r>
            <a:r>
              <a:rPr lang="en-GB" b="1" dirty="0" smtClean="0"/>
              <a:t> </a:t>
            </a:r>
            <a:r>
              <a:rPr lang="en-GB" b="1" dirty="0" err="1" smtClean="0"/>
              <a:t>eu</a:t>
            </a:r>
            <a:r>
              <a:rPr lang="en-GB" b="1" dirty="0" smtClean="0"/>
              <a:t> </a:t>
            </a:r>
            <a:r>
              <a:rPr lang="en-GB" b="1" dirty="0" err="1" smtClean="0"/>
              <a:t>ffugio</a:t>
            </a:r>
            <a:endParaRPr lang="en-GB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="1" dirty="0" err="1" smtClean="0"/>
              <a:t>Dwyn</a:t>
            </a:r>
            <a:r>
              <a:rPr lang="en-GB" b="1" dirty="0" smtClean="0"/>
              <a:t> </a:t>
            </a:r>
            <a:r>
              <a:rPr lang="en-GB" b="1" dirty="0" err="1" smtClean="0"/>
              <a:t>arian</a:t>
            </a:r>
            <a:r>
              <a:rPr lang="en-GB" b="1" dirty="0" smtClean="0"/>
              <a:t> </a:t>
            </a:r>
            <a:r>
              <a:rPr lang="en-GB" b="1" dirty="0" err="1" smtClean="0"/>
              <a:t>o’r</a:t>
            </a:r>
            <a:r>
              <a:rPr lang="en-GB" b="1" dirty="0" smtClean="0"/>
              <a:t> </a:t>
            </a:r>
            <a:r>
              <a:rPr lang="en-GB" b="1" dirty="0" err="1" smtClean="0"/>
              <a:t>gweithle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8431" y="4270051"/>
            <a:ext cx="8676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Achosion</a:t>
            </a:r>
            <a:r>
              <a:rPr lang="en-GB" dirty="0" smtClean="0"/>
              <a:t> </a:t>
            </a:r>
            <a:r>
              <a:rPr lang="en-GB" dirty="0" err="1" smtClean="0"/>
              <a:t>sydd</a:t>
            </a:r>
            <a:r>
              <a:rPr lang="en-GB" dirty="0" smtClean="0"/>
              <a:t> </a:t>
            </a:r>
            <a:r>
              <a:rPr lang="en-GB" dirty="0" err="1" smtClean="0"/>
              <a:t>wedi</a:t>
            </a:r>
            <a:r>
              <a:rPr lang="en-GB" dirty="0" smtClean="0"/>
              <a:t> </a:t>
            </a:r>
            <a:r>
              <a:rPr lang="en-GB" dirty="0" err="1" smtClean="0"/>
              <a:t>dod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ben o 2000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Dachwedd</a:t>
            </a:r>
            <a:r>
              <a:rPr lang="en-GB" dirty="0" smtClean="0"/>
              <a:t> 2017. </a:t>
            </a:r>
            <a:r>
              <a:rPr lang="en-GB" dirty="0" err="1" smtClean="0"/>
              <a:t>Mae’r</a:t>
            </a:r>
            <a:r>
              <a:rPr lang="en-GB" dirty="0" smtClean="0"/>
              <a:t> </a:t>
            </a:r>
            <a:r>
              <a:rPr lang="en-GB" dirty="0" err="1" smtClean="0"/>
              <a:t>uchod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cynrychioli</a:t>
            </a:r>
            <a:r>
              <a:rPr lang="en-GB" dirty="0" smtClean="0"/>
              <a:t> 16.5% </a:t>
            </a:r>
            <a:r>
              <a:rPr lang="en-GB" dirty="0" err="1" smtClean="0"/>
              <a:t>o’r</a:t>
            </a:r>
            <a:r>
              <a:rPr lang="en-GB" dirty="0" smtClean="0"/>
              <a:t> </a:t>
            </a:r>
            <a:r>
              <a:rPr lang="en-GB" dirty="0" err="1" smtClean="0"/>
              <a:t>holl</a:t>
            </a:r>
            <a:r>
              <a:rPr lang="en-GB" dirty="0" smtClean="0"/>
              <a:t> </a:t>
            </a:r>
            <a:r>
              <a:rPr lang="en-GB" dirty="0" err="1" smtClean="0"/>
              <a:t>achosion</a:t>
            </a:r>
            <a:r>
              <a:rPr lang="en-GB" dirty="0" smtClean="0"/>
              <a:t> </a:t>
            </a:r>
            <a:r>
              <a:rPr lang="en-GB" dirty="0" err="1" smtClean="0"/>
              <a:t>sy’n</a:t>
            </a:r>
            <a:r>
              <a:rPr lang="en-GB" dirty="0" smtClean="0"/>
              <a:t> </a:t>
            </a:r>
            <a:r>
              <a:rPr lang="en-GB" dirty="0" err="1" smtClean="0"/>
              <a:t>ymwneud</a:t>
            </a:r>
            <a:r>
              <a:rPr lang="en-GB" dirty="0" smtClean="0"/>
              <a:t> ag </a:t>
            </a:r>
            <a:r>
              <a:rPr lang="en-GB" dirty="0" err="1" smtClean="0"/>
              <a:t>athrawon</a:t>
            </a:r>
            <a:r>
              <a:rPr lang="en-GB" dirty="0" smtClean="0"/>
              <a:t> </a:t>
            </a:r>
            <a:r>
              <a:rPr lang="en-GB" dirty="0" err="1" smtClean="0"/>
              <a:t>ysgol</a:t>
            </a:r>
            <a:r>
              <a:rPr lang="en-GB" dirty="0" smtClean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02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87824" y="6021288"/>
            <a:ext cx="6156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Ffynhonnell</a:t>
            </a:r>
            <a:r>
              <a:rPr lang="en-GB" sz="1200" dirty="0"/>
              <a:t>: Stats Wales: </a:t>
            </a:r>
            <a:r>
              <a:rPr lang="en-GB" sz="1200" dirty="0" err="1"/>
              <a:t>Cyfrifiad</a:t>
            </a:r>
            <a:r>
              <a:rPr lang="en-GB" sz="1200" dirty="0"/>
              <a:t> </a:t>
            </a:r>
            <a:r>
              <a:rPr lang="en-GB" sz="1200" dirty="0" err="1"/>
              <a:t>Ysgolion</a:t>
            </a:r>
            <a:r>
              <a:rPr lang="en-GB" sz="1200" dirty="0"/>
              <a:t> </a:t>
            </a:r>
            <a:r>
              <a:rPr lang="en-GB" sz="1200" dirty="0" err="1"/>
              <a:t>Blynyddol</a:t>
            </a:r>
            <a:r>
              <a:rPr lang="en-GB" sz="1200" dirty="0"/>
              <a:t> </a:t>
            </a:r>
            <a:r>
              <a:rPr lang="en-GB" sz="1200" dirty="0" err="1"/>
              <a:t>Lefel</a:t>
            </a:r>
            <a:r>
              <a:rPr lang="en-GB" sz="1200" dirty="0"/>
              <a:t> </a:t>
            </a:r>
            <a:r>
              <a:rPr lang="en-GB" sz="1200" dirty="0" err="1"/>
              <a:t>Disgyblion</a:t>
            </a:r>
            <a:r>
              <a:rPr lang="en-GB" sz="1200" dirty="0"/>
              <a:t> (PLASC), </a:t>
            </a:r>
            <a:r>
              <a:rPr lang="en-GB" sz="1200" dirty="0" err="1"/>
              <a:t>Llywodraeth</a:t>
            </a:r>
            <a:r>
              <a:rPr lang="en-GB" sz="1200" dirty="0"/>
              <a:t> </a:t>
            </a:r>
            <a:r>
              <a:rPr lang="en-GB" sz="1200" dirty="0" err="1"/>
              <a:t>Cymru</a:t>
            </a:r>
            <a:endParaRPr lang="en-GB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377534" y="4437112"/>
            <a:ext cx="8316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endParaRPr lang="en-GB" dirty="0" smtClean="0"/>
          </a:p>
          <a:p>
            <a:r>
              <a:rPr lang="en-GB" sz="1600" dirty="0"/>
              <a:t>Mae </a:t>
            </a:r>
            <a:r>
              <a:rPr lang="en-GB" sz="1600" dirty="0" err="1"/>
              <a:t>nifer</a:t>
            </a:r>
            <a:r>
              <a:rPr lang="en-GB" sz="1600" dirty="0"/>
              <a:t> </a:t>
            </a:r>
            <a:r>
              <a:rPr lang="en-GB" sz="1600" dirty="0" err="1"/>
              <a:t>cyfartalog</a:t>
            </a:r>
            <a:r>
              <a:rPr lang="en-GB" sz="1600" dirty="0"/>
              <a:t> y </a:t>
            </a:r>
            <a:r>
              <a:rPr lang="en-GB" sz="1600" dirty="0" err="1"/>
              <a:t>ceisiadau</a:t>
            </a:r>
            <a:r>
              <a:rPr lang="en-GB" sz="1600" dirty="0"/>
              <a:t> </a:t>
            </a:r>
            <a:r>
              <a:rPr lang="en-GB" sz="1600" dirty="0" err="1"/>
              <a:t>ar</a:t>
            </a:r>
            <a:r>
              <a:rPr lang="en-GB" sz="1600" dirty="0"/>
              <a:t> </a:t>
            </a:r>
            <a:r>
              <a:rPr lang="en-GB" sz="1600" dirty="0" err="1"/>
              <a:t>gyfer</a:t>
            </a:r>
            <a:r>
              <a:rPr lang="en-GB" sz="1600" dirty="0"/>
              <a:t> </a:t>
            </a:r>
            <a:r>
              <a:rPr lang="en-GB" sz="1600" dirty="0" err="1"/>
              <a:t>swyddi</a:t>
            </a:r>
            <a:r>
              <a:rPr lang="en-GB" sz="1600" dirty="0"/>
              <a:t> </a:t>
            </a:r>
            <a:r>
              <a:rPr lang="en-GB" sz="1600" dirty="0" err="1"/>
              <a:t>penaethiaid</a:t>
            </a:r>
            <a:r>
              <a:rPr lang="en-GB" sz="1600" dirty="0"/>
              <a:t> </a:t>
            </a:r>
            <a:r>
              <a:rPr lang="en-GB" sz="1600" dirty="0" err="1"/>
              <a:t>neu</a:t>
            </a:r>
            <a:r>
              <a:rPr lang="en-GB" sz="1600" dirty="0"/>
              <a:t> </a:t>
            </a:r>
            <a:r>
              <a:rPr lang="en-GB" sz="1600" dirty="0" err="1"/>
              <a:t>ddirprwyon</a:t>
            </a:r>
            <a:r>
              <a:rPr lang="en-GB" sz="1600" dirty="0"/>
              <a:t> </a:t>
            </a:r>
            <a:r>
              <a:rPr lang="en-GB" sz="1600" dirty="0" err="1"/>
              <a:t>wedi</a:t>
            </a:r>
            <a:r>
              <a:rPr lang="en-GB" sz="1600" dirty="0"/>
              <a:t> </a:t>
            </a:r>
            <a:r>
              <a:rPr lang="en-GB" sz="1600" dirty="0" err="1"/>
              <a:t>gostwng</a:t>
            </a:r>
            <a:r>
              <a:rPr lang="en-GB" sz="1600" dirty="0"/>
              <a:t> </a:t>
            </a:r>
            <a:r>
              <a:rPr lang="en-GB" sz="1600" dirty="0" err="1"/>
              <a:t>rhwng</a:t>
            </a:r>
            <a:r>
              <a:rPr lang="en-GB" sz="1600" dirty="0"/>
              <a:t> 2014 a 2016 (-</a:t>
            </a:r>
            <a:r>
              <a:rPr lang="en-GB" sz="1600" dirty="0" smtClean="0"/>
              <a:t>12.9).  </a:t>
            </a:r>
            <a:r>
              <a:rPr lang="en-GB" sz="1600" dirty="0" err="1" smtClean="0"/>
              <a:t>Ar</a:t>
            </a:r>
            <a:r>
              <a:rPr lang="en-GB" sz="1600" dirty="0" smtClean="0"/>
              <a:t> </a:t>
            </a:r>
            <a:r>
              <a:rPr lang="en-GB" sz="1600" dirty="0" err="1"/>
              <a:t>gyfartaledd</a:t>
            </a:r>
            <a:r>
              <a:rPr lang="en-GB" sz="1600" dirty="0"/>
              <a:t> </a:t>
            </a:r>
            <a:r>
              <a:rPr lang="en-GB" sz="1600" dirty="0" err="1"/>
              <a:t>roedd</a:t>
            </a:r>
            <a:r>
              <a:rPr lang="en-GB" sz="1600" dirty="0"/>
              <a:t> 5.6 </a:t>
            </a:r>
            <a:r>
              <a:rPr lang="en-GB" sz="1600" dirty="0" err="1"/>
              <a:t>cais</a:t>
            </a:r>
            <a:r>
              <a:rPr lang="en-GB" sz="1600" dirty="0"/>
              <a:t> </a:t>
            </a:r>
            <a:r>
              <a:rPr lang="en-GB" sz="1600" dirty="0" err="1"/>
              <a:t>ar</a:t>
            </a:r>
            <a:r>
              <a:rPr lang="en-GB" sz="1600" dirty="0"/>
              <a:t> </a:t>
            </a:r>
            <a:r>
              <a:rPr lang="en-GB" sz="1600" dirty="0" err="1"/>
              <a:t>gyfer</a:t>
            </a:r>
            <a:r>
              <a:rPr lang="en-GB" sz="1600" dirty="0"/>
              <a:t> </a:t>
            </a:r>
            <a:r>
              <a:rPr lang="en-GB" sz="1600" dirty="0" err="1"/>
              <a:t>swyddi</a:t>
            </a:r>
            <a:r>
              <a:rPr lang="en-GB" sz="1600" dirty="0"/>
              <a:t> </a:t>
            </a:r>
            <a:r>
              <a:rPr lang="en-GB" sz="1600" dirty="0" err="1"/>
              <a:t>pennaeth</a:t>
            </a:r>
            <a:r>
              <a:rPr lang="en-GB" sz="1600" dirty="0"/>
              <a:t> </a:t>
            </a:r>
            <a:r>
              <a:rPr lang="en-GB" sz="1600" dirty="0" err="1"/>
              <a:t>neu</a:t>
            </a:r>
            <a:r>
              <a:rPr lang="en-GB" sz="1600" dirty="0"/>
              <a:t> </a:t>
            </a:r>
            <a:r>
              <a:rPr lang="en-GB" sz="1600" dirty="0" err="1"/>
              <a:t>ddirprwy</a:t>
            </a:r>
            <a:r>
              <a:rPr lang="en-GB" sz="1600" dirty="0"/>
              <a:t> </a:t>
            </a:r>
            <a:r>
              <a:rPr lang="en-GB" sz="1600" dirty="0" err="1"/>
              <a:t>bennaeth</a:t>
            </a:r>
            <a:r>
              <a:rPr lang="en-GB" sz="1600" dirty="0"/>
              <a:t> </a:t>
            </a:r>
            <a:r>
              <a:rPr lang="en-GB" sz="1600" dirty="0" err="1"/>
              <a:t>yn</a:t>
            </a:r>
            <a:r>
              <a:rPr lang="en-GB" sz="1600" dirty="0"/>
              <a:t> </a:t>
            </a:r>
            <a:r>
              <a:rPr lang="en-GB" sz="1600" dirty="0" smtClean="0"/>
              <a:t>2016.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7791551"/>
              </p:ext>
            </p:extLst>
          </p:nvPr>
        </p:nvGraphicFramePr>
        <p:xfrm>
          <a:off x="539552" y="3612624"/>
          <a:ext cx="7992888" cy="12801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454781"/>
                <a:gridCol w="1541663"/>
                <a:gridCol w="1998222"/>
                <a:gridCol w="1998222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Nifer</a:t>
                      </a:r>
                      <a:r>
                        <a:rPr lang="en-GB" dirty="0" smtClean="0"/>
                        <a:t> y </a:t>
                      </a:r>
                      <a:r>
                        <a:rPr lang="en-GB" dirty="0" err="1" smtClean="0"/>
                        <a:t>ceisiadau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ar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gyfartaledd</a:t>
                      </a:r>
                      <a:endParaRPr lang="en-GB" dirty="0"/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2014</a:t>
                      </a:r>
                      <a:endParaRPr lang="en-GB" dirty="0"/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2015</a:t>
                      </a:r>
                      <a:endParaRPr lang="en-GB" dirty="0"/>
                    </a:p>
                  </a:txBody>
                  <a:tcPr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>
                    <a:solidFill>
                      <a:srgbClr val="33534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Pennaeth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neu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ddirprwy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bennaeth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18.5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9.6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dirty="0" smtClean="0"/>
                        <a:t>5.6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41" y="279827"/>
            <a:ext cx="7998645" cy="3133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58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34930" y="188640"/>
            <a:ext cx="9009070" cy="1143000"/>
          </a:xfrm>
        </p:spPr>
        <p:txBody>
          <a:bodyPr>
            <a:noAutofit/>
          </a:bodyPr>
          <a:lstStyle/>
          <a:p>
            <a:pPr algn="l"/>
            <a:r>
              <a:rPr lang="en-GB" sz="3200" b="1" dirty="0" err="1"/>
              <a:t>Cymhwyster</a:t>
            </a:r>
            <a:r>
              <a:rPr lang="en-GB" sz="3200" b="1" dirty="0"/>
              <a:t> </a:t>
            </a:r>
            <a:r>
              <a:rPr lang="en-GB" sz="3200" b="1" dirty="0" err="1"/>
              <a:t>Proffesiynol</a:t>
            </a:r>
            <a:r>
              <a:rPr lang="en-GB" sz="3200" b="1" dirty="0"/>
              <a:t> </a:t>
            </a:r>
            <a:r>
              <a:rPr lang="en-GB" sz="3200" b="1" dirty="0" err="1"/>
              <a:t>Cenedlaethol</a:t>
            </a:r>
            <a:r>
              <a:rPr lang="en-GB" sz="3200" b="1" dirty="0"/>
              <a:t> </a:t>
            </a:r>
            <a:r>
              <a:rPr lang="en-GB" sz="3200" b="1" dirty="0" err="1"/>
              <a:t>ar</a:t>
            </a:r>
            <a:r>
              <a:rPr lang="en-GB" sz="3200" b="1" dirty="0"/>
              <a:t> </a:t>
            </a:r>
            <a:r>
              <a:rPr lang="en-GB" sz="3200" b="1" dirty="0" err="1"/>
              <a:t>gyfer</a:t>
            </a:r>
            <a:r>
              <a:rPr lang="en-GB" sz="3200" b="1" dirty="0"/>
              <a:t> </a:t>
            </a:r>
            <a:r>
              <a:rPr lang="en-GB" sz="3200" b="1" dirty="0" err="1"/>
              <a:t>Prifathrawiaeth</a:t>
            </a:r>
            <a:endParaRPr lang="en-GB" sz="32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53922" y="1178453"/>
            <a:ext cx="6538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Daeth</a:t>
            </a:r>
            <a:r>
              <a:rPr lang="en-GB" sz="1400" dirty="0"/>
              <a:t> </a:t>
            </a:r>
            <a:r>
              <a:rPr lang="en-GB" sz="1400" dirty="0" smtClean="0"/>
              <a:t>CPCP </a:t>
            </a:r>
            <a:r>
              <a:rPr lang="en-GB" sz="1400" dirty="0" err="1" smtClean="0"/>
              <a:t>yn</a:t>
            </a:r>
            <a:r>
              <a:rPr lang="en-GB" sz="1400" dirty="0" smtClean="0"/>
              <a:t> </a:t>
            </a:r>
            <a:r>
              <a:rPr lang="en-GB" sz="1400" dirty="0" err="1"/>
              <a:t>ofyniad</a:t>
            </a:r>
            <a:r>
              <a:rPr lang="en-GB" sz="1400" dirty="0"/>
              <a:t> </a:t>
            </a:r>
            <a:r>
              <a:rPr lang="en-GB" sz="1400" dirty="0" err="1" smtClean="0"/>
              <a:t>i</a:t>
            </a:r>
            <a:r>
              <a:rPr lang="en-GB" sz="1400" dirty="0" smtClean="0"/>
              <a:t> </a:t>
            </a:r>
            <a:r>
              <a:rPr lang="en-GB" sz="1400" dirty="0" err="1" smtClean="0"/>
              <a:t>benaethiaid</a:t>
            </a:r>
            <a:r>
              <a:rPr lang="en-GB" sz="1400" dirty="0" smtClean="0"/>
              <a:t> </a:t>
            </a:r>
            <a:r>
              <a:rPr lang="en-GB" sz="1400" dirty="0" err="1" smtClean="0"/>
              <a:t>newydd</a:t>
            </a:r>
            <a:r>
              <a:rPr lang="en-GB" sz="1400" dirty="0" smtClean="0"/>
              <a:t> </a:t>
            </a:r>
            <a:r>
              <a:rPr lang="en-GB" sz="1400" dirty="0" err="1" smtClean="0"/>
              <a:t>yng</a:t>
            </a:r>
            <a:r>
              <a:rPr lang="en-GB" sz="1400" dirty="0" smtClean="0"/>
              <a:t> </a:t>
            </a:r>
            <a:r>
              <a:rPr lang="en-GB" sz="1400" dirty="0" err="1"/>
              <a:t>Nghymru</a:t>
            </a:r>
            <a:r>
              <a:rPr lang="en-GB" sz="1400" dirty="0"/>
              <a:t> </a:t>
            </a:r>
            <a:r>
              <a:rPr lang="en-GB" sz="1400" dirty="0" err="1"/>
              <a:t>yn</a:t>
            </a:r>
            <a:r>
              <a:rPr lang="en-GB" sz="1400" dirty="0"/>
              <a:t> 2005. </a:t>
            </a:r>
            <a:r>
              <a:rPr lang="en-GB" sz="1400" dirty="0" err="1"/>
              <a:t>Mae'r</a:t>
            </a:r>
            <a:r>
              <a:rPr lang="en-GB" sz="1400" dirty="0"/>
              <a:t> </a:t>
            </a:r>
            <a:r>
              <a:rPr lang="en-GB" sz="1400" dirty="0" err="1"/>
              <a:t>ffigurau</a:t>
            </a:r>
            <a:r>
              <a:rPr lang="en-GB" sz="1400" dirty="0"/>
              <a:t> </a:t>
            </a:r>
            <a:r>
              <a:rPr lang="en-GB" sz="1400" dirty="0" err="1"/>
              <a:t>wedi'u</a:t>
            </a:r>
            <a:r>
              <a:rPr lang="en-GB" sz="1400" dirty="0"/>
              <a:t> </a:t>
            </a:r>
            <a:r>
              <a:rPr lang="en-GB" sz="1400" dirty="0" err="1"/>
              <a:t>seilio</a:t>
            </a:r>
            <a:r>
              <a:rPr lang="en-GB" sz="1400" dirty="0"/>
              <a:t> </a:t>
            </a:r>
            <a:r>
              <a:rPr lang="en-GB" sz="1400" dirty="0" err="1"/>
              <a:t>ar</a:t>
            </a:r>
            <a:r>
              <a:rPr lang="en-GB" sz="1400" dirty="0"/>
              <a:t> </a:t>
            </a:r>
            <a:r>
              <a:rPr lang="en-GB" sz="1400" dirty="0" err="1"/>
              <a:t>athrawon</a:t>
            </a:r>
            <a:r>
              <a:rPr lang="en-GB" sz="1400" dirty="0"/>
              <a:t> </a:t>
            </a:r>
            <a:r>
              <a:rPr lang="en-GB" sz="1400" dirty="0" err="1"/>
              <a:t>ysgol</a:t>
            </a:r>
            <a:r>
              <a:rPr lang="en-GB" sz="1400" dirty="0"/>
              <a:t> </a:t>
            </a:r>
            <a:r>
              <a:rPr lang="en-GB" sz="1400" dirty="0" err="1"/>
              <a:t>cofrestredig</a:t>
            </a:r>
            <a:r>
              <a:rPr lang="en-GB" sz="1400" dirty="0"/>
              <a:t> </a:t>
            </a:r>
            <a:r>
              <a:rPr lang="en-GB" sz="1400" dirty="0" err="1"/>
              <a:t>ar</a:t>
            </a:r>
            <a:r>
              <a:rPr lang="en-GB" sz="1400" dirty="0"/>
              <a:t> 1 </a:t>
            </a:r>
            <a:r>
              <a:rPr lang="en-GB" sz="1400" dirty="0" err="1"/>
              <a:t>Mawrth</a:t>
            </a:r>
            <a:r>
              <a:rPr lang="en-GB" sz="1400" dirty="0"/>
              <a:t> 2017.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1293078"/>
              </p:ext>
            </p:extLst>
          </p:nvPr>
        </p:nvGraphicFramePr>
        <p:xfrm>
          <a:off x="246304" y="3931402"/>
          <a:ext cx="6426873" cy="1779135"/>
        </p:xfrm>
        <a:graphic>
          <a:graphicData uri="http://schemas.openxmlformats.org/drawingml/2006/table">
            <a:tbl>
              <a:tblPr/>
              <a:tblGrid>
                <a:gridCol w="2356523"/>
                <a:gridCol w="696244"/>
                <a:gridCol w="642687"/>
                <a:gridCol w="696244"/>
                <a:gridCol w="696244"/>
                <a:gridCol w="696244"/>
                <a:gridCol w="642687"/>
              </a:tblGrid>
              <a:tr h="191914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Cofrestrwyd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nghategori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Blwyddyn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dyfarnu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CPCP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4447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1996 - 2000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2001 - 2005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2006 - 2010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2011 - 2015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2015 +</a:t>
                      </a:r>
                    </a:p>
                  </a:txBody>
                  <a:tcPr marL="9034" marR="9034" marT="903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53489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bennaeth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319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3489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7733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flwyddyn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pennaeth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adran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r" fontAlgn="t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186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3489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mewn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allan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wasanaeth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227</a:t>
                      </a: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153489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252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162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131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825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034" marR="9034" marT="903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875638"/>
              </p:ext>
            </p:extLst>
          </p:nvPr>
        </p:nvGraphicFramePr>
        <p:xfrm>
          <a:off x="6911160" y="1130917"/>
          <a:ext cx="2133600" cy="4579620"/>
        </p:xfrm>
        <a:graphic>
          <a:graphicData uri="http://schemas.openxmlformats.org/drawingml/2006/table">
            <a:tbl>
              <a:tblPr/>
              <a:tblGrid>
                <a:gridCol w="1017661"/>
                <a:gridCol w="1115939"/>
              </a:tblGrid>
              <a:tr h="9154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Blwyddyn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dyfarnu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CPCP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Cofrestrwyd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nghategori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 â CPCP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1999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2009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2016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643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1885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756556"/>
              </p:ext>
            </p:extLst>
          </p:nvPr>
        </p:nvGraphicFramePr>
        <p:xfrm>
          <a:off x="253922" y="1784559"/>
          <a:ext cx="6426200" cy="1940379"/>
        </p:xfrm>
        <a:graphic>
          <a:graphicData uri="http://schemas.openxmlformats.org/drawingml/2006/table">
            <a:tbl>
              <a:tblPr/>
              <a:tblGrid>
                <a:gridCol w="1092200"/>
                <a:gridCol w="762000"/>
                <a:gridCol w="762000"/>
                <a:gridCol w="762000"/>
                <a:gridCol w="762000"/>
                <a:gridCol w="762000"/>
                <a:gridCol w="762000"/>
                <a:gridCol w="762000"/>
              </a:tblGrid>
              <a:tr h="940254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Cofrestrwyd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yng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nghategori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athro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vert="vert27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Prifathrawon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â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CPCP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857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400050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heb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CPCP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1187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1458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26535" y="5805175"/>
            <a:ext cx="5620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Gallai’r</a:t>
            </a:r>
            <a:r>
              <a:rPr lang="en-GB" sz="1400" dirty="0" smtClean="0"/>
              <a:t> CPCP </a:t>
            </a:r>
            <a:r>
              <a:rPr lang="en-GB" sz="1400" dirty="0" err="1" smtClean="0"/>
              <a:t>fod</a:t>
            </a:r>
            <a:r>
              <a:rPr lang="en-GB" sz="1400" dirty="0" smtClean="0"/>
              <a:t> </a:t>
            </a:r>
            <a:r>
              <a:rPr lang="en-GB" sz="1400" dirty="0" err="1" smtClean="0"/>
              <a:t>wedi</a:t>
            </a:r>
            <a:r>
              <a:rPr lang="en-GB" sz="1400" dirty="0" smtClean="0"/>
              <a:t> </a:t>
            </a:r>
            <a:r>
              <a:rPr lang="en-GB" sz="1400" dirty="0" err="1" smtClean="0"/>
              <a:t>ei</a:t>
            </a:r>
            <a:r>
              <a:rPr lang="en-GB" sz="1400" dirty="0" smtClean="0"/>
              <a:t> </a:t>
            </a:r>
            <a:r>
              <a:rPr lang="en-GB" sz="1400" dirty="0" err="1" smtClean="0"/>
              <a:t>ddyfarnu</a:t>
            </a:r>
            <a:r>
              <a:rPr lang="en-GB" sz="1400" dirty="0" smtClean="0"/>
              <a:t> </a:t>
            </a:r>
            <a:r>
              <a:rPr lang="en-GB" sz="1400" dirty="0" err="1" smtClean="0"/>
              <a:t>yng</a:t>
            </a:r>
            <a:r>
              <a:rPr lang="en-GB" sz="1400" dirty="0" smtClean="0"/>
              <a:t> </a:t>
            </a:r>
            <a:r>
              <a:rPr lang="en-GB" sz="1400" dirty="0" err="1" smtClean="0"/>
              <a:t>Nghymru</a:t>
            </a:r>
            <a:r>
              <a:rPr lang="en-GB" sz="1400" dirty="0" smtClean="0"/>
              <a:t> </a:t>
            </a:r>
            <a:r>
              <a:rPr lang="en-GB" sz="1400" dirty="0" err="1" smtClean="0"/>
              <a:t>neu</a:t>
            </a:r>
            <a:r>
              <a:rPr lang="en-GB" sz="1400" dirty="0" smtClean="0"/>
              <a:t> </a:t>
            </a:r>
            <a:r>
              <a:rPr lang="en-GB" sz="1400" dirty="0" err="1" smtClean="0"/>
              <a:t>Loegr</a:t>
            </a:r>
            <a:r>
              <a:rPr lang="en-GB" sz="1400" dirty="0" smtClean="0"/>
              <a:t>.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415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786069"/>
              </p:ext>
            </p:extLst>
          </p:nvPr>
        </p:nvGraphicFramePr>
        <p:xfrm>
          <a:off x="323528" y="476672"/>
          <a:ext cx="8191498" cy="4034790"/>
        </p:xfrm>
        <a:graphic>
          <a:graphicData uri="http://schemas.openxmlformats.org/drawingml/2006/table">
            <a:tbl>
              <a:tblPr/>
              <a:tblGrid>
                <a:gridCol w="2090638"/>
                <a:gridCol w="1016810"/>
                <a:gridCol w="1016810"/>
                <a:gridCol w="1016810"/>
                <a:gridCol w="1016810"/>
                <a:gridCol w="1016810"/>
                <a:gridCol w="1016810"/>
              </a:tblGrid>
              <a:tr h="57150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CPCP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Meithrin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a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chynradd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Canol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Arbennig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Uned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Cyfeirio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Disgyblion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Dirprwy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bennaeth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319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29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64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Pennaeth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cynorthwyol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39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</a:t>
                      </a: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Cyfanswm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214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412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1125676"/>
              </p:ext>
            </p:extLst>
          </p:nvPr>
        </p:nvGraphicFramePr>
        <p:xfrm>
          <a:off x="323528" y="4725144"/>
          <a:ext cx="6192689" cy="1529715"/>
        </p:xfrm>
        <a:graphic>
          <a:graphicData uri="http://schemas.openxmlformats.org/drawingml/2006/table">
            <a:tbl>
              <a:tblPr/>
              <a:tblGrid>
                <a:gridCol w="2088232"/>
                <a:gridCol w="2016224"/>
                <a:gridCol w="2088233"/>
              </a:tblGrid>
              <a:tr h="332945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blynyddoedd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2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rhwng</a:t>
                      </a:r>
                      <a:r>
                        <a:rPr lang="en-GB" sz="12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SAC a CPCP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2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2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84536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84536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84536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84536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84536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 </a:t>
                      </a:r>
                      <a:r>
                        <a:rPr lang="en-GB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84536"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12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2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t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3990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07504" y="476672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500" b="1" dirty="0" err="1" smtClean="0"/>
              <a:t>Rhai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o’r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rhesymau</a:t>
            </a:r>
            <a:r>
              <a:rPr lang="en-GB" sz="2500" b="1" dirty="0" smtClean="0"/>
              <a:t> pam </a:t>
            </a:r>
            <a:r>
              <a:rPr lang="en-GB" sz="2500" b="1" dirty="0" err="1" smtClean="0"/>
              <a:t>mae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rhai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swyddi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penaethiaid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yn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anodd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i’w</a:t>
            </a:r>
            <a:r>
              <a:rPr lang="en-GB" sz="2500" b="1" dirty="0" smtClean="0"/>
              <a:t> </a:t>
            </a:r>
            <a:r>
              <a:rPr lang="en-GB" sz="2500" b="1" dirty="0" err="1" smtClean="0"/>
              <a:t>llenwi</a:t>
            </a:r>
            <a:endParaRPr lang="en-GB" sz="2500" b="1" dirty="0"/>
          </a:p>
        </p:txBody>
      </p:sp>
      <p:grpSp>
        <p:nvGrpSpPr>
          <p:cNvPr id="4" name="Group 50"/>
          <p:cNvGrpSpPr/>
          <p:nvPr/>
        </p:nvGrpSpPr>
        <p:grpSpPr>
          <a:xfrm>
            <a:off x="717240" y="908720"/>
            <a:ext cx="6629400" cy="5295900"/>
            <a:chOff x="0" y="-171450"/>
            <a:chExt cx="6629400" cy="5295900"/>
          </a:xfrm>
        </p:grpSpPr>
        <p:sp>
          <p:nvSpPr>
            <p:cNvPr id="5" name="Rectangle 6"/>
            <p:cNvSpPr/>
            <p:nvPr/>
          </p:nvSpPr>
          <p:spPr>
            <a:xfrm>
              <a:off x="4305300" y="333375"/>
              <a:ext cx="1047750" cy="581025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en-GB" sz="10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Ysgolion a ddyfarnwyd yn rhagorol</a:t>
              </a:r>
              <a:endPara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algn="ctr">
                <a:lnSpc>
                  <a:spcPct val="107000"/>
                </a:lnSpc>
                <a:spcAft>
                  <a:spcPts val="80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</a:p>
          </p:txBody>
        </p:sp>
        <p:grpSp>
          <p:nvGrpSpPr>
            <p:cNvPr id="6" name="Group 49"/>
            <p:cNvGrpSpPr/>
            <p:nvPr/>
          </p:nvGrpSpPr>
          <p:grpSpPr>
            <a:xfrm>
              <a:off x="0" y="-171450"/>
              <a:ext cx="6629400" cy="5295900"/>
              <a:chOff x="0" y="-171450"/>
              <a:chExt cx="6629400" cy="5295900"/>
            </a:xfrm>
          </p:grpSpPr>
          <p:grpSp>
            <p:nvGrpSpPr>
              <p:cNvPr id="7" name="Group 33"/>
              <p:cNvGrpSpPr/>
              <p:nvPr/>
            </p:nvGrpSpPr>
            <p:grpSpPr>
              <a:xfrm>
                <a:off x="447675" y="1866900"/>
                <a:ext cx="1704975" cy="2095500"/>
                <a:chOff x="0" y="0"/>
                <a:chExt cx="1704975" cy="2095500"/>
              </a:xfrm>
            </p:grpSpPr>
            <p:sp>
              <p:nvSpPr>
                <p:cNvPr id="51" name="Rectangle 23"/>
                <p:cNvSpPr/>
                <p:nvPr/>
              </p:nvSpPr>
              <p:spPr>
                <a:xfrm>
                  <a:off x="209550" y="0"/>
                  <a:ext cx="1495425" cy="238125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r"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en-GB" sz="1100" b="1">
                      <a:solidFill>
                        <a:srgbClr val="00B05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Atebolrwydd</a:t>
                  </a:r>
                  <a:endPara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</p:txBody>
            </p:sp>
            <p:sp>
              <p:nvSpPr>
                <p:cNvPr id="52" name="Rectangle 24"/>
                <p:cNvSpPr/>
                <p:nvPr/>
              </p:nvSpPr>
              <p:spPr>
                <a:xfrm>
                  <a:off x="0" y="1219200"/>
                  <a:ext cx="876300" cy="876300"/>
                </a:xfrm>
                <a:prstGeom prst="rect">
                  <a:avLst/>
                </a:pr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 b="1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Ysgolion mewn ardaloedd heriol</a:t>
                  </a:r>
                  <a:endParaRPr lang="en-GB" sz="110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</a:p>
              </p:txBody>
            </p:sp>
          </p:grpSp>
          <p:grpSp>
            <p:nvGrpSpPr>
              <p:cNvPr id="8" name="Group 48"/>
              <p:cNvGrpSpPr/>
              <p:nvPr/>
            </p:nvGrpSpPr>
            <p:grpSpPr>
              <a:xfrm>
                <a:off x="0" y="-171450"/>
                <a:ext cx="6629400" cy="5295900"/>
                <a:chOff x="0" y="-171450"/>
                <a:chExt cx="6629400" cy="5295900"/>
              </a:xfrm>
            </p:grpSpPr>
            <p:sp>
              <p:nvSpPr>
                <p:cNvPr id="9" name="Rectangle 4"/>
                <p:cNvSpPr/>
                <p:nvPr/>
              </p:nvSpPr>
              <p:spPr>
                <a:xfrm>
                  <a:off x="4305300" y="3419475"/>
                  <a:ext cx="2324100" cy="295275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>
                    <a:lnSpc>
                      <a:spcPct val="107000"/>
                    </a:lnSpc>
                    <a:spcAft>
                      <a:spcPts val="0"/>
                    </a:spcAft>
                  </a:pPr>
                  <a:r>
                    <a:rPr lang="en-GB" sz="900">
                      <a:solidFill>
                        <a:srgbClr val="000000"/>
                      </a:solidFill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Adeg o'r flwyddyn pan hysbysebwyd y swydd</a:t>
                  </a:r>
                  <a:endParaRPr lang="en-GB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  <a:p>
                  <a:pPr algn="ctr">
                    <a:lnSpc>
                      <a:spcPct val="107000"/>
                    </a:lnSpc>
                    <a:spcAft>
                      <a:spcPts val="800"/>
                    </a:spcAft>
                  </a:pPr>
                  <a:r>
                    <a:rPr lang="en-GB" sz="1000">
                      <a:effectLst/>
                      <a:ea typeface="Calibri" panose="020F0502020204030204" pitchFamily="34" charset="0"/>
                      <a:cs typeface="Times New Roman" panose="02020603050405020304" pitchFamily="18" charset="0"/>
                    </a:rPr>
                    <a:t> </a:t>
                  </a:r>
                  <a:endParaRPr lang="en-GB" sz="1100">
                    <a:effectLst/>
                    <a:ea typeface="Calibri" panose="020F0502020204030204" pitchFamily="34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10" name="Group 47"/>
                <p:cNvGrpSpPr/>
                <p:nvPr/>
              </p:nvGrpSpPr>
              <p:grpSpPr>
                <a:xfrm>
                  <a:off x="0" y="-171450"/>
                  <a:ext cx="6381750" cy="5295900"/>
                  <a:chOff x="0" y="-171450"/>
                  <a:chExt cx="6381750" cy="5295900"/>
                </a:xfrm>
              </p:grpSpPr>
              <p:sp>
                <p:nvSpPr>
                  <p:cNvPr id="11" name="Rectangle 15"/>
                  <p:cNvSpPr/>
                  <p:nvPr/>
                </p:nvSpPr>
                <p:spPr>
                  <a:xfrm>
                    <a:off x="2276475" y="2143125"/>
                    <a:ext cx="790575" cy="1514474"/>
                  </a:xfrm>
                  <a:prstGeom prst="rect">
                    <a:avLst/>
                  </a:prstGeom>
                  <a:no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="vert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07000"/>
                      </a:lnSpc>
                      <a:spcAft>
                        <a:spcPts val="800"/>
                      </a:spcAft>
                    </a:pPr>
                    <a:r>
                      <a:rPr lang="en-GB" sz="9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Amharodrwydd i fynd ar benaethiaeth ar gyfer cynnydd cymharol fach mewn tâl</a:t>
                    </a:r>
                    <a:endParaRPr lang="en-GB" sz="1100"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12" name="Group 46"/>
                  <p:cNvGrpSpPr/>
                  <p:nvPr/>
                </p:nvGrpSpPr>
                <p:grpSpPr>
                  <a:xfrm>
                    <a:off x="0" y="-171450"/>
                    <a:ext cx="6381750" cy="5295900"/>
                    <a:chOff x="0" y="-171450"/>
                    <a:chExt cx="6381750" cy="5295900"/>
                  </a:xfrm>
                </p:grpSpPr>
                <p:sp>
                  <p:nvSpPr>
                    <p:cNvPr id="13" name="Rectangle 28"/>
                    <p:cNvSpPr/>
                    <p:nvPr/>
                  </p:nvSpPr>
                  <p:spPr>
                    <a:xfrm>
                      <a:off x="1114426" y="3400424"/>
                      <a:ext cx="523875" cy="1619250"/>
                    </a:xfrm>
                    <a:prstGeom prst="rect">
                      <a:avLst/>
                    </a:prstGeom>
                    <a:no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="vert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Wedi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ei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harwain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yn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flaenorol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gan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bennaeth</a:t>
                      </a:r>
                      <a:r>
                        <a:rPr lang="en-GB" sz="1000" b="1" dirty="0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b="1" dirty="0" err="1" smtClean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llwyddiannus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14" name="Group 45"/>
                    <p:cNvGrpSpPr/>
                    <p:nvPr/>
                  </p:nvGrpSpPr>
                  <p:grpSpPr>
                    <a:xfrm>
                      <a:off x="0" y="-171450"/>
                      <a:ext cx="6381750" cy="5295900"/>
                      <a:chOff x="0" y="-171450"/>
                      <a:chExt cx="6381750" cy="5295900"/>
                    </a:xfrm>
                  </p:grpSpPr>
                  <p:sp>
                    <p:nvSpPr>
                      <p:cNvPr id="15" name="Rectangle 14"/>
                      <p:cNvSpPr/>
                      <p:nvPr/>
                    </p:nvSpPr>
                    <p:spPr>
                      <a:xfrm>
                        <a:off x="3514725" y="1552575"/>
                        <a:ext cx="733425" cy="714375"/>
                      </a:xfrm>
                      <a:prstGeom prst="rect">
                        <a:avLst/>
                      </a:prstGeom>
                      <a:no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GB" sz="11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Marciau Estyn/</a:t>
                        </a:r>
                        <a:br>
                          <a:rPr lang="en-GB" sz="11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a:br>
                        <a:r>
                          <a:rPr lang="en-GB" sz="1100" b="1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Ofsted</a:t>
                        </a:r>
                        <a:endParaRPr lang="en-GB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endParaRPr>
                      </a:p>
                      <a:p>
                        <a:pPr algn="ctr">
                          <a:lnSpc>
                            <a:spcPct val="107000"/>
                          </a:lnSpc>
                          <a:spcAft>
                            <a:spcPts val="800"/>
                          </a:spcAft>
                        </a:pPr>
                        <a:r>
                          <a: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a:t> </a:t>
                        </a:r>
                      </a:p>
                    </p:txBody>
                  </p:sp>
                  <p:grpSp>
                    <p:nvGrpSpPr>
                      <p:cNvPr id="16" name="Group 44"/>
                      <p:cNvGrpSpPr/>
                      <p:nvPr/>
                    </p:nvGrpSpPr>
                    <p:grpSpPr>
                      <a:xfrm>
                        <a:off x="0" y="-171450"/>
                        <a:ext cx="6381750" cy="5295900"/>
                        <a:chOff x="0" y="-171450"/>
                        <a:chExt cx="6381750" cy="5295900"/>
                      </a:xfrm>
                    </p:grpSpPr>
                    <p:sp>
                      <p:nvSpPr>
                        <p:cNvPr id="17" name="Rectangle 13"/>
                        <p:cNvSpPr/>
                        <p:nvPr/>
                      </p:nvSpPr>
                      <p:spPr>
                        <a:xfrm>
                          <a:off x="2905125" y="1638300"/>
                          <a:ext cx="742950" cy="638175"/>
                        </a:xfrm>
                        <a:prstGeom prst="rect">
                          <a:avLst/>
                        </a:prstGeom>
                        <a:no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ot="0" spcFirstLastPara="0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1100" b="1" i="1">
                              <a:solidFill>
                                <a:srgbClr val="00B050"/>
                              </a:solidFill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Ysgolion arbennig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GB" sz="9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 </a:t>
                          </a:r>
                          <a:endParaRPr lang="en-GB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18" name="Group 43"/>
                        <p:cNvGrpSpPr/>
                        <p:nvPr/>
                      </p:nvGrpSpPr>
                      <p:grpSpPr>
                        <a:xfrm>
                          <a:off x="0" y="-171450"/>
                          <a:ext cx="6381750" cy="5295900"/>
                          <a:chOff x="0" y="-171450"/>
                          <a:chExt cx="6381750" cy="5295900"/>
                        </a:xfrm>
                      </p:grpSpPr>
                      <p:sp>
                        <p:nvSpPr>
                          <p:cNvPr id="19" name="Rectangle 22"/>
                          <p:cNvSpPr/>
                          <p:nvPr/>
                        </p:nvSpPr>
                        <p:spPr>
                          <a:xfrm>
                            <a:off x="923925" y="1524000"/>
                            <a:ext cx="2057400" cy="647700"/>
                          </a:xfrm>
                          <a:prstGeom prst="rect">
                            <a:avLst/>
                          </a:prstGeom>
                          <a:noFill/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ot="0" spcFirstLastPara="0" vert="horz" wrap="square" lIns="91440" tIns="45720" rIns="91440" bIns="45720" numCol="1" spcCol="0" rtlCol="0" fromWordArt="0" anchor="ctr" anchorCtr="0" forceAA="0" compatLnSpc="1">
                            <a:prstTxWarp prst="textNoShape">
                              <a:avLst/>
                            </a:prstTxWarp>
                            <a:noAutofit/>
                          </a:bodyPr>
                          <a:lstStyle/>
                          <a:p>
                            <a:pPr algn="r">
                              <a:lnSpc>
                                <a:spcPct val="107000"/>
                              </a:lnSpc>
                              <a:spcAft>
                                <a:spcPts val="800"/>
                              </a:spcAft>
                            </a:pPr>
                            <a:r>
                              <a:rPr lang="en-GB" sz="1800" b="1" i="1">
                                <a:effectLst/>
                                <a:latin typeface="Calibri" panose="020F0502020204030204" pitchFamily="34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Ysgolion Catholig / ffydd</a:t>
                            </a:r>
                            <a:endParaRPr lang="en-GB" sz="1100">
                              <a:effectLst/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endParaRPr>
                          </a:p>
                          <a:p>
                            <a:pPr algn="ctr">
                              <a:lnSpc>
                                <a:spcPct val="107000"/>
                              </a:lnSpc>
                              <a:spcAft>
                                <a:spcPts val="800"/>
                              </a:spcAft>
                            </a:pPr>
                            <a:r>
                              <a:rPr lang="en-GB" sz="1100">
                                <a:effectLst/>
                                <a:latin typeface="Calibri" panose="020F0502020204030204" pitchFamily="34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  <a:t> </a:t>
                            </a:r>
                          </a:p>
                        </p:txBody>
                      </p:sp>
                      <p:grpSp>
                        <p:nvGrpSpPr>
                          <p:cNvPr id="20" name="Group 42"/>
                          <p:cNvGrpSpPr/>
                          <p:nvPr/>
                        </p:nvGrpSpPr>
                        <p:grpSpPr>
                          <a:xfrm>
                            <a:off x="0" y="-171450"/>
                            <a:ext cx="6381750" cy="5295900"/>
                            <a:chOff x="0" y="-171450"/>
                            <a:chExt cx="6381750" cy="5295900"/>
                          </a:xfrm>
                        </p:grpSpPr>
                        <p:grpSp>
                          <p:nvGrpSpPr>
                            <p:cNvPr id="26" name="Group 41"/>
                            <p:cNvGrpSpPr/>
                            <p:nvPr/>
                          </p:nvGrpSpPr>
                          <p:grpSpPr>
                            <a:xfrm>
                              <a:off x="3667125" y="3400425"/>
                              <a:ext cx="1933575" cy="1571624"/>
                              <a:chOff x="0" y="0"/>
                              <a:chExt cx="1933575" cy="1571624"/>
                            </a:xfrm>
                          </p:grpSpPr>
                          <p:sp>
                            <p:nvSpPr>
                              <p:cNvPr id="49" name="Rectangle 17"/>
                              <p:cNvSpPr/>
                              <p:nvPr/>
                            </p:nvSpPr>
                            <p:spPr>
                              <a:xfrm rot="16200000">
                                <a:off x="641031" y="279081"/>
                                <a:ext cx="1314451" cy="1270636"/>
                              </a:xfrm>
                              <a:prstGeom prst="rect">
                                <a:avLst/>
                              </a:prstGeom>
                              <a:noFill/>
                              <a:ln w="12700" cap="flat" cmpd="sng" algn="ctr">
                                <a:noFill/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vert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 algn="ctr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100" b="1">
                                    <a:solidFill>
                                      <a:srgbClr val="00B050"/>
                                    </a:solidFill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Ysgolion â phroblemau staffio neu gymunedol sydd wedi'u hysbysebu'n dda</a:t>
                                </a:r>
                                <a:endParaRPr lang="en-GB" sz="110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</p:txBody>
                          </p:sp>
                          <p:sp>
                            <p:nvSpPr>
                              <p:cNvPr id="50" name="Rectangle 26"/>
                              <p:cNvSpPr/>
                              <p:nvPr/>
                            </p:nvSpPr>
                            <p:spPr>
                              <a:xfrm rot="5400000">
                                <a:off x="-304801" y="304801"/>
                                <a:ext cx="1285878" cy="676275"/>
                              </a:xfrm>
                              <a:prstGeom prst="rect">
                                <a:avLst/>
                              </a:prstGeom>
                              <a:noFill/>
                              <a:ln w="12700" cap="flat" cmpd="sng" algn="ctr">
                                <a:noFill/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200" b="1" i="1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Gofynion siarad Cymraeg</a:t>
                                </a:r>
                                <a:endParaRPr lang="en-GB" sz="110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100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 </a:t>
                                </a:r>
                              </a:p>
                            </p:txBody>
                          </p:sp>
                        </p:grpSp>
                        <p:grpSp>
                          <p:nvGrpSpPr>
                            <p:cNvPr id="27" name="Group 40"/>
                            <p:cNvGrpSpPr/>
                            <p:nvPr/>
                          </p:nvGrpSpPr>
                          <p:grpSpPr>
                            <a:xfrm>
                              <a:off x="0" y="-171450"/>
                              <a:ext cx="6381750" cy="5295900"/>
                              <a:chOff x="0" y="-171450"/>
                              <a:chExt cx="6381750" cy="5295900"/>
                            </a:xfrm>
                          </p:grpSpPr>
                          <p:grpSp>
                            <p:nvGrpSpPr>
                              <p:cNvPr id="28" name="Group 36"/>
                              <p:cNvGrpSpPr/>
                              <p:nvPr/>
                            </p:nvGrpSpPr>
                            <p:grpSpPr>
                              <a:xfrm>
                                <a:off x="0" y="0"/>
                                <a:ext cx="4629150" cy="2581275"/>
                                <a:chOff x="0" y="0"/>
                                <a:chExt cx="4629150" cy="2581275"/>
                              </a:xfrm>
                            </p:grpSpPr>
                            <p:grpSp>
                              <p:nvGrpSpPr>
                                <p:cNvPr id="43" name="Group 30"/>
                                <p:cNvGrpSpPr/>
                                <p:nvPr/>
                              </p:nvGrpSpPr>
                              <p:grpSpPr>
                                <a:xfrm>
                                  <a:off x="390525" y="0"/>
                                  <a:ext cx="4238625" cy="1638300"/>
                                  <a:chOff x="0" y="0"/>
                                  <a:chExt cx="4238625" cy="1638300"/>
                                </a:xfrm>
                              </p:grpSpPr>
                              <p:sp>
                                <p:nvSpPr>
                                  <p:cNvPr id="45" name="Rectangle 1"/>
                                  <p:cNvSpPr/>
                                  <p:nvPr/>
                                </p:nvSpPr>
                                <p:spPr>
                                  <a:xfrm>
                                    <a:off x="0" y="485775"/>
                                    <a:ext cx="1790700" cy="11525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1800" b="1">
                                        <a:solidFill>
                                          <a:srgbClr val="00B05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Cyflogau swyddi penaethiaid ysgolion bychain</a:t>
                                    </a:r>
                                    <a:endParaRPr lang="en-GB" sz="1100"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900"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 </a:t>
                                    </a:r>
                                    <a:endParaRPr lang="en-GB" sz="1100"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6" name="Rectangle 3"/>
                                  <p:cNvSpPr/>
                                  <p:nvPr/>
                                </p:nvSpPr>
                                <p:spPr>
                                  <a:xfrm>
                                    <a:off x="1733550" y="0"/>
                                    <a:ext cx="581025" cy="1619250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>
                                    <a:noFill/>
                                  </a:ln>
                                </p:spPr>
                                <p:style>
                                  <a:lnRef idx="2">
                                    <a:schemeClr val="accent1">
                                      <a:shade val="50000"/>
                                    </a:schemeClr>
                                  </a:lnRef>
                                  <a:fillRef idx="1">
                                    <a:schemeClr val="accent1"/>
                                  </a:fillRef>
                                  <a:effectRef idx="0">
                                    <a:schemeClr val="accent1"/>
                                  </a:effectRef>
                                  <a:fontRef idx="minor">
                                    <a:schemeClr val="lt1"/>
                                  </a:fontRef>
                                </p:style>
                                <p:txBody>
                                  <a:bodyPr rot="0" spcFirstLastPara="0" vert="vert" wrap="square" lIns="91440" tIns="45720" rIns="91440" bIns="4572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1200" b="1">
                                        <a:solidFill>
                                          <a:srgbClr val="00000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Ysgolion yn wynebu academeiddio posibl</a:t>
                                    </a:r>
                                    <a:endParaRPr lang="en-GB" sz="1100"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1100">
                                        <a:solidFill>
                                          <a:srgbClr val="000000"/>
                                        </a:solidFill>
                                        <a:effectLst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 </a:t>
                                    </a:r>
                                    <a:endParaRPr lang="en-GB" sz="1100">
                                      <a:effectLst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</p:txBody>
                              </p:sp>
                              <p:sp>
                                <p:nvSpPr>
                                  <p:cNvPr id="47" name="Rectangle 8"/>
                                  <p:cNvSpPr/>
                                  <p:nvPr/>
                                </p:nvSpPr>
                                <p:spPr>
                                  <a:xfrm>
                                    <a:off x="3124200" y="333375"/>
                                    <a:ext cx="1114425" cy="103822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12700" cap="flat" cmpd="sng" algn="ctr">
                                    <a:noFill/>
                                    <a:prstDash val="solid"/>
                                    <a:miter lim="800000"/>
                                  </a:ln>
                                  <a:effectLst/>
                                </p:spPr>
                                <p:txBody>
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>
                                      <a:lnSpc>
                                        <a:spcPct val="107000"/>
                                      </a:lnSpc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400" b="1" i="1" dirty="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 </a:t>
                                    </a:r>
                                    <a:endParaRPr lang="en-GB" sz="1100" dirty="0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>
                                      <a:lnSpc>
                                        <a:spcPct val="107000"/>
                                      </a:lnSpc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400" b="1" i="1" dirty="0" err="1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Ysgolion</a:t>
                                    </a:r>
                                    <a:r>
                                      <a:rPr lang="en-GB" sz="1400" b="1" i="1" dirty="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 â </a:t>
                                    </a:r>
                                    <a:r>
                                      <a:rPr lang="en-GB" sz="1400" b="1" i="1" dirty="0" err="1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phroblemau</a:t>
                                    </a:r>
                                    <a:r>
                                      <a:rPr lang="en-GB" sz="1400" b="1" i="1" dirty="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 </a:t>
                                    </a:r>
                                    <a:r>
                                      <a:rPr lang="en-GB" sz="1400" b="1" i="1" dirty="0" err="1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ariannol</a:t>
                                    </a:r>
                                    <a:endParaRPr lang="en-GB" sz="1100" dirty="0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1100" dirty="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  <p:sp>
                                <p:nvSpPr>
                                  <p:cNvPr id="48" name="Rectangle 9"/>
                                  <p:cNvSpPr/>
                                  <p:nvPr/>
                                </p:nvSpPr>
                                <p:spPr>
                                  <a:xfrm>
                                    <a:off x="2162175" y="95250"/>
                                    <a:ext cx="1114425" cy="1323975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  <a:ln w="12700" cap="flat" cmpd="sng" algn="ctr">
                                    <a:noFill/>
                                    <a:prstDash val="solid"/>
                                    <a:miter lim="800000"/>
                                  </a:ln>
                                  <a:effectLst/>
                                </p:spPr>
                                <p:txBody>
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<a:prstTxWarp prst="textNoShape">
                                      <a:avLst/>
                                    </a:prstTxWarp>
                                    <a:noAutofit/>
                                  </a:bodyPr>
                                  <a:lstStyle/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0"/>
                                      </a:spcAft>
                                    </a:pPr>
                                    <a:r>
                                      <a:rPr lang="en-GB" sz="110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a:t>Y modd mae ysgolion yn cyflwyno eu hunain mewn hysbysebion a phecynnau recriwtio</a:t>
                                    </a:r>
                                    <a:endParaRPr lang="en-GB" sz="1100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endParaRPr>
                                  </a:p>
                                  <a:p>
                                    <a:pPr algn="ctr">
                                      <a:lnSpc>
                                        <a:spcPct val="107000"/>
                                      </a:lnSpc>
                                      <a:spcAft>
                                        <a:spcPts val="800"/>
                                      </a:spcAft>
                                    </a:pPr>
                                    <a:r>
                                      <a:rPr lang="en-GB" sz="110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a:t> </a:t>
                                    </a:r>
                                  </a:p>
                                </p:txBody>
                              </p:sp>
                            </p:grpSp>
                            <p:sp>
                              <p:nvSpPr>
                                <p:cNvPr id="44" name="Rectangle 21"/>
                                <p:cNvSpPr/>
                                <p:nvPr/>
                              </p:nvSpPr>
                              <p:spPr>
                                <a:xfrm>
                                  <a:off x="0" y="2162175"/>
                                  <a:ext cx="2419350" cy="419100"/>
                                </a:xfrm>
                                <a:prstGeom prst="rect">
                                  <a:avLst/>
                                </a:prstGeom>
                                <a:noFill/>
                                <a:ln w="12700" cap="flat" cmpd="sng" algn="ctr">
                                  <a:noFill/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 algn="r">
                                    <a:lnSpc>
                                      <a:spcPct val="107000"/>
                                    </a:lnSpc>
                                    <a:spcAft>
                                      <a:spcPts val="800"/>
                                    </a:spcAft>
                                  </a:pPr>
                                  <a:r>
                                    <a:rPr lang="en-GB" sz="1000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Ardaloedd lle mae darpariaeth yn cael ei adolygu – e.e. cynlluniau i gau ysgolion</a:t>
                                  </a:r>
                                  <a:endParaRPr lang="en-GB" sz="1100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endParaRPr>
                                </a:p>
                              </p:txBody>
                            </p:sp>
                          </p:grpSp>
                          <p:grpSp>
                            <p:nvGrpSpPr>
                              <p:cNvPr id="29" name="Group 39"/>
                              <p:cNvGrpSpPr/>
                              <p:nvPr/>
                            </p:nvGrpSpPr>
                            <p:grpSpPr>
                              <a:xfrm>
                                <a:off x="923925" y="-171450"/>
                                <a:ext cx="5457825" cy="5295900"/>
                                <a:chOff x="0" y="-219075"/>
                                <a:chExt cx="5457825" cy="5295900"/>
                              </a:xfrm>
                            </p:grpSpPr>
                            <p:sp>
                              <p:nvSpPr>
                                <p:cNvPr id="30" name="Rectangle 16"/>
                                <p:cNvSpPr/>
                                <p:nvPr/>
                              </p:nvSpPr>
                              <p:spPr>
                                <a:xfrm>
                                  <a:off x="1933575" y="2295525"/>
                                  <a:ext cx="3105150" cy="685800"/>
                                </a:xfrm>
                                <a:prstGeom prst="rect">
                                  <a:avLst/>
                                </a:prstGeom>
                                <a:noFill/>
                                <a:ln w="12700" cap="flat" cmpd="sng" algn="ctr">
                                  <a:noFill/>
                                  <a:prstDash val="solid"/>
                                  <a:miter lim="800000"/>
                                </a:ln>
                                <a:effectLst/>
                              </p:spPr>
                              <p:txBody>
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<a:prstTxWarp prst="textNoShape">
                                    <a:avLst/>
                                  </a:prstTxWarp>
                                  <a:noAutofit/>
                                </a:bodyPr>
                                <a:lstStyle/>
                                <a:p>
                                  <a:pPr>
                                    <a:lnSpc>
                                      <a:spcPct val="107000"/>
                                    </a:lnSpc>
                                    <a:spcAft>
                                      <a:spcPts val="0"/>
                                    </a:spcAft>
                                  </a:pPr>
                                  <a:r>
                                    <a:rPr lang="en-GB" sz="1200" b="1" i="1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Lleoliad daearyddol / Ysgolion gwledig (materion recrwtio sydd ddim yn unigryw i benaethiaeth)</a:t>
                                  </a:r>
                                  <a:endParaRPr lang="en-GB" sz="1100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endParaRPr>
                                </a:p>
                                <a:p>
                                  <a:pPr algn="ctr">
                                    <a:lnSpc>
                                      <a:spcPct val="107000"/>
                                    </a:lnSpc>
                                    <a:spcAft>
                                      <a:spcPts val="800"/>
                                    </a:spcAft>
                                  </a:pPr>
                                  <a:r>
                                    <a:rPr lang="en-GB" sz="1100">
                                      <a:effectLst/>
                                      <a:latin typeface="Calibri" panose="020F0502020204030204" pitchFamily="34" charset="0"/>
                                      <a:ea typeface="Calibri" panose="020F0502020204030204" pitchFamily="34" charset="0"/>
                                      <a:cs typeface="Times New Roman" panose="02020603050405020304" pitchFamily="18" charset="0"/>
                                    </a:rPr>
                                    <a:t> </a:t>
                                  </a:r>
                                </a:p>
                              </p:txBody>
                            </p:sp>
                            <p:grpSp>
                              <p:nvGrpSpPr>
                                <p:cNvPr id="31" name="Group 35"/>
                                <p:cNvGrpSpPr/>
                                <p:nvPr/>
                              </p:nvGrpSpPr>
                              <p:grpSpPr>
                                <a:xfrm>
                                  <a:off x="0" y="-219075"/>
                                  <a:ext cx="5457825" cy="5295900"/>
                                  <a:chOff x="0" y="-219075"/>
                                  <a:chExt cx="5457825" cy="5295900"/>
                                </a:xfrm>
                              </p:grpSpPr>
                              <p:grpSp>
                                <p:nvGrpSpPr>
                                  <p:cNvPr id="32" name="Group 34"/>
                                  <p:cNvGrpSpPr/>
                                  <p:nvPr/>
                                </p:nvGrpSpPr>
                                <p:grpSpPr>
                                  <a:xfrm>
                                    <a:off x="1971675" y="-219075"/>
                                    <a:ext cx="3486150" cy="4572000"/>
                                    <a:chOff x="-47625" y="-219075"/>
                                    <a:chExt cx="3486150" cy="4572000"/>
                                  </a:xfrm>
                                </p:grpSpPr>
                                <p:grpSp>
                                  <p:nvGrpSpPr>
                                    <p:cNvPr id="37" name="Group 31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0" y="-219075"/>
                                      <a:ext cx="3438525" cy="3648075"/>
                                      <a:chOff x="0" y="-219075"/>
                                      <a:chExt cx="3438525" cy="3648075"/>
                                    </a:xfrm>
                                  </p:grpSpPr>
                                  <p:sp>
                                    <p:nvSpPr>
                                      <p:cNvPr id="39" name="Rectangle 5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561975" y="-219075"/>
                                        <a:ext cx="2114550" cy="438150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12700" cap="flat" cmpd="sng" algn="ctr">
                                        <a:noFill/>
                                        <a:prstDash val="solid"/>
                                        <a:miter lim="800000"/>
                                      </a:ln>
                                      <a:effectLst/>
                                    </p:spPr>
                                    <p:txBody>
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Autofit/>
                                      </a:bodyPr>
                                      <a:lstStyle/>
                                      <a:p>
                                        <a:pPr algn="ctr"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2000" b="1" dirty="0" err="1">
                                            <a:solidFill>
                                              <a:srgbClr val="00B050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Cyfrwng</a:t>
                                        </a:r>
                                        <a:r>
                                          <a:rPr lang="en-GB" sz="2000" b="1" dirty="0">
                                            <a:solidFill>
                                              <a:srgbClr val="00B050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 Cymraeg</a:t>
                                        </a:r>
                                        <a:endParaRPr lang="en-GB" sz="1100" dirty="0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endParaRPr>
                                      </a:p>
                                    </p:txBody>
                                  </p:sp>
                                  <p:sp>
                                    <p:nvSpPr>
                                      <p:cNvPr id="40" name="Rectangle 7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1695450" y="733425"/>
                                        <a:ext cx="1047750" cy="65722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12700" cap="flat" cmpd="sng" algn="ctr">
                                        <a:noFill/>
                                        <a:prstDash val="solid"/>
                                        <a:miter lim="800000"/>
                                      </a:ln>
                                      <a:effectLst/>
                                    </p:spPr>
                                    <p:txBody>
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Autofit/>
                                      </a:bodyPr>
                                      <a:lstStyle/>
                                      <a:p>
                                        <a:pPr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1100" b="1" dirty="0" err="1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Safon</a:t>
                                        </a:r>
                                        <a:r>
                                          <a:rPr lang="en-GB" sz="1100" b="1" dirty="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 </a:t>
                                        </a:r>
                                        <a:r>
                                          <a:rPr lang="en-GB" sz="1100" b="1" dirty="0" err="1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yr</a:t>
                                        </a:r>
                                        <a:r>
                                          <a:rPr lang="en-GB" sz="1100" b="1" dirty="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 </a:t>
                                        </a:r>
                                        <a:r>
                                          <a:rPr lang="en-GB" sz="1100" b="1" dirty="0" err="1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ymgeiswyr</a:t>
                                        </a:r>
                                        <a:r>
                                          <a:rPr lang="en-GB" sz="1100" b="1" dirty="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 / </a:t>
                                        </a:r>
                                        <a:r>
                                          <a:rPr lang="en-GB" sz="1100" b="1" dirty="0" err="1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pwll</a:t>
                                        </a:r>
                                        <a:r>
                                          <a:rPr lang="en-GB" sz="1100" b="1" dirty="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 </a:t>
                                        </a:r>
                                        <a:r>
                                          <a:rPr lang="en-GB" sz="1100" b="1" dirty="0" err="1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bychan</a:t>
                                        </a:r>
                                        <a:endParaRPr lang="en-GB" sz="1100" dirty="0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endParaRPr>
                                      </a:p>
                                      <a:p>
                                        <a:pPr algn="ctr"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1100" dirty="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41" name="Rectangle 10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2343150" y="1390650"/>
                                        <a:ext cx="942975" cy="1238250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12700" cap="flat" cmpd="sng" algn="ctr">
                                        <a:noFill/>
                                        <a:prstDash val="solid"/>
                                        <a:miter lim="800000"/>
                                      </a:ln>
                                      <a:effectLst/>
                                    </p:spPr>
                                    <p:txBody>
                                      <a:bodyPr rot="0" spcFirstLastPara="0" vert="vert" wrap="square" lIns="91440" tIns="45720" rIns="91440" bIns="4572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Autofit/>
                                      </a:bodyPr>
                                      <a:lstStyle/>
                                      <a:p>
                                        <a:pPr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1600">
                                            <a:solidFill>
                                              <a:srgbClr val="00B050"/>
                                            </a:solidFill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% o ymrwymiad addysgu</a:t>
                                        </a:r>
                                        <a:endParaRPr lang="en-GB" sz="1100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endParaRPr>
                                      </a:p>
                                      <a:p>
                                        <a:pPr algn="ctr"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110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  <p:sp>
                                    <p:nvSpPr>
                                      <p:cNvPr id="42" name="Rectangle 18"/>
                                      <p:cNvSpPr/>
                                      <p:nvPr/>
                                    </p:nvSpPr>
                                    <p:spPr>
                                      <a:xfrm>
                                        <a:off x="0" y="2924175"/>
                                        <a:ext cx="3438525" cy="504825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 w="12700" cap="flat" cmpd="sng" algn="ctr">
                                        <a:noFill/>
                                        <a:prstDash val="solid"/>
                                        <a:miter lim="800000"/>
                                      </a:ln>
                                      <a:effectLst/>
                                    </p:spPr>
                                    <p:txBody>
  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  <a:prstTxWarp prst="textNoShape">
                                          <a:avLst/>
                                        </a:prstTxWarp>
                                        <a:noAutofit/>
                                      </a:bodyPr>
                                      <a:lstStyle/>
                                      <a:p>
                                        <a:pPr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120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Ysgolion bychain – ddim yn cael eu gweld fel rhywle am gyfleoedd i ddatblygu gyrfa cryf</a:t>
                                        </a:r>
                                        <a:endParaRPr lang="en-GB" sz="1100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endParaRPr>
                                      </a:p>
                                      <a:p>
                                        <a:pPr algn="ctr">
                                          <a:lnSpc>
                                            <a:spcPct val="107000"/>
                                          </a:lnSpc>
                                          <a:spcAft>
                                            <a:spcPts val="800"/>
                                          </a:spcAft>
                                        </a:pPr>
                                        <a:r>
                                          <a:rPr lang="en-GB" sz="1100">
                                            <a:effectLst/>
                                            <a:latin typeface="Calibri" panose="020F0502020204030204" pitchFamily="34" charset="0"/>
                                            <a:ea typeface="Calibri" panose="020F0502020204030204" pitchFamily="34" charset="0"/>
                                            <a:cs typeface="Times New Roman" panose="02020603050405020304" pitchFamily="18" charset="0"/>
                                          </a:rPr>
                                          <a:t> </a:t>
                                        </a:r>
                                      </a:p>
                                    </p:txBody>
                                  </p:sp>
                                </p:grpSp>
                                <p:sp>
                                  <p:nvSpPr>
                                    <p:cNvPr id="38" name="Rectangle 25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-47625" y="3362325"/>
                                      <a:ext cx="1057275" cy="990600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12700" cap="flat" cmpd="sng" algn="ctr">
                                      <a:noFill/>
                                      <a:prstDash val="solid"/>
                                      <a:miter lim="800000"/>
                                    </a:ln>
                                    <a:effectLst/>
                                  </p:spPr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1100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Ysgolion mewn mesurau arbennig / y mae angen eu gwella</a:t>
                                      </a:r>
                                      <a:endParaRPr lang="en-GB" sz="110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  <p:grpSp>
                                <p:nvGrpSpPr>
                                  <p:cNvPr id="33" name="Group 32"/>
                                  <p:cNvGrpSpPr/>
                                  <p:nvPr/>
                                </p:nvGrpSpPr>
                                <p:grpSpPr>
                                  <a:xfrm>
                                    <a:off x="0" y="2533650"/>
                                    <a:ext cx="2085975" cy="2543175"/>
                                    <a:chOff x="0" y="0"/>
                                    <a:chExt cx="2085975" cy="2543175"/>
                                  </a:xfrm>
                                </p:grpSpPr>
                                <p:sp>
                                  <p:nvSpPr>
                                    <p:cNvPr id="34" name="Rectangle 19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466725" y="552450"/>
                                      <a:ext cx="1247775" cy="628650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12700" cap="flat" cmpd="sng" algn="ctr">
                                      <a:noFill/>
                                      <a:prstDash val="solid"/>
                                      <a:miter lim="800000"/>
                                    </a:ln>
                                    <a:effectLst/>
                                  </p:spPr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0"/>
                                        </a:spcAft>
                                      </a:pPr>
                                      <a:r>
                                        <a:rPr lang="en-GB" sz="1200" i="1" dirty="0" err="1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Canfyddiadau</a:t>
                                      </a:r>
                                      <a:r>
                                        <a:rPr lang="en-GB" sz="1200" i="1" dirty="0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 o </a:t>
                                      </a:r>
                                      <a:r>
                                        <a:rPr lang="en-GB" sz="1200" i="1" dirty="0" err="1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lwyth</a:t>
                                      </a:r>
                                      <a:r>
                                        <a:rPr lang="en-GB" sz="1200" i="1" dirty="0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 </a:t>
                                      </a:r>
                                      <a:r>
                                        <a:rPr lang="en-GB" sz="1200" i="1" dirty="0" err="1">
                                          <a:solidFill>
                                            <a:srgbClr val="00B050"/>
                                          </a:solidFill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gwaith</a:t>
                                      </a:r>
                                      <a:endParaRPr lang="en-GB" sz="1100" dirty="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endParaRPr>
                                    </a:p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1100" dirty="0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  <p:sp>
                                  <p:nvSpPr>
                                    <p:cNvPr id="35" name="Rectangle 20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0" y="0"/>
                                      <a:ext cx="1533525" cy="485775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12700" cap="flat" cmpd="sng" algn="ctr">
                                      <a:noFill/>
                                      <a:prstDash val="solid"/>
                                      <a:miter lim="800000"/>
                                    </a:ln>
                                    <a:effectLst/>
                                  </p:spPr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1300" b="1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Prisiau tai yn yr ardal / costau byw</a:t>
                                      </a:r>
                                      <a:endParaRPr lang="en-GB" sz="110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endParaRPr>
                                    </a:p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1100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 </a:t>
                                      </a:r>
                                    </a:p>
                                  </p:txBody>
                                </p:sp>
                                <p:sp>
                                  <p:nvSpPr>
                                    <p:cNvPr id="36" name="Rectangle 27"/>
                                    <p:cNvSpPr/>
                                    <p:nvPr/>
                                  </p:nvSpPr>
                                  <p:spPr>
                                    <a:xfrm>
                                      <a:off x="619125" y="1076324"/>
                                      <a:ext cx="1466850" cy="1466851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 w="12700" cap="flat" cmpd="sng" algn="ctr">
                                      <a:noFill/>
                                      <a:prstDash val="solid"/>
                                      <a:miter lim="800000"/>
                                    </a:ln>
                                    <a:effectLst/>
                                  </p:spPr>
                                  <p:txBody>
      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      <a:prstTxWarp prst="textNoShape">
                                        <a:avLst/>
                                      </a:prstTxWarp>
                                      <a:noAutofit/>
                                    </a:bodyPr>
                                    <a:lstStyle/>
                                    <a:p>
                                      <a:pPr algn="ctr">
                                        <a:lnSpc>
                                          <a:spcPct val="107000"/>
                                        </a:lnSpc>
                                        <a:spcAft>
                                          <a:spcPts val="800"/>
                                        </a:spcAft>
                                      </a:pPr>
                                      <a:r>
                                        <a:rPr lang="en-GB" sz="1000" i="1">
                                          <a:effectLst/>
                                          <a:latin typeface="Calibri" panose="020F0502020204030204" pitchFamily="34" charset="0"/>
                                          <a:ea typeface="Calibri" panose="020F0502020204030204" pitchFamily="34" charset="0"/>
                                          <a:cs typeface="Times New Roman" panose="02020603050405020304" pitchFamily="18" charset="0"/>
                                        </a:rPr>
                                        <a:t>Efallai na fydd gofynion yr ysgol yn fodlon ar yr ymgeisydd (mae mwy o benaethiaid yn ymddeol yn gynnar, llai o ymgeiswyr cymwys yn chwilio am swyddi prifathrawiaeth)</a:t>
                                      </a:r>
                                      <a:endParaRPr lang="en-GB" sz="1100">
                                        <a:effectLst/>
                                        <a:latin typeface="Calibri" panose="020F0502020204030204" pitchFamily="34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endParaRPr>
                                    </a:p>
                                  </p:txBody>
                                </p:sp>
                              </p:grpSp>
                            </p:grpSp>
                          </p:grpSp>
                        </p:grpSp>
                      </p:grpSp>
                      <p:grpSp>
                        <p:nvGrpSpPr>
                          <p:cNvPr id="21" name="Group 38"/>
                          <p:cNvGrpSpPr/>
                          <p:nvPr/>
                        </p:nvGrpSpPr>
                        <p:grpSpPr>
                          <a:xfrm>
                            <a:off x="2876550" y="1328737"/>
                            <a:ext cx="2533650" cy="1190625"/>
                            <a:chOff x="0" y="-61913"/>
                            <a:chExt cx="2533650" cy="1190625"/>
                          </a:xfrm>
                        </p:grpSpPr>
                        <p:sp>
                          <p:nvSpPr>
                            <p:cNvPr id="22" name="Rectangle 11"/>
                            <p:cNvSpPr/>
                            <p:nvPr/>
                          </p:nvSpPr>
                          <p:spPr>
                            <a:xfrm>
                              <a:off x="1419225" y="-61913"/>
                              <a:ext cx="1114425" cy="1190625"/>
                            </a:xfrm>
                            <a:prstGeom prst="rect">
                              <a:avLst/>
                            </a:prstGeom>
                            <a:noFill/>
                            <a:ln w="12700" cap="flat" cmpd="sng" algn="ctr">
                              <a:noFill/>
                              <a:prstDash val="solid"/>
                              <a:miter lim="800000"/>
                            </a:ln>
                            <a:effectLst/>
                          </p:spPr>
                          <p:txBody>
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<a:prstTxWarp prst="textNoShape">
                                <a:avLst/>
                              </a:prstTxWarp>
                              <a:noAutofit/>
                            </a:bodyPr>
                            <a:lstStyle/>
                            <a:p>
                              <a:pPr algn="r">
                                <a:lnSpc>
                                  <a:spcPct val="107000"/>
                                </a:lnSpc>
                                <a:spcAft>
                                  <a:spcPts val="0"/>
                                </a:spcAft>
                              </a:pP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Lefel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o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brofiad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sydd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ei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angen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ar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gyfer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ysgolion</a:t>
                              </a:r>
                              <a:r>
                                <a:rPr lang="en-GB" sz="13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 </a:t>
                              </a:r>
                              <a:r>
                                <a:rPr lang="en-GB" sz="1300" dirty="0" err="1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mwy</a:t>
                              </a:r>
                              <a:endParaRPr lang="en-GB" sz="1100" dirty="0">
                                <a:effectLst/>
                                <a:latin typeface="Calibri" panose="020F0502020204030204" pitchFamily="34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endParaRPr>
                            </a:p>
                            <a:p>
                              <a:pPr algn="ctr">
                                <a:lnSpc>
                                  <a:spcPct val="107000"/>
                                </a:lnSpc>
                                <a:spcAft>
                                  <a:spcPts val="800"/>
                                </a:spcAft>
                              </a:pPr>
                              <a:r>
                                <a:rPr lang="en-GB" sz="1100" dirty="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rPr>
                                <a:t> </a:t>
                              </a:r>
                            </a:p>
                          </p:txBody>
                        </p:sp>
                        <p:grpSp>
                          <p:nvGrpSpPr>
                            <p:cNvPr id="23" name="Group 37"/>
                            <p:cNvGrpSpPr/>
                            <p:nvPr/>
                          </p:nvGrpSpPr>
                          <p:grpSpPr>
                            <a:xfrm>
                              <a:off x="0" y="9525"/>
                              <a:ext cx="1724025" cy="1028700"/>
                              <a:chOff x="0" y="0"/>
                              <a:chExt cx="1724025" cy="1028700"/>
                            </a:xfrm>
                          </p:grpSpPr>
                          <p:sp>
                            <p:nvSpPr>
                              <p:cNvPr id="24" name="Rectangle 12"/>
                              <p:cNvSpPr/>
                              <p:nvPr/>
                            </p:nvSpPr>
                            <p:spPr>
                              <a:xfrm>
                                <a:off x="0" y="0"/>
                                <a:ext cx="1724025" cy="238125"/>
                              </a:xfrm>
                              <a:prstGeom prst="rect">
                                <a:avLst/>
                              </a:prstGeom>
                              <a:noFill/>
                              <a:ln w="12700" cap="flat" cmpd="sng" algn="ctr">
                                <a:noFill/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100" b="1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Canfyddiad o'r ysgol</a:t>
                                </a:r>
                                <a:endParaRPr lang="en-GB" sz="110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100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 </a:t>
                                </a:r>
                              </a:p>
                            </p:txBody>
                          </p:sp>
                          <p:sp>
                            <p:nvSpPr>
                              <p:cNvPr id="25" name="Rectangle 29"/>
                              <p:cNvSpPr/>
                              <p:nvPr/>
                            </p:nvSpPr>
                            <p:spPr>
                              <a:xfrm>
                                <a:off x="304800" y="714375"/>
                                <a:ext cx="1381125" cy="314325"/>
                              </a:xfrm>
                              <a:prstGeom prst="rect">
                                <a:avLst/>
                              </a:prstGeom>
                              <a:noFill/>
                              <a:ln w="12700" cap="flat" cmpd="sng" algn="ctr">
                                <a:noFill/>
                                <a:prstDash val="solid"/>
                                <a:miter lim="800000"/>
                              </a:ln>
                              <a:effectLst/>
                            </p:spPr>
                            <p:txBody>
                              <a:bodyPr rot="0" spcFirstLastPara="0" vert="horz" wrap="square" lIns="91440" tIns="45720" rIns="91440" bIns="45720" numCol="1" spcCol="0" rtlCol="0" fromWordArt="0" anchor="ctr" anchorCtr="0" forceAA="0" compatLnSpc="1">
                                <a:prstTxWarp prst="textNoShape">
                                  <a:avLst/>
                                </a:prstTxWarp>
                                <a:noAutofit/>
                              </a:bodyPr>
                              <a:lstStyle/>
                              <a:p>
                                <a:pPr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400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Maint yr ysgol</a:t>
                                </a:r>
                                <a:endParaRPr lang="en-GB" sz="1100">
                                  <a:effectLst/>
                                  <a:latin typeface="Calibri" panose="020F0502020204030204" pitchFamily="34" charset="0"/>
                                  <a:ea typeface="Calibri" panose="020F0502020204030204" pitchFamily="34" charset="0"/>
                                  <a:cs typeface="Times New Roman" panose="02020603050405020304" pitchFamily="18" charset="0"/>
                                </a:endParaRPr>
                              </a:p>
                              <a:p>
                                <a:pPr algn="ctr">
                                  <a:lnSpc>
                                    <a:spcPct val="107000"/>
                                  </a:lnSpc>
                                  <a:spcAft>
                                    <a:spcPts val="800"/>
                                  </a:spcAft>
                                </a:pPr>
                                <a:r>
                                  <a:rPr lang="en-GB" sz="1100">
                                    <a:effectLst/>
                                    <a:latin typeface="Calibri" panose="020F0502020204030204" pitchFamily="34" charset="0"/>
                                    <a:ea typeface="Calibri" panose="020F0502020204030204" pitchFamily="34" charset="0"/>
                                    <a:cs typeface="Times New Roman" panose="02020603050405020304" pitchFamily="18" charset="0"/>
                                  </a:rPr>
                                  <a:t> </a:t>
                                </a:r>
                              </a:p>
                            </p:txBody>
                          </p:sp>
                        </p:grpSp>
                      </p:grpSp>
                    </p:grpSp>
                  </p:grpSp>
                </p:grp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273623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9512" y="260648"/>
            <a:ext cx="7272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/>
              <a:t>O </a:t>
            </a:r>
            <a:r>
              <a:rPr lang="en-GB" sz="3200" b="1" dirty="0" err="1" smtClean="0"/>
              <a:t>enau’r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penaethiaid</a:t>
            </a:r>
            <a:r>
              <a:rPr lang="en-GB" sz="3200" b="1" dirty="0" smtClean="0"/>
              <a:t> – </a:t>
            </a:r>
            <a:r>
              <a:rPr lang="en-GB" sz="3200" b="1" dirty="0" err="1" smtClean="0"/>
              <a:t>canfyddiadau</a:t>
            </a:r>
            <a:r>
              <a:rPr lang="en-GB" sz="3200" b="1" dirty="0" smtClean="0"/>
              <a:t> o </a:t>
            </a:r>
            <a:r>
              <a:rPr lang="en-GB" sz="3200" b="1" dirty="0" err="1" smtClean="0"/>
              <a:t>arolygon</a:t>
            </a:r>
            <a:r>
              <a:rPr lang="en-GB" sz="3200" b="1" dirty="0" smtClean="0"/>
              <a:t> a </a:t>
            </a:r>
            <a:r>
              <a:rPr lang="en-GB" sz="3200" b="1" dirty="0" err="1" smtClean="0"/>
              <a:t>chyfweliadau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3308" y="1371367"/>
            <a:ext cx="9020692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/>
              <a:t>Mae </a:t>
            </a:r>
            <a:r>
              <a:rPr lang="en-GB" sz="1900" dirty="0" err="1"/>
              <a:t>penaethiaid</a:t>
            </a:r>
            <a:r>
              <a:rPr lang="en-GB" sz="1900" dirty="0"/>
              <a:t>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/>
              <a:t>mwynhau</a:t>
            </a:r>
            <a:r>
              <a:rPr lang="en-GB" sz="1900" dirty="0"/>
              <a:t> </a:t>
            </a:r>
            <a:r>
              <a:rPr lang="en-GB" sz="1900" dirty="0" err="1"/>
              <a:t>gallu</a:t>
            </a:r>
            <a:r>
              <a:rPr lang="en-GB" sz="1900" dirty="0"/>
              <a:t> </a:t>
            </a:r>
            <a:r>
              <a:rPr lang="en-GB" sz="1900" dirty="0" err="1"/>
              <a:t>gwneud</a:t>
            </a:r>
            <a:r>
              <a:rPr lang="en-GB" sz="1900" dirty="0"/>
              <a:t> </a:t>
            </a:r>
            <a:r>
              <a:rPr lang="en-GB" sz="1900" dirty="0" err="1"/>
              <a:t>gwahaniaeth</a:t>
            </a:r>
            <a:r>
              <a:rPr lang="en-GB" sz="1900" dirty="0"/>
              <a:t>, </a:t>
            </a:r>
            <a:r>
              <a:rPr lang="en-GB" sz="1900" dirty="0" err="1"/>
              <a:t>gan</a:t>
            </a:r>
            <a:r>
              <a:rPr lang="en-GB" sz="1900" dirty="0"/>
              <a:t> weld </a:t>
            </a:r>
            <a:r>
              <a:rPr lang="en-GB" sz="1900" dirty="0" err="1"/>
              <a:t>disgyblion</a:t>
            </a:r>
            <a:r>
              <a:rPr lang="en-GB" sz="1900" dirty="0"/>
              <a:t>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/>
              <a:t>cyflawni</a:t>
            </a:r>
            <a:r>
              <a:rPr lang="en-GB" sz="1900" dirty="0"/>
              <a:t>. </a:t>
            </a:r>
            <a:r>
              <a:rPr lang="en-GB" sz="1900" dirty="0" err="1" smtClean="0"/>
              <a:t>Teimlant</a:t>
            </a:r>
            <a:r>
              <a:rPr lang="en-GB" sz="1900" dirty="0" smtClean="0"/>
              <a:t> </a:t>
            </a:r>
            <a:r>
              <a:rPr lang="en-GB" sz="1900" dirty="0" err="1"/>
              <a:t>eu</a:t>
            </a:r>
            <a:r>
              <a:rPr lang="en-GB" sz="1900" dirty="0"/>
              <a:t> bod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/>
              <a:t>freintiedig</a:t>
            </a:r>
            <a:r>
              <a:rPr lang="en-GB" sz="1900" dirty="0"/>
              <a:t> </a:t>
            </a:r>
            <a:r>
              <a:rPr lang="en-GB" sz="1900" dirty="0" err="1"/>
              <a:t>i</a:t>
            </a:r>
            <a:r>
              <a:rPr lang="en-GB" sz="1900" dirty="0"/>
              <a:t> </a:t>
            </a:r>
            <a:r>
              <a:rPr lang="en-GB" sz="1900" dirty="0" err="1"/>
              <a:t>fod</a:t>
            </a:r>
            <a:r>
              <a:rPr lang="en-GB" sz="1900" dirty="0"/>
              <a:t> </a:t>
            </a:r>
            <a:r>
              <a:rPr lang="en-GB" sz="1900" dirty="0" err="1" smtClean="0"/>
              <a:t>yn</a:t>
            </a:r>
            <a:r>
              <a:rPr lang="en-GB" sz="1900" dirty="0" smtClean="0"/>
              <a:t> y </a:t>
            </a:r>
            <a:r>
              <a:rPr lang="en-GB" sz="1900" dirty="0" err="1" smtClean="0"/>
              <a:t>rôl</a:t>
            </a:r>
            <a:r>
              <a:rPr lang="en-GB" sz="1900" dirty="0" smtClean="0"/>
              <a:t> </a:t>
            </a:r>
            <a:r>
              <a:rPr lang="en-GB" sz="1900" dirty="0"/>
              <a:t>ac </a:t>
            </a:r>
            <a:r>
              <a:rPr lang="en-GB" sz="1900" dirty="0" err="1"/>
              <a:t>eisiau</a:t>
            </a:r>
            <a:r>
              <a:rPr lang="en-GB" sz="1900" dirty="0"/>
              <a:t> </a:t>
            </a:r>
            <a:r>
              <a:rPr lang="en-GB" sz="1900" dirty="0" err="1"/>
              <a:t>parhau</a:t>
            </a:r>
            <a:endParaRPr lang="en-GB" sz="19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Llwyth</a:t>
            </a:r>
            <a:r>
              <a:rPr lang="en-GB" sz="1900" dirty="0"/>
              <a:t> </a:t>
            </a:r>
            <a:r>
              <a:rPr lang="en-GB" sz="1900" dirty="0" err="1"/>
              <a:t>gwaith</a:t>
            </a:r>
            <a:r>
              <a:rPr lang="en-GB" sz="1900" dirty="0"/>
              <a:t>, </a:t>
            </a:r>
            <a:r>
              <a:rPr lang="en-GB" sz="1900" dirty="0" err="1"/>
              <a:t>oriau</a:t>
            </a:r>
            <a:r>
              <a:rPr lang="en-GB" sz="1900" dirty="0"/>
              <a:t> (</a:t>
            </a:r>
            <a:r>
              <a:rPr lang="en-GB" sz="1900" dirty="0" err="1"/>
              <a:t>Penaethiaid</a:t>
            </a:r>
            <a:r>
              <a:rPr lang="en-GB" sz="1900" dirty="0"/>
              <a:t> </a:t>
            </a:r>
            <a:r>
              <a:rPr lang="en-GB" sz="1900" dirty="0" err="1"/>
              <a:t>a'u</a:t>
            </a:r>
            <a:r>
              <a:rPr lang="en-GB" sz="1900" dirty="0"/>
              <a:t> staff)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Arian </a:t>
            </a:r>
            <a:r>
              <a:rPr lang="en-GB" sz="1900" dirty="0" err="1" smtClean="0"/>
              <a:t>sydd</a:t>
            </a:r>
            <a:r>
              <a:rPr lang="en-GB" sz="1900" dirty="0" smtClean="0"/>
              <a:t> </a:t>
            </a:r>
            <a:r>
              <a:rPr lang="en-GB" sz="1900" dirty="0" err="1" smtClean="0"/>
              <a:t>gan</a:t>
            </a:r>
            <a:r>
              <a:rPr lang="en-GB" sz="1900" dirty="0" smtClean="0"/>
              <a:t> </a:t>
            </a:r>
            <a:r>
              <a:rPr lang="en-GB" sz="1900" dirty="0" err="1" smtClean="0"/>
              <a:t>yr</a:t>
            </a:r>
            <a:r>
              <a:rPr lang="en-GB" sz="1900" dirty="0" smtClean="0"/>
              <a:t> </a:t>
            </a:r>
            <a:r>
              <a:rPr lang="en-GB" sz="1900" dirty="0" err="1"/>
              <a:t>ysgol</a:t>
            </a:r>
            <a:endParaRPr lang="en-GB" sz="19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Cyflymder</a:t>
            </a:r>
            <a:r>
              <a:rPr lang="en-GB" sz="1900" dirty="0"/>
              <a:t> </a:t>
            </a:r>
            <a:r>
              <a:rPr lang="en-GB" sz="1900" dirty="0" smtClean="0"/>
              <a:t>y </a:t>
            </a:r>
            <a:r>
              <a:rPr lang="en-GB" sz="1900" dirty="0" err="1"/>
              <a:t>newid</a:t>
            </a:r>
            <a:r>
              <a:rPr lang="en-GB" sz="1900" dirty="0"/>
              <a:t> </a:t>
            </a:r>
            <a:r>
              <a:rPr lang="en-GB" sz="1900" dirty="0" err="1"/>
              <a:t>yn</a:t>
            </a:r>
            <a:r>
              <a:rPr lang="en-GB" sz="1900" dirty="0"/>
              <a:t> system </a:t>
            </a:r>
            <a:r>
              <a:rPr lang="en-GB" sz="1900" dirty="0" err="1"/>
              <a:t>addysg</a:t>
            </a:r>
            <a:r>
              <a:rPr lang="en-GB" sz="1900" dirty="0"/>
              <a:t> </a:t>
            </a:r>
            <a:r>
              <a:rPr lang="en-GB" sz="1900" dirty="0" err="1"/>
              <a:t>Cymru</a:t>
            </a:r>
            <a:endParaRPr lang="en-GB" sz="19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/>
              <a:t>Mae </a:t>
            </a:r>
            <a:r>
              <a:rPr lang="en-GB" sz="1900" dirty="0" err="1"/>
              <a:t>tasgau</a:t>
            </a:r>
            <a:r>
              <a:rPr lang="en-GB" sz="1900" dirty="0"/>
              <a:t> </a:t>
            </a:r>
            <a:r>
              <a:rPr lang="en-GB" sz="1900" dirty="0" err="1"/>
              <a:t>rheoli</a:t>
            </a:r>
            <a:r>
              <a:rPr lang="en-GB" sz="1900" dirty="0"/>
              <a:t>, </a:t>
            </a:r>
            <a:r>
              <a:rPr lang="en-GB" sz="1900" dirty="0" err="1"/>
              <a:t>gweinyddol</a:t>
            </a:r>
            <a:r>
              <a:rPr lang="en-GB" sz="1900" dirty="0"/>
              <a:t>, </a:t>
            </a:r>
            <a:r>
              <a:rPr lang="en-GB" sz="1900" dirty="0" err="1"/>
              <a:t>technegol</a:t>
            </a:r>
            <a:r>
              <a:rPr lang="en-GB" sz="1900" dirty="0" smtClean="0"/>
              <a:t>, ac </a:t>
            </a:r>
            <a:r>
              <a:rPr lang="en-GB" sz="1900" dirty="0" err="1"/>
              <a:t>eraill</a:t>
            </a:r>
            <a:r>
              <a:rPr lang="en-GB" sz="1900" dirty="0"/>
              <a:t>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 smtClean="0"/>
              <a:t>allwyro</a:t>
            </a:r>
            <a:r>
              <a:rPr lang="en-GB" sz="1900" dirty="0" smtClean="0"/>
              <a:t> o </a:t>
            </a:r>
            <a:r>
              <a:rPr lang="en-GB" sz="1900" dirty="0" err="1"/>
              <a:t>bwrpas</a:t>
            </a:r>
            <a:r>
              <a:rPr lang="en-GB" sz="1900" dirty="0"/>
              <a:t> </a:t>
            </a:r>
            <a:r>
              <a:rPr lang="en-GB" sz="1900" dirty="0" err="1"/>
              <a:t>craidd</a:t>
            </a:r>
            <a:r>
              <a:rPr lang="en-GB" sz="1900" dirty="0"/>
              <a:t> ac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 smtClean="0"/>
              <a:t>anghymhelliad</a:t>
            </a:r>
            <a:r>
              <a:rPr lang="en-GB" sz="1900" dirty="0" smtClean="0"/>
              <a:t> </a:t>
            </a:r>
            <a:r>
              <a:rPr lang="en-GB" sz="1900" dirty="0" err="1" smtClean="0"/>
              <a:t>i</a:t>
            </a:r>
            <a:r>
              <a:rPr lang="en-GB" sz="1900" dirty="0" smtClean="0"/>
              <a:t> </a:t>
            </a:r>
            <a:r>
              <a:rPr lang="en-GB" sz="1900" dirty="0" err="1"/>
              <a:t>ddod</a:t>
            </a:r>
            <a:r>
              <a:rPr lang="en-GB" sz="1900" dirty="0"/>
              <a:t>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/>
              <a:t>bennaeth</a:t>
            </a:r>
            <a:r>
              <a:rPr lang="en-GB" sz="1900" dirty="0"/>
              <a:t>, </a:t>
            </a:r>
            <a:r>
              <a:rPr lang="en-GB" sz="1900" dirty="0" err="1"/>
              <a:t>dirprwy</a:t>
            </a:r>
            <a:r>
              <a:rPr lang="en-GB" sz="1900" dirty="0"/>
              <a:t>, </a:t>
            </a:r>
            <a:r>
              <a:rPr lang="en-GB" sz="1900" dirty="0" err="1"/>
              <a:t>cynorthwy-ydd</a:t>
            </a:r>
            <a:endParaRPr lang="en-GB" sz="19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 err="1" smtClean="0"/>
              <a:t>Haenau</a:t>
            </a:r>
            <a:r>
              <a:rPr lang="en-GB" sz="1900" dirty="0" smtClean="0"/>
              <a:t> o </a:t>
            </a:r>
            <a:r>
              <a:rPr lang="en-GB" sz="1900" dirty="0" err="1"/>
              <a:t>atebolrwydd</a:t>
            </a:r>
            <a:r>
              <a:rPr lang="en-GB" sz="1900" dirty="0"/>
              <a:t>. </a:t>
            </a:r>
            <a:r>
              <a:rPr lang="en-GB" sz="1900" dirty="0" err="1"/>
              <a:t>Croesawyd</a:t>
            </a:r>
            <a:r>
              <a:rPr lang="en-GB" sz="1900" dirty="0"/>
              <a:t> </a:t>
            </a:r>
            <a:r>
              <a:rPr lang="en-GB" sz="1900" dirty="0" err="1"/>
              <a:t>yr</a:t>
            </a:r>
            <a:r>
              <a:rPr lang="en-GB" sz="1900" dirty="0"/>
              <a:t> her, </a:t>
            </a:r>
            <a:r>
              <a:rPr lang="en-GB" sz="1900" dirty="0" err="1"/>
              <a:t>ond</a:t>
            </a:r>
            <a:r>
              <a:rPr lang="en-GB" sz="1900" dirty="0"/>
              <a:t> </a:t>
            </a:r>
            <a:r>
              <a:rPr lang="en-GB" sz="1900" dirty="0" err="1"/>
              <a:t>dyblygu</a:t>
            </a:r>
            <a:r>
              <a:rPr lang="en-GB" sz="1900" dirty="0"/>
              <a:t> / </a:t>
            </a:r>
            <a:r>
              <a:rPr lang="en-GB" sz="1900" dirty="0" err="1"/>
              <a:t>anghysondeb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err="1" smtClean="0"/>
              <a:t>LlC</a:t>
            </a:r>
            <a:r>
              <a:rPr lang="en-GB" sz="1900" dirty="0" smtClean="0"/>
              <a:t>, </a:t>
            </a:r>
            <a:r>
              <a:rPr lang="en-GB" sz="1900" dirty="0"/>
              <a:t>Estyn, consortia, </a:t>
            </a:r>
            <a:r>
              <a:rPr lang="en-GB" sz="1900" dirty="0" err="1"/>
              <a:t>awdurdodau</a:t>
            </a:r>
            <a:r>
              <a:rPr lang="en-GB" sz="1900" dirty="0"/>
              <a:t> </a:t>
            </a:r>
            <a:r>
              <a:rPr lang="en-GB" sz="1900" dirty="0" err="1" smtClean="0"/>
              <a:t>lleol</a:t>
            </a:r>
            <a:r>
              <a:rPr lang="en-GB" sz="1900" dirty="0" smtClean="0"/>
              <a:t>, </a:t>
            </a:r>
            <a:r>
              <a:rPr lang="en-GB" sz="1900" dirty="0" err="1" smtClean="0"/>
              <a:t>llywodraethwyr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Rheoli</a:t>
            </a:r>
            <a:r>
              <a:rPr lang="en-GB" sz="1900" dirty="0"/>
              <a:t> </a:t>
            </a:r>
            <a:r>
              <a:rPr lang="en-GB" sz="1900" dirty="0" err="1"/>
              <a:t>disgwyliadau</a:t>
            </a:r>
            <a:r>
              <a:rPr lang="en-GB" sz="1900" dirty="0"/>
              <a:t> </a:t>
            </a:r>
            <a:r>
              <a:rPr lang="en-GB" sz="1900" dirty="0" err="1"/>
              <a:t>rhieni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Cryfder</a:t>
            </a:r>
            <a:r>
              <a:rPr lang="en-GB" sz="1900" dirty="0"/>
              <a:t>, </a:t>
            </a:r>
            <a:r>
              <a:rPr lang="en-GB" sz="1900" dirty="0" err="1"/>
              <a:t>cyfansoddiad</a:t>
            </a:r>
            <a:r>
              <a:rPr lang="en-GB" sz="1900" dirty="0"/>
              <a:t> a </a:t>
            </a:r>
            <a:r>
              <a:rPr lang="en-GB" sz="1900" dirty="0" err="1"/>
              <a:t>lefelau</a:t>
            </a:r>
            <a:r>
              <a:rPr lang="en-GB" sz="1900" dirty="0"/>
              <a:t> </a:t>
            </a:r>
            <a:r>
              <a:rPr lang="en-GB" sz="1900" dirty="0" err="1"/>
              <a:t>ymgysylltu</a:t>
            </a:r>
            <a:r>
              <a:rPr lang="en-GB" sz="1900" dirty="0"/>
              <a:t> y </a:t>
            </a:r>
            <a:r>
              <a:rPr lang="en-GB" sz="1900" dirty="0" err="1"/>
              <a:t>corff</a:t>
            </a:r>
            <a:r>
              <a:rPr lang="en-GB" sz="1900" dirty="0"/>
              <a:t> </a:t>
            </a:r>
            <a:r>
              <a:rPr lang="en-GB" sz="1900" dirty="0" err="1"/>
              <a:t>llywodraethu</a:t>
            </a:r>
            <a:endParaRPr lang="en-GB" sz="19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Canfyddiadau</a:t>
            </a:r>
            <a:r>
              <a:rPr lang="en-GB" sz="1900" dirty="0"/>
              <a:t> o </a:t>
            </a:r>
            <a:r>
              <a:rPr lang="en-GB" sz="1900" dirty="0" err="1"/>
              <a:t>ddiogelwch</a:t>
            </a:r>
            <a:r>
              <a:rPr lang="en-GB" sz="1900" dirty="0"/>
              <a:t> </a:t>
            </a:r>
            <a:r>
              <a:rPr lang="en-GB" sz="1900" dirty="0" err="1"/>
              <a:t>swyddi</a:t>
            </a:r>
            <a:r>
              <a:rPr lang="en-GB" sz="1900" dirty="0"/>
              <a:t> </a:t>
            </a:r>
            <a:r>
              <a:rPr lang="en-GB" sz="1900" dirty="0" smtClean="0"/>
              <a:t>– ‘</a:t>
            </a:r>
            <a:r>
              <a:rPr lang="en-GB" sz="1900" dirty="0" err="1" smtClean="0"/>
              <a:t>meddylfryd</a:t>
            </a:r>
            <a:r>
              <a:rPr lang="en-GB" sz="1900" dirty="0" smtClean="0"/>
              <a:t> </a:t>
            </a:r>
            <a:r>
              <a:rPr lang="en-GB" sz="1900" dirty="0" err="1" smtClean="0"/>
              <a:t>rheolwr</a:t>
            </a:r>
            <a:r>
              <a:rPr lang="en-GB" sz="1900" dirty="0" smtClean="0"/>
              <a:t> </a:t>
            </a:r>
            <a:r>
              <a:rPr lang="en-GB" sz="1900" dirty="0" err="1" smtClean="0"/>
              <a:t>pêl-droed</a:t>
            </a:r>
            <a:r>
              <a:rPr lang="en-GB" sz="1900" dirty="0" smtClean="0"/>
              <a:t> </a:t>
            </a:r>
            <a:r>
              <a:rPr lang="en-GB" sz="1900" dirty="0" err="1" smtClean="0"/>
              <a:t>yr</a:t>
            </a:r>
            <a:r>
              <a:rPr lang="en-GB" sz="1900" dirty="0" smtClean="0"/>
              <a:t> </a:t>
            </a:r>
            <a:r>
              <a:rPr lang="en-GB" sz="1900" dirty="0" err="1" smtClean="0"/>
              <a:t>uwch</a:t>
            </a:r>
            <a:r>
              <a:rPr lang="en-GB" sz="1900" dirty="0" smtClean="0"/>
              <a:t> </a:t>
            </a:r>
            <a:r>
              <a:rPr lang="en-GB" sz="1900" dirty="0" err="1"/>
              <a:t>g</a:t>
            </a:r>
            <a:r>
              <a:rPr lang="en-GB" sz="1900" dirty="0" err="1" smtClean="0"/>
              <a:t>ynghrair</a:t>
            </a:r>
            <a:r>
              <a:rPr lang="en-GB" sz="1900" dirty="0"/>
              <a:t>'.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Erydiad</a:t>
            </a:r>
            <a:r>
              <a:rPr lang="en-GB" sz="1900" dirty="0"/>
              <a:t> </a:t>
            </a:r>
            <a:r>
              <a:rPr lang="en-GB" sz="1900" dirty="0" err="1"/>
              <a:t>gwasanaethau</a:t>
            </a:r>
            <a:r>
              <a:rPr lang="en-GB" sz="1900" dirty="0"/>
              <a:t> </a:t>
            </a:r>
            <a:r>
              <a:rPr lang="en-GB" sz="1900" dirty="0" err="1"/>
              <a:t>awdurdod</a:t>
            </a:r>
            <a:r>
              <a:rPr lang="en-GB" sz="1900" dirty="0"/>
              <a:t> </a:t>
            </a:r>
            <a:r>
              <a:rPr lang="en-GB" sz="1900" dirty="0" err="1"/>
              <a:t>lleol</a:t>
            </a:r>
            <a:endParaRPr lang="en-GB" sz="19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900" dirty="0" err="1"/>
              <a:t>Gwella</a:t>
            </a:r>
            <a:r>
              <a:rPr lang="en-GB" sz="1900" dirty="0"/>
              <a:t> </a:t>
            </a:r>
            <a:r>
              <a:rPr lang="en-GB" sz="1900" dirty="0" err="1"/>
              <a:t>datblygiad</a:t>
            </a:r>
            <a:r>
              <a:rPr lang="en-GB" sz="1900" dirty="0"/>
              <a:t> </a:t>
            </a:r>
            <a:r>
              <a:rPr lang="en-GB" sz="1900" dirty="0" err="1"/>
              <a:t>proffesiynol</a:t>
            </a:r>
            <a:r>
              <a:rPr lang="en-GB" sz="1900" dirty="0"/>
              <a:t> </a:t>
            </a:r>
            <a:r>
              <a:rPr lang="en-GB" sz="1900" dirty="0" err="1"/>
              <a:t>ar</a:t>
            </a:r>
            <a:r>
              <a:rPr lang="en-GB" sz="1900" dirty="0"/>
              <a:t> </a:t>
            </a:r>
            <a:r>
              <a:rPr lang="en-GB" sz="1900" dirty="0" err="1"/>
              <a:t>gyfer</a:t>
            </a:r>
            <a:r>
              <a:rPr lang="en-GB" sz="1900" dirty="0"/>
              <a:t> </a:t>
            </a:r>
            <a:r>
              <a:rPr lang="en-GB" sz="1900" dirty="0" err="1"/>
              <a:t>penaethiaid</a:t>
            </a:r>
            <a:r>
              <a:rPr lang="en-GB" sz="1900" dirty="0"/>
              <a:t> a </a:t>
            </a:r>
            <a:r>
              <a:rPr lang="en-GB" sz="1900" dirty="0" err="1"/>
              <a:t>dirprwyon</a:t>
            </a:r>
            <a:r>
              <a:rPr lang="en-GB" sz="1900" dirty="0"/>
              <a:t> </a:t>
            </a:r>
            <a:r>
              <a:rPr lang="en-GB" sz="1900" dirty="0" err="1" smtClean="0"/>
              <a:t>a’u</a:t>
            </a:r>
            <a:r>
              <a:rPr lang="en-GB" sz="1900" dirty="0" smtClean="0"/>
              <a:t> </a:t>
            </a:r>
            <a:r>
              <a:rPr lang="en-GB" sz="1900" dirty="0" err="1"/>
              <a:t>gwneud</a:t>
            </a:r>
            <a:r>
              <a:rPr lang="en-GB" sz="1900" dirty="0"/>
              <a:t> </a:t>
            </a:r>
            <a:r>
              <a:rPr lang="en-GB" sz="1900" dirty="0" err="1"/>
              <a:t>yn</a:t>
            </a:r>
            <a:r>
              <a:rPr lang="en-GB" sz="1900" dirty="0"/>
              <a:t> </a:t>
            </a:r>
            <a:r>
              <a:rPr lang="en-GB" sz="1900" dirty="0" err="1"/>
              <a:t>fwy</a:t>
            </a:r>
            <a:r>
              <a:rPr lang="en-GB" sz="1900" dirty="0"/>
              <a:t> </a:t>
            </a:r>
            <a:r>
              <a:rPr lang="en-GB" sz="1900" dirty="0" err="1"/>
              <a:t>cyson</a:t>
            </a:r>
            <a:r>
              <a:rPr lang="en-GB" sz="1900" dirty="0"/>
              <a:t> </a:t>
            </a:r>
            <a:r>
              <a:rPr lang="en-GB" sz="1900" dirty="0" err="1"/>
              <a:t>ledled</a:t>
            </a:r>
            <a:r>
              <a:rPr lang="en-GB" sz="1900" dirty="0"/>
              <a:t> </a:t>
            </a:r>
            <a:r>
              <a:rPr lang="en-GB" sz="1900" dirty="0" err="1"/>
              <a:t>Cymru</a:t>
            </a:r>
            <a:endParaRPr lang="en-GB" sz="1900" dirty="0"/>
          </a:p>
        </p:txBody>
      </p:sp>
    </p:spTree>
    <p:extLst>
      <p:ext uri="{BB962C8B-B14F-4D97-AF65-F5344CB8AC3E}">
        <p14:creationId xmlns:p14="http://schemas.microsoft.com/office/powerpoint/2010/main" val="275395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175571" y="332656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Sylwadau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gan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benaethiaid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74246" y="917431"/>
            <a:ext cx="8740283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/>
              <a:t>Datrys</a:t>
            </a:r>
            <a:r>
              <a:rPr lang="en-GB" sz="2400" dirty="0"/>
              <a:t> / </a:t>
            </a:r>
            <a:r>
              <a:rPr lang="en-GB" sz="2400" dirty="0" err="1"/>
              <a:t>gwella'r</a:t>
            </a:r>
            <a:r>
              <a:rPr lang="en-GB" sz="2400" dirty="0"/>
              <a:t> </a:t>
            </a:r>
            <a:r>
              <a:rPr lang="en-GB" sz="2400" dirty="0" err="1"/>
              <a:t>materion</a:t>
            </a:r>
            <a:r>
              <a:rPr lang="en-GB" sz="2400" dirty="0"/>
              <a:t> a </a:t>
            </a:r>
            <a:r>
              <a:rPr lang="en-GB" sz="2400" dirty="0" err="1"/>
              <a:t>godwyd</a:t>
            </a:r>
            <a:r>
              <a:rPr lang="en-GB" sz="2400" dirty="0"/>
              <a:t> </a:t>
            </a:r>
            <a:r>
              <a:rPr lang="en-GB" sz="2400" dirty="0" err="1"/>
              <a:t>ar</a:t>
            </a:r>
            <a:r>
              <a:rPr lang="en-GB" sz="2400" dirty="0"/>
              <a:t> y </a:t>
            </a:r>
            <a:r>
              <a:rPr lang="en-GB" sz="2400" dirty="0" err="1"/>
              <a:t>sleid</a:t>
            </a:r>
            <a:r>
              <a:rPr lang="en-GB" sz="2400" dirty="0"/>
              <a:t> </a:t>
            </a:r>
            <a:r>
              <a:rPr lang="en-GB" sz="2400" dirty="0" err="1"/>
              <a:t>blaenorol</a:t>
            </a: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/>
              <a:t>Gwella</a:t>
            </a:r>
            <a:r>
              <a:rPr lang="en-GB" sz="2400" dirty="0"/>
              <a:t> </a:t>
            </a:r>
            <a:r>
              <a:rPr lang="en-GB" sz="2400" dirty="0" err="1"/>
              <a:t>trefniadau</a:t>
            </a:r>
            <a:r>
              <a:rPr lang="en-GB" sz="2400" dirty="0"/>
              <a:t> DPP </a:t>
            </a:r>
            <a:r>
              <a:rPr lang="en-GB" sz="2400" dirty="0" err="1"/>
              <a:t>ar</a:t>
            </a:r>
            <a:r>
              <a:rPr lang="en-GB" sz="2400" dirty="0"/>
              <a:t> </a:t>
            </a:r>
            <a:r>
              <a:rPr lang="en-GB" sz="2400" dirty="0" err="1"/>
              <a:t>gyfer</a:t>
            </a:r>
            <a:r>
              <a:rPr lang="en-GB" sz="2400" dirty="0"/>
              <a:t> </a:t>
            </a:r>
            <a:r>
              <a:rPr lang="en-GB" sz="2400" dirty="0" err="1"/>
              <a:t>penaethiaid</a:t>
            </a:r>
            <a:r>
              <a:rPr lang="en-GB" sz="2400" dirty="0"/>
              <a:t> a </a:t>
            </a:r>
            <a:r>
              <a:rPr lang="en-GB" sz="2400" dirty="0" err="1" smtClean="0"/>
              <a:t>dirprwyon</a:t>
            </a: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Adolygu</a:t>
            </a:r>
            <a:r>
              <a:rPr lang="en-GB" sz="2000" dirty="0" smtClean="0"/>
              <a:t> a </a:t>
            </a:r>
            <a:r>
              <a:rPr lang="en-GB" sz="2000" dirty="0" err="1" smtClean="0"/>
              <a:t>gwella</a:t>
            </a:r>
            <a:r>
              <a:rPr lang="en-GB" sz="2000" dirty="0" smtClean="0"/>
              <a:t> CPCP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Cefnogaeth</a:t>
            </a:r>
            <a:r>
              <a:rPr lang="en-GB" sz="2000" dirty="0"/>
              <a:t> am y </a:t>
            </a:r>
            <a:r>
              <a:rPr lang="en-GB" sz="2000" dirty="0" err="1"/>
              <a:t>cyfnod</a:t>
            </a:r>
            <a:r>
              <a:rPr lang="en-GB" sz="2000" dirty="0"/>
              <a:t> </a:t>
            </a:r>
            <a:r>
              <a:rPr lang="en-GB" sz="2000" dirty="0" err="1"/>
              <a:t>rhwng</a:t>
            </a:r>
            <a:r>
              <a:rPr lang="en-GB" sz="2000" dirty="0"/>
              <a:t> CPCP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fynd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benaethiaeth</a:t>
            </a:r>
            <a:r>
              <a:rPr lang="en-GB" sz="2000" dirty="0"/>
              <a:t> (</a:t>
            </a:r>
            <a:r>
              <a:rPr lang="en-GB" sz="2000" dirty="0" err="1"/>
              <a:t>arian</a:t>
            </a:r>
            <a:r>
              <a:rPr lang="en-GB" sz="2000" dirty="0"/>
              <a:t> </a:t>
            </a:r>
            <a:r>
              <a:rPr lang="en-GB" sz="2000" dirty="0" err="1"/>
              <a:t>cyfred</a:t>
            </a:r>
            <a:r>
              <a:rPr lang="en-GB" sz="20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'</a:t>
            </a:r>
            <a:r>
              <a:rPr lang="en-GB" sz="2000" dirty="0" err="1" smtClean="0"/>
              <a:t>Detholiad</a:t>
            </a:r>
            <a:r>
              <a:rPr lang="en-GB" sz="2000" dirty="0"/>
              <a:t>' o </a:t>
            </a:r>
            <a:r>
              <a:rPr lang="en-GB" sz="2000" dirty="0" err="1"/>
              <a:t>gyrsiau</a:t>
            </a:r>
            <a:r>
              <a:rPr lang="en-GB" sz="2000" dirty="0"/>
              <a:t> </a:t>
            </a:r>
            <a:r>
              <a:rPr lang="en-GB" sz="2000" dirty="0" err="1"/>
              <a:t>sicrwydd</a:t>
            </a:r>
            <a:r>
              <a:rPr lang="en-GB" sz="2000" dirty="0"/>
              <a:t> </a:t>
            </a:r>
            <a:r>
              <a:rPr lang="en-GB" sz="2000" dirty="0" err="1"/>
              <a:t>ansawdd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cael</a:t>
            </a:r>
            <a:r>
              <a:rPr lang="en-GB" sz="2000" dirty="0"/>
              <a:t> </a:t>
            </a:r>
            <a:r>
              <a:rPr lang="en-GB" sz="2000" dirty="0" err="1"/>
              <a:t>eu</a:t>
            </a:r>
            <a:r>
              <a:rPr lang="en-GB" sz="2000" dirty="0"/>
              <a:t> </a:t>
            </a:r>
            <a:r>
              <a:rPr lang="en-GB" sz="2000" dirty="0" err="1"/>
              <a:t>hystyried</a:t>
            </a:r>
            <a:r>
              <a:rPr lang="en-GB" sz="2000" dirty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addas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penaethiaid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Sefydlu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penaethiaid</a:t>
            </a:r>
            <a:r>
              <a:rPr lang="en-GB" sz="2000" dirty="0"/>
              <a:t> </a:t>
            </a:r>
            <a:r>
              <a:rPr lang="en-GB" sz="2000" dirty="0" err="1" smtClean="0"/>
              <a:t>newydd</a:t>
            </a:r>
            <a:endParaRPr lang="en-GB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Trefniadau</a:t>
            </a:r>
            <a:r>
              <a:rPr lang="en-GB" sz="2000" dirty="0" smtClean="0"/>
              <a:t> </a:t>
            </a:r>
            <a:r>
              <a:rPr lang="en-GB" sz="2000" dirty="0" err="1"/>
              <a:t>mentora</a:t>
            </a:r>
            <a:r>
              <a:rPr lang="en-GB" sz="2000" dirty="0"/>
              <a:t> </a:t>
            </a:r>
            <a:r>
              <a:rPr lang="en-GB" sz="2000" dirty="0" err="1"/>
              <a:t>ffurfiol</a:t>
            </a:r>
            <a:r>
              <a:rPr lang="en-GB" sz="2000" dirty="0"/>
              <a:t>, </a:t>
            </a:r>
            <a:r>
              <a:rPr lang="en-GB" sz="2000" dirty="0" err="1"/>
              <a:t>strwythuredig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penaethiaid</a:t>
            </a:r>
            <a:r>
              <a:rPr lang="en-GB" sz="2000" dirty="0"/>
              <a:t> a </a:t>
            </a:r>
            <a:r>
              <a:rPr lang="en-GB" sz="2000" dirty="0" err="1"/>
              <a:t>dirprwyon</a:t>
            </a:r>
            <a:r>
              <a:rPr lang="en-GB" sz="2000" dirty="0"/>
              <a:t> </a:t>
            </a:r>
            <a:r>
              <a:rPr lang="en-GB" sz="2000" dirty="0" err="1"/>
              <a:t>newydd</a:t>
            </a:r>
            <a:r>
              <a:rPr lang="en-GB" sz="2000" dirty="0"/>
              <a:t> -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annibynnol</a:t>
            </a:r>
            <a:r>
              <a:rPr lang="en-GB" sz="2000" dirty="0"/>
              <a:t> </a:t>
            </a:r>
            <a:r>
              <a:rPr lang="en-GB" sz="2000" dirty="0" err="1" smtClean="0"/>
              <a:t>o’r</a:t>
            </a:r>
            <a:r>
              <a:rPr lang="en-GB" sz="2000" dirty="0" smtClean="0"/>
              <a:t> </a:t>
            </a:r>
            <a:r>
              <a:rPr lang="en-GB" sz="2000" dirty="0" err="1"/>
              <a:t>systemau</a:t>
            </a:r>
            <a:r>
              <a:rPr lang="en-GB" sz="2000" dirty="0"/>
              <a:t> </a:t>
            </a:r>
            <a:r>
              <a:rPr lang="en-GB" sz="2000" dirty="0" err="1"/>
              <a:t>atebolrwydd</a:t>
            </a:r>
            <a:endParaRPr lang="en-GB" sz="2000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Cyfleoedd</a:t>
            </a:r>
            <a:r>
              <a:rPr lang="en-GB" sz="2000" dirty="0" smtClean="0"/>
              <a:t> </a:t>
            </a:r>
            <a:r>
              <a:rPr lang="en-GB" sz="2000" dirty="0" err="1" smtClean="0"/>
              <a:t>ar</a:t>
            </a:r>
            <a:r>
              <a:rPr lang="en-GB" sz="2000" dirty="0" smtClean="0"/>
              <a:t> </a:t>
            </a:r>
            <a:r>
              <a:rPr lang="en-GB" sz="2000" dirty="0" err="1" smtClean="0"/>
              <a:t>gyfer</a:t>
            </a:r>
            <a:r>
              <a:rPr lang="en-GB" sz="2000" dirty="0" smtClean="0"/>
              <a:t> </a:t>
            </a:r>
            <a:r>
              <a:rPr lang="en-GB" sz="2000" dirty="0" err="1" smtClean="0"/>
              <a:t>rhwydweithio</a:t>
            </a:r>
            <a:r>
              <a:rPr lang="en-GB" sz="2000" dirty="0" smtClean="0"/>
              <a:t> / </a:t>
            </a:r>
            <a:r>
              <a:rPr lang="en-GB" sz="2000" dirty="0" err="1" smtClean="0"/>
              <a:t>Diwrnod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ffwrdd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/>
              <a:t>b</a:t>
            </a:r>
            <a:r>
              <a:rPr lang="en-GB" sz="2000" dirty="0" err="1" smtClean="0"/>
              <a:t>enaethiaid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DPC </a:t>
            </a:r>
            <a:r>
              <a:rPr lang="en-GB" sz="2000" dirty="0" err="1" smtClean="0"/>
              <a:t>parhaus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benaethiaid</a:t>
            </a:r>
            <a:endParaRPr lang="en-GB" sz="20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Trefniadau</a:t>
            </a:r>
            <a:r>
              <a:rPr lang="en-GB" sz="2000" dirty="0" smtClean="0"/>
              <a:t> </a:t>
            </a:r>
            <a:r>
              <a:rPr lang="en-GB" sz="2000" dirty="0" err="1"/>
              <a:t>strwythuredig</a:t>
            </a:r>
            <a:r>
              <a:rPr lang="en-GB" sz="2000" dirty="0"/>
              <a:t> </a:t>
            </a:r>
            <a:r>
              <a:rPr lang="en-GB" sz="2000" dirty="0" err="1"/>
              <a:t>i</a:t>
            </a:r>
            <a:r>
              <a:rPr lang="en-GB" sz="2000" dirty="0"/>
              <a:t> weld </a:t>
            </a:r>
            <a:r>
              <a:rPr lang="en-GB" sz="2000" dirty="0" err="1"/>
              <a:t>gwahanol</a:t>
            </a:r>
            <a:r>
              <a:rPr lang="en-GB" sz="2000" dirty="0"/>
              <a:t> </a:t>
            </a:r>
            <a:r>
              <a:rPr lang="en-GB" sz="2000" dirty="0" err="1"/>
              <a:t>arddulliau</a:t>
            </a:r>
            <a:r>
              <a:rPr lang="en-GB" sz="2000" dirty="0"/>
              <a:t> </a:t>
            </a:r>
            <a:r>
              <a:rPr lang="en-GB" sz="2000" dirty="0" err="1"/>
              <a:t>arwain</a:t>
            </a:r>
            <a:r>
              <a:rPr lang="en-GB" sz="2000" dirty="0"/>
              <a:t> ac </a:t>
            </a:r>
            <a:r>
              <a:rPr lang="en-GB" sz="2000" dirty="0" err="1"/>
              <a:t>ysgolion</a:t>
            </a:r>
            <a:endParaRPr lang="en-GB" sz="2000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Cydweithio</a:t>
            </a:r>
            <a:r>
              <a:rPr lang="en-GB" sz="2000" dirty="0"/>
              <a:t> </a:t>
            </a:r>
            <a:r>
              <a:rPr lang="en-GB" sz="2000" dirty="0" err="1"/>
              <a:t>rhwng</a:t>
            </a:r>
            <a:r>
              <a:rPr lang="en-GB" sz="2000" dirty="0"/>
              <a:t>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nad</a:t>
            </a:r>
            <a:r>
              <a:rPr lang="en-GB" sz="2000" dirty="0"/>
              <a:t> </a:t>
            </a:r>
            <a:r>
              <a:rPr lang="en-GB" sz="2000" dirty="0" err="1" smtClean="0"/>
              <a:t>yw’n</a:t>
            </a:r>
            <a:r>
              <a:rPr lang="en-GB" sz="2000" dirty="0" smtClean="0"/>
              <a:t> “</a:t>
            </a:r>
            <a:r>
              <a:rPr lang="en-GB" sz="2000" dirty="0" err="1" smtClean="0"/>
              <a:t>orfodol</a:t>
            </a:r>
            <a:r>
              <a:rPr lang="en-GB" sz="2000" dirty="0" smtClean="0"/>
              <a:t>”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nn-NO" sz="2000" dirty="0"/>
              <a:t>Cyfleoedd </a:t>
            </a:r>
            <a:r>
              <a:rPr lang="nn-NO" sz="2000" dirty="0" smtClean="0"/>
              <a:t>am ymlyniadau i ennill </a:t>
            </a:r>
            <a:r>
              <a:rPr lang="nn-NO" sz="2000" dirty="0"/>
              <a:t>profiad mewn mannau </a:t>
            </a:r>
            <a:r>
              <a:rPr lang="nn-NO" sz="2000" dirty="0" smtClean="0"/>
              <a:t>eraill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lvl="2"/>
            <a:r>
              <a:rPr lang="en-GB" sz="2400" dirty="0" err="1" smtClean="0"/>
              <a:t>Diolch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bawb</a:t>
            </a:r>
            <a:r>
              <a:rPr lang="en-GB" sz="2400" dirty="0" smtClean="0"/>
              <a:t> a </a:t>
            </a:r>
            <a:r>
              <a:rPr lang="en-GB" sz="2400" dirty="0" err="1" smtClean="0"/>
              <a:t>gymerodd</a:t>
            </a:r>
            <a:r>
              <a:rPr lang="en-GB" sz="2400" dirty="0" smtClean="0"/>
              <a:t> </a:t>
            </a:r>
            <a:r>
              <a:rPr lang="en-GB" sz="2400" dirty="0" err="1" smtClean="0"/>
              <a:t>rhan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ein</a:t>
            </a:r>
            <a:r>
              <a:rPr lang="en-GB" sz="2400" dirty="0" smtClean="0"/>
              <a:t> </a:t>
            </a:r>
            <a:r>
              <a:rPr lang="en-GB" sz="2400" dirty="0" err="1" smtClean="0"/>
              <a:t>gwaith</a:t>
            </a:r>
            <a:r>
              <a:rPr lang="en-GB" sz="2400" dirty="0" smtClean="0"/>
              <a:t> </a:t>
            </a:r>
            <a:r>
              <a:rPr lang="en-GB" sz="2400" dirty="0" err="1" smtClean="0"/>
              <a:t>ymchwil</a:t>
            </a:r>
            <a:endParaRPr lang="nn-NO" sz="2400" dirty="0" smtClean="0"/>
          </a:p>
        </p:txBody>
      </p:sp>
    </p:spTree>
    <p:extLst>
      <p:ext uri="{BB962C8B-B14F-4D97-AF65-F5344CB8AC3E}">
        <p14:creationId xmlns:p14="http://schemas.microsoft.com/office/powerpoint/2010/main" val="27366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324815"/>
            <a:ext cx="7344816" cy="1143000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 err="1" smtClean="0"/>
              <a:t>Trosolwg</a:t>
            </a:r>
            <a:endParaRPr lang="en-GB" sz="3200" b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7504" y="1467815"/>
            <a:ext cx="8229600" cy="4372674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Beth </a:t>
            </a:r>
            <a:r>
              <a:rPr lang="en-GB" dirty="0" err="1" smtClean="0"/>
              <a:t>mae’r</a:t>
            </a:r>
            <a:r>
              <a:rPr lang="en-GB" dirty="0" smtClean="0"/>
              <a:t> data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dweud</a:t>
            </a:r>
            <a:r>
              <a:rPr lang="en-GB" dirty="0" smtClean="0"/>
              <a:t> </a:t>
            </a:r>
            <a:r>
              <a:rPr lang="en-GB" dirty="0" err="1" smtClean="0"/>
              <a:t>wrthym</a:t>
            </a:r>
            <a:r>
              <a:rPr lang="en-GB" dirty="0" smtClean="0"/>
              <a:t>: y </a:t>
            </a:r>
            <a:r>
              <a:rPr lang="en-GB" dirty="0" err="1" smtClean="0"/>
              <a:t>darlun</a:t>
            </a:r>
            <a:r>
              <a:rPr lang="en-GB" dirty="0" smtClean="0"/>
              <a:t> </a:t>
            </a:r>
          </a:p>
          <a:p>
            <a:pPr lvl="1"/>
            <a:r>
              <a:rPr lang="en-GB" dirty="0" err="1" smtClean="0"/>
              <a:t>Penaethiaid</a:t>
            </a:r>
            <a:r>
              <a:rPr lang="en-GB" dirty="0" smtClean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sleidiau</a:t>
            </a:r>
            <a:r>
              <a:rPr lang="en-GB" sz="1800" dirty="0" smtClean="0"/>
              <a:t> 3 </a:t>
            </a:r>
            <a:r>
              <a:rPr lang="en-GB" sz="1800" dirty="0" err="1" smtClean="0"/>
              <a:t>i</a:t>
            </a:r>
            <a:r>
              <a:rPr lang="en-GB" sz="1800" dirty="0" smtClean="0"/>
              <a:t> 9)</a:t>
            </a:r>
          </a:p>
          <a:p>
            <a:pPr lvl="1"/>
            <a:r>
              <a:rPr lang="en-GB" dirty="0" err="1" smtClean="0"/>
              <a:t>Dirprwy</a:t>
            </a:r>
            <a:r>
              <a:rPr lang="en-GB" dirty="0" smtClean="0"/>
              <a:t> </a:t>
            </a:r>
            <a:r>
              <a:rPr lang="en-GB" dirty="0" err="1" smtClean="0"/>
              <a:t>benaethiaid</a:t>
            </a:r>
            <a:r>
              <a:rPr lang="en-GB" dirty="0" smtClean="0"/>
              <a:t> a </a:t>
            </a:r>
            <a:r>
              <a:rPr lang="en-GB" dirty="0" err="1" smtClean="0"/>
              <a:t>phenaethiaid</a:t>
            </a:r>
            <a:r>
              <a:rPr lang="en-GB" dirty="0" smtClean="0"/>
              <a:t> </a:t>
            </a:r>
            <a:r>
              <a:rPr lang="en-GB" dirty="0" err="1" smtClean="0"/>
              <a:t>cynorthwyol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sz="1800" dirty="0" smtClean="0"/>
              <a:t>(</a:t>
            </a:r>
            <a:r>
              <a:rPr lang="en-GB" sz="1800" dirty="0" err="1" smtClean="0"/>
              <a:t>sleidiau</a:t>
            </a:r>
            <a:r>
              <a:rPr lang="en-GB" sz="1800" dirty="0" smtClean="0"/>
              <a:t> 10 </a:t>
            </a:r>
            <a:r>
              <a:rPr lang="en-GB" sz="1800" dirty="0" err="1" smtClean="0"/>
              <a:t>i</a:t>
            </a:r>
            <a:r>
              <a:rPr lang="en-GB" sz="1800" dirty="0" smtClean="0"/>
              <a:t> 12)</a:t>
            </a:r>
          </a:p>
          <a:p>
            <a:r>
              <a:rPr lang="en-GB" dirty="0" err="1" smtClean="0"/>
              <a:t>Priodoldeb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ymarfer</a:t>
            </a:r>
            <a:r>
              <a:rPr lang="en-GB" dirty="0" smtClean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sleid</a:t>
            </a:r>
            <a:r>
              <a:rPr lang="en-GB" sz="1800" dirty="0" smtClean="0"/>
              <a:t> 13)</a:t>
            </a:r>
            <a:endParaRPr lang="en-GB" sz="18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 err="1" smtClean="0"/>
              <a:t>Recriwtio</a:t>
            </a:r>
            <a:r>
              <a:rPr lang="en-GB" sz="3200" dirty="0" smtClean="0"/>
              <a:t> a </a:t>
            </a:r>
            <a:r>
              <a:rPr lang="en-GB" sz="3200" dirty="0" err="1" smtClean="0"/>
              <a:t>chadw</a:t>
            </a:r>
            <a:r>
              <a:rPr lang="en-GB" sz="3200" dirty="0" smtClean="0"/>
              <a:t> </a:t>
            </a:r>
            <a:r>
              <a:rPr lang="en-GB" sz="1800" dirty="0" smtClean="0"/>
              <a:t>(14 </a:t>
            </a:r>
            <a:r>
              <a:rPr lang="en-GB" sz="1800" dirty="0" err="1" smtClean="0"/>
              <a:t>i</a:t>
            </a:r>
            <a:r>
              <a:rPr lang="en-GB" sz="1800" dirty="0" smtClean="0"/>
              <a:t> </a:t>
            </a:r>
            <a:r>
              <a:rPr lang="en-GB" sz="1800" dirty="0"/>
              <a:t>19)</a:t>
            </a:r>
          </a:p>
          <a:p>
            <a:pPr lvl="1"/>
            <a:r>
              <a:rPr lang="en-GB" sz="3200" dirty="0" smtClean="0"/>
              <a:t>CPCP </a:t>
            </a:r>
            <a:r>
              <a:rPr lang="en-GB" sz="1800" dirty="0" smtClean="0"/>
              <a:t>(</a:t>
            </a:r>
            <a:r>
              <a:rPr lang="en-GB" sz="1800" dirty="0" err="1" smtClean="0"/>
              <a:t>sleidiau</a:t>
            </a:r>
            <a:r>
              <a:rPr lang="en-GB" sz="1800" dirty="0" smtClean="0"/>
              <a:t> 15 </a:t>
            </a:r>
            <a:r>
              <a:rPr lang="en-GB" sz="1800" dirty="0" err="1" smtClean="0"/>
              <a:t>i</a:t>
            </a:r>
            <a:r>
              <a:rPr lang="en-GB" sz="1800" dirty="0" smtClean="0"/>
              <a:t> 16)</a:t>
            </a:r>
            <a:endParaRPr lang="en-GB" sz="1800" dirty="0"/>
          </a:p>
          <a:p>
            <a:pPr lvl="1"/>
            <a:r>
              <a:rPr lang="en-GB" sz="3200" dirty="0" err="1" smtClean="0"/>
              <a:t>Canfyddiadau</a:t>
            </a:r>
            <a:r>
              <a:rPr lang="en-GB" sz="3200" dirty="0" smtClean="0"/>
              <a:t> </a:t>
            </a:r>
            <a:r>
              <a:rPr lang="en-GB" sz="3200" dirty="0" err="1"/>
              <a:t>ansoddol</a:t>
            </a:r>
            <a:r>
              <a:rPr lang="en-GB" sz="3200" dirty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sleidiau</a:t>
            </a:r>
            <a:r>
              <a:rPr lang="en-GB" sz="1800" dirty="0" smtClean="0"/>
              <a:t> 17 </a:t>
            </a:r>
            <a:r>
              <a:rPr lang="en-GB" sz="1800" dirty="0" err="1" smtClean="0"/>
              <a:t>i</a:t>
            </a:r>
            <a:r>
              <a:rPr lang="en-GB" sz="1800" dirty="0" smtClean="0"/>
              <a:t> 19</a:t>
            </a:r>
            <a:r>
              <a:rPr lang="en-GB" sz="1800" dirty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 err="1" smtClean="0"/>
              <a:t>Safbwyntiau</a:t>
            </a:r>
            <a:r>
              <a:rPr lang="en-GB" sz="3200" dirty="0" smtClean="0"/>
              <a:t> o </a:t>
            </a:r>
            <a:r>
              <a:rPr lang="en-GB" sz="3200" dirty="0" err="1" smtClean="0"/>
              <a:t>wledydd</a:t>
            </a:r>
            <a:r>
              <a:rPr lang="en-GB" sz="3200" dirty="0" smtClean="0"/>
              <a:t> </a:t>
            </a:r>
            <a:r>
              <a:rPr lang="en-GB" sz="3200" dirty="0" err="1" smtClean="0"/>
              <a:t>eraill</a:t>
            </a:r>
            <a:r>
              <a:rPr lang="en-GB" sz="3200" dirty="0" smtClean="0"/>
              <a:t> </a:t>
            </a:r>
            <a:r>
              <a:rPr lang="en-GB" sz="1900" dirty="0" smtClean="0"/>
              <a:t>(</a:t>
            </a:r>
            <a:r>
              <a:rPr lang="en-GB" sz="1900" dirty="0" err="1" smtClean="0"/>
              <a:t>sleid</a:t>
            </a:r>
            <a:r>
              <a:rPr lang="en-GB" sz="1900" dirty="0" smtClean="0"/>
              <a:t> 20)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3200" dirty="0" err="1"/>
              <a:t>Argymhellion</a:t>
            </a:r>
            <a:r>
              <a:rPr lang="en-GB" sz="3200" dirty="0"/>
              <a:t> </a:t>
            </a:r>
            <a:r>
              <a:rPr lang="en-GB" sz="3200" dirty="0" err="1"/>
              <a:t>polisi</a:t>
            </a:r>
            <a:r>
              <a:rPr lang="en-GB" sz="3200" dirty="0"/>
              <a:t> </a:t>
            </a:r>
            <a:r>
              <a:rPr lang="en-GB" sz="1900" dirty="0" smtClean="0"/>
              <a:t>(</a:t>
            </a:r>
            <a:r>
              <a:rPr lang="en-GB" sz="1900" dirty="0" err="1" smtClean="0"/>
              <a:t>sleid</a:t>
            </a:r>
            <a:r>
              <a:rPr lang="en-GB" sz="1900" dirty="0" smtClean="0"/>
              <a:t> 21)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32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GB" sz="3200" dirty="0"/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693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251520" y="404664"/>
            <a:ext cx="72728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Safbwyntiau</a:t>
            </a:r>
            <a:r>
              <a:rPr lang="en-GB" sz="3200" b="1" dirty="0" smtClean="0"/>
              <a:t> o </a:t>
            </a:r>
            <a:r>
              <a:rPr lang="en-GB" sz="3200" b="1" dirty="0" err="1" smtClean="0"/>
              <a:t>wledydd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eraill</a:t>
            </a:r>
            <a:endParaRPr lang="en-GB" sz="3200" b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7947714"/>
              </p:ext>
            </p:extLst>
          </p:nvPr>
        </p:nvGraphicFramePr>
        <p:xfrm>
          <a:off x="0" y="3584384"/>
          <a:ext cx="8964488" cy="26436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8560"/>
                <a:gridCol w="7695928"/>
              </a:tblGrid>
              <a:tr h="191208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 </a:t>
                      </a:r>
                      <a:r>
                        <a:rPr lang="en-GB" sz="16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Awstralia</a:t>
                      </a:r>
                      <a:endParaRPr lang="en-GB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Cynigir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cyfle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ysgol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ysgolion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cynradd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gael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eu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paru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gydag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profiadol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neu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wedi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ymddeol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ddiweddar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mentor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o'r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Rhaglen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Cynghorwyr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Mae'r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darparu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cefnogaeth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arweiniad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ddau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dymor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cyntaf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rôl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ôl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ddau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dymor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cyntaf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cwblhau'r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Diploma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Graddedigion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mewn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Arweinyddiaeth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Strategol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Mae'r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Adran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Addysg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Datblygiad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Plant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cynnig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diploma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rhad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ac am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ddim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holl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arweinwyr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ysgolion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chyn-ysgol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newydd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600" b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llywodraeth</a:t>
                      </a:r>
                      <a:r>
                        <a:rPr lang="en-GB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202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0202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6711" y="1124744"/>
            <a:ext cx="806489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err="1"/>
              <a:t>Heriau</a:t>
            </a:r>
            <a:r>
              <a:rPr lang="en-GB" sz="2200" dirty="0"/>
              <a:t> </a:t>
            </a:r>
            <a:r>
              <a:rPr lang="en-GB" sz="2200" dirty="0" err="1"/>
              <a:t>recriwtio</a:t>
            </a:r>
            <a:r>
              <a:rPr lang="en-GB" sz="2200" dirty="0"/>
              <a:t> </a:t>
            </a:r>
            <a:r>
              <a:rPr lang="en-GB" sz="2200" dirty="0" err="1"/>
              <a:t>tebyg</a:t>
            </a:r>
            <a:r>
              <a:rPr lang="en-GB" sz="2200" dirty="0"/>
              <a:t> </a:t>
            </a:r>
            <a:r>
              <a:rPr lang="en-GB" sz="2200" dirty="0" err="1"/>
              <a:t>mewn</a:t>
            </a:r>
            <a:r>
              <a:rPr lang="en-GB" sz="2200" dirty="0"/>
              <a:t> </a:t>
            </a:r>
            <a:r>
              <a:rPr lang="en-GB" sz="2200" dirty="0" err="1"/>
              <a:t>rhai</a:t>
            </a:r>
            <a:r>
              <a:rPr lang="en-GB" sz="2200" dirty="0"/>
              <a:t> </a:t>
            </a:r>
            <a:r>
              <a:rPr lang="en-GB" sz="2200" dirty="0" err="1"/>
              <a:t>gwledydd</a:t>
            </a:r>
            <a:endParaRPr lang="en-GB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CPCP </a:t>
            </a:r>
            <a:r>
              <a:rPr lang="en-GB" sz="2200" dirty="0" err="1" smtClean="0"/>
              <a:t>wedi'i</a:t>
            </a:r>
            <a:r>
              <a:rPr lang="en-GB" sz="2200" dirty="0" smtClean="0"/>
              <a:t> </a:t>
            </a:r>
            <a:r>
              <a:rPr lang="en-GB" sz="2200" dirty="0" err="1"/>
              <a:t>dynnu'n</a:t>
            </a:r>
            <a:r>
              <a:rPr lang="en-GB" sz="2200" dirty="0"/>
              <a:t> </a:t>
            </a:r>
            <a:r>
              <a:rPr lang="en-GB" sz="2200" dirty="0" err="1" smtClean="0"/>
              <a:t>ôl</a:t>
            </a:r>
            <a:r>
              <a:rPr lang="en-GB" sz="2200" dirty="0" smtClean="0"/>
              <a:t> </a:t>
            </a:r>
            <a:r>
              <a:rPr lang="en-GB" sz="2200" dirty="0" err="1"/>
              <a:t>fel</a:t>
            </a:r>
            <a:r>
              <a:rPr lang="en-GB" sz="2200" dirty="0"/>
              <a:t> </a:t>
            </a:r>
            <a:r>
              <a:rPr lang="en-GB" sz="2200" dirty="0" err="1"/>
              <a:t>gofyniad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Lloegr</a:t>
            </a:r>
            <a:r>
              <a:rPr lang="en-GB" sz="2200" dirty="0"/>
              <a:t>. </a:t>
            </a:r>
            <a:endParaRPr lang="en-GB" sz="22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err="1" smtClean="0"/>
              <a:t>Nid</a:t>
            </a:r>
            <a:r>
              <a:rPr lang="en-GB" sz="2200" dirty="0" smtClean="0"/>
              <a:t> </a:t>
            </a:r>
            <a:r>
              <a:rPr lang="en-GB" sz="2200" dirty="0" err="1"/>
              <a:t>yw'n</a:t>
            </a:r>
            <a:r>
              <a:rPr lang="en-GB" sz="2200" dirty="0"/>
              <a:t> </a:t>
            </a:r>
            <a:r>
              <a:rPr lang="en-GB" sz="2200" dirty="0" err="1"/>
              <a:t>ofyniad</a:t>
            </a:r>
            <a:r>
              <a:rPr lang="en-GB" sz="2200" dirty="0"/>
              <a:t> </a:t>
            </a:r>
            <a:r>
              <a:rPr lang="en-GB" sz="2200" dirty="0" err="1" smtClean="0"/>
              <a:t>yng</a:t>
            </a:r>
            <a:r>
              <a:rPr lang="en-GB" sz="2200" dirty="0" smtClean="0"/>
              <a:t> </a:t>
            </a:r>
            <a:r>
              <a:rPr lang="en-GB" sz="2200" dirty="0" err="1" smtClean="0"/>
              <a:t>Ngogledd</a:t>
            </a:r>
            <a:r>
              <a:rPr lang="en-GB" sz="2200" dirty="0" smtClean="0"/>
              <a:t> </a:t>
            </a:r>
            <a:r>
              <a:rPr lang="en-GB" sz="2200" dirty="0" err="1" smtClean="0"/>
              <a:t>Iwerddon</a:t>
            </a:r>
            <a:r>
              <a:rPr lang="en-GB" sz="2200" dirty="0" smtClean="0"/>
              <a:t>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err="1" smtClean="0"/>
              <a:t>Cymhwyster</a:t>
            </a:r>
            <a:r>
              <a:rPr lang="en-GB" sz="2200" dirty="0" smtClean="0"/>
              <a:t> </a:t>
            </a:r>
            <a:r>
              <a:rPr lang="en-GB" sz="2200" dirty="0" err="1"/>
              <a:t>penaethiaid</a:t>
            </a:r>
            <a:r>
              <a:rPr lang="en-GB" sz="2200" dirty="0"/>
              <a:t> </a:t>
            </a:r>
            <a:r>
              <a:rPr lang="en-GB" sz="2200" dirty="0" err="1"/>
              <a:t>gorfodol</a:t>
            </a:r>
            <a:r>
              <a:rPr lang="en-GB" sz="2200" dirty="0"/>
              <a:t> </a:t>
            </a:r>
            <a:r>
              <a:rPr lang="en-GB" sz="2200" dirty="0" err="1"/>
              <a:t>yn</a:t>
            </a:r>
            <a:r>
              <a:rPr lang="en-GB" sz="2200" dirty="0"/>
              <a:t> </a:t>
            </a:r>
            <a:r>
              <a:rPr lang="en-GB" sz="2200" dirty="0" err="1"/>
              <a:t>yr</a:t>
            </a:r>
            <a:r>
              <a:rPr lang="en-GB" sz="2200" dirty="0"/>
              <a:t> Alban o 2019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/>
              <a:t>NTCL (</a:t>
            </a:r>
            <a:r>
              <a:rPr lang="en-GB" sz="2200" dirty="0" err="1"/>
              <a:t>Lloegr</a:t>
            </a:r>
            <a:r>
              <a:rPr lang="en-GB" sz="2200" dirty="0"/>
              <a:t>) a SCEL (</a:t>
            </a:r>
            <a:r>
              <a:rPr lang="en-GB" sz="2200" dirty="0" err="1"/>
              <a:t>Yr</a:t>
            </a:r>
            <a:r>
              <a:rPr lang="en-GB" sz="2200" dirty="0"/>
              <a:t> Alban)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err="1"/>
              <a:t>Rhai</a:t>
            </a:r>
            <a:r>
              <a:rPr lang="en-GB" sz="2200" dirty="0"/>
              <a:t> </a:t>
            </a:r>
            <a:r>
              <a:rPr lang="en-GB" sz="2200" dirty="0" err="1"/>
              <a:t>enghreifftiau</a:t>
            </a:r>
            <a:r>
              <a:rPr lang="en-GB" sz="2200" dirty="0"/>
              <a:t> o </a:t>
            </a:r>
            <a:r>
              <a:rPr lang="en-GB" sz="2200" dirty="0" err="1"/>
              <a:t>ddatblygiad</a:t>
            </a:r>
            <a:r>
              <a:rPr lang="en-GB" sz="2200" dirty="0"/>
              <a:t> </a:t>
            </a:r>
            <a:r>
              <a:rPr lang="en-GB" sz="2200" dirty="0" err="1"/>
              <a:t>proffesiynol</a:t>
            </a:r>
            <a:r>
              <a:rPr lang="en-GB" sz="2200" dirty="0"/>
              <a:t> da </a:t>
            </a:r>
            <a:r>
              <a:rPr lang="en-GB" sz="2200" dirty="0" err="1"/>
              <a:t>mewn</a:t>
            </a:r>
            <a:r>
              <a:rPr lang="en-GB" sz="2200" dirty="0"/>
              <a:t> </a:t>
            </a:r>
            <a:r>
              <a:rPr lang="en-GB" sz="2200" dirty="0" err="1"/>
              <a:t>gwledydd</a:t>
            </a:r>
            <a:r>
              <a:rPr lang="en-GB" sz="2200" dirty="0"/>
              <a:t> </a:t>
            </a:r>
            <a:r>
              <a:rPr lang="en-GB" sz="2200" dirty="0" err="1"/>
              <a:t>eraill</a:t>
            </a:r>
            <a:endParaRPr lang="en-GB" sz="2200" dirty="0" smtClean="0"/>
          </a:p>
        </p:txBody>
      </p:sp>
    </p:spTree>
    <p:extLst>
      <p:ext uri="{BB962C8B-B14F-4D97-AF65-F5344CB8AC3E}">
        <p14:creationId xmlns:p14="http://schemas.microsoft.com/office/powerpoint/2010/main" val="2672348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23945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 smtClean="0"/>
              <a:t>Argymhellion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polisi</a:t>
            </a:r>
            <a:endParaRPr lang="en-GB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-35049" y="980728"/>
            <a:ext cx="8568952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Mynd</a:t>
            </a:r>
            <a:r>
              <a:rPr lang="en-GB" sz="2000" dirty="0" smtClean="0"/>
              <a:t> </a:t>
            </a:r>
            <a:r>
              <a:rPr lang="en-GB" sz="2000" dirty="0" err="1" smtClean="0"/>
              <a:t>i’r</a:t>
            </a:r>
            <a:r>
              <a:rPr lang="en-GB" sz="2000" dirty="0" smtClean="0"/>
              <a:t> </a:t>
            </a:r>
            <a:r>
              <a:rPr lang="en-GB" sz="2000" dirty="0" err="1" smtClean="0"/>
              <a:t>afael</a:t>
            </a:r>
            <a:r>
              <a:rPr lang="en-GB" sz="2000" dirty="0" smtClean="0"/>
              <a:t> </a:t>
            </a:r>
            <a:r>
              <a:rPr lang="en-GB" sz="2000" dirty="0" err="1" smtClean="0"/>
              <a:t>â’r</a:t>
            </a:r>
            <a:r>
              <a:rPr lang="en-GB" sz="2000" dirty="0" smtClean="0"/>
              <a:t> </a:t>
            </a:r>
            <a:r>
              <a:rPr lang="en-GB" sz="2000" dirty="0" err="1" smtClean="0"/>
              <a:t>materion</a:t>
            </a:r>
            <a:r>
              <a:rPr lang="en-GB" sz="2000" dirty="0" smtClean="0"/>
              <a:t> </a:t>
            </a:r>
            <a:r>
              <a:rPr lang="en-GB" sz="2000" dirty="0" err="1" smtClean="0"/>
              <a:t>sy’n</a:t>
            </a:r>
            <a:r>
              <a:rPr lang="en-GB" sz="2000" dirty="0" smtClean="0"/>
              <a:t> </a:t>
            </a:r>
            <a:r>
              <a:rPr lang="en-GB" sz="2000" dirty="0" err="1" smtClean="0"/>
              <a:t>codi</a:t>
            </a:r>
            <a:endParaRPr lang="en-GB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Rhwystrau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fod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bennaeth</a:t>
            </a:r>
            <a:endParaRPr lang="en-GB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Ymchwil</a:t>
            </a:r>
            <a:r>
              <a:rPr lang="en-GB" sz="2000" dirty="0" smtClean="0"/>
              <a:t> </a:t>
            </a:r>
            <a:r>
              <a:rPr lang="en-GB" sz="2000" dirty="0" err="1"/>
              <a:t>i</a:t>
            </a:r>
            <a:r>
              <a:rPr lang="en-GB" sz="2000" dirty="0"/>
              <a:t> </a:t>
            </a:r>
            <a:r>
              <a:rPr lang="en-GB" sz="2000" dirty="0" err="1"/>
              <a:t>nodi</a:t>
            </a:r>
            <a:r>
              <a:rPr lang="en-GB" sz="2000" dirty="0"/>
              <a:t> </a:t>
            </a:r>
            <a:r>
              <a:rPr lang="en-GB" sz="2000" dirty="0" err="1"/>
              <a:t>rhwystrau</a:t>
            </a:r>
            <a:r>
              <a:rPr lang="en-GB" sz="2000" dirty="0"/>
              <a:t> </a:t>
            </a:r>
            <a:r>
              <a:rPr lang="en-GB" sz="2000" dirty="0" err="1" smtClean="0"/>
              <a:t>rhyw</a:t>
            </a:r>
            <a:r>
              <a:rPr lang="en-GB" sz="2000" dirty="0" smtClean="0"/>
              <a:t> ac </a:t>
            </a:r>
            <a:r>
              <a:rPr lang="en-GB" sz="2000" dirty="0" err="1" smtClean="0"/>
              <a:t>ethnigrwydd</a:t>
            </a:r>
            <a:r>
              <a:rPr lang="en-GB" sz="2000" dirty="0" smtClean="0"/>
              <a:t> </a:t>
            </a:r>
            <a:r>
              <a:rPr lang="en-GB" sz="2000" dirty="0" err="1" smtClean="0"/>
              <a:t>i</a:t>
            </a:r>
            <a:r>
              <a:rPr lang="en-GB" sz="2000" dirty="0" smtClean="0"/>
              <a:t> </a:t>
            </a:r>
            <a:r>
              <a:rPr lang="en-GB" sz="2000" dirty="0" err="1" smtClean="0"/>
              <a:t>brifathrawiaeth</a:t>
            </a:r>
            <a:endParaRPr lang="en-GB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Cefnogaeth</a:t>
            </a:r>
            <a:r>
              <a:rPr lang="en-GB" sz="2000" dirty="0" smtClean="0"/>
              <a:t> </a:t>
            </a:r>
            <a:r>
              <a:rPr lang="en-GB" sz="2000" dirty="0" err="1" smtClean="0"/>
              <a:t>unwaith</a:t>
            </a:r>
            <a:r>
              <a:rPr lang="en-GB" sz="2000" dirty="0" smtClean="0"/>
              <a:t> </a:t>
            </a:r>
            <a:r>
              <a:rPr lang="en-GB" sz="2000" dirty="0" err="1"/>
              <a:t>y</a:t>
            </a:r>
            <a:r>
              <a:rPr lang="en-GB" sz="2000" dirty="0" err="1" smtClean="0"/>
              <a:t>n</a:t>
            </a:r>
            <a:r>
              <a:rPr lang="en-GB" sz="2000" dirty="0" smtClean="0"/>
              <a:t> y </a:t>
            </a:r>
            <a:r>
              <a:rPr lang="en-GB" sz="2000" dirty="0" err="1" smtClean="0"/>
              <a:t>swydd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/>
              <a:t>Monitro'r</a:t>
            </a:r>
            <a:r>
              <a:rPr lang="en-GB" sz="2000" dirty="0"/>
              <a:t> </a:t>
            </a:r>
            <a:r>
              <a:rPr lang="en-GB" sz="2000" dirty="0" err="1"/>
              <a:t>grŵp</a:t>
            </a:r>
            <a:r>
              <a:rPr lang="en-GB" sz="2000" dirty="0"/>
              <a:t> </a:t>
            </a:r>
            <a:r>
              <a:rPr lang="en-GB" sz="2000" dirty="0" err="1"/>
              <a:t>oedran</a:t>
            </a:r>
            <a:r>
              <a:rPr lang="en-GB" sz="2000" dirty="0"/>
              <a:t> </a:t>
            </a:r>
            <a:r>
              <a:rPr lang="en-GB" sz="2000" dirty="0" smtClean="0"/>
              <a:t>45-54, </a:t>
            </a:r>
            <a:r>
              <a:rPr lang="en-GB" sz="2000" dirty="0" err="1" smtClean="0"/>
              <a:t>daearyddiaeth</a:t>
            </a:r>
            <a:r>
              <a:rPr lang="en-GB" sz="2000" dirty="0" smtClean="0"/>
              <a:t>, </a:t>
            </a:r>
            <a:r>
              <a:rPr lang="en-GB" sz="2000" dirty="0" err="1" smtClean="0"/>
              <a:t>cyfnod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Edrych</a:t>
            </a:r>
            <a:r>
              <a:rPr lang="en-GB" sz="2000" dirty="0" smtClean="0"/>
              <a:t> </a:t>
            </a:r>
            <a:r>
              <a:rPr lang="en-GB" sz="2000" dirty="0" err="1"/>
              <a:t>yn</a:t>
            </a:r>
            <a:r>
              <a:rPr lang="en-GB" sz="2000" dirty="0"/>
              <a:t> </a:t>
            </a:r>
            <a:r>
              <a:rPr lang="en-GB" sz="2000" dirty="0" err="1"/>
              <a:t>feirniadol</a:t>
            </a:r>
            <a:r>
              <a:rPr lang="en-GB" sz="2000" dirty="0"/>
              <a:t> </a:t>
            </a:r>
            <a:r>
              <a:rPr lang="en-GB" sz="2000" dirty="0" err="1"/>
              <a:t>ar</a:t>
            </a:r>
            <a:r>
              <a:rPr lang="en-GB" sz="2000" dirty="0"/>
              <a:t> CPCP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Ymgyrchoedd</a:t>
            </a:r>
            <a:r>
              <a:rPr lang="en-GB" sz="2000" dirty="0" smtClean="0"/>
              <a:t> </a:t>
            </a:r>
            <a:r>
              <a:rPr lang="en-GB" sz="2000" dirty="0" err="1"/>
              <a:t>recriwtio</a:t>
            </a:r>
            <a:r>
              <a:rPr lang="en-GB" sz="2000" dirty="0"/>
              <a:t> </a:t>
            </a:r>
            <a:r>
              <a:rPr lang="en-GB" sz="2000" dirty="0" err="1" smtClean="0"/>
              <a:t>effeithiol</a:t>
            </a:r>
            <a:r>
              <a:rPr lang="en-GB" sz="2000" dirty="0" smtClean="0"/>
              <a:t> ac </a:t>
            </a:r>
            <a:r>
              <a:rPr lang="en-GB" sz="2000" dirty="0" err="1" smtClean="0"/>
              <a:t>wedi‘u</a:t>
            </a:r>
            <a:r>
              <a:rPr lang="en-GB" sz="2000" dirty="0" smtClean="0"/>
              <a:t> </a:t>
            </a:r>
            <a:r>
              <a:rPr lang="en-GB" sz="2000" dirty="0" err="1"/>
              <a:t>t</a:t>
            </a:r>
            <a:r>
              <a:rPr lang="en-GB" sz="2000" dirty="0" err="1" smtClean="0"/>
              <a:t>argedu</a:t>
            </a:r>
            <a:r>
              <a:rPr lang="en-GB" sz="2000" dirty="0" smtClean="0"/>
              <a:t> </a:t>
            </a:r>
            <a:r>
              <a:rPr lang="en-GB" sz="2000" dirty="0" err="1"/>
              <a:t>ar</a:t>
            </a:r>
            <a:r>
              <a:rPr lang="en-GB" sz="2000" dirty="0"/>
              <a:t> </a:t>
            </a:r>
            <a:r>
              <a:rPr lang="en-GB" sz="2000" dirty="0" err="1"/>
              <a:t>gyfer</a:t>
            </a:r>
            <a:r>
              <a:rPr lang="en-GB" sz="2000" dirty="0"/>
              <a:t> </a:t>
            </a:r>
            <a:r>
              <a:rPr lang="en-GB" sz="2000" dirty="0" err="1"/>
              <a:t>penaethiaid</a:t>
            </a: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Dysgu</a:t>
            </a:r>
            <a:r>
              <a:rPr lang="en-GB" sz="2000" dirty="0" smtClean="0"/>
              <a:t> </a:t>
            </a:r>
            <a:r>
              <a:rPr lang="en-GB" sz="2000" dirty="0"/>
              <a:t>o </a:t>
            </a:r>
            <a:r>
              <a:rPr lang="en-GB" sz="2000" dirty="0" err="1"/>
              <a:t>wledydd</a:t>
            </a:r>
            <a:r>
              <a:rPr lang="en-GB" sz="2000" dirty="0"/>
              <a:t> </a:t>
            </a:r>
            <a:r>
              <a:rPr lang="en-GB" sz="2000" dirty="0" err="1" smtClean="0"/>
              <a:t>eraill</a:t>
            </a: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Edrych</a:t>
            </a:r>
            <a:r>
              <a:rPr lang="en-GB" sz="2000" dirty="0" smtClean="0"/>
              <a:t> </a:t>
            </a:r>
            <a:r>
              <a:rPr lang="en-GB" sz="2000" dirty="0" err="1" smtClean="0"/>
              <a:t>ymlaen</a:t>
            </a:r>
            <a:r>
              <a:rPr lang="en-GB" sz="2000" dirty="0" smtClean="0"/>
              <a:t> </a:t>
            </a:r>
            <a:r>
              <a:rPr lang="en-GB" sz="2000" dirty="0" err="1" smtClean="0"/>
              <a:t>e.e</a:t>
            </a:r>
            <a:r>
              <a:rPr lang="en-GB" sz="20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Ariannu</a:t>
            </a:r>
            <a:r>
              <a:rPr lang="en-GB" sz="2000" dirty="0" smtClean="0"/>
              <a:t> </a:t>
            </a:r>
            <a:r>
              <a:rPr lang="en-GB" sz="2000" dirty="0" err="1" smtClean="0"/>
              <a:t>ysgolion</a:t>
            </a:r>
            <a:r>
              <a:rPr lang="en-GB" sz="2000" dirty="0" smtClean="0"/>
              <a:t>, </a:t>
            </a:r>
            <a:r>
              <a:rPr lang="en-GB" sz="2000" dirty="0" err="1"/>
              <a:t>c</a:t>
            </a:r>
            <a:r>
              <a:rPr lang="en-GB" sz="2000" dirty="0" err="1" smtClean="0"/>
              <a:t>wricwlwm</a:t>
            </a:r>
            <a:r>
              <a:rPr lang="en-GB" sz="2000" dirty="0" smtClean="0"/>
              <a:t> </a:t>
            </a:r>
            <a:r>
              <a:rPr lang="en-GB" sz="2000" dirty="0" err="1"/>
              <a:t>newydd</a:t>
            </a:r>
            <a:r>
              <a:rPr lang="en-GB" sz="2000" dirty="0"/>
              <a:t>, </a:t>
            </a:r>
            <a:r>
              <a:rPr lang="en-GB" sz="2000" dirty="0" err="1"/>
              <a:t>cyflog</a:t>
            </a:r>
            <a:r>
              <a:rPr lang="en-GB" sz="2000" dirty="0"/>
              <a:t> ac </a:t>
            </a:r>
            <a:r>
              <a:rPr lang="en-GB" sz="2000" dirty="0" err="1"/>
              <a:t>amodau</a:t>
            </a:r>
            <a:r>
              <a:rPr lang="en-GB" sz="2000" dirty="0"/>
              <a:t> </a:t>
            </a:r>
            <a:r>
              <a:rPr lang="en-GB" sz="2000" dirty="0" err="1"/>
              <a:t>datganoledig</a:t>
            </a:r>
            <a:r>
              <a:rPr lang="en-GB" sz="2000" dirty="0"/>
              <a:t>, </a:t>
            </a:r>
            <a:r>
              <a:rPr lang="en-GB" sz="2000" dirty="0" err="1"/>
              <a:t>polisi</a:t>
            </a:r>
            <a:r>
              <a:rPr lang="en-GB" sz="2000" dirty="0"/>
              <a:t> </a:t>
            </a:r>
            <a:r>
              <a:rPr lang="en-GB" sz="2000" dirty="0" err="1"/>
              <a:t>iaith</a:t>
            </a:r>
            <a:r>
              <a:rPr lang="en-GB" sz="2000" dirty="0"/>
              <a:t> </a:t>
            </a:r>
            <a:r>
              <a:rPr lang="en-GB" sz="2000" dirty="0" err="1"/>
              <a:t>Gymraeg</a:t>
            </a:r>
            <a:r>
              <a:rPr lang="en-GB" sz="2000" dirty="0"/>
              <a:t>, </a:t>
            </a:r>
            <a:r>
              <a:rPr lang="en-GB" sz="2000" dirty="0" err="1"/>
              <a:t>cynnydd</a:t>
            </a:r>
            <a:r>
              <a:rPr lang="en-GB" sz="2000" dirty="0"/>
              <a:t> </a:t>
            </a:r>
            <a:r>
              <a:rPr lang="en-GB" sz="2000" dirty="0" err="1"/>
              <a:t>mewn</a:t>
            </a:r>
            <a:r>
              <a:rPr lang="en-GB" sz="2000" dirty="0"/>
              <a:t> </a:t>
            </a:r>
            <a:r>
              <a:rPr lang="en-GB" sz="2000" dirty="0" err="1"/>
              <a:t>ysgolion</a:t>
            </a:r>
            <a:r>
              <a:rPr lang="en-GB" sz="2000" dirty="0"/>
              <a:t> </a:t>
            </a:r>
            <a:r>
              <a:rPr lang="en-GB" sz="2000" dirty="0" err="1"/>
              <a:t>ffederal</a:t>
            </a:r>
            <a:r>
              <a:rPr lang="en-GB" sz="2000" dirty="0"/>
              <a:t>, </a:t>
            </a:r>
            <a:r>
              <a:rPr lang="en-GB" sz="2000" dirty="0" err="1" smtClean="0"/>
              <a:t>Bil</a:t>
            </a:r>
            <a:r>
              <a:rPr lang="en-GB" sz="2000" dirty="0" smtClean="0"/>
              <a:t> ADY, </a:t>
            </a:r>
            <a:r>
              <a:rPr lang="en-GB" sz="2000" dirty="0" err="1" smtClean="0"/>
              <a:t>safonau</a:t>
            </a:r>
            <a:r>
              <a:rPr lang="en-GB" sz="2000" dirty="0" smtClean="0"/>
              <a:t> </a:t>
            </a:r>
            <a:r>
              <a:rPr lang="en-GB" sz="2000" dirty="0" err="1" smtClean="0"/>
              <a:t>proffesiynol</a:t>
            </a:r>
            <a:r>
              <a:rPr lang="en-GB" sz="2000" dirty="0" smtClean="0"/>
              <a:t> </a:t>
            </a:r>
            <a:r>
              <a:rPr lang="en-GB" sz="2000" dirty="0" err="1" smtClean="0"/>
              <a:t>newydd</a:t>
            </a:r>
            <a:r>
              <a:rPr lang="en-GB" sz="20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Academi</a:t>
            </a:r>
            <a:r>
              <a:rPr lang="en-GB" sz="2000" dirty="0" smtClean="0"/>
              <a:t> </a:t>
            </a:r>
            <a:r>
              <a:rPr lang="en-GB" sz="2000" dirty="0" err="1" smtClean="0"/>
              <a:t>arweinyddiaeth</a:t>
            </a:r>
            <a:endParaRPr lang="en-GB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 err="1" smtClean="0"/>
              <a:t>Rhaglenni</a:t>
            </a:r>
            <a:r>
              <a:rPr lang="en-GB" sz="2000" dirty="0" smtClean="0"/>
              <a:t> </a:t>
            </a:r>
            <a:r>
              <a:rPr lang="en-GB" sz="2000" dirty="0" err="1" smtClean="0"/>
              <a:t>effeithiol</a:t>
            </a:r>
            <a:r>
              <a:rPr lang="en-GB" sz="2000" dirty="0" smtClean="0"/>
              <a:t> (</a:t>
            </a:r>
            <a:r>
              <a:rPr lang="en-GB" sz="2000" dirty="0" err="1" smtClean="0"/>
              <a:t>mynediad</a:t>
            </a:r>
            <a:r>
              <a:rPr lang="en-GB" sz="2000" dirty="0" smtClean="0"/>
              <a:t>, </a:t>
            </a:r>
            <a:r>
              <a:rPr lang="en-GB" sz="2000" dirty="0" err="1" smtClean="0"/>
              <a:t>newydd</a:t>
            </a:r>
            <a:r>
              <a:rPr lang="en-GB" sz="2000" dirty="0" smtClean="0"/>
              <a:t>, </a:t>
            </a:r>
            <a:r>
              <a:rPr lang="en-GB" sz="2000" dirty="0" err="1" smtClean="0"/>
              <a:t>gwasanaethu</a:t>
            </a:r>
            <a:r>
              <a:rPr lang="en-GB" sz="2000" dirty="0" smtClean="0"/>
              <a:t>)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70580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344816" cy="1143000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 err="1"/>
              <a:t>Cysylltwch</a:t>
            </a:r>
            <a:r>
              <a:rPr lang="en-GB" sz="3200" b="1" dirty="0"/>
              <a:t> â </a:t>
            </a:r>
            <a:r>
              <a:rPr lang="en-GB" sz="3200" b="1" dirty="0" err="1"/>
              <a:t>ni</a:t>
            </a:r>
            <a:r>
              <a:rPr lang="en-GB" sz="3200" b="1" dirty="0"/>
              <a:t> / </a:t>
            </a:r>
            <a:r>
              <a:rPr lang="en-GB" sz="3200" b="1" dirty="0" err="1"/>
              <a:t>cydweithio</a:t>
            </a:r>
            <a:r>
              <a:rPr lang="en-GB" sz="3200" b="1" dirty="0"/>
              <a:t> â </a:t>
            </a:r>
            <a:r>
              <a:rPr lang="en-GB" sz="3200" b="1" dirty="0" err="1"/>
              <a:t>ni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628800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400" dirty="0"/>
          </a:p>
          <a:p>
            <a:r>
              <a:rPr lang="en-GB" sz="2400" dirty="0" err="1" smtClean="0"/>
              <a:t>Ffôn</a:t>
            </a:r>
            <a:r>
              <a:rPr lang="en-GB" sz="2400" dirty="0" smtClean="0"/>
              <a:t>		029 2046 0099</a:t>
            </a:r>
          </a:p>
          <a:p>
            <a:endParaRPr lang="en-GB" sz="2400" dirty="0"/>
          </a:p>
          <a:p>
            <a:r>
              <a:rPr lang="en-GB" sz="2400" dirty="0" smtClean="0"/>
              <a:t>E-</a:t>
            </a:r>
            <a:r>
              <a:rPr lang="en-GB" sz="2400" dirty="0" err="1" smtClean="0"/>
              <a:t>bost</a:t>
            </a:r>
            <a:r>
              <a:rPr lang="en-GB" sz="2400" dirty="0" smtClean="0"/>
              <a:t>		</a:t>
            </a:r>
            <a:r>
              <a:rPr lang="en-GB" sz="2400" dirty="0" err="1" smtClean="0">
                <a:hlinkClick r:id="rId2"/>
              </a:rPr>
              <a:t>ymchwil@cga.cymru</a:t>
            </a:r>
            <a:r>
              <a:rPr lang="en-GB" sz="2400" dirty="0" smtClean="0"/>
              <a:t> </a:t>
            </a:r>
            <a:r>
              <a:rPr lang="en-GB" sz="2400" dirty="0" err="1" smtClean="0"/>
              <a:t>neu</a:t>
            </a:r>
            <a:r>
              <a:rPr lang="en-GB" sz="2400" dirty="0" smtClean="0"/>
              <a:t> </a:t>
            </a:r>
            <a:r>
              <a:rPr lang="en-GB" sz="2400" dirty="0" err="1" smtClean="0">
                <a:hlinkClick r:id="rId3"/>
              </a:rPr>
              <a:t>ystadegau@cga.cymru</a:t>
            </a:r>
            <a:r>
              <a:rPr lang="en-GB" sz="2400" dirty="0" smtClean="0"/>
              <a:t> </a:t>
            </a:r>
          </a:p>
          <a:p>
            <a:endParaRPr lang="en-GB" sz="2400" dirty="0"/>
          </a:p>
          <a:p>
            <a:r>
              <a:rPr lang="en-GB" sz="2400" dirty="0" err="1" smtClean="0"/>
              <a:t>Gwefan</a:t>
            </a:r>
            <a:r>
              <a:rPr lang="en-GB" sz="2400" dirty="0" smtClean="0"/>
              <a:t>	</a:t>
            </a:r>
            <a:r>
              <a:rPr lang="en-GB" sz="2400" dirty="0" err="1" smtClean="0"/>
              <a:t>cga.cymru</a:t>
            </a:r>
            <a:r>
              <a:rPr lang="en-GB" sz="2400" dirty="0" smtClean="0"/>
              <a:t> </a:t>
            </a:r>
          </a:p>
          <a:p>
            <a:endParaRPr lang="en-GB" sz="2400" dirty="0"/>
          </a:p>
          <a:p>
            <a:r>
              <a:rPr lang="en-GB" sz="2400" dirty="0" smtClean="0"/>
              <a:t>Twitter		@ewc_cga</a:t>
            </a:r>
          </a:p>
          <a:p>
            <a:endParaRPr lang="en-GB" sz="2400" dirty="0"/>
          </a:p>
          <a:p>
            <a:r>
              <a:rPr lang="en-GB" sz="2400" dirty="0" smtClean="0"/>
              <a:t>E-</a:t>
            </a:r>
            <a:r>
              <a:rPr lang="en-GB" sz="2400" dirty="0" err="1" smtClean="0"/>
              <a:t>newyddlen</a:t>
            </a:r>
            <a:r>
              <a:rPr lang="en-GB" sz="2400" dirty="0" smtClean="0"/>
              <a:t>	</a:t>
            </a:r>
            <a:r>
              <a:rPr lang="en-GB" sz="2400" dirty="0" err="1" smtClean="0"/>
              <a:t>Tanysgrifiwch</a:t>
            </a:r>
            <a:r>
              <a:rPr lang="en-GB" sz="2400" dirty="0" smtClean="0"/>
              <a:t> </a:t>
            </a:r>
            <a:r>
              <a:rPr lang="en-GB" sz="2400" dirty="0" err="1" smtClean="0"/>
              <a:t>o’r</a:t>
            </a:r>
            <a:r>
              <a:rPr lang="en-GB" sz="2400" dirty="0" smtClean="0"/>
              <a:t> </a:t>
            </a:r>
            <a:r>
              <a:rPr lang="en-GB" sz="2400" dirty="0" err="1" smtClean="0"/>
              <a:t>wefan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834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07494" y="288802"/>
            <a:ext cx="9036506" cy="61991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3200" b="1" dirty="0" smtClean="0"/>
              <a:t>Beth </a:t>
            </a:r>
            <a:r>
              <a:rPr lang="en-GB" sz="3200" b="1" dirty="0" err="1" smtClean="0"/>
              <a:t>mae’r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data’n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ei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ddweud</a:t>
            </a:r>
            <a:r>
              <a:rPr lang="en-GB" sz="3200" b="1" dirty="0" smtClean="0"/>
              <a:t>: </a:t>
            </a:r>
            <a:r>
              <a:rPr lang="en-GB" sz="3200" b="1" dirty="0" err="1"/>
              <a:t>p</a:t>
            </a:r>
            <a:r>
              <a:rPr lang="en-GB" sz="3200" b="1" dirty="0" err="1" smtClean="0"/>
              <a:t>enaethiaid</a:t>
            </a:r>
            <a:endParaRPr lang="en-GB" sz="3200" b="1" dirty="0"/>
          </a:p>
        </p:txBody>
      </p:sp>
      <p:sp>
        <p:nvSpPr>
          <p:cNvPr id="7" name="TextBox 16"/>
          <p:cNvSpPr txBox="1"/>
          <p:nvPr/>
        </p:nvSpPr>
        <p:spPr>
          <a:xfrm>
            <a:off x="2623660" y="970510"/>
            <a:ext cx="3789185" cy="369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 err="1" smtClean="0"/>
              <a:t>Penaethiaid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yn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ôl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eu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cyfnod</a:t>
            </a:r>
            <a:r>
              <a:rPr lang="en-GB" sz="1800" b="1" dirty="0" smtClean="0"/>
              <a:t> </a:t>
            </a:r>
            <a:r>
              <a:rPr lang="en-GB" sz="1800" b="1" dirty="0" err="1" smtClean="0"/>
              <a:t>gwaith</a:t>
            </a:r>
            <a:endParaRPr lang="en-GB" sz="1800" b="1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034120"/>
              </p:ext>
            </p:extLst>
          </p:nvPr>
        </p:nvGraphicFramePr>
        <p:xfrm>
          <a:off x="251520" y="1052736"/>
          <a:ext cx="256237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2219"/>
                <a:gridCol w="828748"/>
                <a:gridCol w="611412"/>
              </a:tblGrid>
              <a:tr h="226661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>
                    <a:solidFill>
                      <a:srgbClr val="196D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Nifer</a:t>
                      </a:r>
                      <a:endParaRPr lang="en-GB" sz="1400" dirty="0"/>
                    </a:p>
                  </a:txBody>
                  <a:tcPr>
                    <a:solidFill>
                      <a:srgbClr val="196D3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%</a:t>
                      </a:r>
                      <a:endParaRPr lang="en-GB" sz="1400" dirty="0"/>
                    </a:p>
                  </a:txBody>
                  <a:tcPr>
                    <a:solidFill>
                      <a:srgbClr val="196D3B"/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Meithrin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Cynradd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1,176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81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Canol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11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Uwchradd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203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14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UCD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12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1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Arbennig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38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3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/>
                        <a:t>Annibynnol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7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0</a:t>
                      </a:r>
                      <a:endParaRPr lang="en-GB" sz="14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278979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solidFill>
                            <a:schemeClr val="bg1"/>
                          </a:solidFill>
                        </a:rPr>
                        <a:t>Cyfanswm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96D3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1,458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96D3B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400" dirty="0" smtClean="0">
                          <a:solidFill>
                            <a:schemeClr val="bg1"/>
                          </a:solidFill>
                        </a:rPr>
                        <a:t>100</a:t>
                      </a: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196D3B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915816" y="6288996"/>
            <a:ext cx="54726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Yn</a:t>
            </a:r>
            <a:r>
              <a:rPr lang="en-GB" sz="1200" dirty="0"/>
              <a:t> </a:t>
            </a:r>
            <a:r>
              <a:rPr lang="en-GB" sz="1200" dirty="0" err="1"/>
              <a:t>seiliedig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</a:t>
            </a:r>
            <a:r>
              <a:rPr lang="en-GB" sz="1200" dirty="0" err="1"/>
              <a:t>ddata</a:t>
            </a:r>
            <a:r>
              <a:rPr lang="en-GB" sz="1200" dirty="0"/>
              <a:t> a </a:t>
            </a:r>
            <a:r>
              <a:rPr lang="en-GB" sz="1200" dirty="0" err="1"/>
              <a:t>dynnwyd</a:t>
            </a:r>
            <a:r>
              <a:rPr lang="en-GB" sz="1200" dirty="0"/>
              <a:t> </a:t>
            </a:r>
            <a:r>
              <a:rPr lang="en-GB" sz="1200" dirty="0" err="1"/>
              <a:t>o'r</a:t>
            </a:r>
            <a:r>
              <a:rPr lang="en-GB" sz="1200" dirty="0"/>
              <a:t> </a:t>
            </a:r>
            <a:r>
              <a:rPr lang="en-GB" sz="1200" dirty="0" err="1"/>
              <a:t>gofrestr</a:t>
            </a:r>
            <a:r>
              <a:rPr lang="en-GB" sz="1200" dirty="0"/>
              <a:t> </a:t>
            </a:r>
            <a:r>
              <a:rPr lang="en-GB" sz="1200" dirty="0" err="1"/>
              <a:t>ymarferwyr</a:t>
            </a:r>
            <a:r>
              <a:rPr lang="en-GB" sz="1200" dirty="0"/>
              <a:t> </a:t>
            </a:r>
            <a:r>
              <a:rPr lang="en-GB" sz="1200" dirty="0" err="1"/>
              <a:t>addysg</a:t>
            </a:r>
            <a:r>
              <a:rPr lang="en-GB" sz="1200" dirty="0"/>
              <a:t> </a:t>
            </a:r>
            <a:r>
              <a:rPr lang="en-GB" sz="1200" dirty="0" err="1"/>
              <a:t>ar</a:t>
            </a:r>
            <a:r>
              <a:rPr lang="en-GB" sz="1200" dirty="0"/>
              <a:t> 1 </a:t>
            </a:r>
            <a:r>
              <a:rPr lang="en-GB" sz="1200" dirty="0" err="1"/>
              <a:t>Mawrth</a:t>
            </a:r>
            <a:r>
              <a:rPr lang="en-GB" sz="1200" dirty="0"/>
              <a:t> 2017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0096" y="1339817"/>
            <a:ext cx="5950212" cy="27007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49984"/>
            <a:ext cx="9047248" cy="2383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6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6" y="260648"/>
            <a:ext cx="9047248" cy="34140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96" y="3426180"/>
            <a:ext cx="4572396" cy="302997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5976" y="3591027"/>
            <a:ext cx="4572396" cy="288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49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4659740"/>
              </p:ext>
            </p:extLst>
          </p:nvPr>
        </p:nvGraphicFramePr>
        <p:xfrm>
          <a:off x="310055" y="773996"/>
          <a:ext cx="8510416" cy="50806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09092"/>
                <a:gridCol w="1083554"/>
                <a:gridCol w="1083554"/>
                <a:gridCol w="1083554"/>
                <a:gridCol w="1083554"/>
                <a:gridCol w="1083554"/>
                <a:gridCol w="1083554"/>
              </a:tblGrid>
              <a:tr h="27874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300" u="none" strike="noStrike" dirty="0">
                          <a:effectLst/>
                        </a:rPr>
                        <a:t> 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Cynradd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r>
                        <a:rPr lang="en-GB" sz="11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a </a:t>
                      </a:r>
                      <a:r>
                        <a:rPr lang="en-GB" sz="1100" u="none" strike="noStrike" baseline="0" dirty="0" err="1" smtClean="0">
                          <a:solidFill>
                            <a:schemeClr val="bg1"/>
                          </a:solidFill>
                          <a:effectLst/>
                        </a:rPr>
                        <a:t>throsodd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Cynradd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% </a:t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r>
                        <a:rPr lang="en-GB" sz="11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a </a:t>
                      </a:r>
                      <a:r>
                        <a:rPr lang="en-GB" sz="1100" u="none" strike="noStrike" baseline="0" dirty="0" err="1" smtClean="0">
                          <a:solidFill>
                            <a:schemeClr val="bg1"/>
                          </a:solidFill>
                          <a:effectLst/>
                        </a:rPr>
                        <a:t>throsodd</a:t>
                      </a:r>
                      <a:endParaRPr lang="en-GB" sz="11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Uwchradd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r>
                        <a:rPr lang="en-GB" sz="11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a </a:t>
                      </a:r>
                      <a:r>
                        <a:rPr lang="en-GB" sz="1100" u="none" strike="noStrike" baseline="0" dirty="0" err="1" smtClean="0">
                          <a:solidFill>
                            <a:schemeClr val="bg1"/>
                          </a:solidFill>
                          <a:effectLst/>
                        </a:rPr>
                        <a:t>throsodd</a:t>
                      </a:r>
                      <a:endParaRPr lang="en-GB" sz="11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Uwchradd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% </a:t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r>
                        <a:rPr lang="en-GB" sz="11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a </a:t>
                      </a:r>
                      <a:r>
                        <a:rPr lang="en-GB" sz="1100" u="none" strike="noStrike" baseline="0" dirty="0" err="1" smtClean="0">
                          <a:solidFill>
                            <a:schemeClr val="bg1"/>
                          </a:solidFill>
                          <a:effectLst/>
                        </a:rPr>
                        <a:t>throsodd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u="none" strike="noStrike" dirty="0" smtClean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algn="ctr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Cyfanswm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pob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cyfnod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r>
                        <a:rPr lang="en-GB" sz="11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a </a:t>
                      </a:r>
                      <a:r>
                        <a:rPr lang="en-GB" sz="1100" u="none" strike="noStrike" baseline="0" dirty="0" err="1" smtClean="0">
                          <a:solidFill>
                            <a:schemeClr val="bg1"/>
                          </a:solidFill>
                          <a:effectLst/>
                        </a:rPr>
                        <a:t>throsodd</a:t>
                      </a:r>
                      <a:endParaRPr lang="en-GB" sz="11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ctr"/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Cyfanswm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/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</a:p>
                    <a:p>
                      <a:pPr algn="ctr" fontAlgn="ctr"/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(</a:t>
                      </a:r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pob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GB" sz="1100" u="none" strike="noStrike" dirty="0" err="1" smtClean="0">
                          <a:solidFill>
                            <a:schemeClr val="bg1"/>
                          </a:solidFill>
                          <a:effectLst/>
                        </a:rPr>
                        <a:t>cyfnod</a:t>
                      </a: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) </a:t>
                      </a:r>
                      <a:b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1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55</a:t>
                      </a:r>
                      <a:r>
                        <a:rPr lang="en-GB" sz="1100" u="none" strike="noStrike" baseline="0" dirty="0" smtClean="0">
                          <a:solidFill>
                            <a:schemeClr val="bg1"/>
                          </a:solidFill>
                          <a:effectLst/>
                        </a:rPr>
                        <a:t> a </a:t>
                      </a:r>
                      <a:r>
                        <a:rPr lang="en-GB" sz="1100" u="none" strike="noStrike" baseline="0" dirty="0" err="1" smtClean="0">
                          <a:solidFill>
                            <a:schemeClr val="bg1"/>
                          </a:solidFill>
                          <a:effectLst/>
                        </a:rPr>
                        <a:t>throsodd</a:t>
                      </a:r>
                      <a:endParaRPr lang="en-GB" sz="11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33534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Blaenau Gwent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16.7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0.0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4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14.8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Pen-y-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Bont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baseline="0" dirty="0" err="1" smtClean="0">
                          <a:effectLst/>
                        </a:rPr>
                        <a:t>ar</a:t>
                      </a:r>
                      <a:r>
                        <a:rPr lang="en-GB" sz="1200" u="none" strike="noStrike" baseline="0" dirty="0" smtClean="0">
                          <a:effectLst/>
                        </a:rPr>
                        <a:t> </a:t>
                      </a:r>
                      <a:r>
                        <a:rPr lang="en-GB" sz="1200" u="none" strike="noStrike" baseline="0" dirty="0" err="1" smtClean="0">
                          <a:effectLst/>
                        </a:rPr>
                        <a:t>Ogwr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23.4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28.6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23.2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</a:rPr>
                        <a:t>Caerffili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14.7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25.0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15.7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</a:rPr>
                        <a:t>Caerdydd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17.5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23.5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19.7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 smtClean="0">
                          <a:effectLst/>
                        </a:rPr>
                        <a:t>Sir </a:t>
                      </a:r>
                      <a:r>
                        <a:rPr lang="en-GB" sz="1200" b="1" u="none" strike="noStrike" dirty="0" err="1" smtClean="0">
                          <a:effectLst/>
                        </a:rPr>
                        <a:t>Gaerfyrddin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13.6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41.7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17.5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Ceredigion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18.2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14.3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16.7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>
                          <a:effectLst/>
                        </a:rPr>
                        <a:t>Conwy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12.0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42.9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16.9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Ddinbych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23.3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33.3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25.5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 smtClean="0">
                          <a:effectLst/>
                        </a:rPr>
                        <a:t>Sir y </a:t>
                      </a:r>
                      <a:r>
                        <a:rPr lang="en-GB" sz="1200" b="1" u="none" strike="noStrike" dirty="0" err="1" smtClean="0">
                          <a:effectLst/>
                        </a:rPr>
                        <a:t>Fflint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14.9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46.2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20.5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</a:rPr>
                        <a:t>Gwynedd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17.1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35.7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19.6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Ynys Môn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23.5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0.0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22.0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>
                          <a:effectLst/>
                        </a:rPr>
                        <a:t>Merthyr </a:t>
                      </a:r>
                      <a:r>
                        <a:rPr lang="en-GB" sz="1200" b="1" u="none" strike="noStrike" dirty="0" err="1" smtClean="0">
                          <a:effectLst/>
                        </a:rPr>
                        <a:t>Tudful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>
                          <a:effectLst/>
                        </a:rPr>
                        <a:t>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38.1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60.0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42.9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 smtClean="0">
                          <a:effectLst/>
                        </a:rPr>
                        <a:t>Sir </a:t>
                      </a:r>
                      <a:r>
                        <a:rPr lang="en-GB" sz="1200" b="1" u="none" strike="noStrike" dirty="0" err="1" smtClean="0">
                          <a:effectLst/>
                        </a:rPr>
                        <a:t>Fynwy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24.1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50.0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26.5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 smtClean="0">
                          <a:effectLst/>
                        </a:rPr>
                        <a:t>Castell </a:t>
                      </a:r>
                      <a:r>
                        <a:rPr lang="en-GB" sz="1200" b="1" u="none" strike="noStrike" dirty="0" err="1" smtClean="0">
                          <a:effectLst/>
                        </a:rPr>
                        <a:t>Nedd</a:t>
                      </a:r>
                      <a:r>
                        <a:rPr lang="en-GB" sz="1200" b="1" u="none" strike="noStrike" dirty="0" smtClean="0">
                          <a:effectLst/>
                        </a:rPr>
                        <a:t> Port </a:t>
                      </a:r>
                      <a:r>
                        <a:rPr lang="en-GB" sz="1200" b="1" u="none" strike="noStrike" dirty="0">
                          <a:effectLst/>
                        </a:rPr>
                        <a:t>Talbot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20.4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44.4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23.0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</a:rPr>
                        <a:t>Casnewydd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22.9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25.0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26.1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Sir 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Benfro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25.5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25.0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25.8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>
                          <a:effectLst/>
                        </a:rPr>
                        <a:t>Powys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11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14.3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27.3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17.2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>
                          <a:effectLst/>
                        </a:rPr>
                        <a:t>Rhondda Cynon 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Taf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22.2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5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33.3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23.3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 err="1" smtClean="0">
                          <a:effectLst/>
                        </a:rPr>
                        <a:t>Abertawe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17.7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40.0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20.6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b="1" u="none" strike="noStrike" dirty="0">
                          <a:effectLst/>
                        </a:rPr>
                        <a:t>Torfaen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33.3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42.9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13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1" u="none" strike="noStrike" dirty="0">
                          <a:effectLst/>
                        </a:rPr>
                        <a:t>39.4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4FCE3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smtClean="0">
                          <a:effectLst/>
                        </a:rPr>
                        <a:t>Bro </a:t>
                      </a:r>
                      <a:r>
                        <a:rPr lang="en-GB" sz="1200" u="none" strike="noStrike" dirty="0" err="1" smtClean="0">
                          <a:effectLst/>
                        </a:rPr>
                        <a:t>Morgannwg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13.6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28.6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17.5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  <a:tr h="189331">
                <a:tc>
                  <a:txBody>
                    <a:bodyPr/>
                    <a:lstStyle/>
                    <a:p>
                      <a:pPr algn="l" fontAlgn="t"/>
                      <a:r>
                        <a:rPr lang="en-GB" sz="1200" u="none" strike="noStrike" dirty="0" err="1" smtClean="0">
                          <a:effectLst/>
                        </a:rPr>
                        <a:t>Wrecsam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8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17.0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>
                          <a:effectLst/>
                        </a:rPr>
                        <a:t>0.0</a:t>
                      </a:r>
                      <a:endParaRPr lang="en-GB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u="none" strike="noStrike" dirty="0">
                          <a:effectLst/>
                        </a:rPr>
                        <a:t>16.9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2E6D2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2642" y="5862731"/>
            <a:ext cx="81369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 smtClean="0"/>
              <a:t>Roedd</a:t>
            </a:r>
            <a:r>
              <a:rPr lang="en-GB" sz="1400" dirty="0" smtClean="0"/>
              <a:t> 21% o </a:t>
            </a:r>
            <a:r>
              <a:rPr lang="en-GB" sz="1400" dirty="0" err="1" smtClean="0"/>
              <a:t>benaethiaid</a:t>
            </a:r>
            <a:r>
              <a:rPr lang="en-GB" sz="1400" dirty="0" smtClean="0"/>
              <a:t> </a:t>
            </a:r>
            <a:r>
              <a:rPr lang="en-GB" sz="1400" dirty="0" err="1" smtClean="0"/>
              <a:t>yng</a:t>
            </a:r>
            <a:r>
              <a:rPr lang="en-GB" sz="1400" dirty="0" smtClean="0"/>
              <a:t> </a:t>
            </a:r>
            <a:r>
              <a:rPr lang="en-GB" sz="1400" dirty="0" err="1" smtClean="0"/>
              <a:t>Nghymru</a:t>
            </a:r>
            <a:r>
              <a:rPr lang="en-GB" sz="1400" dirty="0" smtClean="0"/>
              <a:t> </a:t>
            </a:r>
            <a:r>
              <a:rPr lang="en-GB" sz="1400" dirty="0" err="1" smtClean="0"/>
              <a:t>yn</a:t>
            </a:r>
            <a:r>
              <a:rPr lang="en-GB" sz="1400" dirty="0" smtClean="0"/>
              <a:t> 55 </a:t>
            </a:r>
            <a:r>
              <a:rPr lang="en-GB" sz="1400" dirty="0" err="1" smtClean="0"/>
              <a:t>neu’n</a:t>
            </a:r>
            <a:r>
              <a:rPr lang="en-GB" sz="1400" dirty="0" smtClean="0"/>
              <a:t> </a:t>
            </a:r>
            <a:r>
              <a:rPr lang="en-GB" sz="1400" dirty="0" err="1" smtClean="0"/>
              <a:t>hŷn</a:t>
            </a:r>
            <a:r>
              <a:rPr lang="en-GB" sz="1400" dirty="0" smtClean="0"/>
              <a:t> </a:t>
            </a:r>
            <a:r>
              <a:rPr lang="en-GB" sz="1400" dirty="0" err="1" smtClean="0"/>
              <a:t>ym</a:t>
            </a:r>
            <a:r>
              <a:rPr lang="en-GB" sz="1400" dirty="0" smtClean="0"/>
              <a:t> </a:t>
            </a:r>
            <a:r>
              <a:rPr lang="en-GB" sz="1400" dirty="0" err="1" smtClean="0"/>
              <a:t>Mawrth</a:t>
            </a:r>
            <a:r>
              <a:rPr lang="en-GB" sz="1400" dirty="0" smtClean="0"/>
              <a:t> 2017 (18.8% </a:t>
            </a:r>
            <a:r>
              <a:rPr lang="en-GB" sz="1400" dirty="0" err="1" smtClean="0"/>
              <a:t>cynradd</a:t>
            </a:r>
            <a:r>
              <a:rPr lang="en-GB" sz="1400" dirty="0" smtClean="0"/>
              <a:t>, 31.5% </a:t>
            </a:r>
            <a:r>
              <a:rPr lang="en-GB" sz="1400" dirty="0" err="1" smtClean="0"/>
              <a:t>uwchradd</a:t>
            </a:r>
            <a:r>
              <a:rPr lang="en-GB" sz="1400" dirty="0" smtClean="0"/>
              <a:t>)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86685" y="404664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Penaethiaid</a:t>
            </a:r>
            <a:r>
              <a:rPr lang="en-GB" b="1" dirty="0" smtClean="0"/>
              <a:t> </a:t>
            </a:r>
            <a:r>
              <a:rPr lang="en-GB" b="1" dirty="0" err="1" smtClean="0"/>
              <a:t>sy’n</a:t>
            </a:r>
            <a:r>
              <a:rPr lang="en-GB" b="1" dirty="0" smtClean="0"/>
              <a:t> 55 </a:t>
            </a:r>
            <a:r>
              <a:rPr lang="en-GB" b="1" dirty="0" err="1" smtClean="0"/>
              <a:t>oed</a:t>
            </a:r>
            <a:r>
              <a:rPr lang="en-GB" b="1" dirty="0" smtClean="0"/>
              <a:t> a </a:t>
            </a:r>
            <a:r>
              <a:rPr lang="en-GB" b="1" dirty="0" err="1" smtClean="0"/>
              <a:t>throsodd</a:t>
            </a:r>
            <a:r>
              <a:rPr lang="en-GB" b="1" dirty="0" smtClean="0"/>
              <a:t> </a:t>
            </a:r>
            <a:r>
              <a:rPr lang="en-GB" b="1" dirty="0" err="1" smtClean="0"/>
              <a:t>yn</a:t>
            </a:r>
            <a:r>
              <a:rPr lang="en-GB" b="1" dirty="0" smtClean="0"/>
              <a:t> </a:t>
            </a:r>
            <a:r>
              <a:rPr lang="en-GB" b="1" dirty="0" err="1" smtClean="0"/>
              <a:t>ôl</a:t>
            </a:r>
            <a:r>
              <a:rPr lang="en-GB" b="1" dirty="0" smtClean="0"/>
              <a:t> </a:t>
            </a:r>
            <a:r>
              <a:rPr lang="en-GB" b="1" dirty="0" err="1" smtClean="0"/>
              <a:t>awdurdod</a:t>
            </a:r>
            <a:r>
              <a:rPr lang="en-GB" b="1" dirty="0" smtClean="0"/>
              <a:t> </a:t>
            </a:r>
            <a:r>
              <a:rPr lang="en-GB" b="1" dirty="0" err="1" smtClean="0"/>
              <a:t>lleol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68210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5421091" y="607704"/>
            <a:ext cx="1425050" cy="948836"/>
            <a:chOff x="0" y="0"/>
            <a:chExt cx="3009900" cy="1562100"/>
          </a:xfrm>
        </p:grpSpPr>
        <p:sp>
          <p:nvSpPr>
            <p:cNvPr id="7" name="Diamond 6"/>
            <p:cNvSpPr/>
            <p:nvPr/>
          </p:nvSpPr>
          <p:spPr>
            <a:xfrm>
              <a:off x="0" y="0"/>
              <a:ext cx="3009900" cy="1343025"/>
            </a:xfrm>
            <a:prstGeom prst="diamond">
              <a:avLst/>
            </a:prstGeom>
            <a:solidFill>
              <a:srgbClr val="196D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8" name="Flowchart: Delay 7"/>
            <p:cNvSpPr/>
            <p:nvPr/>
          </p:nvSpPr>
          <p:spPr>
            <a:xfrm rot="16200000">
              <a:off x="1200150" y="180975"/>
              <a:ext cx="665795" cy="1754190"/>
            </a:xfrm>
            <a:prstGeom prst="flowChartDelay">
              <a:avLst/>
            </a:prstGeom>
            <a:solidFill>
              <a:srgbClr val="196D3B"/>
            </a:solidFill>
            <a:ln w="95250" cap="sq">
              <a:solidFill>
                <a:schemeClr val="bg1"/>
              </a:solidFill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81000" y="723900"/>
              <a:ext cx="0" cy="419100"/>
            </a:xfrm>
            <a:prstGeom prst="line">
              <a:avLst/>
            </a:prstGeom>
            <a:ln w="60325">
              <a:solidFill>
                <a:srgbClr val="196D3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lowchart: Connector 9"/>
            <p:cNvSpPr/>
            <p:nvPr/>
          </p:nvSpPr>
          <p:spPr>
            <a:xfrm>
              <a:off x="285750" y="1133475"/>
              <a:ext cx="171450" cy="161925"/>
            </a:xfrm>
            <a:prstGeom prst="flowChartConnector">
              <a:avLst/>
            </a:prstGeom>
            <a:solidFill>
              <a:srgbClr val="196D3B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  <p:sp>
          <p:nvSpPr>
            <p:cNvPr id="11" name="Trapezoid 10"/>
            <p:cNvSpPr/>
            <p:nvPr/>
          </p:nvSpPr>
          <p:spPr>
            <a:xfrm>
              <a:off x="238124" y="1295400"/>
              <a:ext cx="276225" cy="266700"/>
            </a:xfrm>
            <a:prstGeom prst="trapezoid">
              <a:avLst/>
            </a:prstGeom>
            <a:solidFill>
              <a:srgbClr val="196D3B"/>
            </a:solidFill>
            <a:ln cap="sq">
              <a:noFill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968708" y="365446"/>
            <a:ext cx="21752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>
                <a:solidFill>
                  <a:srgbClr val="196D3B"/>
                </a:solidFill>
              </a:rPr>
              <a:t>SAESNEG, HANES, MATHEMATEG, ADDYSG GORFFOROL A CHYMRAEG </a:t>
            </a:r>
            <a:r>
              <a:rPr lang="en-GB" sz="1200" b="1" dirty="0"/>
              <a:t>YW’R PUMP PWNC MWYAF POBLOGAIDD A HYFFORDDWYD YNDDYNT (AAGA) AR GYFER ATHRAWON UWCHRADD</a:t>
            </a:r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2442112"/>
              </p:ext>
            </p:extLst>
          </p:nvPr>
        </p:nvGraphicFramePr>
        <p:xfrm>
          <a:off x="21439" y="365446"/>
          <a:ext cx="1655131" cy="1433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Rectangle 13"/>
          <p:cNvSpPr/>
          <p:nvPr/>
        </p:nvSpPr>
        <p:spPr>
          <a:xfrm>
            <a:off x="1547663" y="365446"/>
            <a:ext cx="380195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err="1" smtClean="0"/>
              <a:t>o’r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holl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benaethiaid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mae</a:t>
            </a:r>
            <a:r>
              <a:rPr lang="en-GB" sz="1200" b="1" dirty="0" smtClean="0"/>
              <a:t> </a:t>
            </a:r>
            <a:r>
              <a:rPr lang="en-GB" sz="1200" b="1" dirty="0"/>
              <a:t>76.1% </a:t>
            </a:r>
            <a:r>
              <a:rPr lang="en-GB" sz="1200" b="1" dirty="0" err="1" smtClean="0"/>
              <a:t>yn</a:t>
            </a:r>
            <a:r>
              <a:rPr lang="en-GB" sz="1200" b="1" dirty="0" smtClean="0"/>
              <a:t> </a:t>
            </a:r>
            <a:r>
              <a:rPr lang="en-GB" sz="1200" b="1" dirty="0" err="1" smtClean="0"/>
              <a:t>Wyn</a:t>
            </a:r>
            <a:r>
              <a:rPr lang="en-GB" sz="1200" b="1" dirty="0" smtClean="0"/>
              <a:t>: </a:t>
            </a:r>
            <a:r>
              <a:rPr lang="en-GB" sz="1200" b="1" dirty="0" err="1" smtClean="0"/>
              <a:t>Prydenig</a:t>
            </a:r>
            <a:endParaRPr lang="en-GB" sz="1200" b="1" dirty="0">
              <a:solidFill>
                <a:srgbClr val="196D3B"/>
              </a:solidFill>
            </a:endParaRPr>
          </a:p>
          <a:p>
            <a:pPr algn="ctr"/>
            <a:endParaRPr lang="en-GB" sz="1200" b="1" dirty="0">
              <a:solidFill>
                <a:srgbClr val="196D3B"/>
              </a:solidFill>
            </a:endParaRPr>
          </a:p>
          <a:p>
            <a:r>
              <a:rPr lang="en-GB" sz="1200" b="1" dirty="0">
                <a:solidFill>
                  <a:srgbClr val="196D3B"/>
                </a:solidFill>
              </a:rPr>
              <a:t>1.6% </a:t>
            </a:r>
            <a:r>
              <a:rPr lang="en-GB" sz="1200" b="1" dirty="0" err="1">
                <a:solidFill>
                  <a:srgbClr val="196D3B"/>
                </a:solidFill>
              </a:rPr>
              <a:t>Grwpiau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ethnig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eraill</a:t>
            </a:r>
            <a:endParaRPr lang="en-GB" sz="1200" b="1" dirty="0">
              <a:solidFill>
                <a:srgbClr val="196D3B"/>
              </a:solidFill>
            </a:endParaRPr>
          </a:p>
          <a:p>
            <a:r>
              <a:rPr lang="en-GB" sz="1200" b="1" dirty="0">
                <a:solidFill>
                  <a:srgbClr val="196D3B"/>
                </a:solidFill>
              </a:rPr>
              <a:t>22.3% </a:t>
            </a:r>
            <a:r>
              <a:rPr lang="en-GB" sz="1200" b="1" dirty="0" err="1">
                <a:solidFill>
                  <a:srgbClr val="196D3B"/>
                </a:solidFill>
              </a:rPr>
              <a:t>Ddim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eisiau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cael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eu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cofnodi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neu’n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anhysbys</a:t>
            </a:r>
            <a:endParaRPr lang="en-GB" sz="1200" b="1" dirty="0">
              <a:solidFill>
                <a:srgbClr val="196D3B"/>
              </a:solidFill>
            </a:endParaRPr>
          </a:p>
          <a:p>
            <a:pPr algn="ctr"/>
            <a:endParaRPr lang="en-GB" sz="1200" b="1" dirty="0">
              <a:solidFill>
                <a:srgbClr val="196D3B"/>
              </a:solidFill>
            </a:endParaRPr>
          </a:p>
          <a:p>
            <a:r>
              <a:rPr lang="en-GB" sz="1200" b="1" dirty="0" err="1">
                <a:solidFill>
                  <a:srgbClr val="196D3B"/>
                </a:solidFill>
              </a:rPr>
              <a:t>Gwahaniaeth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yn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ôl</a:t>
            </a:r>
            <a:r>
              <a:rPr lang="en-GB" sz="1200" b="1" dirty="0">
                <a:solidFill>
                  <a:srgbClr val="196D3B"/>
                </a:solidFill>
              </a:rPr>
              <a:t> </a:t>
            </a:r>
            <a:r>
              <a:rPr lang="en-GB" sz="1200" b="1" dirty="0" err="1">
                <a:solidFill>
                  <a:srgbClr val="196D3B"/>
                </a:solidFill>
              </a:rPr>
              <a:t>cyfnod</a:t>
            </a:r>
            <a:endParaRPr lang="en-GB" sz="1200" b="1" dirty="0">
              <a:solidFill>
                <a:srgbClr val="196D3B"/>
              </a:solidFill>
            </a:endParaRPr>
          </a:p>
          <a:p>
            <a:r>
              <a:rPr lang="en-GB" sz="1200" b="1" dirty="0" err="1">
                <a:solidFill>
                  <a:srgbClr val="196D3B"/>
                </a:solidFill>
              </a:rPr>
              <a:t>Cynradd</a:t>
            </a:r>
            <a:r>
              <a:rPr lang="en-GB" sz="1200" b="1" dirty="0">
                <a:solidFill>
                  <a:srgbClr val="196D3B"/>
                </a:solidFill>
              </a:rPr>
              <a:t> – 74% Gwyn: </a:t>
            </a:r>
            <a:r>
              <a:rPr lang="en-GB" sz="1200" b="1" dirty="0" err="1">
                <a:solidFill>
                  <a:srgbClr val="196D3B"/>
                </a:solidFill>
              </a:rPr>
              <a:t>Prydeinig</a:t>
            </a:r>
            <a:endParaRPr lang="en-GB" sz="1200" b="1" dirty="0">
              <a:solidFill>
                <a:srgbClr val="196D3B"/>
              </a:solidFill>
            </a:endParaRPr>
          </a:p>
          <a:p>
            <a:r>
              <a:rPr lang="en-GB" sz="1200" b="1" dirty="0" err="1">
                <a:solidFill>
                  <a:srgbClr val="196D3B"/>
                </a:solidFill>
              </a:rPr>
              <a:t>Uwchradd</a:t>
            </a:r>
            <a:r>
              <a:rPr lang="en-GB" sz="1200" b="1" dirty="0">
                <a:solidFill>
                  <a:srgbClr val="196D3B"/>
                </a:solidFill>
              </a:rPr>
              <a:t> – 83% Gwyn: </a:t>
            </a:r>
            <a:r>
              <a:rPr lang="en-GB" sz="1200" b="1" dirty="0" err="1">
                <a:solidFill>
                  <a:srgbClr val="196D3B"/>
                </a:solidFill>
              </a:rPr>
              <a:t>Prydeinig</a:t>
            </a:r>
            <a:endParaRPr lang="en-GB" sz="1200" b="1" dirty="0">
              <a:solidFill>
                <a:srgbClr val="196D3B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140719"/>
              </p:ext>
            </p:extLst>
          </p:nvPr>
        </p:nvGraphicFramePr>
        <p:xfrm>
          <a:off x="198826" y="4869160"/>
          <a:ext cx="8728725" cy="1407795"/>
        </p:xfrm>
        <a:graphic>
          <a:graphicData uri="http://schemas.openxmlformats.org/drawingml/2006/table">
            <a:tbl>
              <a:tblPr/>
              <a:tblGrid>
                <a:gridCol w="1490270"/>
                <a:gridCol w="1034065"/>
                <a:gridCol w="1034065"/>
                <a:gridCol w="1034065"/>
                <a:gridCol w="1034065"/>
                <a:gridCol w="1034065"/>
                <a:gridCol w="1034065"/>
                <a:gridCol w="1034065"/>
              </a:tblGrid>
              <a:tr h="33339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Hyfforddiant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cychwynnol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Uned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cyfeirio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disgyblion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166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Cymru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6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Lloegr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6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6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Gwledydd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11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UE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6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Anhysbys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66699"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11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1187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GB" sz="11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1458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93804" y="4430348"/>
            <a:ext cx="8733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Penaethiaid</a:t>
            </a:r>
            <a:r>
              <a:rPr lang="en-GB" b="1" dirty="0" smtClean="0"/>
              <a:t> </a:t>
            </a:r>
            <a:r>
              <a:rPr lang="en-GB" b="1" dirty="0" err="1" smtClean="0"/>
              <a:t>yn</a:t>
            </a:r>
            <a:r>
              <a:rPr lang="en-GB" b="1" dirty="0" smtClean="0"/>
              <a:t> </a:t>
            </a:r>
            <a:r>
              <a:rPr lang="en-GB" b="1" dirty="0" err="1" smtClean="0"/>
              <a:t>ôl</a:t>
            </a:r>
            <a:r>
              <a:rPr lang="en-GB" b="1" dirty="0" smtClean="0"/>
              <a:t> </a:t>
            </a:r>
            <a:r>
              <a:rPr lang="en-GB" b="1" dirty="0" err="1" smtClean="0"/>
              <a:t>cyfnod</a:t>
            </a:r>
            <a:r>
              <a:rPr lang="en-GB" b="1" dirty="0" smtClean="0"/>
              <a:t> a </a:t>
            </a:r>
            <a:r>
              <a:rPr lang="en-GB" b="1" dirty="0" err="1" smtClean="0"/>
              <a:t>lleoliad</a:t>
            </a:r>
            <a:r>
              <a:rPr lang="en-GB" b="1" dirty="0" smtClean="0"/>
              <a:t> </a:t>
            </a:r>
            <a:r>
              <a:rPr lang="en-GB" b="1" dirty="0" err="1" smtClean="0"/>
              <a:t>yr</a:t>
            </a:r>
            <a:r>
              <a:rPr lang="en-GB" b="1" dirty="0" smtClean="0"/>
              <a:t> </a:t>
            </a:r>
            <a:r>
              <a:rPr lang="en-GB" b="1" dirty="0" err="1" smtClean="0"/>
              <a:t>hyfforddiant</a:t>
            </a:r>
            <a:r>
              <a:rPr lang="en-GB" b="1" dirty="0" smtClean="0"/>
              <a:t> </a:t>
            </a:r>
            <a:r>
              <a:rPr lang="en-GB" b="1" dirty="0" err="1" smtClean="0"/>
              <a:t>cychwynnol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athrawon</a:t>
            </a:r>
            <a:endParaRPr lang="en-GB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804" y="1891369"/>
            <a:ext cx="8736325" cy="260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8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44" y="106869"/>
            <a:ext cx="8784976" cy="1143000"/>
          </a:xfrm>
        </p:spPr>
        <p:txBody>
          <a:bodyPr>
            <a:normAutofit/>
          </a:bodyPr>
          <a:lstStyle/>
          <a:p>
            <a:pPr algn="l"/>
            <a:r>
              <a:rPr lang="en-GB" sz="3200" b="1" dirty="0" err="1"/>
              <a:t>Tracio</a:t>
            </a:r>
            <a:r>
              <a:rPr lang="en-GB" sz="3200" b="1" dirty="0"/>
              <a:t> </a:t>
            </a:r>
            <a:r>
              <a:rPr lang="en-GB" sz="3200" b="1" dirty="0" err="1"/>
              <a:t>penaethiaid</a:t>
            </a:r>
            <a:r>
              <a:rPr lang="en-GB" sz="3200" b="1" dirty="0"/>
              <a:t>, </a:t>
            </a:r>
            <a:r>
              <a:rPr lang="en-GB" sz="3200" b="1" dirty="0" err="1" smtClean="0"/>
              <a:t>dirprwyion</a:t>
            </a:r>
            <a:r>
              <a:rPr lang="en-GB" sz="3200" b="1" dirty="0" smtClean="0"/>
              <a:t>, a </a:t>
            </a:r>
            <a:r>
              <a:rPr lang="en-GB" sz="3200" b="1" dirty="0" err="1"/>
              <a:t>phenaethiaid</a:t>
            </a:r>
            <a:r>
              <a:rPr lang="en-GB" sz="3200" b="1" dirty="0"/>
              <a:t> </a:t>
            </a:r>
            <a:r>
              <a:rPr lang="en-GB" sz="3200" b="1" dirty="0" err="1"/>
              <a:t>cynorthwyol</a:t>
            </a:r>
            <a:endParaRPr lang="en-GB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0574" y="1089119"/>
            <a:ext cx="878497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"/>
            <a:r>
              <a:rPr lang="en-GB" sz="1500" b="1" dirty="0" err="1" smtClean="0">
                <a:latin typeface="Calibri" panose="020F0502020204030204" pitchFamily="34" charset="0"/>
              </a:rPr>
              <a:t>Yn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seiliedig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ar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ddata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o’r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Gofrestr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Ymarferwyr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Addysg</a:t>
            </a:r>
            <a:r>
              <a:rPr lang="en-GB" sz="1500" b="1" dirty="0" smtClean="0">
                <a:latin typeface="Calibri" panose="020F0502020204030204" pitchFamily="34" charset="0"/>
              </a:rPr>
              <a:t> </a:t>
            </a:r>
            <a:r>
              <a:rPr lang="en-GB" sz="1500" b="1" dirty="0" err="1" smtClean="0">
                <a:latin typeface="Calibri" panose="020F0502020204030204" pitchFamily="34" charset="0"/>
              </a:rPr>
              <a:t>ar</a:t>
            </a:r>
            <a:r>
              <a:rPr lang="en-GB" sz="1500" b="1" dirty="0" smtClean="0">
                <a:latin typeface="Calibri" panose="020F0502020204030204" pitchFamily="34" charset="0"/>
              </a:rPr>
              <a:t> 1 </a:t>
            </a:r>
            <a:r>
              <a:rPr lang="en-GB" sz="1500" b="1" dirty="0" err="1" smtClean="0">
                <a:latin typeface="Calibri" panose="020F0502020204030204" pitchFamily="34" charset="0"/>
              </a:rPr>
              <a:t>Mawrth</a:t>
            </a:r>
            <a:r>
              <a:rPr lang="en-GB" sz="1500" b="1" dirty="0" smtClean="0">
                <a:latin typeface="Calibri" panose="020F0502020204030204" pitchFamily="34" charset="0"/>
              </a:rPr>
              <a:t> bob </a:t>
            </a:r>
            <a:r>
              <a:rPr lang="en-GB" sz="1500" b="1" dirty="0" err="1" smtClean="0">
                <a:latin typeface="Calibri" panose="020F0502020204030204" pitchFamily="34" charset="0"/>
              </a:rPr>
              <a:t>blwyddyn</a:t>
            </a:r>
            <a:r>
              <a:rPr lang="en-GB" sz="1500" b="1" dirty="0" smtClean="0">
                <a:latin typeface="Calibri" panose="020F0502020204030204" pitchFamily="34" charset="0"/>
              </a:rPr>
              <a:t> o 2008 </a:t>
            </a:r>
            <a:r>
              <a:rPr lang="en-GB" sz="1500" b="1" dirty="0" err="1" smtClean="0">
                <a:latin typeface="Calibri" panose="020F0502020204030204" pitchFamily="34" charset="0"/>
              </a:rPr>
              <a:t>i</a:t>
            </a:r>
            <a:r>
              <a:rPr lang="en-GB" sz="1500" b="1" dirty="0" smtClean="0">
                <a:latin typeface="Calibri" panose="020F0502020204030204" pitchFamily="34" charset="0"/>
              </a:rPr>
              <a:t> 2017</a:t>
            </a:r>
            <a:endParaRPr lang="en-GB" sz="1500" b="1" dirty="0">
              <a:latin typeface="Calibri" panose="020F050202020403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2638179"/>
              </p:ext>
            </p:extLst>
          </p:nvPr>
        </p:nvGraphicFramePr>
        <p:xfrm>
          <a:off x="280146" y="1372244"/>
          <a:ext cx="8658174" cy="1535760"/>
        </p:xfrm>
        <a:graphic>
          <a:graphicData uri="http://schemas.openxmlformats.org/drawingml/2006/table">
            <a:tbl>
              <a:tblPr/>
              <a:tblGrid>
                <a:gridCol w="1455664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</a:tblGrid>
              <a:tr h="37644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Cyfnodau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cynnwys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UCD ac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8171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4541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gyflogir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un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rhwng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2008 a 2017</a:t>
                      </a:r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261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5412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1187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1458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6567512"/>
              </p:ext>
            </p:extLst>
          </p:nvPr>
        </p:nvGraphicFramePr>
        <p:xfrm>
          <a:off x="280146" y="3071162"/>
          <a:ext cx="8658175" cy="1344213"/>
        </p:xfrm>
        <a:graphic>
          <a:graphicData uri="http://schemas.openxmlformats.org/drawingml/2006/table">
            <a:tbl>
              <a:tblPr/>
              <a:tblGrid>
                <a:gridCol w="1455665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</a:tblGrid>
              <a:tr h="286534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Cyfnodau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cynnwys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UCD ac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134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y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1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3581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enaethiaid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gyflogir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un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rhwng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2008 a 2017</a:t>
                      </a:r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8167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dirprwy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benaethiaid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1076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293431"/>
              </p:ext>
            </p:extLst>
          </p:nvPr>
        </p:nvGraphicFramePr>
        <p:xfrm>
          <a:off x="280145" y="4678301"/>
          <a:ext cx="8658175" cy="1464662"/>
        </p:xfrm>
        <a:graphic>
          <a:graphicData uri="http://schemas.openxmlformats.org/drawingml/2006/table">
            <a:tbl>
              <a:tblPr/>
              <a:tblGrid>
                <a:gridCol w="1455665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  <a:gridCol w="720251"/>
              </a:tblGrid>
              <a:tr h="27845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Nifer</a:t>
                      </a:r>
                      <a:r>
                        <a:rPr lang="en-GB" sz="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Meithrin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a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Chynradd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Uwchradd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Arbennig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Cyfnodau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eraill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cynnwys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canol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, UCD ac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annibynnol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713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1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endParaRPr lang="en-GB" sz="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</a:tr>
              <a:tr h="434060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gyflogir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yn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yr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un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ysgol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rhwng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2008 a 2017</a:t>
                      </a:r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25014">
                <a:tc>
                  <a:txBody>
                    <a:bodyPr/>
                    <a:lstStyle/>
                    <a:p>
                      <a:pPr algn="l" fontAlgn="ctr"/>
                      <a:r>
                        <a:rPr lang="en-GB" sz="800" b="0" i="0" u="none" strike="noStrike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Cyfanswm</a:t>
                      </a:r>
                      <a:r>
                        <a:rPr lang="en-GB" sz="800" b="0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penaethiaid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cynorthwyol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1 </a:t>
                      </a:r>
                      <a:r>
                        <a:rPr lang="en-GB" sz="800" b="0" i="0" u="none" strike="noStrike" baseline="0" dirty="0" err="1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Mawrth</a:t>
                      </a:r>
                      <a:r>
                        <a:rPr lang="en-GB" sz="800" b="0" i="0" u="none" strike="noStrike" baseline="0" dirty="0" smtClean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2017</a:t>
                      </a:r>
                      <a:endParaRPr lang="en-GB" sz="800" b="0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6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381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588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7227" marR="7227" marT="722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663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395460"/>
            <a:ext cx="83529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 smtClean="0"/>
              <a:t>Beth </a:t>
            </a:r>
            <a:r>
              <a:rPr lang="en-GB" sz="3200" b="1" dirty="0" err="1" smtClean="0"/>
              <a:t>mae’r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data’n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ei</a:t>
            </a:r>
            <a:r>
              <a:rPr lang="en-GB" sz="3200" b="1" dirty="0" smtClean="0"/>
              <a:t> </a:t>
            </a:r>
            <a:r>
              <a:rPr lang="en-GB" sz="3200" b="1" dirty="0" err="1" smtClean="0"/>
              <a:t>ddweud</a:t>
            </a:r>
            <a:r>
              <a:rPr lang="en-GB" sz="3200" b="1" dirty="0" smtClean="0"/>
              <a:t>: </a:t>
            </a:r>
            <a:r>
              <a:rPr lang="en-GB" sz="3200" b="1" dirty="0" err="1" smtClean="0"/>
              <a:t>tueddiadau</a:t>
            </a:r>
            <a:r>
              <a:rPr lang="en-GB" sz="3200" b="1" dirty="0" smtClean="0"/>
              <a:t> o ran </a:t>
            </a:r>
            <a:r>
              <a:rPr lang="en-GB" sz="3200" b="1" dirty="0" err="1" smtClean="0"/>
              <a:t>penaethiaid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9532" y="4900295"/>
            <a:ext cx="87489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Gostyngiad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nifer</a:t>
            </a:r>
            <a:r>
              <a:rPr lang="en-GB" dirty="0" smtClean="0"/>
              <a:t> </a:t>
            </a:r>
            <a:r>
              <a:rPr lang="en-GB" dirty="0" err="1" smtClean="0"/>
              <a:t>yr</a:t>
            </a:r>
            <a:r>
              <a:rPr lang="en-GB" dirty="0" smtClean="0"/>
              <a:t> </a:t>
            </a:r>
            <a:r>
              <a:rPr lang="en-GB" dirty="0" err="1" smtClean="0"/>
              <a:t>ysgolion</a:t>
            </a:r>
            <a:r>
              <a:rPr lang="en-GB" dirty="0" smtClean="0"/>
              <a:t> </a:t>
            </a:r>
            <a:r>
              <a:rPr lang="en-GB" dirty="0" err="1" smtClean="0"/>
              <a:t>yng</a:t>
            </a:r>
            <a:r>
              <a:rPr lang="en-GB" dirty="0" smtClean="0"/>
              <a:t> </a:t>
            </a:r>
            <a:r>
              <a:rPr lang="en-GB" dirty="0" err="1" smtClean="0"/>
              <a:t>Nghymru</a:t>
            </a:r>
            <a:r>
              <a:rPr lang="en-GB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Cynnydd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niferoedd</a:t>
            </a:r>
            <a:r>
              <a:rPr lang="en-GB" dirty="0" smtClean="0"/>
              <a:t> </a:t>
            </a:r>
            <a:r>
              <a:rPr lang="en-GB" dirty="0" err="1" smtClean="0"/>
              <a:t>ysgolion</a:t>
            </a:r>
            <a:r>
              <a:rPr lang="en-GB" dirty="0" smtClean="0"/>
              <a:t> </a:t>
            </a:r>
            <a:r>
              <a:rPr lang="en-GB" dirty="0" err="1" smtClean="0"/>
              <a:t>canol</a:t>
            </a:r>
            <a:r>
              <a:rPr lang="en-GB" dirty="0" smtClean="0"/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 err="1" smtClean="0"/>
              <a:t>Cynnydd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niferoedd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ysgolion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wedi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ffederaleiddio</a:t>
            </a:r>
            <a:r>
              <a:rPr lang="en-GB" altLang="en-US" dirty="0" smtClean="0"/>
              <a:t> a </a:t>
            </a:r>
            <a:r>
              <a:rPr lang="en-GB" altLang="en-US" dirty="0" err="1" smtClean="0"/>
              <a:t>phenaethiaid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cwmpasu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mwy</a:t>
            </a:r>
            <a:r>
              <a:rPr lang="en-GB" altLang="en-US" dirty="0" smtClean="0"/>
              <a:t> nag un </a:t>
            </a:r>
            <a:r>
              <a:rPr lang="en-GB" altLang="en-US" dirty="0" err="1" smtClean="0"/>
              <a:t>ysgol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e.e.ardaloedd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gwledig</a:t>
            </a:r>
            <a:r>
              <a:rPr lang="en-GB" altLang="en-US" dirty="0" smtClean="0"/>
              <a:t> a </a:t>
            </a:r>
            <a:r>
              <a:rPr lang="en-GB" altLang="en-US" dirty="0" err="1" smtClean="0"/>
              <a:t>threfniadau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dros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dro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ystod</a:t>
            </a:r>
            <a:r>
              <a:rPr lang="en-GB" altLang="en-US" dirty="0" smtClean="0"/>
              <a:t> y broses </a:t>
            </a:r>
            <a:r>
              <a:rPr lang="en-GB" altLang="en-US" dirty="0" err="1" smtClean="0"/>
              <a:t>recriwtio</a:t>
            </a:r>
            <a:r>
              <a:rPr lang="en-GB" altLang="en-US" dirty="0" smtClean="0"/>
              <a:t>.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581128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Ffactorau</a:t>
            </a:r>
            <a:r>
              <a:rPr lang="en-GB" b="1" dirty="0" smtClean="0"/>
              <a:t> </a:t>
            </a:r>
            <a:r>
              <a:rPr lang="en-GB" b="1" dirty="0" err="1" smtClean="0"/>
              <a:t>dylanwadol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410933"/>
            <a:ext cx="8937511" cy="3170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740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1547664" y="1196752"/>
            <a:ext cx="0" cy="165618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74879"/>
            <a:ext cx="4041998" cy="28897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5996" y="579967"/>
            <a:ext cx="4041998" cy="28897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468" y="3469721"/>
            <a:ext cx="8571719" cy="288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94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ucation Workforce Council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9604</TotalTime>
  <Words>2213</Words>
  <Application>Microsoft Office PowerPoint</Application>
  <PresentationFormat>On-screen Show (4:3)</PresentationFormat>
  <Paragraphs>855</Paragraphs>
  <Slides>22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Times New Roman</vt:lpstr>
      <vt:lpstr>Education Workforce Council Template</vt:lpstr>
      <vt:lpstr>Custom Design</vt:lpstr>
      <vt:lpstr> A fo ben bid bont–  Sesiwn friffio polisi CGA ar benaethiaid ac arweinyddiaeth mewn ysgolion </vt:lpstr>
      <vt:lpstr>Trosolwg</vt:lpstr>
      <vt:lpstr>PowerPoint Presentation</vt:lpstr>
      <vt:lpstr>PowerPoint Presentation</vt:lpstr>
      <vt:lpstr>PowerPoint Presentation</vt:lpstr>
      <vt:lpstr>PowerPoint Presentation</vt:lpstr>
      <vt:lpstr>Tracio penaethiaid, dirprwyion, a phenaethiaid cynorthwyol</vt:lpstr>
      <vt:lpstr>PowerPoint Presentation</vt:lpstr>
      <vt:lpstr>PowerPoint Presentation</vt:lpstr>
      <vt:lpstr> Dirprwy benaethiaid a phenaethiaid cynorthwyol </vt:lpstr>
      <vt:lpstr>PowerPoint Presentation</vt:lpstr>
      <vt:lpstr>PowerPoint Presentation</vt:lpstr>
      <vt:lpstr>Priodoldeb i Ymarfer </vt:lpstr>
      <vt:lpstr>PowerPoint Presentation</vt:lpstr>
      <vt:lpstr>Cymhwyster Proffesiynol Cenedlaethol ar gyfer Prifathrawiaeth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Cysylltwch â ni / cydweithio â ni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Deborah Ball</dc:creator>
  <cp:lastModifiedBy>Deborah Ball</cp:lastModifiedBy>
  <cp:revision>605</cp:revision>
  <cp:lastPrinted>2017-12-13T14:00:01Z</cp:lastPrinted>
  <dcterms:created xsi:type="dcterms:W3CDTF">2017-03-16T10:09:37Z</dcterms:created>
  <dcterms:modified xsi:type="dcterms:W3CDTF">2017-12-13T14:47:26Z</dcterms:modified>
</cp:coreProperties>
</file>