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notesSlides/notesSlide1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47"/>
  </p:notesMasterIdLst>
  <p:sldIdLst>
    <p:sldId id="625" r:id="rId2"/>
    <p:sldId id="531" r:id="rId3"/>
    <p:sldId id="533" r:id="rId4"/>
    <p:sldId id="535" r:id="rId5"/>
    <p:sldId id="546" r:id="rId6"/>
    <p:sldId id="592" r:id="rId7"/>
    <p:sldId id="623" r:id="rId8"/>
    <p:sldId id="566" r:id="rId9"/>
    <p:sldId id="567" r:id="rId10"/>
    <p:sldId id="626" r:id="rId11"/>
    <p:sldId id="532" r:id="rId12"/>
    <p:sldId id="624" r:id="rId13"/>
    <p:sldId id="621" r:id="rId14"/>
    <p:sldId id="569" r:id="rId15"/>
    <p:sldId id="534" r:id="rId16"/>
    <p:sldId id="627" r:id="rId17"/>
    <p:sldId id="571" r:id="rId18"/>
    <p:sldId id="572" r:id="rId19"/>
    <p:sldId id="573" r:id="rId20"/>
    <p:sldId id="574" r:id="rId21"/>
    <p:sldId id="575" r:id="rId22"/>
    <p:sldId id="576" r:id="rId23"/>
    <p:sldId id="577" r:id="rId24"/>
    <p:sldId id="578" r:id="rId25"/>
    <p:sldId id="579" r:id="rId26"/>
    <p:sldId id="580" r:id="rId27"/>
    <p:sldId id="581" r:id="rId28"/>
    <p:sldId id="582" r:id="rId29"/>
    <p:sldId id="583" r:id="rId30"/>
    <p:sldId id="596" r:id="rId31"/>
    <p:sldId id="584" r:id="rId32"/>
    <p:sldId id="598" r:id="rId33"/>
    <p:sldId id="585" r:id="rId34"/>
    <p:sldId id="586" r:id="rId35"/>
    <p:sldId id="587" r:id="rId36"/>
    <p:sldId id="588" r:id="rId37"/>
    <p:sldId id="614" r:id="rId38"/>
    <p:sldId id="589" r:id="rId39"/>
    <p:sldId id="628" r:id="rId40"/>
    <p:sldId id="629" r:id="rId41"/>
    <p:sldId id="630" r:id="rId42"/>
    <p:sldId id="591" r:id="rId43"/>
    <p:sldId id="631" r:id="rId44"/>
    <p:sldId id="617" r:id="rId45"/>
    <p:sldId id="549" r:id="rId46"/>
  </p:sldIdLst>
  <p:sldSz cx="12192000" cy="6858000"/>
  <p:notesSz cx="6889750"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 H Le" initials="LL" lastIdx="6" clrIdx="0">
    <p:extLst>
      <p:ext uri="{19B8F6BF-5375-455C-9EA6-DF929625EA0E}">
        <p15:presenceInfo xmlns:p15="http://schemas.microsoft.com/office/powerpoint/2012/main" userId="Le H Le" providerId="None"/>
      </p:ext>
    </p:extLst>
  </p:cmAuthor>
  <p:cmAuthor id="2" name="Jennifer Gore" initials="JG" lastIdx="2" clrIdx="1">
    <p:extLst>
      <p:ext uri="{19B8F6BF-5375-455C-9EA6-DF929625EA0E}">
        <p15:presenceInfo xmlns:p15="http://schemas.microsoft.com/office/powerpoint/2012/main" userId="Jennifer Gore" providerId="None"/>
      </p:ext>
    </p:extLst>
  </p:cmAuthor>
  <p:cmAuthor id="3" name="Kay" initials="K" lastIdx="1" clrIdx="2">
    <p:extLst>
      <p:ext uri="{19B8F6BF-5375-455C-9EA6-DF929625EA0E}">
        <p15:presenceInfo xmlns:p15="http://schemas.microsoft.com/office/powerpoint/2012/main" userId="Ka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7F7F"/>
    <a:srgbClr val="FFC000"/>
    <a:srgbClr val="000000"/>
    <a:srgbClr val="767171"/>
    <a:srgbClr val="404040"/>
    <a:srgbClr val="EAB200"/>
    <a:srgbClr val="929292"/>
    <a:srgbClr val="868686"/>
    <a:srgbClr val="FFD243"/>
    <a:srgbClr val="FAB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6754" autoAdjust="0"/>
  </p:normalViewPr>
  <p:slideViewPr>
    <p:cSldViewPr snapToGrid="0">
      <p:cViewPr varScale="1">
        <p:scale>
          <a:sx n="81" d="100"/>
          <a:sy n="81" d="100"/>
        </p:scale>
        <p:origin x="120" y="708"/>
      </p:cViewPr>
      <p:guideLst/>
    </p:cSldViewPr>
  </p:slideViewPr>
  <p:outlineViewPr>
    <p:cViewPr>
      <p:scale>
        <a:sx n="33" d="100"/>
        <a:sy n="33" d="100"/>
      </p:scale>
      <p:origin x="0" y="-201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90" d="100"/>
          <a:sy n="90" d="100"/>
        </p:scale>
        <p:origin x="379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uncle.newcastle.edu.au\entities\research\QTR%20RCT\DEC\Reports\Final%20report\QTR%20Final%20Report\Graphs%20and%20charts\Copy%20of%20Charts%20with%20new%20means_protocol%20set%20at%206_recoloured.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uncle.newcastle.edu.au\entities\research\QTR%20RCT\DEC\Reports\Final%20report\QTR%20Final%20Report\Graphs%20and%20charts\Copy%20of%20Charts%20with%20new%20means_protocol%20set%20at%206_recoloured.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oleObject" Target="file:///\\uncle.newcastle.edu.au\entities\research\QTR%20RCT\DEC\Reports\Final%20report\QTR%20Final%20Report\Graphs%20and%20charts\Teacher%20survey%20CHECK%20he887%20for%20report_final_recoloured.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oleObject" Target="file:///\\uncle.newcastle.edu.au\entities\research\QTR%20RCT\DEC\Reports\Final%20report\QTR%20Final%20Report\Graphs%20and%20charts\Teacher%20survey%20CHECK%20he887%20for%20report_final_recoloured.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y-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557424350785469E-2"/>
          <c:y val="4.1576763832895852E-2"/>
          <c:w val="0.94644257564921452"/>
          <c:h val="0.8539762380216771"/>
        </c:manualLayout>
      </c:layout>
      <c:lineChart>
        <c:grouping val="standard"/>
        <c:varyColors val="0"/>
        <c:ser>
          <c:idx val="0"/>
          <c:order val="0"/>
          <c:tx>
            <c:strRef>
              <c:f>'[Copy of Charts with new means_protocol set at 6_recoloured.xlsx]Sheet1'!$C$3</c:f>
              <c:strCache>
                <c:ptCount val="1"/>
                <c:pt idx="0">
                  <c:v>Control</c:v>
                </c:pt>
              </c:strCache>
            </c:strRef>
          </c:tx>
          <c:spPr>
            <a:ln w="76200" cap="rnd">
              <a:solidFill>
                <a:schemeClr val="accent3">
                  <a:lumMod val="75000"/>
                </a:schemeClr>
              </a:solidFill>
              <a:prstDash val="sysDash"/>
              <a:miter lim="800000"/>
            </a:ln>
            <a:effectLst/>
          </c:spPr>
          <c:marker>
            <c:symbol val="none"/>
          </c:marker>
          <c:cat>
            <c:strRef>
              <c:f>'[Copy of Charts with new means_protocol set at 6_recoloured.xlsx]Sheet1'!$D$2,'[Copy of Charts with new means_protocol set at 6_recoloured.xlsx]Sheet1'!$F$2,'[Copy of Charts with new means_protocol set at 6_recoloured.xlsx]Sheet1'!$I$2</c:f>
              <c:strCache>
                <c:ptCount val="3"/>
                <c:pt idx="0">
                  <c:v>Baseline</c:v>
                </c:pt>
                <c:pt idx="1">
                  <c:v>6-months</c:v>
                </c:pt>
                <c:pt idx="2">
                  <c:v>12-months</c:v>
                </c:pt>
              </c:strCache>
            </c:strRef>
          </c:cat>
          <c:val>
            <c:numRef>
              <c:f>'[Copy of Charts with new means_protocol set at 6_recoloured.xlsx]Sheet1'!$D$3,'[Copy of Charts with new means_protocol set at 6_recoloured.xlsx]Sheet1'!$F$3,'[Copy of Charts with new means_protocol set at 6_recoloured.xlsx]Sheet1'!$I$3</c:f>
              <c:numCache>
                <c:formatCode>General</c:formatCode>
                <c:ptCount val="3"/>
                <c:pt idx="0">
                  <c:v>2.62</c:v>
                </c:pt>
                <c:pt idx="1">
                  <c:v>2.61</c:v>
                </c:pt>
                <c:pt idx="2">
                  <c:v>2.62</c:v>
                </c:pt>
              </c:numCache>
            </c:numRef>
          </c:val>
          <c:smooth val="0"/>
          <c:extLst xmlns:c16r2="http://schemas.microsoft.com/office/drawing/2015/06/chart">
            <c:ext xmlns:c16="http://schemas.microsoft.com/office/drawing/2014/chart" uri="{C3380CC4-5D6E-409C-BE32-E72D297353CC}">
              <c16:uniqueId val="{00000000-0E0C-477E-B1AF-73B128865D51}"/>
            </c:ext>
          </c:extLst>
        </c:ser>
        <c:ser>
          <c:idx val="1"/>
          <c:order val="1"/>
          <c:tx>
            <c:strRef>
              <c:f>'[Copy of Charts with new means_protocol set at 6_recoloured.xlsx]Sheet1'!$C$4</c:f>
              <c:strCache>
                <c:ptCount val="1"/>
                <c:pt idx="0">
                  <c:v>Set</c:v>
                </c:pt>
              </c:strCache>
            </c:strRef>
          </c:tx>
          <c:spPr>
            <a:ln w="76200" cap="rnd" cmpd="sng">
              <a:solidFill>
                <a:schemeClr val="accent4"/>
              </a:solidFill>
              <a:prstDash val="solid"/>
              <a:bevel/>
            </a:ln>
            <a:effectLst/>
          </c:spPr>
          <c:marker>
            <c:symbol val="none"/>
          </c:marker>
          <c:cat>
            <c:strRef>
              <c:f>'[Copy of Charts with new means_protocol set at 6_recoloured.xlsx]Sheet1'!$D$2,'[Copy of Charts with new means_protocol set at 6_recoloured.xlsx]Sheet1'!$F$2,'[Copy of Charts with new means_protocol set at 6_recoloured.xlsx]Sheet1'!$I$2</c:f>
              <c:strCache>
                <c:ptCount val="3"/>
                <c:pt idx="0">
                  <c:v>Baseline</c:v>
                </c:pt>
                <c:pt idx="1">
                  <c:v>6-months</c:v>
                </c:pt>
                <c:pt idx="2">
                  <c:v>12-months</c:v>
                </c:pt>
              </c:strCache>
            </c:strRef>
          </c:cat>
          <c:val>
            <c:numRef>
              <c:f>'[Copy of Charts with new means_protocol set at 6_recoloured.xlsx]Sheet1'!$D$4,'[Copy of Charts with new means_protocol set at 6_recoloured.xlsx]Sheet1'!$F$4,'[Copy of Charts with new means_protocol set at 6_recoloured.xlsx]Sheet1'!$I$4</c:f>
              <c:numCache>
                <c:formatCode>General</c:formatCode>
                <c:ptCount val="3"/>
                <c:pt idx="0">
                  <c:v>2.69</c:v>
                </c:pt>
                <c:pt idx="1">
                  <c:v>2.84</c:v>
                </c:pt>
                <c:pt idx="2">
                  <c:v>2.81</c:v>
                </c:pt>
              </c:numCache>
            </c:numRef>
          </c:val>
          <c:smooth val="0"/>
          <c:extLst xmlns:c16r2="http://schemas.microsoft.com/office/drawing/2015/06/chart">
            <c:ext xmlns:c16="http://schemas.microsoft.com/office/drawing/2014/chart" uri="{C3380CC4-5D6E-409C-BE32-E72D297353CC}">
              <c16:uniqueId val="{00000001-0E0C-477E-B1AF-73B128865D51}"/>
            </c:ext>
          </c:extLst>
        </c:ser>
        <c:ser>
          <c:idx val="2"/>
          <c:order val="2"/>
          <c:tx>
            <c:strRef>
              <c:f>'[Copy of Charts with new means_protocol set at 6_recoloured.xlsx]Sheet1'!$C$5</c:f>
              <c:strCache>
                <c:ptCount val="1"/>
                <c:pt idx="0">
                  <c:v>Choice</c:v>
                </c:pt>
              </c:strCache>
            </c:strRef>
          </c:tx>
          <c:spPr>
            <a:ln w="76200" cap="rnd">
              <a:solidFill>
                <a:schemeClr val="accent2"/>
              </a:solidFill>
              <a:prstDash val="solid"/>
              <a:miter lim="800000"/>
            </a:ln>
            <a:effectLst/>
          </c:spPr>
          <c:marker>
            <c:symbol val="none"/>
          </c:marker>
          <c:cat>
            <c:strRef>
              <c:f>'[Copy of Charts with new means_protocol set at 6_recoloured.xlsx]Sheet1'!$D$2,'[Copy of Charts with new means_protocol set at 6_recoloured.xlsx]Sheet1'!$F$2,'[Copy of Charts with new means_protocol set at 6_recoloured.xlsx]Sheet1'!$I$2</c:f>
              <c:strCache>
                <c:ptCount val="3"/>
                <c:pt idx="0">
                  <c:v>Baseline</c:v>
                </c:pt>
                <c:pt idx="1">
                  <c:v>6-months</c:v>
                </c:pt>
                <c:pt idx="2">
                  <c:v>12-months</c:v>
                </c:pt>
              </c:strCache>
            </c:strRef>
          </c:cat>
          <c:val>
            <c:numRef>
              <c:f>'[Copy of Charts with new means_protocol set at 6_recoloured.xlsx]Sheet1'!$D$5,'[Copy of Charts with new means_protocol set at 6_recoloured.xlsx]Sheet1'!$F$5,'[Copy of Charts with new means_protocol set at 6_recoloured.xlsx]Sheet1'!$I$5</c:f>
              <c:numCache>
                <c:formatCode>General</c:formatCode>
                <c:ptCount val="3"/>
                <c:pt idx="0">
                  <c:v>2.62</c:v>
                </c:pt>
                <c:pt idx="1">
                  <c:v>2.82</c:v>
                </c:pt>
                <c:pt idx="2">
                  <c:v>2.87</c:v>
                </c:pt>
              </c:numCache>
            </c:numRef>
          </c:val>
          <c:smooth val="0"/>
          <c:extLst xmlns:c16r2="http://schemas.microsoft.com/office/drawing/2015/06/chart">
            <c:ext xmlns:c16="http://schemas.microsoft.com/office/drawing/2014/chart" uri="{C3380CC4-5D6E-409C-BE32-E72D297353CC}">
              <c16:uniqueId val="{00000002-0E0C-477E-B1AF-73B128865D51}"/>
            </c:ext>
          </c:extLst>
        </c:ser>
        <c:dLbls>
          <c:showLegendKey val="0"/>
          <c:showVal val="0"/>
          <c:showCatName val="0"/>
          <c:showSerName val="0"/>
          <c:showPercent val="0"/>
          <c:showBubbleSize val="0"/>
        </c:dLbls>
        <c:smooth val="0"/>
        <c:axId val="130931520"/>
        <c:axId val="130932080"/>
      </c:lineChart>
      <c:catAx>
        <c:axId val="130931520"/>
        <c:scaling>
          <c:orientation val="minMax"/>
        </c:scaling>
        <c:delete val="0"/>
        <c:axPos val="b"/>
        <c:numFmt formatCode="General" sourceLinked="1"/>
        <c:majorTickMark val="none"/>
        <c:minorTickMark val="none"/>
        <c:tickLblPos val="nextTo"/>
        <c:spPr>
          <a:noFill/>
          <a:ln w="12700" cap="flat" cmpd="sng" algn="ctr">
            <a:solidFill>
              <a:schemeClr val="bg2">
                <a:lumMod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95000"/>
                    <a:lumOff val="5000"/>
                  </a:schemeClr>
                </a:solidFill>
                <a:latin typeface="+mn-lt"/>
                <a:ea typeface="+mn-ea"/>
                <a:cs typeface="+mn-cs"/>
              </a:defRPr>
            </a:pPr>
            <a:endParaRPr lang="en-US"/>
          </a:p>
        </c:txPr>
        <c:crossAx val="130932080"/>
        <c:crosses val="autoZero"/>
        <c:auto val="1"/>
        <c:lblAlgn val="ctr"/>
        <c:lblOffset val="100"/>
        <c:noMultiLvlLbl val="0"/>
      </c:catAx>
      <c:valAx>
        <c:axId val="130932080"/>
        <c:scaling>
          <c:orientation val="minMax"/>
          <c:max val="2.9499999999999997"/>
          <c:min val="2.5499999999999998"/>
        </c:scaling>
        <c:delete val="0"/>
        <c:axPos val="l"/>
        <c:majorGridlines>
          <c:spPr>
            <a:ln w="9525" cap="flat" cmpd="sng" algn="ctr">
              <a:solidFill>
                <a:schemeClr val="bg1">
                  <a:lumMod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95000"/>
                    <a:lumOff val="5000"/>
                  </a:schemeClr>
                </a:solidFill>
                <a:latin typeface="+mn-lt"/>
                <a:ea typeface="+mn-ea"/>
                <a:cs typeface="+mn-cs"/>
              </a:defRPr>
            </a:pPr>
            <a:endParaRPr lang="en-US"/>
          </a:p>
        </c:txPr>
        <c:crossAx val="130931520"/>
        <c:crosses val="autoZero"/>
        <c:crossBetween val="between"/>
        <c:majorUnit val="0.1"/>
        <c:minorUnit val="1.0000000000000002E-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cy-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557429242665641E-2"/>
          <c:y val="4.2336096458176341E-2"/>
          <c:w val="0.9464425707573344"/>
          <c:h val="0.85410784559993302"/>
        </c:manualLayout>
      </c:layout>
      <c:lineChart>
        <c:grouping val="standard"/>
        <c:varyColors val="0"/>
        <c:ser>
          <c:idx val="0"/>
          <c:order val="0"/>
          <c:tx>
            <c:strRef>
              <c:f>Sheet1!$C$36</c:f>
              <c:strCache>
                <c:ptCount val="1"/>
                <c:pt idx="0">
                  <c:v>Control</c:v>
                </c:pt>
              </c:strCache>
            </c:strRef>
          </c:tx>
          <c:spPr>
            <a:ln w="76200" cap="rnd">
              <a:solidFill>
                <a:schemeClr val="accent3">
                  <a:lumMod val="75000"/>
                </a:schemeClr>
              </a:solidFill>
              <a:prstDash val="sysDash"/>
              <a:round/>
            </a:ln>
            <a:effectLst/>
          </c:spPr>
          <c:marker>
            <c:symbol val="none"/>
          </c:marker>
          <c:cat>
            <c:strRef>
              <c:f>(Sheet1!$D$35,Sheet1!$F$35,Sheet1!$I$35)</c:f>
              <c:strCache>
                <c:ptCount val="3"/>
                <c:pt idx="0">
                  <c:v>Baseline</c:v>
                </c:pt>
                <c:pt idx="1">
                  <c:v>6-months</c:v>
                </c:pt>
                <c:pt idx="2">
                  <c:v>12-months</c:v>
                </c:pt>
              </c:strCache>
            </c:strRef>
          </c:cat>
          <c:val>
            <c:numRef>
              <c:f>(Sheet1!$D$36,Sheet1!$F$36,Sheet1!$I$36)</c:f>
              <c:numCache>
                <c:formatCode>General</c:formatCode>
                <c:ptCount val="3"/>
                <c:pt idx="0">
                  <c:v>2.62</c:v>
                </c:pt>
                <c:pt idx="1">
                  <c:v>2.61</c:v>
                </c:pt>
                <c:pt idx="2">
                  <c:v>2.62</c:v>
                </c:pt>
              </c:numCache>
            </c:numRef>
          </c:val>
          <c:smooth val="0"/>
          <c:extLst xmlns:c16r2="http://schemas.microsoft.com/office/drawing/2015/06/chart">
            <c:ext xmlns:c16="http://schemas.microsoft.com/office/drawing/2014/chart" uri="{C3380CC4-5D6E-409C-BE32-E72D297353CC}">
              <c16:uniqueId val="{00000000-5786-4E71-9C01-13A03403F066}"/>
            </c:ext>
          </c:extLst>
        </c:ser>
        <c:ser>
          <c:idx val="1"/>
          <c:order val="1"/>
          <c:tx>
            <c:strRef>
              <c:f>Sheet1!$C$37</c:f>
              <c:strCache>
                <c:ptCount val="1"/>
                <c:pt idx="0">
                  <c:v>Set</c:v>
                </c:pt>
              </c:strCache>
            </c:strRef>
          </c:tx>
          <c:spPr>
            <a:ln w="76200" cap="rnd">
              <a:solidFill>
                <a:schemeClr val="accent4"/>
              </a:solidFill>
              <a:round/>
            </a:ln>
            <a:effectLst/>
          </c:spPr>
          <c:marker>
            <c:symbol val="none"/>
          </c:marker>
          <c:cat>
            <c:strRef>
              <c:f>(Sheet1!$D$35,Sheet1!$F$35,Sheet1!$I$35)</c:f>
              <c:strCache>
                <c:ptCount val="3"/>
                <c:pt idx="0">
                  <c:v>Baseline</c:v>
                </c:pt>
                <c:pt idx="1">
                  <c:v>6-months</c:v>
                </c:pt>
                <c:pt idx="2">
                  <c:v>12-months</c:v>
                </c:pt>
              </c:strCache>
            </c:strRef>
          </c:cat>
          <c:val>
            <c:numRef>
              <c:f>(Sheet1!$D$37,Sheet1!$F$37,Sheet1!$I$37)</c:f>
              <c:numCache>
                <c:formatCode>General</c:formatCode>
                <c:ptCount val="3"/>
                <c:pt idx="0">
                  <c:v>2.69</c:v>
                </c:pt>
                <c:pt idx="1">
                  <c:v>2.9</c:v>
                </c:pt>
                <c:pt idx="2">
                  <c:v>2.9</c:v>
                </c:pt>
              </c:numCache>
            </c:numRef>
          </c:val>
          <c:smooth val="0"/>
          <c:extLst xmlns:c16r2="http://schemas.microsoft.com/office/drawing/2015/06/chart">
            <c:ext xmlns:c16="http://schemas.microsoft.com/office/drawing/2014/chart" uri="{C3380CC4-5D6E-409C-BE32-E72D297353CC}">
              <c16:uniqueId val="{00000001-5786-4E71-9C01-13A03403F066}"/>
            </c:ext>
          </c:extLst>
        </c:ser>
        <c:ser>
          <c:idx val="2"/>
          <c:order val="2"/>
          <c:tx>
            <c:strRef>
              <c:f>Sheet1!$C$38</c:f>
              <c:strCache>
                <c:ptCount val="1"/>
                <c:pt idx="0">
                  <c:v>Choice</c:v>
                </c:pt>
              </c:strCache>
            </c:strRef>
          </c:tx>
          <c:spPr>
            <a:ln w="76200" cap="rnd">
              <a:solidFill>
                <a:schemeClr val="accent2"/>
              </a:solidFill>
              <a:round/>
            </a:ln>
            <a:effectLst/>
          </c:spPr>
          <c:marker>
            <c:symbol val="none"/>
          </c:marker>
          <c:cat>
            <c:strRef>
              <c:f>(Sheet1!$D$35,Sheet1!$F$35,Sheet1!$I$35)</c:f>
              <c:strCache>
                <c:ptCount val="3"/>
                <c:pt idx="0">
                  <c:v>Baseline</c:v>
                </c:pt>
                <c:pt idx="1">
                  <c:v>6-months</c:v>
                </c:pt>
                <c:pt idx="2">
                  <c:v>12-months</c:v>
                </c:pt>
              </c:strCache>
            </c:strRef>
          </c:cat>
          <c:val>
            <c:numRef>
              <c:f>(Sheet1!$D$38,Sheet1!$F$38,Sheet1!$I$38)</c:f>
              <c:numCache>
                <c:formatCode>General</c:formatCode>
                <c:ptCount val="3"/>
                <c:pt idx="0">
                  <c:v>2.62</c:v>
                </c:pt>
                <c:pt idx="1">
                  <c:v>2.82</c:v>
                </c:pt>
                <c:pt idx="2">
                  <c:v>2.87</c:v>
                </c:pt>
              </c:numCache>
            </c:numRef>
          </c:val>
          <c:smooth val="0"/>
          <c:extLst xmlns:c16r2="http://schemas.microsoft.com/office/drawing/2015/06/chart">
            <c:ext xmlns:c16="http://schemas.microsoft.com/office/drawing/2014/chart" uri="{C3380CC4-5D6E-409C-BE32-E72D297353CC}">
              <c16:uniqueId val="{00000002-5786-4E71-9C01-13A03403F066}"/>
            </c:ext>
          </c:extLst>
        </c:ser>
        <c:dLbls>
          <c:showLegendKey val="0"/>
          <c:showVal val="0"/>
          <c:showCatName val="0"/>
          <c:showSerName val="0"/>
          <c:showPercent val="0"/>
          <c:showBubbleSize val="0"/>
        </c:dLbls>
        <c:smooth val="0"/>
        <c:axId val="183153440"/>
        <c:axId val="183154000"/>
      </c:lineChart>
      <c:catAx>
        <c:axId val="183153440"/>
        <c:scaling>
          <c:orientation val="minMax"/>
        </c:scaling>
        <c:delete val="0"/>
        <c:axPos val="b"/>
        <c:numFmt formatCode="General" sourceLinked="1"/>
        <c:majorTickMark val="none"/>
        <c:minorTickMark val="none"/>
        <c:tickLblPos val="nextTo"/>
        <c:spPr>
          <a:noFill/>
          <a:ln w="12700" cap="flat" cmpd="sng" algn="ctr">
            <a:solidFill>
              <a:schemeClr val="bg2">
                <a:lumMod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crossAx val="183154000"/>
        <c:crosses val="autoZero"/>
        <c:auto val="1"/>
        <c:lblAlgn val="ctr"/>
        <c:lblOffset val="100"/>
        <c:noMultiLvlLbl val="0"/>
      </c:catAx>
      <c:valAx>
        <c:axId val="183154000"/>
        <c:scaling>
          <c:orientation val="minMax"/>
          <c:min val="2.5499999999999998"/>
        </c:scaling>
        <c:delete val="0"/>
        <c:axPos val="l"/>
        <c:majorGridlines>
          <c:spPr>
            <a:ln w="9525" cap="flat" cmpd="sng" algn="ctr">
              <a:solidFill>
                <a:schemeClr val="bg1">
                  <a:lumMod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crossAx val="183153440"/>
        <c:crosses val="autoZero"/>
        <c:crossBetween val="between"/>
        <c:majorUnit val="0.1"/>
        <c:minorUnit val="1.0000000000000002E-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c:date1904 val="0"/>
  <c:lang val="cy-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281365229527934E-2"/>
          <c:y val="2.1068408272628319E-2"/>
          <c:w val="0.9371341994166803"/>
          <c:h val="0.82261512827415084"/>
        </c:manualLayout>
      </c:layout>
      <c:lineChart>
        <c:grouping val="standard"/>
        <c:varyColors val="0"/>
        <c:ser>
          <c:idx val="0"/>
          <c:order val="0"/>
          <c:tx>
            <c:strRef>
              <c:f>'[Teacher survey CHECK he887 for report_final_recoloured.xlsx]Tables for report'!$B$32</c:f>
              <c:strCache>
                <c:ptCount val="1"/>
                <c:pt idx="0">
                  <c:v>Control</c:v>
                </c:pt>
              </c:strCache>
            </c:strRef>
          </c:tx>
          <c:spPr>
            <a:ln w="76200" cap="rnd">
              <a:solidFill>
                <a:schemeClr val="accent3">
                  <a:lumMod val="75000"/>
                </a:schemeClr>
              </a:solidFill>
              <a:prstDash val="sysDash"/>
              <a:round/>
            </a:ln>
            <a:effectLst/>
          </c:spPr>
          <c:marker>
            <c:symbol val="none"/>
          </c:marker>
          <c:cat>
            <c:strRef>
              <c:f>'[Teacher survey CHECK he887 for report_final_recoloured.xlsx]Tables for report'!$C$31,'[Teacher survey CHECK he887 for report_final_recoloured.xlsx]Tables for report'!$F$31,'[Teacher survey CHECK he887 for report_final_recoloured.xlsx]Tables for report'!$J$31</c:f>
              <c:strCache>
                <c:ptCount val="3"/>
                <c:pt idx="0">
                  <c:v>Baseline</c:v>
                </c:pt>
                <c:pt idx="1">
                  <c:v>6-months</c:v>
                </c:pt>
                <c:pt idx="2">
                  <c:v>12-months</c:v>
                </c:pt>
              </c:strCache>
            </c:strRef>
          </c:cat>
          <c:val>
            <c:numRef>
              <c:f>'[Teacher survey CHECK he887 for report_final_recoloured.xlsx]Tables for report'!$C$32,'[Teacher survey CHECK he887 for report_final_recoloured.xlsx]Tables for report'!$F$32,'[Teacher survey CHECK he887 for report_final_recoloured.xlsx]Tables for report'!$J$32</c:f>
              <c:numCache>
                <c:formatCode>0.00</c:formatCode>
                <c:ptCount val="3"/>
                <c:pt idx="0">
                  <c:v>3.9284524048450526</c:v>
                </c:pt>
                <c:pt idx="1">
                  <c:v>3.7324782406596664</c:v>
                </c:pt>
                <c:pt idx="2">
                  <c:v>3.6797648636951874</c:v>
                </c:pt>
              </c:numCache>
            </c:numRef>
          </c:val>
          <c:smooth val="0"/>
          <c:extLst xmlns:c16r2="http://schemas.microsoft.com/office/drawing/2015/06/chart">
            <c:ext xmlns:c16="http://schemas.microsoft.com/office/drawing/2014/chart" uri="{C3380CC4-5D6E-409C-BE32-E72D297353CC}">
              <c16:uniqueId val="{00000000-2EEF-4EE9-BABF-4D07108CE268}"/>
            </c:ext>
          </c:extLst>
        </c:ser>
        <c:ser>
          <c:idx val="1"/>
          <c:order val="1"/>
          <c:tx>
            <c:strRef>
              <c:f>'[Teacher survey CHECK he887 for report_final_recoloured.xlsx]Tables for report'!$B$33</c:f>
              <c:strCache>
                <c:ptCount val="1"/>
                <c:pt idx="0">
                  <c:v>Set</c:v>
                </c:pt>
              </c:strCache>
            </c:strRef>
          </c:tx>
          <c:spPr>
            <a:ln w="76200" cap="rnd">
              <a:solidFill>
                <a:schemeClr val="accent4"/>
              </a:solidFill>
              <a:round/>
            </a:ln>
            <a:effectLst/>
          </c:spPr>
          <c:marker>
            <c:symbol val="none"/>
          </c:marker>
          <c:cat>
            <c:strRef>
              <c:f>'[Teacher survey CHECK he887 for report_final_recoloured.xlsx]Tables for report'!$C$31,'[Teacher survey CHECK he887 for report_final_recoloured.xlsx]Tables for report'!$F$31,'[Teacher survey CHECK he887 for report_final_recoloured.xlsx]Tables for report'!$J$31</c:f>
              <c:strCache>
                <c:ptCount val="3"/>
                <c:pt idx="0">
                  <c:v>Baseline</c:v>
                </c:pt>
                <c:pt idx="1">
                  <c:v>6-months</c:v>
                </c:pt>
                <c:pt idx="2">
                  <c:v>12-months</c:v>
                </c:pt>
              </c:strCache>
            </c:strRef>
          </c:cat>
          <c:val>
            <c:numRef>
              <c:f>'[Teacher survey CHECK he887 for report_final_recoloured.xlsx]Tables for report'!$C$33,'[Teacher survey CHECK he887 for report_final_recoloured.xlsx]Tables for report'!$F$33,'[Teacher survey CHECK he887 for report_final_recoloured.xlsx]Tables for report'!$J$33</c:f>
              <c:numCache>
                <c:formatCode>0.00</c:formatCode>
                <c:ptCount val="3"/>
                <c:pt idx="0">
                  <c:v>3.9078812006270449</c:v>
                </c:pt>
                <c:pt idx="1">
                  <c:v>4.0188978645557567</c:v>
                </c:pt>
                <c:pt idx="2">
                  <c:v>4.1215684789078502</c:v>
                </c:pt>
              </c:numCache>
            </c:numRef>
          </c:val>
          <c:smooth val="0"/>
          <c:extLst xmlns:c16r2="http://schemas.microsoft.com/office/drawing/2015/06/chart">
            <c:ext xmlns:c16="http://schemas.microsoft.com/office/drawing/2014/chart" uri="{C3380CC4-5D6E-409C-BE32-E72D297353CC}">
              <c16:uniqueId val="{00000001-2EEF-4EE9-BABF-4D07108CE268}"/>
            </c:ext>
          </c:extLst>
        </c:ser>
        <c:ser>
          <c:idx val="2"/>
          <c:order val="2"/>
          <c:tx>
            <c:strRef>
              <c:f>'[Teacher survey CHECK he887 for report_final_recoloured.xlsx]Tables for report'!$B$34</c:f>
              <c:strCache>
                <c:ptCount val="1"/>
                <c:pt idx="0">
                  <c:v>Choice</c:v>
                </c:pt>
              </c:strCache>
            </c:strRef>
          </c:tx>
          <c:spPr>
            <a:ln w="76200" cap="rnd">
              <a:solidFill>
                <a:schemeClr val="accent2"/>
              </a:solidFill>
              <a:round/>
            </a:ln>
            <a:effectLst/>
          </c:spPr>
          <c:marker>
            <c:symbol val="none"/>
          </c:marker>
          <c:cat>
            <c:strRef>
              <c:f>'[Teacher survey CHECK he887 for report_final_recoloured.xlsx]Tables for report'!$C$31,'[Teacher survey CHECK he887 for report_final_recoloured.xlsx]Tables for report'!$F$31,'[Teacher survey CHECK he887 for report_final_recoloured.xlsx]Tables for report'!$J$31</c:f>
              <c:strCache>
                <c:ptCount val="3"/>
                <c:pt idx="0">
                  <c:v>Baseline</c:v>
                </c:pt>
                <c:pt idx="1">
                  <c:v>6-months</c:v>
                </c:pt>
                <c:pt idx="2">
                  <c:v>12-months</c:v>
                </c:pt>
              </c:strCache>
            </c:strRef>
          </c:cat>
          <c:val>
            <c:numRef>
              <c:f>'[Teacher survey CHECK he887 for report_final_recoloured.xlsx]Tables for report'!$C$34,'[Teacher survey CHECK he887 for report_final_recoloured.xlsx]Tables for report'!$F$34,'[Teacher survey CHECK he887 for report_final_recoloured.xlsx]Tables for report'!$J$34</c:f>
              <c:numCache>
                <c:formatCode>0.00</c:formatCode>
                <c:ptCount val="3"/>
                <c:pt idx="0">
                  <c:v>3.8880420651262546</c:v>
                </c:pt>
                <c:pt idx="1">
                  <c:v>3.7433002230362771</c:v>
                </c:pt>
                <c:pt idx="2">
                  <c:v>3.9379305848855677</c:v>
                </c:pt>
              </c:numCache>
            </c:numRef>
          </c:val>
          <c:smooth val="0"/>
          <c:extLst xmlns:c16r2="http://schemas.microsoft.com/office/drawing/2015/06/chart">
            <c:ext xmlns:c16="http://schemas.microsoft.com/office/drawing/2014/chart" uri="{C3380CC4-5D6E-409C-BE32-E72D297353CC}">
              <c16:uniqueId val="{00000002-2EEF-4EE9-BABF-4D07108CE268}"/>
            </c:ext>
          </c:extLst>
        </c:ser>
        <c:dLbls>
          <c:showLegendKey val="0"/>
          <c:showVal val="0"/>
          <c:showCatName val="0"/>
          <c:showSerName val="0"/>
          <c:showPercent val="0"/>
          <c:showBubbleSize val="0"/>
        </c:dLbls>
        <c:smooth val="0"/>
        <c:axId val="183606960"/>
        <c:axId val="183607520"/>
      </c:lineChart>
      <c:catAx>
        <c:axId val="183606960"/>
        <c:scaling>
          <c:orientation val="minMax"/>
        </c:scaling>
        <c:delete val="0"/>
        <c:axPos val="b"/>
        <c:numFmt formatCode="General" sourceLinked="1"/>
        <c:majorTickMark val="none"/>
        <c:minorTickMark val="none"/>
        <c:tickLblPos val="nextTo"/>
        <c:spPr>
          <a:noFill/>
          <a:ln w="12700" cap="flat" cmpd="sng" algn="ctr">
            <a:solidFill>
              <a:schemeClr val="bg2">
                <a:lumMod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95000"/>
                    <a:lumOff val="5000"/>
                  </a:schemeClr>
                </a:solidFill>
                <a:latin typeface="+mn-lt"/>
                <a:ea typeface="+mn-ea"/>
                <a:cs typeface="+mn-cs"/>
              </a:defRPr>
            </a:pPr>
            <a:endParaRPr lang="en-US"/>
          </a:p>
        </c:txPr>
        <c:crossAx val="183607520"/>
        <c:crosses val="autoZero"/>
        <c:auto val="1"/>
        <c:lblAlgn val="ctr"/>
        <c:lblOffset val="100"/>
        <c:noMultiLvlLbl val="0"/>
      </c:catAx>
      <c:valAx>
        <c:axId val="183607520"/>
        <c:scaling>
          <c:orientation val="minMax"/>
        </c:scaling>
        <c:delete val="0"/>
        <c:axPos val="l"/>
        <c:majorGridlines>
          <c:spPr>
            <a:ln w="9525" cap="flat" cmpd="sng" algn="ctr">
              <a:solidFill>
                <a:schemeClr val="bg1">
                  <a:lumMod val="85000"/>
                </a:schemeClr>
              </a:solidFill>
              <a:round/>
            </a:ln>
            <a:effectLst/>
          </c:spPr>
        </c:majorGridlines>
        <c:minorGridlines>
          <c:spPr>
            <a:ln w="9525" cap="flat" cmpd="sng" algn="ctr">
              <a:solidFill>
                <a:schemeClr val="tx1">
                  <a:lumMod val="5000"/>
                  <a:lumOff val="95000"/>
                </a:schemeClr>
              </a:solidFill>
              <a:round/>
            </a:ln>
            <a:effectLst/>
          </c:spPr>
        </c:min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95000"/>
                    <a:lumOff val="5000"/>
                  </a:schemeClr>
                </a:solidFill>
                <a:latin typeface="+mn-lt"/>
                <a:ea typeface="+mn-ea"/>
                <a:cs typeface="+mn-cs"/>
              </a:defRPr>
            </a:pPr>
            <a:endParaRPr lang="en-US"/>
          </a:p>
        </c:txPr>
        <c:crossAx val="183606960"/>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c:date1904 val="0"/>
  <c:lang val="cy-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015133904130531E-2"/>
          <c:y val="2.9043791342208827E-2"/>
          <c:w val="0.9259848660958695"/>
          <c:h val="0.85144938457673958"/>
        </c:manualLayout>
      </c:layout>
      <c:lineChart>
        <c:grouping val="standard"/>
        <c:varyColors val="0"/>
        <c:ser>
          <c:idx val="0"/>
          <c:order val="0"/>
          <c:tx>
            <c:strRef>
              <c:f>'Tables for report'!$B$37</c:f>
              <c:strCache>
                <c:ptCount val="1"/>
                <c:pt idx="0">
                  <c:v>Control</c:v>
                </c:pt>
              </c:strCache>
            </c:strRef>
          </c:tx>
          <c:spPr>
            <a:ln w="76200" cap="rnd">
              <a:solidFill>
                <a:schemeClr val="accent3">
                  <a:lumMod val="75000"/>
                </a:schemeClr>
              </a:solidFill>
              <a:prstDash val="sysDash"/>
              <a:round/>
            </a:ln>
            <a:effectLst/>
          </c:spPr>
          <c:marker>
            <c:symbol val="none"/>
          </c:marker>
          <c:cat>
            <c:strRef>
              <c:f>('Tables for report'!$C$36,'Tables for report'!$F$36,'Tables for report'!$J$36)</c:f>
              <c:strCache>
                <c:ptCount val="3"/>
                <c:pt idx="0">
                  <c:v>Baseline</c:v>
                </c:pt>
                <c:pt idx="1">
                  <c:v>6-months</c:v>
                </c:pt>
                <c:pt idx="2">
                  <c:v>12-months</c:v>
                </c:pt>
              </c:strCache>
            </c:strRef>
          </c:cat>
          <c:val>
            <c:numRef>
              <c:f>('Tables for report'!$C$37,'Tables for report'!$F$37,'Tables for report'!$J$37)</c:f>
              <c:numCache>
                <c:formatCode>0.00</c:formatCode>
                <c:ptCount val="3"/>
                <c:pt idx="0">
                  <c:v>3.5642028336911511</c:v>
                </c:pt>
                <c:pt idx="1">
                  <c:v>3.4203158905893352</c:v>
                </c:pt>
                <c:pt idx="2">
                  <c:v>3.4117665794538841</c:v>
                </c:pt>
              </c:numCache>
            </c:numRef>
          </c:val>
          <c:smooth val="0"/>
          <c:extLst xmlns:c16r2="http://schemas.microsoft.com/office/drawing/2015/06/chart">
            <c:ext xmlns:c16="http://schemas.microsoft.com/office/drawing/2014/chart" uri="{C3380CC4-5D6E-409C-BE32-E72D297353CC}">
              <c16:uniqueId val="{00000000-40A4-4B99-8A3E-4DFCD28D5EDD}"/>
            </c:ext>
          </c:extLst>
        </c:ser>
        <c:ser>
          <c:idx val="1"/>
          <c:order val="1"/>
          <c:tx>
            <c:strRef>
              <c:f>'Tables for report'!$B$38</c:f>
              <c:strCache>
                <c:ptCount val="1"/>
                <c:pt idx="0">
                  <c:v>Set</c:v>
                </c:pt>
              </c:strCache>
            </c:strRef>
          </c:tx>
          <c:spPr>
            <a:ln w="76200" cap="rnd">
              <a:solidFill>
                <a:schemeClr val="accent4"/>
              </a:solidFill>
              <a:round/>
            </a:ln>
            <a:effectLst/>
          </c:spPr>
          <c:marker>
            <c:symbol val="none"/>
          </c:marker>
          <c:cat>
            <c:strRef>
              <c:f>('Tables for report'!$C$36,'Tables for report'!$F$36,'Tables for report'!$J$36)</c:f>
              <c:strCache>
                <c:ptCount val="3"/>
                <c:pt idx="0">
                  <c:v>Baseline</c:v>
                </c:pt>
                <c:pt idx="1">
                  <c:v>6-months</c:v>
                </c:pt>
                <c:pt idx="2">
                  <c:v>12-months</c:v>
                </c:pt>
              </c:strCache>
            </c:strRef>
          </c:cat>
          <c:val>
            <c:numRef>
              <c:f>('Tables for report'!$C$38,'Tables for report'!$F$38,'Tables for report'!$J$38)</c:f>
              <c:numCache>
                <c:formatCode>0.00</c:formatCode>
                <c:ptCount val="3"/>
                <c:pt idx="0">
                  <c:v>3.2648124500016991</c:v>
                </c:pt>
                <c:pt idx="1">
                  <c:v>3.4461854727754138</c:v>
                </c:pt>
                <c:pt idx="2">
                  <c:v>3.5076637556574752</c:v>
                </c:pt>
              </c:numCache>
            </c:numRef>
          </c:val>
          <c:smooth val="0"/>
          <c:extLst xmlns:c16r2="http://schemas.microsoft.com/office/drawing/2015/06/chart">
            <c:ext xmlns:c16="http://schemas.microsoft.com/office/drawing/2014/chart" uri="{C3380CC4-5D6E-409C-BE32-E72D297353CC}">
              <c16:uniqueId val="{00000001-40A4-4B99-8A3E-4DFCD28D5EDD}"/>
            </c:ext>
          </c:extLst>
        </c:ser>
        <c:ser>
          <c:idx val="2"/>
          <c:order val="2"/>
          <c:tx>
            <c:strRef>
              <c:f>'Tables for report'!$B$39</c:f>
              <c:strCache>
                <c:ptCount val="1"/>
                <c:pt idx="0">
                  <c:v>Choice</c:v>
                </c:pt>
              </c:strCache>
            </c:strRef>
          </c:tx>
          <c:spPr>
            <a:ln w="76200" cap="rnd">
              <a:solidFill>
                <a:schemeClr val="accent2"/>
              </a:solidFill>
              <a:round/>
            </a:ln>
            <a:effectLst/>
          </c:spPr>
          <c:marker>
            <c:symbol val="none"/>
          </c:marker>
          <c:cat>
            <c:strRef>
              <c:f>('Tables for report'!$C$36,'Tables for report'!$F$36,'Tables for report'!$J$36)</c:f>
              <c:strCache>
                <c:ptCount val="3"/>
                <c:pt idx="0">
                  <c:v>Baseline</c:v>
                </c:pt>
                <c:pt idx="1">
                  <c:v>6-months</c:v>
                </c:pt>
                <c:pt idx="2">
                  <c:v>12-months</c:v>
                </c:pt>
              </c:strCache>
            </c:strRef>
          </c:cat>
          <c:val>
            <c:numRef>
              <c:f>('Tables for report'!$C$39,'Tables for report'!$F$39,'Tables for report'!$J$39)</c:f>
              <c:numCache>
                <c:formatCode>0.00</c:formatCode>
                <c:ptCount val="3"/>
                <c:pt idx="0">
                  <c:v>3.2209421174231654</c:v>
                </c:pt>
                <c:pt idx="1">
                  <c:v>3.3636043702807701</c:v>
                </c:pt>
                <c:pt idx="2">
                  <c:v>3.549412454627062</c:v>
                </c:pt>
              </c:numCache>
            </c:numRef>
          </c:val>
          <c:smooth val="0"/>
          <c:extLst xmlns:c16r2="http://schemas.microsoft.com/office/drawing/2015/06/chart">
            <c:ext xmlns:c16="http://schemas.microsoft.com/office/drawing/2014/chart" uri="{C3380CC4-5D6E-409C-BE32-E72D297353CC}">
              <c16:uniqueId val="{00000002-40A4-4B99-8A3E-4DFCD28D5EDD}"/>
            </c:ext>
          </c:extLst>
        </c:ser>
        <c:dLbls>
          <c:showLegendKey val="0"/>
          <c:showVal val="0"/>
          <c:showCatName val="0"/>
          <c:showSerName val="0"/>
          <c:showPercent val="0"/>
          <c:showBubbleSize val="0"/>
        </c:dLbls>
        <c:smooth val="0"/>
        <c:axId val="183629424"/>
        <c:axId val="183608080"/>
      </c:lineChart>
      <c:catAx>
        <c:axId val="183629424"/>
        <c:scaling>
          <c:orientation val="minMax"/>
        </c:scaling>
        <c:delete val="0"/>
        <c:axPos val="b"/>
        <c:numFmt formatCode="General" sourceLinked="1"/>
        <c:majorTickMark val="none"/>
        <c:minorTickMark val="none"/>
        <c:tickLblPos val="nextTo"/>
        <c:spPr>
          <a:noFill/>
          <a:ln w="12700" cap="flat" cmpd="sng" algn="ctr">
            <a:solidFill>
              <a:schemeClr val="bg2">
                <a:lumMod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crossAx val="183608080"/>
        <c:crosses val="autoZero"/>
        <c:auto val="1"/>
        <c:lblAlgn val="ctr"/>
        <c:lblOffset val="100"/>
        <c:noMultiLvlLbl val="0"/>
      </c:catAx>
      <c:valAx>
        <c:axId val="183608080"/>
        <c:scaling>
          <c:orientation val="minMax"/>
        </c:scaling>
        <c:delete val="0"/>
        <c:axPos val="l"/>
        <c:majorGridlines>
          <c:spPr>
            <a:ln w="9525" cap="flat" cmpd="sng" algn="ctr">
              <a:solidFill>
                <a:schemeClr val="bg1">
                  <a:lumMod val="85000"/>
                </a:schemeClr>
              </a:solidFill>
              <a:round/>
            </a:ln>
            <a:effectLst/>
          </c:spPr>
        </c:majorGridlines>
        <c:minorGridlines>
          <c:spPr>
            <a:ln w="9525" cap="flat" cmpd="sng" algn="ctr">
              <a:solidFill>
                <a:schemeClr val="tx1">
                  <a:lumMod val="5000"/>
                  <a:lumOff val="95000"/>
                </a:schemeClr>
              </a:solidFill>
              <a:round/>
            </a:ln>
            <a:effectLst/>
          </c:spPr>
        </c:min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crossAx val="183629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9F6E2B-D425-4631-A340-51AEE28DF774}" type="doc">
      <dgm:prSet loTypeId="urn:microsoft.com/office/officeart/2005/8/layout/hProcess7#1" loCatId="process" qsTypeId="urn:microsoft.com/office/officeart/2005/8/quickstyle/simple1" qsCatId="simple" csTypeId="urn:microsoft.com/office/officeart/2005/8/colors/accent2_2" csCatId="accent2" phldr="1"/>
      <dgm:spPr/>
      <dgm:t>
        <a:bodyPr/>
        <a:lstStyle/>
        <a:p>
          <a:endParaRPr lang="en-AU"/>
        </a:p>
      </dgm:t>
    </dgm:pt>
    <dgm:pt modelId="{70279DAE-E3BE-497C-A132-B954BFD4831D}">
      <dgm:prSet phldrT="[Text]" custT="1"/>
      <dgm:spPr>
        <a:solidFill>
          <a:schemeClr val="accent4"/>
        </a:solidFill>
      </dgm:spPr>
      <dgm:t>
        <a:bodyPr/>
        <a:lstStyle/>
        <a:p>
          <a:pPr defTabSz="852488">
            <a:tabLst>
              <a:tab pos="1797050" algn="l"/>
            </a:tabLst>
          </a:pPr>
          <a:r>
            <a:rPr lang="en-AU" sz="2400" b="0" spc="300" baseline="0">
              <a:solidFill>
                <a:schemeClr val="bg2">
                  <a:lumMod val="50000"/>
                </a:schemeClr>
              </a:solidFill>
              <a:latin typeface="+mn-lt"/>
            </a:rPr>
            <a:t>DYLUNIAD</a:t>
          </a:r>
          <a:endParaRPr lang="en-AU" sz="2400" b="0" spc="300" baseline="0" dirty="0">
            <a:solidFill>
              <a:schemeClr val="bg2">
                <a:lumMod val="50000"/>
              </a:schemeClr>
            </a:solidFill>
            <a:latin typeface="+mn-lt"/>
          </a:endParaRPr>
        </a:p>
      </dgm:t>
    </dgm:pt>
    <dgm:pt modelId="{6EB6A8F4-D12A-4DF6-888A-803FC09E9BF1}" type="parTrans" cxnId="{0397E167-17A7-4A5D-8435-4E66422A6D79}">
      <dgm:prSet/>
      <dgm:spPr/>
      <dgm:t>
        <a:bodyPr/>
        <a:lstStyle/>
        <a:p>
          <a:endParaRPr lang="en-AU">
            <a:latin typeface="+mn-lt"/>
          </a:endParaRPr>
        </a:p>
      </dgm:t>
    </dgm:pt>
    <dgm:pt modelId="{4C4EB977-A92A-4A55-9677-C368DC288907}" type="sibTrans" cxnId="{0397E167-17A7-4A5D-8435-4E66422A6D79}">
      <dgm:prSet/>
      <dgm:spPr/>
      <dgm:t>
        <a:bodyPr/>
        <a:lstStyle/>
        <a:p>
          <a:endParaRPr lang="en-AU">
            <a:latin typeface="+mn-lt"/>
          </a:endParaRPr>
        </a:p>
      </dgm:t>
    </dgm:pt>
    <dgm:pt modelId="{B5DB483C-14CC-4AE6-923A-7A759C2575AF}">
      <dgm:prSet phldrT="[Text]" custT="1"/>
      <dgm:spPr>
        <a:solidFill>
          <a:schemeClr val="accent4"/>
        </a:solidFill>
      </dgm:spPr>
      <dgm:t>
        <a:bodyPr/>
        <a:lstStyle/>
        <a:p>
          <a:r>
            <a:rPr lang="en-AU" altLang="en-US" sz="2200" b="1">
              <a:solidFill>
                <a:schemeClr val="bg1"/>
              </a:solidFill>
              <a:latin typeface="+mn-lt"/>
            </a:rPr>
            <a:t>Dylunio’r ymagwedd tuag at ddatblygiad proffesiynol</a:t>
          </a:r>
          <a:endParaRPr lang="en-AU" sz="2200" b="1" dirty="0">
            <a:latin typeface="+mn-lt"/>
          </a:endParaRPr>
        </a:p>
      </dgm:t>
    </dgm:pt>
    <dgm:pt modelId="{5BC27240-3847-4DAB-8A81-9534D93736BC}" type="parTrans" cxnId="{6F668EBC-50E2-4183-AFDE-A3FDA25FDC62}">
      <dgm:prSet/>
      <dgm:spPr/>
      <dgm:t>
        <a:bodyPr/>
        <a:lstStyle/>
        <a:p>
          <a:endParaRPr lang="en-AU">
            <a:latin typeface="+mn-lt"/>
          </a:endParaRPr>
        </a:p>
      </dgm:t>
    </dgm:pt>
    <dgm:pt modelId="{A96A553F-AB33-4233-9959-5CC1392F993E}" type="sibTrans" cxnId="{6F668EBC-50E2-4183-AFDE-A3FDA25FDC62}">
      <dgm:prSet/>
      <dgm:spPr/>
      <dgm:t>
        <a:bodyPr/>
        <a:lstStyle/>
        <a:p>
          <a:endParaRPr lang="en-AU">
            <a:latin typeface="+mn-lt"/>
          </a:endParaRPr>
        </a:p>
      </dgm:t>
    </dgm:pt>
    <dgm:pt modelId="{71CEAC27-99BF-42B5-BB39-A55D8915ADD8}">
      <dgm:prSet phldrT="[Text]" custT="1"/>
      <dgm:spPr>
        <a:solidFill>
          <a:schemeClr val="accent4"/>
        </a:solidFill>
      </dgm:spPr>
      <dgm:t>
        <a:bodyPr/>
        <a:lstStyle/>
        <a:p>
          <a:r>
            <a:rPr lang="en-AU" sz="2400" b="0" spc="300">
              <a:solidFill>
                <a:schemeClr val="bg2">
                  <a:lumMod val="50000"/>
                </a:schemeClr>
              </a:solidFill>
              <a:latin typeface="+mn-lt"/>
            </a:rPr>
            <a:t>PROSESAU</a:t>
          </a:r>
          <a:endParaRPr lang="en-AU" sz="2400" b="0" spc="300" dirty="0">
            <a:solidFill>
              <a:schemeClr val="bg2">
                <a:lumMod val="50000"/>
              </a:schemeClr>
            </a:solidFill>
            <a:latin typeface="+mn-lt"/>
          </a:endParaRPr>
        </a:p>
      </dgm:t>
    </dgm:pt>
    <dgm:pt modelId="{86EFE036-8DB7-42AA-8EA7-0A0477E7DFA8}" type="parTrans" cxnId="{6EC5EFC9-B16B-4BFD-91AB-5FF59853481B}">
      <dgm:prSet/>
      <dgm:spPr/>
      <dgm:t>
        <a:bodyPr/>
        <a:lstStyle/>
        <a:p>
          <a:endParaRPr lang="en-AU">
            <a:latin typeface="+mn-lt"/>
          </a:endParaRPr>
        </a:p>
      </dgm:t>
    </dgm:pt>
    <dgm:pt modelId="{82BAED0B-9EA9-4566-872E-7ED282E800E6}" type="sibTrans" cxnId="{6EC5EFC9-B16B-4BFD-91AB-5FF59853481B}">
      <dgm:prSet/>
      <dgm:spPr/>
      <dgm:t>
        <a:bodyPr/>
        <a:lstStyle/>
        <a:p>
          <a:endParaRPr lang="en-AU">
            <a:latin typeface="+mn-lt"/>
          </a:endParaRPr>
        </a:p>
      </dgm:t>
    </dgm:pt>
    <dgm:pt modelId="{D6676574-1FAE-4800-AD53-985105506E7B}">
      <dgm:prSet phldrT="[Text]" custT="1"/>
      <dgm:spPr>
        <a:solidFill>
          <a:schemeClr val="accent4"/>
        </a:solidFill>
      </dgm:spPr>
      <dgm:t>
        <a:bodyPr/>
        <a:lstStyle/>
        <a:p>
          <a:r>
            <a:rPr lang="en-AU" sz="2400" b="0" spc="300">
              <a:solidFill>
                <a:schemeClr val="bg2">
                  <a:lumMod val="50000"/>
                </a:schemeClr>
              </a:solidFill>
              <a:latin typeface="+mn-lt"/>
            </a:rPr>
            <a:t>EFFAITH</a:t>
          </a:r>
          <a:endParaRPr lang="en-AU" sz="2400" b="0" spc="300" dirty="0">
            <a:solidFill>
              <a:schemeClr val="bg2">
                <a:lumMod val="50000"/>
              </a:schemeClr>
            </a:solidFill>
            <a:latin typeface="+mn-lt"/>
          </a:endParaRPr>
        </a:p>
      </dgm:t>
    </dgm:pt>
    <dgm:pt modelId="{21A8FAD7-7427-446F-B3C9-C0111B90B83A}" type="parTrans" cxnId="{327DC26F-19FA-4E01-B540-F04DE0D78CC9}">
      <dgm:prSet/>
      <dgm:spPr/>
      <dgm:t>
        <a:bodyPr/>
        <a:lstStyle/>
        <a:p>
          <a:endParaRPr lang="en-AU">
            <a:latin typeface="+mn-lt"/>
          </a:endParaRPr>
        </a:p>
      </dgm:t>
    </dgm:pt>
    <dgm:pt modelId="{FDDBC0A9-ACF6-4FBA-AA27-CE1FB2CA1373}" type="sibTrans" cxnId="{327DC26F-19FA-4E01-B540-F04DE0D78CC9}">
      <dgm:prSet/>
      <dgm:spPr/>
      <dgm:t>
        <a:bodyPr/>
        <a:lstStyle/>
        <a:p>
          <a:endParaRPr lang="en-AU">
            <a:latin typeface="+mn-lt"/>
          </a:endParaRPr>
        </a:p>
      </dgm:t>
    </dgm:pt>
    <dgm:pt modelId="{ED5666B7-4EB4-4AC3-B965-95EA18641F1A}">
      <dgm:prSet phldrT="[Text]" custT="1"/>
      <dgm:spPr>
        <a:solidFill>
          <a:schemeClr val="accent4"/>
        </a:solidFill>
      </dgm:spPr>
      <dgm:t>
        <a:bodyPr/>
        <a:lstStyle/>
        <a:p>
          <a:r>
            <a:rPr lang="en-AU" altLang="en-US" sz="2200" b="1">
              <a:solidFill>
                <a:schemeClr val="bg1"/>
              </a:solidFill>
              <a:latin typeface="+mn-lt"/>
            </a:rPr>
            <a:t>Cymorth megis protocolau, arweinyddiaeth, hwyluso</a:t>
          </a:r>
          <a:endParaRPr lang="en-AU" sz="2200" b="0" spc="-150" dirty="0">
            <a:solidFill>
              <a:schemeClr val="tx1">
                <a:lumMod val="65000"/>
                <a:lumOff val="35000"/>
              </a:schemeClr>
            </a:solidFill>
            <a:latin typeface="+mn-lt"/>
          </a:endParaRPr>
        </a:p>
      </dgm:t>
    </dgm:pt>
    <dgm:pt modelId="{8C1EAAF7-9366-431A-9228-70E34C75718E}" type="parTrans" cxnId="{2795CC16-F03F-4B70-9633-A49C37B90AD7}">
      <dgm:prSet/>
      <dgm:spPr/>
      <dgm:t>
        <a:bodyPr/>
        <a:lstStyle/>
        <a:p>
          <a:endParaRPr lang="en-US">
            <a:latin typeface="+mn-lt"/>
          </a:endParaRPr>
        </a:p>
      </dgm:t>
    </dgm:pt>
    <dgm:pt modelId="{55100BA6-EDF4-4E5A-84EB-D2B971B724BE}" type="sibTrans" cxnId="{2795CC16-F03F-4B70-9633-A49C37B90AD7}">
      <dgm:prSet/>
      <dgm:spPr/>
      <dgm:t>
        <a:bodyPr/>
        <a:lstStyle/>
        <a:p>
          <a:endParaRPr lang="en-US">
            <a:latin typeface="+mn-lt"/>
          </a:endParaRPr>
        </a:p>
      </dgm:t>
    </dgm:pt>
    <dgm:pt modelId="{B4A8C3D4-A6CE-4291-A394-5D35C79AB906}">
      <dgm:prSet phldrT="[Text]" custT="1"/>
      <dgm:spPr>
        <a:solidFill>
          <a:schemeClr val="accent4"/>
        </a:solidFill>
      </dgm:spPr>
      <dgm:t>
        <a:bodyPr/>
        <a:lstStyle/>
        <a:p>
          <a:r>
            <a:rPr lang="en-AU" altLang="en-US" sz="2200" b="1">
              <a:solidFill>
                <a:schemeClr val="bg1"/>
              </a:solidFill>
              <a:latin typeface="+mn-lt"/>
            </a:rPr>
            <a:t>Dysgu athrawon, arfer addysgu, deilliannau myfyrwyr</a:t>
          </a:r>
          <a:endParaRPr lang="en-AU" sz="2200" b="0" spc="-150" dirty="0">
            <a:solidFill>
              <a:schemeClr val="tx1">
                <a:lumMod val="65000"/>
                <a:lumOff val="35000"/>
              </a:schemeClr>
            </a:solidFill>
            <a:latin typeface="+mn-lt"/>
          </a:endParaRPr>
        </a:p>
      </dgm:t>
    </dgm:pt>
    <dgm:pt modelId="{3E5C3ACA-244C-44CB-B271-8C5D3E0D4E17}" type="parTrans" cxnId="{89A576F3-9556-4A33-B088-D45745C4D0EA}">
      <dgm:prSet/>
      <dgm:spPr/>
      <dgm:t>
        <a:bodyPr/>
        <a:lstStyle/>
        <a:p>
          <a:endParaRPr lang="en-US">
            <a:latin typeface="+mn-lt"/>
          </a:endParaRPr>
        </a:p>
      </dgm:t>
    </dgm:pt>
    <dgm:pt modelId="{A12C5E29-EF39-4610-925C-842A8A00BACC}" type="sibTrans" cxnId="{89A576F3-9556-4A33-B088-D45745C4D0EA}">
      <dgm:prSet/>
      <dgm:spPr/>
      <dgm:t>
        <a:bodyPr/>
        <a:lstStyle/>
        <a:p>
          <a:endParaRPr lang="en-US">
            <a:latin typeface="+mn-lt"/>
          </a:endParaRPr>
        </a:p>
      </dgm:t>
    </dgm:pt>
    <dgm:pt modelId="{C9F0EDD0-4B90-4593-94EA-C237E37E6BD8}" type="pres">
      <dgm:prSet presAssocID="{C39F6E2B-D425-4631-A340-51AEE28DF774}" presName="Name0" presStyleCnt="0">
        <dgm:presLayoutVars>
          <dgm:dir/>
          <dgm:animLvl val="lvl"/>
          <dgm:resizeHandles val="exact"/>
        </dgm:presLayoutVars>
      </dgm:prSet>
      <dgm:spPr/>
      <dgm:t>
        <a:bodyPr/>
        <a:lstStyle/>
        <a:p>
          <a:endParaRPr lang="en-GB"/>
        </a:p>
      </dgm:t>
    </dgm:pt>
    <dgm:pt modelId="{7BA1EB0B-FC8D-4D08-BD33-0A5DEC884546}" type="pres">
      <dgm:prSet presAssocID="{70279DAE-E3BE-497C-A132-B954BFD4831D}" presName="compositeNode" presStyleCnt="0">
        <dgm:presLayoutVars>
          <dgm:bulletEnabled val="1"/>
        </dgm:presLayoutVars>
      </dgm:prSet>
      <dgm:spPr/>
    </dgm:pt>
    <dgm:pt modelId="{FD6B7426-9077-4B87-81AF-7FC150CEE02C}" type="pres">
      <dgm:prSet presAssocID="{70279DAE-E3BE-497C-A132-B954BFD4831D}" presName="bgRect" presStyleLbl="node1" presStyleIdx="0" presStyleCnt="3" custScaleX="67883" custScaleY="67314" custLinFactNeighborX="-5296" custLinFactNeighborY="351"/>
      <dgm:spPr/>
      <dgm:t>
        <a:bodyPr/>
        <a:lstStyle/>
        <a:p>
          <a:endParaRPr lang="en-GB"/>
        </a:p>
      </dgm:t>
    </dgm:pt>
    <dgm:pt modelId="{13DB6084-295E-490A-91AA-15E86E313D1C}" type="pres">
      <dgm:prSet presAssocID="{70279DAE-E3BE-497C-A132-B954BFD4831D}" presName="parentNode" presStyleLbl="node1" presStyleIdx="0" presStyleCnt="3">
        <dgm:presLayoutVars>
          <dgm:chMax val="0"/>
          <dgm:bulletEnabled val="1"/>
        </dgm:presLayoutVars>
      </dgm:prSet>
      <dgm:spPr/>
      <dgm:t>
        <a:bodyPr/>
        <a:lstStyle/>
        <a:p>
          <a:endParaRPr lang="en-GB"/>
        </a:p>
      </dgm:t>
    </dgm:pt>
    <dgm:pt modelId="{96BACC5E-253D-4CF8-A11F-095B4149AE7C}" type="pres">
      <dgm:prSet presAssocID="{70279DAE-E3BE-497C-A132-B954BFD4831D}" presName="childNode" presStyleLbl="node1" presStyleIdx="0" presStyleCnt="3">
        <dgm:presLayoutVars>
          <dgm:bulletEnabled val="1"/>
        </dgm:presLayoutVars>
      </dgm:prSet>
      <dgm:spPr/>
      <dgm:t>
        <a:bodyPr/>
        <a:lstStyle/>
        <a:p>
          <a:endParaRPr lang="en-GB"/>
        </a:p>
      </dgm:t>
    </dgm:pt>
    <dgm:pt modelId="{EB8A9CAA-E18E-4E75-BC59-533D067D4BE6}" type="pres">
      <dgm:prSet presAssocID="{4C4EB977-A92A-4A55-9677-C368DC288907}" presName="hSp" presStyleCnt="0"/>
      <dgm:spPr/>
    </dgm:pt>
    <dgm:pt modelId="{E0D0F155-8583-44B1-8C47-4FD786882C52}" type="pres">
      <dgm:prSet presAssocID="{4C4EB977-A92A-4A55-9677-C368DC288907}" presName="vProcSp" presStyleCnt="0"/>
      <dgm:spPr/>
    </dgm:pt>
    <dgm:pt modelId="{F6CB156F-7A43-4DB9-BB89-8953DD21A6BA}" type="pres">
      <dgm:prSet presAssocID="{4C4EB977-A92A-4A55-9677-C368DC288907}" presName="vSp1" presStyleCnt="0"/>
      <dgm:spPr/>
    </dgm:pt>
    <dgm:pt modelId="{4F237D01-9208-4A15-A8B9-CCB008472445}" type="pres">
      <dgm:prSet presAssocID="{4C4EB977-A92A-4A55-9677-C368DC288907}" presName="simulatedConn" presStyleLbl="solidFgAcc1" presStyleIdx="0" presStyleCnt="2" custLinFactY="-100000" custLinFactNeighborX="-7539" custLinFactNeighborY="-197821"/>
      <dgm:spPr>
        <a:solidFill>
          <a:schemeClr val="bg1"/>
        </a:solidFill>
        <a:ln w="28575">
          <a:solidFill>
            <a:schemeClr val="bg2">
              <a:lumMod val="90000"/>
            </a:schemeClr>
          </a:solidFill>
        </a:ln>
      </dgm:spPr>
    </dgm:pt>
    <dgm:pt modelId="{42F281A5-AB93-433A-852F-526D29C0E198}" type="pres">
      <dgm:prSet presAssocID="{4C4EB977-A92A-4A55-9677-C368DC288907}" presName="vSp2" presStyleCnt="0"/>
      <dgm:spPr/>
    </dgm:pt>
    <dgm:pt modelId="{161BF277-64C0-458C-82DE-B551215696D7}" type="pres">
      <dgm:prSet presAssocID="{4C4EB977-A92A-4A55-9677-C368DC288907}" presName="sibTrans" presStyleCnt="0"/>
      <dgm:spPr/>
    </dgm:pt>
    <dgm:pt modelId="{0B75C871-330C-4D9B-90BE-75CC29027E0C}" type="pres">
      <dgm:prSet presAssocID="{71CEAC27-99BF-42B5-BB39-A55D8915ADD8}" presName="compositeNode" presStyleCnt="0">
        <dgm:presLayoutVars>
          <dgm:bulletEnabled val="1"/>
        </dgm:presLayoutVars>
      </dgm:prSet>
      <dgm:spPr/>
    </dgm:pt>
    <dgm:pt modelId="{82976FDB-06F6-45B0-A9E5-79A259B20942}" type="pres">
      <dgm:prSet presAssocID="{71CEAC27-99BF-42B5-BB39-A55D8915ADD8}" presName="bgRect" presStyleLbl="node1" presStyleIdx="1" presStyleCnt="3" custScaleX="71124" custScaleY="68289" custLinFactNeighborX="-144" custLinFactNeighborY="-305"/>
      <dgm:spPr/>
      <dgm:t>
        <a:bodyPr/>
        <a:lstStyle/>
        <a:p>
          <a:endParaRPr lang="en-GB"/>
        </a:p>
      </dgm:t>
    </dgm:pt>
    <dgm:pt modelId="{615AF0A1-9797-491F-A22D-F7B3E62C0829}" type="pres">
      <dgm:prSet presAssocID="{71CEAC27-99BF-42B5-BB39-A55D8915ADD8}" presName="parentNode" presStyleLbl="node1" presStyleIdx="1" presStyleCnt="3">
        <dgm:presLayoutVars>
          <dgm:chMax val="0"/>
          <dgm:bulletEnabled val="1"/>
        </dgm:presLayoutVars>
      </dgm:prSet>
      <dgm:spPr/>
      <dgm:t>
        <a:bodyPr/>
        <a:lstStyle/>
        <a:p>
          <a:endParaRPr lang="en-GB"/>
        </a:p>
      </dgm:t>
    </dgm:pt>
    <dgm:pt modelId="{DB90E041-8842-4F6F-BA0B-5DB1E213BD16}" type="pres">
      <dgm:prSet presAssocID="{71CEAC27-99BF-42B5-BB39-A55D8915ADD8}" presName="childNode" presStyleLbl="node1" presStyleIdx="1" presStyleCnt="3">
        <dgm:presLayoutVars>
          <dgm:bulletEnabled val="1"/>
        </dgm:presLayoutVars>
      </dgm:prSet>
      <dgm:spPr/>
      <dgm:t>
        <a:bodyPr/>
        <a:lstStyle/>
        <a:p>
          <a:endParaRPr lang="en-GB"/>
        </a:p>
      </dgm:t>
    </dgm:pt>
    <dgm:pt modelId="{248164BD-4E4A-4DE3-A0B6-9ABE7CD0587A}" type="pres">
      <dgm:prSet presAssocID="{82BAED0B-9EA9-4566-872E-7ED282E800E6}" presName="hSp" presStyleCnt="0"/>
      <dgm:spPr/>
    </dgm:pt>
    <dgm:pt modelId="{0E155B70-0A92-4169-B76D-C298F994110B}" type="pres">
      <dgm:prSet presAssocID="{82BAED0B-9EA9-4566-872E-7ED282E800E6}" presName="vProcSp" presStyleCnt="0"/>
      <dgm:spPr/>
    </dgm:pt>
    <dgm:pt modelId="{25480210-3C52-46FF-B614-0C4B567F8C8D}" type="pres">
      <dgm:prSet presAssocID="{82BAED0B-9EA9-4566-872E-7ED282E800E6}" presName="vSp1" presStyleCnt="0"/>
      <dgm:spPr/>
    </dgm:pt>
    <dgm:pt modelId="{040C5CAF-83CF-47AB-84B1-C97D90AB9E6A}" type="pres">
      <dgm:prSet presAssocID="{82BAED0B-9EA9-4566-872E-7ED282E800E6}" presName="simulatedConn" presStyleLbl="solidFgAcc1" presStyleIdx="1" presStyleCnt="2" custLinFactY="-126662" custLinFactNeighborX="-1553" custLinFactNeighborY="-200000"/>
      <dgm:spPr>
        <a:ln w="28575">
          <a:solidFill>
            <a:schemeClr val="bg2">
              <a:lumMod val="90000"/>
            </a:schemeClr>
          </a:solidFill>
        </a:ln>
      </dgm:spPr>
    </dgm:pt>
    <dgm:pt modelId="{940225B0-99AF-40D7-BE2B-52BC59463AF1}" type="pres">
      <dgm:prSet presAssocID="{82BAED0B-9EA9-4566-872E-7ED282E800E6}" presName="vSp2" presStyleCnt="0"/>
      <dgm:spPr/>
    </dgm:pt>
    <dgm:pt modelId="{57DC2052-E777-4700-A244-80A228EE8C11}" type="pres">
      <dgm:prSet presAssocID="{82BAED0B-9EA9-4566-872E-7ED282E800E6}" presName="sibTrans" presStyleCnt="0"/>
      <dgm:spPr/>
    </dgm:pt>
    <dgm:pt modelId="{F8EC3F54-F143-49E7-A73B-A154B1460170}" type="pres">
      <dgm:prSet presAssocID="{D6676574-1FAE-4800-AD53-985105506E7B}" presName="compositeNode" presStyleCnt="0">
        <dgm:presLayoutVars>
          <dgm:bulletEnabled val="1"/>
        </dgm:presLayoutVars>
      </dgm:prSet>
      <dgm:spPr/>
    </dgm:pt>
    <dgm:pt modelId="{51E31B93-CB83-4D20-A12C-AA0A6ED4A47D}" type="pres">
      <dgm:prSet presAssocID="{D6676574-1FAE-4800-AD53-985105506E7B}" presName="bgRect" presStyleLbl="node1" presStyleIdx="2" presStyleCnt="3" custScaleX="67623" custScaleY="68154" custLinFactNeighborX="-1653" custLinFactNeighborY="-1352"/>
      <dgm:spPr/>
      <dgm:t>
        <a:bodyPr/>
        <a:lstStyle/>
        <a:p>
          <a:endParaRPr lang="en-GB"/>
        </a:p>
      </dgm:t>
    </dgm:pt>
    <dgm:pt modelId="{CC5E3588-FE0C-447E-A87B-D83A7A6C0266}" type="pres">
      <dgm:prSet presAssocID="{D6676574-1FAE-4800-AD53-985105506E7B}" presName="parentNode" presStyleLbl="node1" presStyleIdx="2" presStyleCnt="3">
        <dgm:presLayoutVars>
          <dgm:chMax val="0"/>
          <dgm:bulletEnabled val="1"/>
        </dgm:presLayoutVars>
      </dgm:prSet>
      <dgm:spPr/>
      <dgm:t>
        <a:bodyPr/>
        <a:lstStyle/>
        <a:p>
          <a:endParaRPr lang="en-GB"/>
        </a:p>
      </dgm:t>
    </dgm:pt>
    <dgm:pt modelId="{A4E3D783-210C-4C22-B26E-884F213E8224}" type="pres">
      <dgm:prSet presAssocID="{D6676574-1FAE-4800-AD53-985105506E7B}" presName="childNode" presStyleLbl="node1" presStyleIdx="2" presStyleCnt="3">
        <dgm:presLayoutVars>
          <dgm:bulletEnabled val="1"/>
        </dgm:presLayoutVars>
      </dgm:prSet>
      <dgm:spPr/>
      <dgm:t>
        <a:bodyPr/>
        <a:lstStyle/>
        <a:p>
          <a:endParaRPr lang="en-GB"/>
        </a:p>
      </dgm:t>
    </dgm:pt>
  </dgm:ptLst>
  <dgm:cxnLst>
    <dgm:cxn modelId="{89A576F3-9556-4A33-B088-D45745C4D0EA}" srcId="{D6676574-1FAE-4800-AD53-985105506E7B}" destId="{B4A8C3D4-A6CE-4291-A394-5D35C79AB906}" srcOrd="0" destOrd="0" parTransId="{3E5C3ACA-244C-44CB-B271-8C5D3E0D4E17}" sibTransId="{A12C5E29-EF39-4610-925C-842A8A00BACC}"/>
    <dgm:cxn modelId="{83B9463E-4091-42E2-A2E2-C5A1A3FA6277}" type="presOf" srcId="{D6676574-1FAE-4800-AD53-985105506E7B}" destId="{CC5E3588-FE0C-447E-A87B-D83A7A6C0266}" srcOrd="1" destOrd="0" presId="urn:microsoft.com/office/officeart/2005/8/layout/hProcess7#1"/>
    <dgm:cxn modelId="{3E5B6048-02B9-48D7-BA05-B62525F7C0B2}" type="presOf" srcId="{D6676574-1FAE-4800-AD53-985105506E7B}" destId="{51E31B93-CB83-4D20-A12C-AA0A6ED4A47D}" srcOrd="0" destOrd="0" presId="urn:microsoft.com/office/officeart/2005/8/layout/hProcess7#1"/>
    <dgm:cxn modelId="{6B25887E-20B9-46D8-A787-1567477D8F4A}" type="presOf" srcId="{71CEAC27-99BF-42B5-BB39-A55D8915ADD8}" destId="{82976FDB-06F6-45B0-A9E5-79A259B20942}" srcOrd="0" destOrd="0" presId="urn:microsoft.com/office/officeart/2005/8/layout/hProcess7#1"/>
    <dgm:cxn modelId="{C38FC163-8A93-47E9-B01B-91A8F555A7E5}" type="presOf" srcId="{ED5666B7-4EB4-4AC3-B965-95EA18641F1A}" destId="{DB90E041-8842-4F6F-BA0B-5DB1E213BD16}" srcOrd="0" destOrd="0" presId="urn:microsoft.com/office/officeart/2005/8/layout/hProcess7#1"/>
    <dgm:cxn modelId="{2C138C0D-B6C9-478A-8ADD-BC4F86392047}" type="presOf" srcId="{B4A8C3D4-A6CE-4291-A394-5D35C79AB906}" destId="{A4E3D783-210C-4C22-B26E-884F213E8224}" srcOrd="0" destOrd="0" presId="urn:microsoft.com/office/officeart/2005/8/layout/hProcess7#1"/>
    <dgm:cxn modelId="{0397E167-17A7-4A5D-8435-4E66422A6D79}" srcId="{C39F6E2B-D425-4631-A340-51AEE28DF774}" destId="{70279DAE-E3BE-497C-A132-B954BFD4831D}" srcOrd="0" destOrd="0" parTransId="{6EB6A8F4-D12A-4DF6-888A-803FC09E9BF1}" sibTransId="{4C4EB977-A92A-4A55-9677-C368DC288907}"/>
    <dgm:cxn modelId="{6EC5EFC9-B16B-4BFD-91AB-5FF59853481B}" srcId="{C39F6E2B-D425-4631-A340-51AEE28DF774}" destId="{71CEAC27-99BF-42B5-BB39-A55D8915ADD8}" srcOrd="1" destOrd="0" parTransId="{86EFE036-8DB7-42AA-8EA7-0A0477E7DFA8}" sibTransId="{82BAED0B-9EA9-4566-872E-7ED282E800E6}"/>
    <dgm:cxn modelId="{EF458925-1A8E-4979-BBAE-CCECA7900298}" type="presOf" srcId="{70279DAE-E3BE-497C-A132-B954BFD4831D}" destId="{13DB6084-295E-490A-91AA-15E86E313D1C}" srcOrd="1" destOrd="0" presId="urn:microsoft.com/office/officeart/2005/8/layout/hProcess7#1"/>
    <dgm:cxn modelId="{6F668EBC-50E2-4183-AFDE-A3FDA25FDC62}" srcId="{70279DAE-E3BE-497C-A132-B954BFD4831D}" destId="{B5DB483C-14CC-4AE6-923A-7A759C2575AF}" srcOrd="0" destOrd="0" parTransId="{5BC27240-3847-4DAB-8A81-9534D93736BC}" sibTransId="{A96A553F-AB33-4233-9959-5CC1392F993E}"/>
    <dgm:cxn modelId="{1004F71E-3DFC-4618-857D-B49D38152D83}" type="presOf" srcId="{70279DAE-E3BE-497C-A132-B954BFD4831D}" destId="{FD6B7426-9077-4B87-81AF-7FC150CEE02C}" srcOrd="0" destOrd="0" presId="urn:microsoft.com/office/officeart/2005/8/layout/hProcess7#1"/>
    <dgm:cxn modelId="{2795CC16-F03F-4B70-9633-A49C37B90AD7}" srcId="{71CEAC27-99BF-42B5-BB39-A55D8915ADD8}" destId="{ED5666B7-4EB4-4AC3-B965-95EA18641F1A}" srcOrd="0" destOrd="0" parTransId="{8C1EAAF7-9366-431A-9228-70E34C75718E}" sibTransId="{55100BA6-EDF4-4E5A-84EB-D2B971B724BE}"/>
    <dgm:cxn modelId="{B3419C36-1919-4BDB-A47F-3A859DFB6DDB}" type="presOf" srcId="{71CEAC27-99BF-42B5-BB39-A55D8915ADD8}" destId="{615AF0A1-9797-491F-A22D-F7B3E62C0829}" srcOrd="1" destOrd="0" presId="urn:microsoft.com/office/officeart/2005/8/layout/hProcess7#1"/>
    <dgm:cxn modelId="{8FD7D2B3-34A6-48C0-9981-930ADB6B17FD}" type="presOf" srcId="{C39F6E2B-D425-4631-A340-51AEE28DF774}" destId="{C9F0EDD0-4B90-4593-94EA-C237E37E6BD8}" srcOrd="0" destOrd="0" presId="urn:microsoft.com/office/officeart/2005/8/layout/hProcess7#1"/>
    <dgm:cxn modelId="{327DC26F-19FA-4E01-B540-F04DE0D78CC9}" srcId="{C39F6E2B-D425-4631-A340-51AEE28DF774}" destId="{D6676574-1FAE-4800-AD53-985105506E7B}" srcOrd="2" destOrd="0" parTransId="{21A8FAD7-7427-446F-B3C9-C0111B90B83A}" sibTransId="{FDDBC0A9-ACF6-4FBA-AA27-CE1FB2CA1373}"/>
    <dgm:cxn modelId="{0C78C305-93D0-4805-80C2-984730D9D124}" type="presOf" srcId="{B5DB483C-14CC-4AE6-923A-7A759C2575AF}" destId="{96BACC5E-253D-4CF8-A11F-095B4149AE7C}" srcOrd="0" destOrd="0" presId="urn:microsoft.com/office/officeart/2005/8/layout/hProcess7#1"/>
    <dgm:cxn modelId="{B9DEDC17-A1D5-4F9D-9FA2-F6D635724A97}" type="presParOf" srcId="{C9F0EDD0-4B90-4593-94EA-C237E37E6BD8}" destId="{7BA1EB0B-FC8D-4D08-BD33-0A5DEC884546}" srcOrd="0" destOrd="0" presId="urn:microsoft.com/office/officeart/2005/8/layout/hProcess7#1"/>
    <dgm:cxn modelId="{4409C0C2-A0F8-43D1-86C7-D4AF80CABCE9}" type="presParOf" srcId="{7BA1EB0B-FC8D-4D08-BD33-0A5DEC884546}" destId="{FD6B7426-9077-4B87-81AF-7FC150CEE02C}" srcOrd="0" destOrd="0" presId="urn:microsoft.com/office/officeart/2005/8/layout/hProcess7#1"/>
    <dgm:cxn modelId="{16A114A2-9F91-4299-B9D4-ECD4A2E84625}" type="presParOf" srcId="{7BA1EB0B-FC8D-4D08-BD33-0A5DEC884546}" destId="{13DB6084-295E-490A-91AA-15E86E313D1C}" srcOrd="1" destOrd="0" presId="urn:microsoft.com/office/officeart/2005/8/layout/hProcess7#1"/>
    <dgm:cxn modelId="{5EF6EA59-013A-428C-B556-6D338337E8C5}" type="presParOf" srcId="{7BA1EB0B-FC8D-4D08-BD33-0A5DEC884546}" destId="{96BACC5E-253D-4CF8-A11F-095B4149AE7C}" srcOrd="2" destOrd="0" presId="urn:microsoft.com/office/officeart/2005/8/layout/hProcess7#1"/>
    <dgm:cxn modelId="{4BD1A2C7-7506-41DA-A186-BF8ACE4212FE}" type="presParOf" srcId="{C9F0EDD0-4B90-4593-94EA-C237E37E6BD8}" destId="{EB8A9CAA-E18E-4E75-BC59-533D067D4BE6}" srcOrd="1" destOrd="0" presId="urn:microsoft.com/office/officeart/2005/8/layout/hProcess7#1"/>
    <dgm:cxn modelId="{5F24A72C-D6B0-4F50-B10D-5F9840F1C752}" type="presParOf" srcId="{C9F0EDD0-4B90-4593-94EA-C237E37E6BD8}" destId="{E0D0F155-8583-44B1-8C47-4FD786882C52}" srcOrd="2" destOrd="0" presId="urn:microsoft.com/office/officeart/2005/8/layout/hProcess7#1"/>
    <dgm:cxn modelId="{B50863B6-FB03-4426-9FA3-352DA5A415CA}" type="presParOf" srcId="{E0D0F155-8583-44B1-8C47-4FD786882C52}" destId="{F6CB156F-7A43-4DB9-BB89-8953DD21A6BA}" srcOrd="0" destOrd="0" presId="urn:microsoft.com/office/officeart/2005/8/layout/hProcess7#1"/>
    <dgm:cxn modelId="{735F9DC5-3D2A-4AF2-9B42-A9E32FB34C00}" type="presParOf" srcId="{E0D0F155-8583-44B1-8C47-4FD786882C52}" destId="{4F237D01-9208-4A15-A8B9-CCB008472445}" srcOrd="1" destOrd="0" presId="urn:microsoft.com/office/officeart/2005/8/layout/hProcess7#1"/>
    <dgm:cxn modelId="{D668BDE3-42D5-4F21-96EF-41EB86D7EDED}" type="presParOf" srcId="{E0D0F155-8583-44B1-8C47-4FD786882C52}" destId="{42F281A5-AB93-433A-852F-526D29C0E198}" srcOrd="2" destOrd="0" presId="urn:microsoft.com/office/officeart/2005/8/layout/hProcess7#1"/>
    <dgm:cxn modelId="{106A07BF-3240-495F-8AD5-219A2AE41E90}" type="presParOf" srcId="{C9F0EDD0-4B90-4593-94EA-C237E37E6BD8}" destId="{161BF277-64C0-458C-82DE-B551215696D7}" srcOrd="3" destOrd="0" presId="urn:microsoft.com/office/officeart/2005/8/layout/hProcess7#1"/>
    <dgm:cxn modelId="{577E8583-353F-4CAC-B522-9BB098CECDAF}" type="presParOf" srcId="{C9F0EDD0-4B90-4593-94EA-C237E37E6BD8}" destId="{0B75C871-330C-4D9B-90BE-75CC29027E0C}" srcOrd="4" destOrd="0" presId="urn:microsoft.com/office/officeart/2005/8/layout/hProcess7#1"/>
    <dgm:cxn modelId="{72CFAF47-A8B1-49FD-8E35-8BFE3C3132DC}" type="presParOf" srcId="{0B75C871-330C-4D9B-90BE-75CC29027E0C}" destId="{82976FDB-06F6-45B0-A9E5-79A259B20942}" srcOrd="0" destOrd="0" presId="urn:microsoft.com/office/officeart/2005/8/layout/hProcess7#1"/>
    <dgm:cxn modelId="{1A0372C8-95A5-4C87-8F31-AF37238F8AD4}" type="presParOf" srcId="{0B75C871-330C-4D9B-90BE-75CC29027E0C}" destId="{615AF0A1-9797-491F-A22D-F7B3E62C0829}" srcOrd="1" destOrd="0" presId="urn:microsoft.com/office/officeart/2005/8/layout/hProcess7#1"/>
    <dgm:cxn modelId="{78CAA4E0-6994-4976-B08B-9FFDB5E04237}" type="presParOf" srcId="{0B75C871-330C-4D9B-90BE-75CC29027E0C}" destId="{DB90E041-8842-4F6F-BA0B-5DB1E213BD16}" srcOrd="2" destOrd="0" presId="urn:microsoft.com/office/officeart/2005/8/layout/hProcess7#1"/>
    <dgm:cxn modelId="{856F8B6C-F082-4929-B0F6-28455CD61820}" type="presParOf" srcId="{C9F0EDD0-4B90-4593-94EA-C237E37E6BD8}" destId="{248164BD-4E4A-4DE3-A0B6-9ABE7CD0587A}" srcOrd="5" destOrd="0" presId="urn:microsoft.com/office/officeart/2005/8/layout/hProcess7#1"/>
    <dgm:cxn modelId="{E3B76416-EAFB-47FF-B68C-9279827C57BA}" type="presParOf" srcId="{C9F0EDD0-4B90-4593-94EA-C237E37E6BD8}" destId="{0E155B70-0A92-4169-B76D-C298F994110B}" srcOrd="6" destOrd="0" presId="urn:microsoft.com/office/officeart/2005/8/layout/hProcess7#1"/>
    <dgm:cxn modelId="{6115B9B6-F7D3-49B4-9382-6295FA034CB5}" type="presParOf" srcId="{0E155B70-0A92-4169-B76D-C298F994110B}" destId="{25480210-3C52-46FF-B614-0C4B567F8C8D}" srcOrd="0" destOrd="0" presId="urn:microsoft.com/office/officeart/2005/8/layout/hProcess7#1"/>
    <dgm:cxn modelId="{B1B543A0-D59E-4D9B-8959-F225FD93170B}" type="presParOf" srcId="{0E155B70-0A92-4169-B76D-C298F994110B}" destId="{040C5CAF-83CF-47AB-84B1-C97D90AB9E6A}" srcOrd="1" destOrd="0" presId="urn:microsoft.com/office/officeart/2005/8/layout/hProcess7#1"/>
    <dgm:cxn modelId="{3E57A331-CAC0-446C-9F43-2CAAA15F19F4}" type="presParOf" srcId="{0E155B70-0A92-4169-B76D-C298F994110B}" destId="{940225B0-99AF-40D7-BE2B-52BC59463AF1}" srcOrd="2" destOrd="0" presId="urn:microsoft.com/office/officeart/2005/8/layout/hProcess7#1"/>
    <dgm:cxn modelId="{739DC085-0268-4B87-A6E5-1FA56AE5B53D}" type="presParOf" srcId="{C9F0EDD0-4B90-4593-94EA-C237E37E6BD8}" destId="{57DC2052-E777-4700-A244-80A228EE8C11}" srcOrd="7" destOrd="0" presId="urn:microsoft.com/office/officeart/2005/8/layout/hProcess7#1"/>
    <dgm:cxn modelId="{6334E532-BF69-46CC-A52B-54D2F00E03DF}" type="presParOf" srcId="{C9F0EDD0-4B90-4593-94EA-C237E37E6BD8}" destId="{F8EC3F54-F143-49E7-A73B-A154B1460170}" srcOrd="8" destOrd="0" presId="urn:microsoft.com/office/officeart/2005/8/layout/hProcess7#1"/>
    <dgm:cxn modelId="{7CD7E427-719F-4003-8EDC-F36BC667BBBA}" type="presParOf" srcId="{F8EC3F54-F143-49E7-A73B-A154B1460170}" destId="{51E31B93-CB83-4D20-A12C-AA0A6ED4A47D}" srcOrd="0" destOrd="0" presId="urn:microsoft.com/office/officeart/2005/8/layout/hProcess7#1"/>
    <dgm:cxn modelId="{1C2C6AF0-F68C-400D-9678-E4E5A6BD23A1}" type="presParOf" srcId="{F8EC3F54-F143-49E7-A73B-A154B1460170}" destId="{CC5E3588-FE0C-447E-A87B-D83A7A6C0266}" srcOrd="1" destOrd="0" presId="urn:microsoft.com/office/officeart/2005/8/layout/hProcess7#1"/>
    <dgm:cxn modelId="{B80124BB-3A33-4634-8DA9-96378B3EACDF}" type="presParOf" srcId="{F8EC3F54-F143-49E7-A73B-A154B1460170}" destId="{A4E3D783-210C-4C22-B26E-884F213E8224}" srcOrd="2" destOrd="0" presId="urn:microsoft.com/office/officeart/2005/8/layout/hProcess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9F6E2B-D425-4631-A340-51AEE28DF774}" type="doc">
      <dgm:prSet loTypeId="urn:microsoft.com/office/officeart/2005/8/layout/hProcess7#1" loCatId="process" qsTypeId="urn:microsoft.com/office/officeart/2005/8/quickstyle/simple1" qsCatId="simple" csTypeId="urn:microsoft.com/office/officeart/2005/8/colors/accent2_2" csCatId="accent2" phldr="1"/>
      <dgm:spPr/>
      <dgm:t>
        <a:bodyPr/>
        <a:lstStyle/>
        <a:p>
          <a:endParaRPr lang="en-AU"/>
        </a:p>
      </dgm:t>
    </dgm:pt>
    <dgm:pt modelId="{70279DAE-E3BE-497C-A132-B954BFD4831D}">
      <dgm:prSet phldrT="[Text]" custT="1"/>
      <dgm:spPr>
        <a:solidFill>
          <a:schemeClr val="accent4"/>
        </a:solidFill>
      </dgm:spPr>
      <dgm:t>
        <a:bodyPr/>
        <a:lstStyle/>
        <a:p>
          <a:pPr defTabSz="852488">
            <a:tabLst>
              <a:tab pos="1797050" algn="l"/>
            </a:tabLst>
          </a:pPr>
          <a:r>
            <a:rPr lang="en-AU" sz="2400" b="0" spc="300" baseline="0">
              <a:solidFill>
                <a:schemeClr val="bg2">
                  <a:lumMod val="50000"/>
                </a:schemeClr>
              </a:solidFill>
              <a:latin typeface="+mn-lt"/>
            </a:rPr>
            <a:t>DYLUNIAD</a:t>
          </a:r>
          <a:endParaRPr lang="en-AU" sz="2400" b="0" spc="300" baseline="0" dirty="0">
            <a:solidFill>
              <a:schemeClr val="bg2">
                <a:lumMod val="50000"/>
              </a:schemeClr>
            </a:solidFill>
            <a:latin typeface="+mn-lt"/>
          </a:endParaRPr>
        </a:p>
      </dgm:t>
    </dgm:pt>
    <dgm:pt modelId="{6EB6A8F4-D12A-4DF6-888A-803FC09E9BF1}" type="parTrans" cxnId="{0397E167-17A7-4A5D-8435-4E66422A6D79}">
      <dgm:prSet/>
      <dgm:spPr/>
      <dgm:t>
        <a:bodyPr/>
        <a:lstStyle/>
        <a:p>
          <a:endParaRPr lang="en-AU">
            <a:latin typeface="+mn-lt"/>
          </a:endParaRPr>
        </a:p>
      </dgm:t>
    </dgm:pt>
    <dgm:pt modelId="{4C4EB977-A92A-4A55-9677-C368DC288907}" type="sibTrans" cxnId="{0397E167-17A7-4A5D-8435-4E66422A6D79}">
      <dgm:prSet/>
      <dgm:spPr/>
      <dgm:t>
        <a:bodyPr/>
        <a:lstStyle/>
        <a:p>
          <a:endParaRPr lang="en-AU">
            <a:latin typeface="+mn-lt"/>
          </a:endParaRPr>
        </a:p>
      </dgm:t>
    </dgm:pt>
    <dgm:pt modelId="{B5DB483C-14CC-4AE6-923A-7A759C2575AF}">
      <dgm:prSet phldrT="[Text]" custT="1"/>
      <dgm:spPr>
        <a:solidFill>
          <a:schemeClr val="accent4"/>
        </a:solidFill>
      </dgm:spPr>
      <dgm:t>
        <a:bodyPr/>
        <a:lstStyle/>
        <a:p>
          <a:r>
            <a:rPr lang="en-AU" altLang="en-US" sz="2200" b="1">
              <a:solidFill>
                <a:schemeClr val="bg1"/>
              </a:solidFill>
              <a:latin typeface="+mn-lt"/>
            </a:rPr>
            <a:t>Dylunio’r ymagwedd tuag at ddatblygiad proffesiynol</a:t>
          </a:r>
          <a:endParaRPr lang="en-AU" sz="2200" b="1" dirty="0">
            <a:latin typeface="+mn-lt"/>
          </a:endParaRPr>
        </a:p>
      </dgm:t>
    </dgm:pt>
    <dgm:pt modelId="{5BC27240-3847-4DAB-8A81-9534D93736BC}" type="parTrans" cxnId="{6F668EBC-50E2-4183-AFDE-A3FDA25FDC62}">
      <dgm:prSet/>
      <dgm:spPr/>
      <dgm:t>
        <a:bodyPr/>
        <a:lstStyle/>
        <a:p>
          <a:endParaRPr lang="en-AU">
            <a:latin typeface="+mn-lt"/>
          </a:endParaRPr>
        </a:p>
      </dgm:t>
    </dgm:pt>
    <dgm:pt modelId="{A96A553F-AB33-4233-9959-5CC1392F993E}" type="sibTrans" cxnId="{6F668EBC-50E2-4183-AFDE-A3FDA25FDC62}">
      <dgm:prSet/>
      <dgm:spPr/>
      <dgm:t>
        <a:bodyPr/>
        <a:lstStyle/>
        <a:p>
          <a:endParaRPr lang="en-AU">
            <a:latin typeface="+mn-lt"/>
          </a:endParaRPr>
        </a:p>
      </dgm:t>
    </dgm:pt>
    <dgm:pt modelId="{71CEAC27-99BF-42B5-BB39-A55D8915ADD8}">
      <dgm:prSet phldrT="[Text]" custT="1"/>
      <dgm:spPr>
        <a:solidFill>
          <a:schemeClr val="accent4"/>
        </a:solidFill>
      </dgm:spPr>
      <dgm:t>
        <a:bodyPr/>
        <a:lstStyle/>
        <a:p>
          <a:r>
            <a:rPr lang="en-AU" sz="2400" b="0" spc="300">
              <a:solidFill>
                <a:schemeClr val="bg2">
                  <a:lumMod val="50000"/>
                </a:schemeClr>
              </a:solidFill>
              <a:latin typeface="+mn-lt"/>
            </a:rPr>
            <a:t>PROSESAU</a:t>
          </a:r>
          <a:endParaRPr lang="en-AU" sz="2400" b="0" spc="300" dirty="0">
            <a:solidFill>
              <a:schemeClr val="bg2">
                <a:lumMod val="50000"/>
              </a:schemeClr>
            </a:solidFill>
            <a:latin typeface="+mn-lt"/>
          </a:endParaRPr>
        </a:p>
      </dgm:t>
    </dgm:pt>
    <dgm:pt modelId="{86EFE036-8DB7-42AA-8EA7-0A0477E7DFA8}" type="parTrans" cxnId="{6EC5EFC9-B16B-4BFD-91AB-5FF59853481B}">
      <dgm:prSet/>
      <dgm:spPr/>
      <dgm:t>
        <a:bodyPr/>
        <a:lstStyle/>
        <a:p>
          <a:endParaRPr lang="en-AU">
            <a:latin typeface="+mn-lt"/>
          </a:endParaRPr>
        </a:p>
      </dgm:t>
    </dgm:pt>
    <dgm:pt modelId="{82BAED0B-9EA9-4566-872E-7ED282E800E6}" type="sibTrans" cxnId="{6EC5EFC9-B16B-4BFD-91AB-5FF59853481B}">
      <dgm:prSet/>
      <dgm:spPr/>
      <dgm:t>
        <a:bodyPr/>
        <a:lstStyle/>
        <a:p>
          <a:endParaRPr lang="en-AU">
            <a:latin typeface="+mn-lt"/>
          </a:endParaRPr>
        </a:p>
      </dgm:t>
    </dgm:pt>
    <dgm:pt modelId="{D6676574-1FAE-4800-AD53-985105506E7B}">
      <dgm:prSet phldrT="[Text]" custT="1"/>
      <dgm:spPr>
        <a:solidFill>
          <a:schemeClr val="accent4"/>
        </a:solidFill>
      </dgm:spPr>
      <dgm:t>
        <a:bodyPr/>
        <a:lstStyle/>
        <a:p>
          <a:r>
            <a:rPr lang="en-AU" sz="2400" b="0" spc="300">
              <a:solidFill>
                <a:schemeClr val="bg2">
                  <a:lumMod val="50000"/>
                </a:schemeClr>
              </a:solidFill>
              <a:latin typeface="+mn-lt"/>
            </a:rPr>
            <a:t>EFFAITH</a:t>
          </a:r>
          <a:endParaRPr lang="en-AU" sz="2400" b="0" spc="300" dirty="0">
            <a:solidFill>
              <a:schemeClr val="bg2">
                <a:lumMod val="50000"/>
              </a:schemeClr>
            </a:solidFill>
            <a:latin typeface="+mn-lt"/>
          </a:endParaRPr>
        </a:p>
      </dgm:t>
    </dgm:pt>
    <dgm:pt modelId="{21A8FAD7-7427-446F-B3C9-C0111B90B83A}" type="parTrans" cxnId="{327DC26F-19FA-4E01-B540-F04DE0D78CC9}">
      <dgm:prSet/>
      <dgm:spPr/>
      <dgm:t>
        <a:bodyPr/>
        <a:lstStyle/>
        <a:p>
          <a:endParaRPr lang="en-AU">
            <a:latin typeface="+mn-lt"/>
          </a:endParaRPr>
        </a:p>
      </dgm:t>
    </dgm:pt>
    <dgm:pt modelId="{FDDBC0A9-ACF6-4FBA-AA27-CE1FB2CA1373}" type="sibTrans" cxnId="{327DC26F-19FA-4E01-B540-F04DE0D78CC9}">
      <dgm:prSet/>
      <dgm:spPr/>
      <dgm:t>
        <a:bodyPr/>
        <a:lstStyle/>
        <a:p>
          <a:endParaRPr lang="en-AU">
            <a:latin typeface="+mn-lt"/>
          </a:endParaRPr>
        </a:p>
      </dgm:t>
    </dgm:pt>
    <dgm:pt modelId="{ED5666B7-4EB4-4AC3-B965-95EA18641F1A}">
      <dgm:prSet phldrT="[Text]" custT="1"/>
      <dgm:spPr>
        <a:solidFill>
          <a:schemeClr val="accent4"/>
        </a:solidFill>
      </dgm:spPr>
      <dgm:t>
        <a:bodyPr/>
        <a:lstStyle/>
        <a:p>
          <a:r>
            <a:rPr lang="en-AU" altLang="en-US" sz="2200" b="1" dirty="0" err="1" smtClean="0">
              <a:solidFill>
                <a:schemeClr val="bg1"/>
              </a:solidFill>
              <a:latin typeface="+mn-lt"/>
            </a:rPr>
            <a:t>Rowndiau</a:t>
          </a:r>
          <a:r>
            <a:rPr lang="en-AU" altLang="en-US" sz="2200" b="1" dirty="0" smtClean="0">
              <a:solidFill>
                <a:schemeClr val="bg1"/>
              </a:solidFill>
              <a:latin typeface="+mn-lt"/>
            </a:rPr>
            <a:t> </a:t>
          </a:r>
          <a:r>
            <a:rPr lang="en-AU" altLang="en-US" sz="2200" b="1" dirty="0" err="1" smtClean="0">
              <a:solidFill>
                <a:schemeClr val="bg1"/>
              </a:solidFill>
              <a:latin typeface="+mn-lt"/>
            </a:rPr>
            <a:t>Addysgu</a:t>
          </a:r>
          <a:r>
            <a:rPr lang="en-AU" altLang="en-US" sz="2200" b="1" dirty="0" smtClean="0">
              <a:solidFill>
                <a:schemeClr val="bg1"/>
              </a:solidFill>
              <a:latin typeface="+mn-lt"/>
            </a:rPr>
            <a:t> o </a:t>
          </a:r>
          <a:r>
            <a:rPr lang="en-AU" altLang="en-US" sz="2200" b="1" dirty="0" err="1" smtClean="0">
              <a:solidFill>
                <a:schemeClr val="bg1"/>
              </a:solidFill>
              <a:latin typeface="+mn-lt"/>
            </a:rPr>
            <a:t>Ansawdd</a:t>
          </a:r>
          <a:endParaRPr lang="en-AU" sz="2200" b="0" spc="-150" dirty="0">
            <a:solidFill>
              <a:schemeClr val="tx1">
                <a:lumMod val="65000"/>
                <a:lumOff val="35000"/>
              </a:schemeClr>
            </a:solidFill>
            <a:latin typeface="+mn-lt"/>
          </a:endParaRPr>
        </a:p>
      </dgm:t>
    </dgm:pt>
    <dgm:pt modelId="{8C1EAAF7-9366-431A-9228-70E34C75718E}" type="parTrans" cxnId="{2795CC16-F03F-4B70-9633-A49C37B90AD7}">
      <dgm:prSet/>
      <dgm:spPr/>
      <dgm:t>
        <a:bodyPr/>
        <a:lstStyle/>
        <a:p>
          <a:endParaRPr lang="en-US">
            <a:latin typeface="+mn-lt"/>
          </a:endParaRPr>
        </a:p>
      </dgm:t>
    </dgm:pt>
    <dgm:pt modelId="{55100BA6-EDF4-4E5A-84EB-D2B971B724BE}" type="sibTrans" cxnId="{2795CC16-F03F-4B70-9633-A49C37B90AD7}">
      <dgm:prSet/>
      <dgm:spPr/>
      <dgm:t>
        <a:bodyPr/>
        <a:lstStyle/>
        <a:p>
          <a:endParaRPr lang="en-US">
            <a:latin typeface="+mn-lt"/>
          </a:endParaRPr>
        </a:p>
      </dgm:t>
    </dgm:pt>
    <dgm:pt modelId="{B4A8C3D4-A6CE-4291-A394-5D35C79AB906}">
      <dgm:prSet phldrT="[Text]" custT="1"/>
      <dgm:spPr>
        <a:solidFill>
          <a:schemeClr val="accent4"/>
        </a:solidFill>
      </dgm:spPr>
      <dgm:t>
        <a:bodyPr/>
        <a:lstStyle/>
        <a:p>
          <a:r>
            <a:rPr lang="en-AU" altLang="en-US" sz="2200" b="1">
              <a:solidFill>
                <a:schemeClr val="bg1"/>
              </a:solidFill>
              <a:latin typeface="+mn-lt"/>
            </a:rPr>
            <a:t>Dysgu athrawon, arfer addysgu, deilliannau myfyrwyr</a:t>
          </a:r>
          <a:endParaRPr lang="en-AU" sz="2200" b="0" spc="-150" dirty="0">
            <a:solidFill>
              <a:schemeClr val="tx1">
                <a:lumMod val="65000"/>
                <a:lumOff val="35000"/>
              </a:schemeClr>
            </a:solidFill>
            <a:latin typeface="+mn-lt"/>
          </a:endParaRPr>
        </a:p>
      </dgm:t>
    </dgm:pt>
    <dgm:pt modelId="{3E5C3ACA-244C-44CB-B271-8C5D3E0D4E17}" type="parTrans" cxnId="{89A576F3-9556-4A33-B088-D45745C4D0EA}">
      <dgm:prSet/>
      <dgm:spPr/>
      <dgm:t>
        <a:bodyPr/>
        <a:lstStyle/>
        <a:p>
          <a:endParaRPr lang="en-US">
            <a:latin typeface="+mn-lt"/>
          </a:endParaRPr>
        </a:p>
      </dgm:t>
    </dgm:pt>
    <dgm:pt modelId="{A12C5E29-EF39-4610-925C-842A8A00BACC}" type="sibTrans" cxnId="{89A576F3-9556-4A33-B088-D45745C4D0EA}">
      <dgm:prSet/>
      <dgm:spPr/>
      <dgm:t>
        <a:bodyPr/>
        <a:lstStyle/>
        <a:p>
          <a:endParaRPr lang="en-US">
            <a:latin typeface="+mn-lt"/>
          </a:endParaRPr>
        </a:p>
      </dgm:t>
    </dgm:pt>
    <dgm:pt modelId="{C9F0EDD0-4B90-4593-94EA-C237E37E6BD8}" type="pres">
      <dgm:prSet presAssocID="{C39F6E2B-D425-4631-A340-51AEE28DF774}" presName="Name0" presStyleCnt="0">
        <dgm:presLayoutVars>
          <dgm:dir/>
          <dgm:animLvl val="lvl"/>
          <dgm:resizeHandles val="exact"/>
        </dgm:presLayoutVars>
      </dgm:prSet>
      <dgm:spPr/>
      <dgm:t>
        <a:bodyPr/>
        <a:lstStyle/>
        <a:p>
          <a:endParaRPr lang="en-GB"/>
        </a:p>
      </dgm:t>
    </dgm:pt>
    <dgm:pt modelId="{7BA1EB0B-FC8D-4D08-BD33-0A5DEC884546}" type="pres">
      <dgm:prSet presAssocID="{70279DAE-E3BE-497C-A132-B954BFD4831D}" presName="compositeNode" presStyleCnt="0">
        <dgm:presLayoutVars>
          <dgm:bulletEnabled val="1"/>
        </dgm:presLayoutVars>
      </dgm:prSet>
      <dgm:spPr/>
    </dgm:pt>
    <dgm:pt modelId="{FD6B7426-9077-4B87-81AF-7FC150CEE02C}" type="pres">
      <dgm:prSet presAssocID="{70279DAE-E3BE-497C-A132-B954BFD4831D}" presName="bgRect" presStyleLbl="node1" presStyleIdx="0" presStyleCnt="3" custScaleX="67883" custScaleY="67314" custLinFactNeighborX="-5296" custLinFactNeighborY="351"/>
      <dgm:spPr/>
      <dgm:t>
        <a:bodyPr/>
        <a:lstStyle/>
        <a:p>
          <a:endParaRPr lang="en-GB"/>
        </a:p>
      </dgm:t>
    </dgm:pt>
    <dgm:pt modelId="{13DB6084-295E-490A-91AA-15E86E313D1C}" type="pres">
      <dgm:prSet presAssocID="{70279DAE-E3BE-497C-A132-B954BFD4831D}" presName="parentNode" presStyleLbl="node1" presStyleIdx="0" presStyleCnt="3">
        <dgm:presLayoutVars>
          <dgm:chMax val="0"/>
          <dgm:bulletEnabled val="1"/>
        </dgm:presLayoutVars>
      </dgm:prSet>
      <dgm:spPr/>
      <dgm:t>
        <a:bodyPr/>
        <a:lstStyle/>
        <a:p>
          <a:endParaRPr lang="en-GB"/>
        </a:p>
      </dgm:t>
    </dgm:pt>
    <dgm:pt modelId="{96BACC5E-253D-4CF8-A11F-095B4149AE7C}" type="pres">
      <dgm:prSet presAssocID="{70279DAE-E3BE-497C-A132-B954BFD4831D}" presName="childNode" presStyleLbl="node1" presStyleIdx="0" presStyleCnt="3">
        <dgm:presLayoutVars>
          <dgm:bulletEnabled val="1"/>
        </dgm:presLayoutVars>
      </dgm:prSet>
      <dgm:spPr/>
      <dgm:t>
        <a:bodyPr/>
        <a:lstStyle/>
        <a:p>
          <a:endParaRPr lang="en-GB"/>
        </a:p>
      </dgm:t>
    </dgm:pt>
    <dgm:pt modelId="{EB8A9CAA-E18E-4E75-BC59-533D067D4BE6}" type="pres">
      <dgm:prSet presAssocID="{4C4EB977-A92A-4A55-9677-C368DC288907}" presName="hSp" presStyleCnt="0"/>
      <dgm:spPr/>
    </dgm:pt>
    <dgm:pt modelId="{E0D0F155-8583-44B1-8C47-4FD786882C52}" type="pres">
      <dgm:prSet presAssocID="{4C4EB977-A92A-4A55-9677-C368DC288907}" presName="vProcSp" presStyleCnt="0"/>
      <dgm:spPr/>
    </dgm:pt>
    <dgm:pt modelId="{F6CB156F-7A43-4DB9-BB89-8953DD21A6BA}" type="pres">
      <dgm:prSet presAssocID="{4C4EB977-A92A-4A55-9677-C368DC288907}" presName="vSp1" presStyleCnt="0"/>
      <dgm:spPr/>
    </dgm:pt>
    <dgm:pt modelId="{4F237D01-9208-4A15-A8B9-CCB008472445}" type="pres">
      <dgm:prSet presAssocID="{4C4EB977-A92A-4A55-9677-C368DC288907}" presName="simulatedConn" presStyleLbl="solidFgAcc1" presStyleIdx="0" presStyleCnt="2" custLinFactY="-100000" custLinFactNeighborX="-7539" custLinFactNeighborY="-197821"/>
      <dgm:spPr>
        <a:solidFill>
          <a:srgbClr val="F5F5F5"/>
        </a:solidFill>
        <a:ln w="28575">
          <a:solidFill>
            <a:schemeClr val="bg2">
              <a:lumMod val="90000"/>
            </a:schemeClr>
          </a:solidFill>
        </a:ln>
      </dgm:spPr>
    </dgm:pt>
    <dgm:pt modelId="{42F281A5-AB93-433A-852F-526D29C0E198}" type="pres">
      <dgm:prSet presAssocID="{4C4EB977-A92A-4A55-9677-C368DC288907}" presName="vSp2" presStyleCnt="0"/>
      <dgm:spPr/>
    </dgm:pt>
    <dgm:pt modelId="{161BF277-64C0-458C-82DE-B551215696D7}" type="pres">
      <dgm:prSet presAssocID="{4C4EB977-A92A-4A55-9677-C368DC288907}" presName="sibTrans" presStyleCnt="0"/>
      <dgm:spPr/>
    </dgm:pt>
    <dgm:pt modelId="{0B75C871-330C-4D9B-90BE-75CC29027E0C}" type="pres">
      <dgm:prSet presAssocID="{71CEAC27-99BF-42B5-BB39-A55D8915ADD8}" presName="compositeNode" presStyleCnt="0">
        <dgm:presLayoutVars>
          <dgm:bulletEnabled val="1"/>
        </dgm:presLayoutVars>
      </dgm:prSet>
      <dgm:spPr/>
    </dgm:pt>
    <dgm:pt modelId="{82976FDB-06F6-45B0-A9E5-79A259B20942}" type="pres">
      <dgm:prSet presAssocID="{71CEAC27-99BF-42B5-BB39-A55D8915ADD8}" presName="bgRect" presStyleLbl="node1" presStyleIdx="1" presStyleCnt="3" custScaleX="71124" custScaleY="68289" custLinFactNeighborX="-144" custLinFactNeighborY="-305"/>
      <dgm:spPr/>
      <dgm:t>
        <a:bodyPr/>
        <a:lstStyle/>
        <a:p>
          <a:endParaRPr lang="en-GB"/>
        </a:p>
      </dgm:t>
    </dgm:pt>
    <dgm:pt modelId="{615AF0A1-9797-491F-A22D-F7B3E62C0829}" type="pres">
      <dgm:prSet presAssocID="{71CEAC27-99BF-42B5-BB39-A55D8915ADD8}" presName="parentNode" presStyleLbl="node1" presStyleIdx="1" presStyleCnt="3">
        <dgm:presLayoutVars>
          <dgm:chMax val="0"/>
          <dgm:bulletEnabled val="1"/>
        </dgm:presLayoutVars>
      </dgm:prSet>
      <dgm:spPr/>
      <dgm:t>
        <a:bodyPr/>
        <a:lstStyle/>
        <a:p>
          <a:endParaRPr lang="en-GB"/>
        </a:p>
      </dgm:t>
    </dgm:pt>
    <dgm:pt modelId="{DB90E041-8842-4F6F-BA0B-5DB1E213BD16}" type="pres">
      <dgm:prSet presAssocID="{71CEAC27-99BF-42B5-BB39-A55D8915ADD8}" presName="childNode" presStyleLbl="node1" presStyleIdx="1" presStyleCnt="3">
        <dgm:presLayoutVars>
          <dgm:bulletEnabled val="1"/>
        </dgm:presLayoutVars>
      </dgm:prSet>
      <dgm:spPr/>
      <dgm:t>
        <a:bodyPr/>
        <a:lstStyle/>
        <a:p>
          <a:endParaRPr lang="en-GB"/>
        </a:p>
      </dgm:t>
    </dgm:pt>
    <dgm:pt modelId="{248164BD-4E4A-4DE3-A0B6-9ABE7CD0587A}" type="pres">
      <dgm:prSet presAssocID="{82BAED0B-9EA9-4566-872E-7ED282E800E6}" presName="hSp" presStyleCnt="0"/>
      <dgm:spPr/>
    </dgm:pt>
    <dgm:pt modelId="{0E155B70-0A92-4169-B76D-C298F994110B}" type="pres">
      <dgm:prSet presAssocID="{82BAED0B-9EA9-4566-872E-7ED282E800E6}" presName="vProcSp" presStyleCnt="0"/>
      <dgm:spPr/>
    </dgm:pt>
    <dgm:pt modelId="{25480210-3C52-46FF-B614-0C4B567F8C8D}" type="pres">
      <dgm:prSet presAssocID="{82BAED0B-9EA9-4566-872E-7ED282E800E6}" presName="vSp1" presStyleCnt="0"/>
      <dgm:spPr/>
    </dgm:pt>
    <dgm:pt modelId="{040C5CAF-83CF-47AB-84B1-C97D90AB9E6A}" type="pres">
      <dgm:prSet presAssocID="{82BAED0B-9EA9-4566-872E-7ED282E800E6}" presName="simulatedConn" presStyleLbl="solidFgAcc1" presStyleIdx="1" presStyleCnt="2" custLinFactY="-126662" custLinFactNeighborX="-1553" custLinFactNeighborY="-200000"/>
      <dgm:spPr>
        <a:ln w="28575">
          <a:solidFill>
            <a:schemeClr val="bg2">
              <a:lumMod val="90000"/>
            </a:schemeClr>
          </a:solidFill>
        </a:ln>
      </dgm:spPr>
    </dgm:pt>
    <dgm:pt modelId="{940225B0-99AF-40D7-BE2B-52BC59463AF1}" type="pres">
      <dgm:prSet presAssocID="{82BAED0B-9EA9-4566-872E-7ED282E800E6}" presName="vSp2" presStyleCnt="0"/>
      <dgm:spPr/>
    </dgm:pt>
    <dgm:pt modelId="{57DC2052-E777-4700-A244-80A228EE8C11}" type="pres">
      <dgm:prSet presAssocID="{82BAED0B-9EA9-4566-872E-7ED282E800E6}" presName="sibTrans" presStyleCnt="0"/>
      <dgm:spPr/>
    </dgm:pt>
    <dgm:pt modelId="{F8EC3F54-F143-49E7-A73B-A154B1460170}" type="pres">
      <dgm:prSet presAssocID="{D6676574-1FAE-4800-AD53-985105506E7B}" presName="compositeNode" presStyleCnt="0">
        <dgm:presLayoutVars>
          <dgm:bulletEnabled val="1"/>
        </dgm:presLayoutVars>
      </dgm:prSet>
      <dgm:spPr/>
    </dgm:pt>
    <dgm:pt modelId="{51E31B93-CB83-4D20-A12C-AA0A6ED4A47D}" type="pres">
      <dgm:prSet presAssocID="{D6676574-1FAE-4800-AD53-985105506E7B}" presName="bgRect" presStyleLbl="node1" presStyleIdx="2" presStyleCnt="3" custScaleX="67623" custScaleY="68154" custLinFactNeighborX="-1653" custLinFactNeighborY="-1352"/>
      <dgm:spPr/>
      <dgm:t>
        <a:bodyPr/>
        <a:lstStyle/>
        <a:p>
          <a:endParaRPr lang="en-GB"/>
        </a:p>
      </dgm:t>
    </dgm:pt>
    <dgm:pt modelId="{CC5E3588-FE0C-447E-A87B-D83A7A6C0266}" type="pres">
      <dgm:prSet presAssocID="{D6676574-1FAE-4800-AD53-985105506E7B}" presName="parentNode" presStyleLbl="node1" presStyleIdx="2" presStyleCnt="3">
        <dgm:presLayoutVars>
          <dgm:chMax val="0"/>
          <dgm:bulletEnabled val="1"/>
        </dgm:presLayoutVars>
      </dgm:prSet>
      <dgm:spPr/>
      <dgm:t>
        <a:bodyPr/>
        <a:lstStyle/>
        <a:p>
          <a:endParaRPr lang="en-GB"/>
        </a:p>
      </dgm:t>
    </dgm:pt>
    <dgm:pt modelId="{A4E3D783-210C-4C22-B26E-884F213E8224}" type="pres">
      <dgm:prSet presAssocID="{D6676574-1FAE-4800-AD53-985105506E7B}" presName="childNode" presStyleLbl="node1" presStyleIdx="2" presStyleCnt="3">
        <dgm:presLayoutVars>
          <dgm:bulletEnabled val="1"/>
        </dgm:presLayoutVars>
      </dgm:prSet>
      <dgm:spPr/>
      <dgm:t>
        <a:bodyPr/>
        <a:lstStyle/>
        <a:p>
          <a:endParaRPr lang="en-GB"/>
        </a:p>
      </dgm:t>
    </dgm:pt>
  </dgm:ptLst>
  <dgm:cxnLst>
    <dgm:cxn modelId="{89A576F3-9556-4A33-B088-D45745C4D0EA}" srcId="{D6676574-1FAE-4800-AD53-985105506E7B}" destId="{B4A8C3D4-A6CE-4291-A394-5D35C79AB906}" srcOrd="0" destOrd="0" parTransId="{3E5C3ACA-244C-44CB-B271-8C5D3E0D4E17}" sibTransId="{A12C5E29-EF39-4610-925C-842A8A00BACC}"/>
    <dgm:cxn modelId="{83B9463E-4091-42E2-A2E2-C5A1A3FA6277}" type="presOf" srcId="{D6676574-1FAE-4800-AD53-985105506E7B}" destId="{CC5E3588-FE0C-447E-A87B-D83A7A6C0266}" srcOrd="1" destOrd="0" presId="urn:microsoft.com/office/officeart/2005/8/layout/hProcess7#1"/>
    <dgm:cxn modelId="{3E5B6048-02B9-48D7-BA05-B62525F7C0B2}" type="presOf" srcId="{D6676574-1FAE-4800-AD53-985105506E7B}" destId="{51E31B93-CB83-4D20-A12C-AA0A6ED4A47D}" srcOrd="0" destOrd="0" presId="urn:microsoft.com/office/officeart/2005/8/layout/hProcess7#1"/>
    <dgm:cxn modelId="{6B25887E-20B9-46D8-A787-1567477D8F4A}" type="presOf" srcId="{71CEAC27-99BF-42B5-BB39-A55D8915ADD8}" destId="{82976FDB-06F6-45B0-A9E5-79A259B20942}" srcOrd="0" destOrd="0" presId="urn:microsoft.com/office/officeart/2005/8/layout/hProcess7#1"/>
    <dgm:cxn modelId="{C38FC163-8A93-47E9-B01B-91A8F555A7E5}" type="presOf" srcId="{ED5666B7-4EB4-4AC3-B965-95EA18641F1A}" destId="{DB90E041-8842-4F6F-BA0B-5DB1E213BD16}" srcOrd="0" destOrd="0" presId="urn:microsoft.com/office/officeart/2005/8/layout/hProcess7#1"/>
    <dgm:cxn modelId="{2C138C0D-B6C9-478A-8ADD-BC4F86392047}" type="presOf" srcId="{B4A8C3D4-A6CE-4291-A394-5D35C79AB906}" destId="{A4E3D783-210C-4C22-B26E-884F213E8224}" srcOrd="0" destOrd="0" presId="urn:microsoft.com/office/officeart/2005/8/layout/hProcess7#1"/>
    <dgm:cxn modelId="{0397E167-17A7-4A5D-8435-4E66422A6D79}" srcId="{C39F6E2B-D425-4631-A340-51AEE28DF774}" destId="{70279DAE-E3BE-497C-A132-B954BFD4831D}" srcOrd="0" destOrd="0" parTransId="{6EB6A8F4-D12A-4DF6-888A-803FC09E9BF1}" sibTransId="{4C4EB977-A92A-4A55-9677-C368DC288907}"/>
    <dgm:cxn modelId="{6EC5EFC9-B16B-4BFD-91AB-5FF59853481B}" srcId="{C39F6E2B-D425-4631-A340-51AEE28DF774}" destId="{71CEAC27-99BF-42B5-BB39-A55D8915ADD8}" srcOrd="1" destOrd="0" parTransId="{86EFE036-8DB7-42AA-8EA7-0A0477E7DFA8}" sibTransId="{82BAED0B-9EA9-4566-872E-7ED282E800E6}"/>
    <dgm:cxn modelId="{EF458925-1A8E-4979-BBAE-CCECA7900298}" type="presOf" srcId="{70279DAE-E3BE-497C-A132-B954BFD4831D}" destId="{13DB6084-295E-490A-91AA-15E86E313D1C}" srcOrd="1" destOrd="0" presId="urn:microsoft.com/office/officeart/2005/8/layout/hProcess7#1"/>
    <dgm:cxn modelId="{6F668EBC-50E2-4183-AFDE-A3FDA25FDC62}" srcId="{70279DAE-E3BE-497C-A132-B954BFD4831D}" destId="{B5DB483C-14CC-4AE6-923A-7A759C2575AF}" srcOrd="0" destOrd="0" parTransId="{5BC27240-3847-4DAB-8A81-9534D93736BC}" sibTransId="{A96A553F-AB33-4233-9959-5CC1392F993E}"/>
    <dgm:cxn modelId="{1004F71E-3DFC-4618-857D-B49D38152D83}" type="presOf" srcId="{70279DAE-E3BE-497C-A132-B954BFD4831D}" destId="{FD6B7426-9077-4B87-81AF-7FC150CEE02C}" srcOrd="0" destOrd="0" presId="urn:microsoft.com/office/officeart/2005/8/layout/hProcess7#1"/>
    <dgm:cxn modelId="{2795CC16-F03F-4B70-9633-A49C37B90AD7}" srcId="{71CEAC27-99BF-42B5-BB39-A55D8915ADD8}" destId="{ED5666B7-4EB4-4AC3-B965-95EA18641F1A}" srcOrd="0" destOrd="0" parTransId="{8C1EAAF7-9366-431A-9228-70E34C75718E}" sibTransId="{55100BA6-EDF4-4E5A-84EB-D2B971B724BE}"/>
    <dgm:cxn modelId="{B3419C36-1919-4BDB-A47F-3A859DFB6DDB}" type="presOf" srcId="{71CEAC27-99BF-42B5-BB39-A55D8915ADD8}" destId="{615AF0A1-9797-491F-A22D-F7B3E62C0829}" srcOrd="1" destOrd="0" presId="urn:microsoft.com/office/officeart/2005/8/layout/hProcess7#1"/>
    <dgm:cxn modelId="{8FD7D2B3-34A6-48C0-9981-930ADB6B17FD}" type="presOf" srcId="{C39F6E2B-D425-4631-A340-51AEE28DF774}" destId="{C9F0EDD0-4B90-4593-94EA-C237E37E6BD8}" srcOrd="0" destOrd="0" presId="urn:microsoft.com/office/officeart/2005/8/layout/hProcess7#1"/>
    <dgm:cxn modelId="{327DC26F-19FA-4E01-B540-F04DE0D78CC9}" srcId="{C39F6E2B-D425-4631-A340-51AEE28DF774}" destId="{D6676574-1FAE-4800-AD53-985105506E7B}" srcOrd="2" destOrd="0" parTransId="{21A8FAD7-7427-446F-B3C9-C0111B90B83A}" sibTransId="{FDDBC0A9-ACF6-4FBA-AA27-CE1FB2CA1373}"/>
    <dgm:cxn modelId="{0C78C305-93D0-4805-80C2-984730D9D124}" type="presOf" srcId="{B5DB483C-14CC-4AE6-923A-7A759C2575AF}" destId="{96BACC5E-253D-4CF8-A11F-095B4149AE7C}" srcOrd="0" destOrd="0" presId="urn:microsoft.com/office/officeart/2005/8/layout/hProcess7#1"/>
    <dgm:cxn modelId="{B9DEDC17-A1D5-4F9D-9FA2-F6D635724A97}" type="presParOf" srcId="{C9F0EDD0-4B90-4593-94EA-C237E37E6BD8}" destId="{7BA1EB0B-FC8D-4D08-BD33-0A5DEC884546}" srcOrd="0" destOrd="0" presId="urn:microsoft.com/office/officeart/2005/8/layout/hProcess7#1"/>
    <dgm:cxn modelId="{4409C0C2-A0F8-43D1-86C7-D4AF80CABCE9}" type="presParOf" srcId="{7BA1EB0B-FC8D-4D08-BD33-0A5DEC884546}" destId="{FD6B7426-9077-4B87-81AF-7FC150CEE02C}" srcOrd="0" destOrd="0" presId="urn:microsoft.com/office/officeart/2005/8/layout/hProcess7#1"/>
    <dgm:cxn modelId="{16A114A2-9F91-4299-B9D4-ECD4A2E84625}" type="presParOf" srcId="{7BA1EB0B-FC8D-4D08-BD33-0A5DEC884546}" destId="{13DB6084-295E-490A-91AA-15E86E313D1C}" srcOrd="1" destOrd="0" presId="urn:microsoft.com/office/officeart/2005/8/layout/hProcess7#1"/>
    <dgm:cxn modelId="{5EF6EA59-013A-428C-B556-6D338337E8C5}" type="presParOf" srcId="{7BA1EB0B-FC8D-4D08-BD33-0A5DEC884546}" destId="{96BACC5E-253D-4CF8-A11F-095B4149AE7C}" srcOrd="2" destOrd="0" presId="urn:microsoft.com/office/officeart/2005/8/layout/hProcess7#1"/>
    <dgm:cxn modelId="{4BD1A2C7-7506-41DA-A186-BF8ACE4212FE}" type="presParOf" srcId="{C9F0EDD0-4B90-4593-94EA-C237E37E6BD8}" destId="{EB8A9CAA-E18E-4E75-BC59-533D067D4BE6}" srcOrd="1" destOrd="0" presId="urn:microsoft.com/office/officeart/2005/8/layout/hProcess7#1"/>
    <dgm:cxn modelId="{5F24A72C-D6B0-4F50-B10D-5F9840F1C752}" type="presParOf" srcId="{C9F0EDD0-4B90-4593-94EA-C237E37E6BD8}" destId="{E0D0F155-8583-44B1-8C47-4FD786882C52}" srcOrd="2" destOrd="0" presId="urn:microsoft.com/office/officeart/2005/8/layout/hProcess7#1"/>
    <dgm:cxn modelId="{B50863B6-FB03-4426-9FA3-352DA5A415CA}" type="presParOf" srcId="{E0D0F155-8583-44B1-8C47-4FD786882C52}" destId="{F6CB156F-7A43-4DB9-BB89-8953DD21A6BA}" srcOrd="0" destOrd="0" presId="urn:microsoft.com/office/officeart/2005/8/layout/hProcess7#1"/>
    <dgm:cxn modelId="{735F9DC5-3D2A-4AF2-9B42-A9E32FB34C00}" type="presParOf" srcId="{E0D0F155-8583-44B1-8C47-4FD786882C52}" destId="{4F237D01-9208-4A15-A8B9-CCB008472445}" srcOrd="1" destOrd="0" presId="urn:microsoft.com/office/officeart/2005/8/layout/hProcess7#1"/>
    <dgm:cxn modelId="{D668BDE3-42D5-4F21-96EF-41EB86D7EDED}" type="presParOf" srcId="{E0D0F155-8583-44B1-8C47-4FD786882C52}" destId="{42F281A5-AB93-433A-852F-526D29C0E198}" srcOrd="2" destOrd="0" presId="urn:microsoft.com/office/officeart/2005/8/layout/hProcess7#1"/>
    <dgm:cxn modelId="{106A07BF-3240-495F-8AD5-219A2AE41E90}" type="presParOf" srcId="{C9F0EDD0-4B90-4593-94EA-C237E37E6BD8}" destId="{161BF277-64C0-458C-82DE-B551215696D7}" srcOrd="3" destOrd="0" presId="urn:microsoft.com/office/officeart/2005/8/layout/hProcess7#1"/>
    <dgm:cxn modelId="{577E8583-353F-4CAC-B522-9BB098CECDAF}" type="presParOf" srcId="{C9F0EDD0-4B90-4593-94EA-C237E37E6BD8}" destId="{0B75C871-330C-4D9B-90BE-75CC29027E0C}" srcOrd="4" destOrd="0" presId="urn:microsoft.com/office/officeart/2005/8/layout/hProcess7#1"/>
    <dgm:cxn modelId="{72CFAF47-A8B1-49FD-8E35-8BFE3C3132DC}" type="presParOf" srcId="{0B75C871-330C-4D9B-90BE-75CC29027E0C}" destId="{82976FDB-06F6-45B0-A9E5-79A259B20942}" srcOrd="0" destOrd="0" presId="urn:microsoft.com/office/officeart/2005/8/layout/hProcess7#1"/>
    <dgm:cxn modelId="{1A0372C8-95A5-4C87-8F31-AF37238F8AD4}" type="presParOf" srcId="{0B75C871-330C-4D9B-90BE-75CC29027E0C}" destId="{615AF0A1-9797-491F-A22D-F7B3E62C0829}" srcOrd="1" destOrd="0" presId="urn:microsoft.com/office/officeart/2005/8/layout/hProcess7#1"/>
    <dgm:cxn modelId="{78CAA4E0-6994-4976-B08B-9FFDB5E04237}" type="presParOf" srcId="{0B75C871-330C-4D9B-90BE-75CC29027E0C}" destId="{DB90E041-8842-4F6F-BA0B-5DB1E213BD16}" srcOrd="2" destOrd="0" presId="urn:microsoft.com/office/officeart/2005/8/layout/hProcess7#1"/>
    <dgm:cxn modelId="{856F8B6C-F082-4929-B0F6-28455CD61820}" type="presParOf" srcId="{C9F0EDD0-4B90-4593-94EA-C237E37E6BD8}" destId="{248164BD-4E4A-4DE3-A0B6-9ABE7CD0587A}" srcOrd="5" destOrd="0" presId="urn:microsoft.com/office/officeart/2005/8/layout/hProcess7#1"/>
    <dgm:cxn modelId="{E3B76416-EAFB-47FF-B68C-9279827C57BA}" type="presParOf" srcId="{C9F0EDD0-4B90-4593-94EA-C237E37E6BD8}" destId="{0E155B70-0A92-4169-B76D-C298F994110B}" srcOrd="6" destOrd="0" presId="urn:microsoft.com/office/officeart/2005/8/layout/hProcess7#1"/>
    <dgm:cxn modelId="{6115B9B6-F7D3-49B4-9382-6295FA034CB5}" type="presParOf" srcId="{0E155B70-0A92-4169-B76D-C298F994110B}" destId="{25480210-3C52-46FF-B614-0C4B567F8C8D}" srcOrd="0" destOrd="0" presId="urn:microsoft.com/office/officeart/2005/8/layout/hProcess7#1"/>
    <dgm:cxn modelId="{B1B543A0-D59E-4D9B-8959-F225FD93170B}" type="presParOf" srcId="{0E155B70-0A92-4169-B76D-C298F994110B}" destId="{040C5CAF-83CF-47AB-84B1-C97D90AB9E6A}" srcOrd="1" destOrd="0" presId="urn:microsoft.com/office/officeart/2005/8/layout/hProcess7#1"/>
    <dgm:cxn modelId="{3E57A331-CAC0-446C-9F43-2CAAA15F19F4}" type="presParOf" srcId="{0E155B70-0A92-4169-B76D-C298F994110B}" destId="{940225B0-99AF-40D7-BE2B-52BC59463AF1}" srcOrd="2" destOrd="0" presId="urn:microsoft.com/office/officeart/2005/8/layout/hProcess7#1"/>
    <dgm:cxn modelId="{739DC085-0268-4B87-A6E5-1FA56AE5B53D}" type="presParOf" srcId="{C9F0EDD0-4B90-4593-94EA-C237E37E6BD8}" destId="{57DC2052-E777-4700-A244-80A228EE8C11}" srcOrd="7" destOrd="0" presId="urn:microsoft.com/office/officeart/2005/8/layout/hProcess7#1"/>
    <dgm:cxn modelId="{6334E532-BF69-46CC-A52B-54D2F00E03DF}" type="presParOf" srcId="{C9F0EDD0-4B90-4593-94EA-C237E37E6BD8}" destId="{F8EC3F54-F143-49E7-A73B-A154B1460170}" srcOrd="8" destOrd="0" presId="urn:microsoft.com/office/officeart/2005/8/layout/hProcess7#1"/>
    <dgm:cxn modelId="{7CD7E427-719F-4003-8EDC-F36BC667BBBA}" type="presParOf" srcId="{F8EC3F54-F143-49E7-A73B-A154B1460170}" destId="{51E31B93-CB83-4D20-A12C-AA0A6ED4A47D}" srcOrd="0" destOrd="0" presId="urn:microsoft.com/office/officeart/2005/8/layout/hProcess7#1"/>
    <dgm:cxn modelId="{1C2C6AF0-F68C-400D-9678-E4E5A6BD23A1}" type="presParOf" srcId="{F8EC3F54-F143-49E7-A73B-A154B1460170}" destId="{CC5E3588-FE0C-447E-A87B-D83A7A6C0266}" srcOrd="1" destOrd="0" presId="urn:microsoft.com/office/officeart/2005/8/layout/hProcess7#1"/>
    <dgm:cxn modelId="{B80124BB-3A33-4634-8DA9-96378B3EACDF}" type="presParOf" srcId="{F8EC3F54-F143-49E7-A73B-A154B1460170}" destId="{A4E3D783-210C-4C22-B26E-884F213E8224}" srcOrd="2" destOrd="0" presId="urn:microsoft.com/office/officeart/2005/8/layout/hProcess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B7426-9077-4B87-81AF-7FC150CEE02C}">
      <dsp:nvSpPr>
        <dsp:cNvPr id="0" name=""/>
        <dsp:cNvSpPr/>
      </dsp:nvSpPr>
      <dsp:spPr>
        <a:xfrm>
          <a:off x="0" y="13267"/>
          <a:ext cx="2492320" cy="2361627"/>
        </a:xfrm>
        <a:prstGeom prst="roundRect">
          <a:avLst>
            <a:gd name="adj" fmla="val 5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852488">
            <a:lnSpc>
              <a:spcPct val="90000"/>
            </a:lnSpc>
            <a:spcBef>
              <a:spcPct val="0"/>
            </a:spcBef>
            <a:spcAft>
              <a:spcPct val="35000"/>
            </a:spcAft>
            <a:tabLst>
              <a:tab pos="1797050" algn="l"/>
            </a:tabLst>
          </a:pPr>
          <a:r>
            <a:rPr lang="en-AU" sz="2400" b="0" kern="1200" spc="300" baseline="0">
              <a:solidFill>
                <a:schemeClr val="bg2">
                  <a:lumMod val="50000"/>
                </a:schemeClr>
              </a:solidFill>
              <a:latin typeface="+mn-lt"/>
            </a:rPr>
            <a:t>DYLUNIAD</a:t>
          </a:r>
          <a:endParaRPr lang="en-AU" sz="2400" b="0" kern="1200" spc="300" baseline="0" dirty="0">
            <a:solidFill>
              <a:schemeClr val="bg2">
                <a:lumMod val="50000"/>
              </a:schemeClr>
            </a:solidFill>
            <a:latin typeface="+mn-lt"/>
          </a:endParaRPr>
        </a:p>
      </dsp:txBody>
      <dsp:txXfrm rot="16200000">
        <a:off x="-719035" y="732303"/>
        <a:ext cx="1936534" cy="498464"/>
      </dsp:txXfrm>
    </dsp:sp>
    <dsp:sp modelId="{96BACC5E-253D-4CF8-A11F-095B4149AE7C}">
      <dsp:nvSpPr>
        <dsp:cNvPr id="0" name=""/>
        <dsp:cNvSpPr/>
      </dsp:nvSpPr>
      <dsp:spPr>
        <a:xfrm>
          <a:off x="583954" y="13267"/>
          <a:ext cx="1856778" cy="236162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5438" rIns="0" bIns="0" numCol="1" spcCol="1270" anchor="t" anchorCtr="0">
          <a:noAutofit/>
        </a:bodyPr>
        <a:lstStyle/>
        <a:p>
          <a:pPr lvl="0" algn="l" defTabSz="977900">
            <a:lnSpc>
              <a:spcPct val="90000"/>
            </a:lnSpc>
            <a:spcBef>
              <a:spcPct val="0"/>
            </a:spcBef>
            <a:spcAft>
              <a:spcPct val="35000"/>
            </a:spcAft>
          </a:pPr>
          <a:r>
            <a:rPr lang="en-AU" altLang="en-US" sz="2200" b="1" kern="1200">
              <a:solidFill>
                <a:schemeClr val="bg1"/>
              </a:solidFill>
              <a:latin typeface="+mn-lt"/>
            </a:rPr>
            <a:t>Dylunio’r ymagwedd tuag at ddatblygiad proffesiynol</a:t>
          </a:r>
          <a:endParaRPr lang="en-AU" sz="2200" b="1" kern="1200" dirty="0">
            <a:latin typeface="+mn-lt"/>
          </a:endParaRPr>
        </a:p>
      </dsp:txBody>
      <dsp:txXfrm>
        <a:off x="583954" y="13267"/>
        <a:ext cx="1856778" cy="2361627"/>
      </dsp:txXfrm>
    </dsp:sp>
    <dsp:sp modelId="{82976FDB-06F6-45B0-A9E5-79A259B20942}">
      <dsp:nvSpPr>
        <dsp:cNvPr id="0" name=""/>
        <dsp:cNvSpPr/>
      </dsp:nvSpPr>
      <dsp:spPr>
        <a:xfrm>
          <a:off x="2618265" y="0"/>
          <a:ext cx="2611313" cy="2395834"/>
        </a:xfrm>
        <a:prstGeom prst="roundRect">
          <a:avLst>
            <a:gd name="adj" fmla="val 5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n-AU" sz="2400" b="0" kern="1200" spc="300">
              <a:solidFill>
                <a:schemeClr val="bg2">
                  <a:lumMod val="50000"/>
                </a:schemeClr>
              </a:solidFill>
              <a:latin typeface="+mn-lt"/>
            </a:rPr>
            <a:t>PROSESAU</a:t>
          </a:r>
          <a:endParaRPr lang="en-AU" sz="2400" b="0" kern="1200" spc="300" dirty="0">
            <a:solidFill>
              <a:schemeClr val="bg2">
                <a:lumMod val="50000"/>
              </a:schemeClr>
            </a:solidFill>
            <a:latin typeface="+mn-lt"/>
          </a:endParaRPr>
        </a:p>
      </dsp:txBody>
      <dsp:txXfrm rot="16200000">
        <a:off x="1897104" y="721160"/>
        <a:ext cx="1964584" cy="522262"/>
      </dsp:txXfrm>
    </dsp:sp>
    <dsp:sp modelId="{4F237D01-9208-4A15-A8B9-CCB008472445}">
      <dsp:nvSpPr>
        <dsp:cNvPr id="0" name=""/>
        <dsp:cNvSpPr/>
      </dsp:nvSpPr>
      <dsp:spPr>
        <a:xfrm rot="5400000">
          <a:off x="2342562" y="1741897"/>
          <a:ext cx="515657" cy="550724"/>
        </a:xfrm>
        <a:prstGeom prst="flowChartExtract">
          <a:avLst/>
        </a:prstGeom>
        <a:solidFill>
          <a:srgbClr val="F5F5F5"/>
        </a:solidFill>
        <a:ln w="28575"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dsp:style>
    </dsp:sp>
    <dsp:sp modelId="{DB90E041-8842-4F6F-BA0B-5DB1E213BD16}">
      <dsp:nvSpPr>
        <dsp:cNvPr id="0" name=""/>
        <dsp:cNvSpPr/>
      </dsp:nvSpPr>
      <dsp:spPr>
        <a:xfrm>
          <a:off x="3217391" y="0"/>
          <a:ext cx="1945428" cy="239583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5438" rIns="0" bIns="0" numCol="1" spcCol="1270" anchor="t" anchorCtr="0">
          <a:noAutofit/>
        </a:bodyPr>
        <a:lstStyle/>
        <a:p>
          <a:pPr lvl="0" algn="l" defTabSz="977900">
            <a:lnSpc>
              <a:spcPct val="90000"/>
            </a:lnSpc>
            <a:spcBef>
              <a:spcPct val="0"/>
            </a:spcBef>
            <a:spcAft>
              <a:spcPct val="35000"/>
            </a:spcAft>
          </a:pPr>
          <a:r>
            <a:rPr lang="en-AU" altLang="en-US" sz="2200" b="1" kern="1200" dirty="0" err="1" smtClean="0">
              <a:solidFill>
                <a:schemeClr val="bg1"/>
              </a:solidFill>
              <a:latin typeface="+mn-lt"/>
            </a:rPr>
            <a:t>Rowndiau</a:t>
          </a:r>
          <a:r>
            <a:rPr lang="en-AU" altLang="en-US" sz="2200" b="1" kern="1200" dirty="0" smtClean="0">
              <a:solidFill>
                <a:schemeClr val="bg1"/>
              </a:solidFill>
              <a:latin typeface="+mn-lt"/>
            </a:rPr>
            <a:t> </a:t>
          </a:r>
          <a:r>
            <a:rPr lang="en-AU" altLang="en-US" sz="2200" b="1" kern="1200" dirty="0" err="1" smtClean="0">
              <a:solidFill>
                <a:schemeClr val="bg1"/>
              </a:solidFill>
              <a:latin typeface="+mn-lt"/>
            </a:rPr>
            <a:t>Addysgu</a:t>
          </a:r>
          <a:r>
            <a:rPr lang="en-AU" altLang="en-US" sz="2200" b="1" kern="1200" dirty="0" smtClean="0">
              <a:solidFill>
                <a:schemeClr val="bg1"/>
              </a:solidFill>
              <a:latin typeface="+mn-lt"/>
            </a:rPr>
            <a:t> o </a:t>
          </a:r>
          <a:r>
            <a:rPr lang="en-AU" altLang="en-US" sz="2200" b="1" kern="1200" dirty="0" err="1" smtClean="0">
              <a:solidFill>
                <a:schemeClr val="bg1"/>
              </a:solidFill>
              <a:latin typeface="+mn-lt"/>
            </a:rPr>
            <a:t>Ansawdd</a:t>
          </a:r>
          <a:endParaRPr lang="en-AU" sz="2200" b="0" kern="1200" spc="-150" dirty="0">
            <a:solidFill>
              <a:schemeClr val="tx1">
                <a:lumMod val="65000"/>
                <a:lumOff val="35000"/>
              </a:schemeClr>
            </a:solidFill>
            <a:latin typeface="+mn-lt"/>
          </a:endParaRPr>
        </a:p>
      </dsp:txBody>
      <dsp:txXfrm>
        <a:off x="3217391" y="0"/>
        <a:ext cx="1945428" cy="2395834"/>
      </dsp:txXfrm>
    </dsp:sp>
    <dsp:sp modelId="{51E31B93-CB83-4D20-A12C-AA0A6ED4A47D}">
      <dsp:nvSpPr>
        <dsp:cNvPr id="0" name=""/>
        <dsp:cNvSpPr/>
      </dsp:nvSpPr>
      <dsp:spPr>
        <a:xfrm>
          <a:off x="5302678" y="0"/>
          <a:ext cx="2482774" cy="2391097"/>
        </a:xfrm>
        <a:prstGeom prst="roundRect">
          <a:avLst>
            <a:gd name="adj" fmla="val 5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n-AU" sz="2400" b="0" kern="1200" spc="300">
              <a:solidFill>
                <a:schemeClr val="bg2">
                  <a:lumMod val="50000"/>
                </a:schemeClr>
              </a:solidFill>
              <a:latin typeface="+mn-lt"/>
            </a:rPr>
            <a:t>EFFAITH</a:t>
          </a:r>
          <a:endParaRPr lang="en-AU" sz="2400" b="0" kern="1200" spc="300" dirty="0">
            <a:solidFill>
              <a:schemeClr val="bg2">
                <a:lumMod val="50000"/>
              </a:schemeClr>
            </a:solidFill>
            <a:latin typeface="+mn-lt"/>
          </a:endParaRPr>
        </a:p>
      </dsp:txBody>
      <dsp:txXfrm rot="16200000">
        <a:off x="4570605" y="732072"/>
        <a:ext cx="1960700" cy="496554"/>
      </dsp:txXfrm>
    </dsp:sp>
    <dsp:sp modelId="{040C5CAF-83CF-47AB-84B1-C97D90AB9E6A}">
      <dsp:nvSpPr>
        <dsp:cNvPr id="0" name=""/>
        <dsp:cNvSpPr/>
      </dsp:nvSpPr>
      <dsp:spPr>
        <a:xfrm rot="5400000">
          <a:off x="5115344" y="1599169"/>
          <a:ext cx="515657" cy="550724"/>
        </a:xfrm>
        <a:prstGeom prst="flowChartExtract">
          <a:avLst/>
        </a:prstGeom>
        <a:solidFill>
          <a:schemeClr val="lt1">
            <a:hueOff val="0"/>
            <a:satOff val="0"/>
            <a:lumOff val="0"/>
            <a:alphaOff val="0"/>
          </a:schemeClr>
        </a:solidFill>
        <a:ln w="28575"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dsp:style>
    </dsp:sp>
    <dsp:sp modelId="{A4E3D783-210C-4C22-B26E-884F213E8224}">
      <dsp:nvSpPr>
        <dsp:cNvPr id="0" name=""/>
        <dsp:cNvSpPr/>
      </dsp:nvSpPr>
      <dsp:spPr>
        <a:xfrm>
          <a:off x="5885415" y="0"/>
          <a:ext cx="1849666" cy="239109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5438" rIns="0" bIns="0" numCol="1" spcCol="1270" anchor="t" anchorCtr="0">
          <a:noAutofit/>
        </a:bodyPr>
        <a:lstStyle/>
        <a:p>
          <a:pPr lvl="0" algn="l" defTabSz="977900">
            <a:lnSpc>
              <a:spcPct val="90000"/>
            </a:lnSpc>
            <a:spcBef>
              <a:spcPct val="0"/>
            </a:spcBef>
            <a:spcAft>
              <a:spcPct val="35000"/>
            </a:spcAft>
          </a:pPr>
          <a:r>
            <a:rPr lang="en-AU" altLang="en-US" sz="2200" b="1" kern="1200">
              <a:solidFill>
                <a:schemeClr val="bg1"/>
              </a:solidFill>
              <a:latin typeface="+mn-lt"/>
            </a:rPr>
            <a:t>Dysgu athrawon, arfer addysgu, deilliannau myfyrwyr</a:t>
          </a:r>
          <a:endParaRPr lang="en-AU" sz="2200" b="0" kern="1200" spc="-150" dirty="0">
            <a:solidFill>
              <a:schemeClr val="tx1">
                <a:lumMod val="65000"/>
                <a:lumOff val="35000"/>
              </a:schemeClr>
            </a:solidFill>
            <a:latin typeface="+mn-lt"/>
          </a:endParaRPr>
        </a:p>
      </dsp:txBody>
      <dsp:txXfrm>
        <a:off x="5885415" y="0"/>
        <a:ext cx="1849666" cy="239109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0.16035</cdr:x>
      <cdr:y>0.92764</cdr:y>
    </cdr:from>
    <cdr:to>
      <cdr:x>0.2737</cdr:x>
      <cdr:y>0.97412</cdr:y>
    </cdr:to>
    <cdr:sp macro="" textlink="">
      <cdr:nvSpPr>
        <cdr:cNvPr id="2" name="TextBox 1"/>
        <cdr:cNvSpPr txBox="1"/>
      </cdr:nvSpPr>
      <cdr:spPr>
        <a:xfrm xmlns:a="http://schemas.openxmlformats.org/drawingml/2006/main">
          <a:off x="1755555" y="4431683"/>
          <a:ext cx="1240971" cy="222069"/>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0.47534</cdr:x>
      <cdr:y>0.92269</cdr:y>
    </cdr:from>
    <cdr:to>
      <cdr:x>0.57673</cdr:x>
      <cdr:y>1</cdr:y>
    </cdr:to>
    <cdr:sp macro="" textlink="">
      <cdr:nvSpPr>
        <cdr:cNvPr id="3" name="TextBox 2"/>
        <cdr:cNvSpPr txBox="1"/>
      </cdr:nvSpPr>
      <cdr:spPr>
        <a:xfrm xmlns:a="http://schemas.openxmlformats.org/drawingml/2006/main">
          <a:off x="5204149" y="4408048"/>
          <a:ext cx="1110077" cy="369332"/>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en-GB" sz="1800" dirty="0" smtClean="0"/>
            <a:t> 6-Mis</a:t>
          </a:r>
          <a:endParaRPr lang="en-GB" sz="1800" dirty="0"/>
        </a:p>
      </cdr:txBody>
    </cdr:sp>
  </cdr:relSizeAnchor>
  <cdr:relSizeAnchor xmlns:cdr="http://schemas.openxmlformats.org/drawingml/2006/chartDrawing">
    <cdr:from>
      <cdr:x>0.78437</cdr:x>
      <cdr:y>0.92269</cdr:y>
    </cdr:from>
    <cdr:to>
      <cdr:x>0.91323</cdr:x>
      <cdr:y>0.97959</cdr:y>
    </cdr:to>
    <cdr:sp macro="" textlink="">
      <cdr:nvSpPr>
        <cdr:cNvPr id="4" name="TextBox 3"/>
        <cdr:cNvSpPr txBox="1"/>
      </cdr:nvSpPr>
      <cdr:spPr>
        <a:xfrm xmlns:a="http://schemas.openxmlformats.org/drawingml/2006/main">
          <a:off x="8587429" y="4408048"/>
          <a:ext cx="1410789" cy="271829"/>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en-GB" sz="1800" dirty="0" smtClean="0"/>
            <a:t>12-Mis</a:t>
          </a:r>
          <a:endParaRPr lang="en-GB" sz="1800" dirty="0"/>
        </a:p>
      </cdr:txBody>
    </cdr:sp>
  </cdr:relSizeAnchor>
</c:userShapes>
</file>

<file path=ppt/drawings/drawing2.xml><?xml version="1.0" encoding="utf-8"?>
<c:userShapes xmlns:c="http://schemas.openxmlformats.org/drawingml/2006/chart">
  <cdr:relSizeAnchor xmlns:cdr="http://schemas.openxmlformats.org/drawingml/2006/chartDrawing">
    <cdr:from>
      <cdr:x>0.16229</cdr:x>
      <cdr:y>0.92269</cdr:y>
    </cdr:from>
    <cdr:to>
      <cdr:x>0.27563</cdr:x>
      <cdr:y>1</cdr:y>
    </cdr:to>
    <cdr:sp macro="" textlink="">
      <cdr:nvSpPr>
        <cdr:cNvPr id="2" name="Rectangle 1"/>
        <cdr:cNvSpPr/>
      </cdr:nvSpPr>
      <cdr:spPr>
        <a:xfrm xmlns:a="http://schemas.openxmlformats.org/drawingml/2006/main">
          <a:off x="1776829" y="4407868"/>
          <a:ext cx="1240789" cy="369332"/>
        </a:xfrm>
        <a:prstGeom xmlns:a="http://schemas.openxmlformats.org/drawingml/2006/main" prst="rect">
          <a:avLst/>
        </a:prstGeom>
        <a:solidFill xmlns:a="http://schemas.openxmlformats.org/drawingml/2006/main">
          <a:schemeClr val="bg1"/>
        </a:solidFill>
      </cdr:spPr>
      <cdr:txBody>
        <a:bodyPr xmlns:a="http://schemas.openxmlformats.org/drawingml/2006/main" wrap="none">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dirty="0" err="1">
              <a:solidFill>
                <a:srgbClr val="000000"/>
              </a:solidFill>
              <a:latin typeface="Calibri" panose="020F0502020204030204" pitchFamily="34" charset="0"/>
              <a:ea typeface="Calibri" panose="020F0502020204030204" pitchFamily="34" charset="0"/>
            </a:rPr>
            <a:t>Gwaelodlin</a:t>
          </a:r>
          <a:endParaRPr lang="en-GB" dirty="0"/>
        </a:p>
      </cdr:txBody>
    </cdr:sp>
  </cdr:relSizeAnchor>
  <cdr:relSizeAnchor xmlns:cdr="http://schemas.openxmlformats.org/drawingml/2006/chartDrawing">
    <cdr:from>
      <cdr:x>0.47998</cdr:x>
      <cdr:y>0.92269</cdr:y>
    </cdr:from>
    <cdr:to>
      <cdr:x>0.58137</cdr:x>
      <cdr:y>1</cdr:y>
    </cdr:to>
    <cdr:sp macro="" textlink="">
      <cdr:nvSpPr>
        <cdr:cNvPr id="3" name="TextBox 1"/>
        <cdr:cNvSpPr txBox="1"/>
      </cdr:nvSpPr>
      <cdr:spPr>
        <a:xfrm xmlns:a="http://schemas.openxmlformats.org/drawingml/2006/main">
          <a:off x="5254949" y="4458848"/>
          <a:ext cx="1110077"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800" dirty="0" smtClean="0"/>
            <a:t> 6-Mis</a:t>
          </a:r>
          <a:endParaRPr lang="en-GB" sz="1800" dirty="0"/>
        </a:p>
      </cdr:txBody>
    </cdr:sp>
  </cdr:relSizeAnchor>
  <cdr:relSizeAnchor xmlns:cdr="http://schemas.openxmlformats.org/drawingml/2006/chartDrawing">
    <cdr:from>
      <cdr:x>0.77609</cdr:x>
      <cdr:y>0.92269</cdr:y>
    </cdr:from>
    <cdr:to>
      <cdr:x>0.91642</cdr:x>
      <cdr:y>1</cdr:y>
    </cdr:to>
    <cdr:sp macro="" textlink="">
      <cdr:nvSpPr>
        <cdr:cNvPr id="4" name="TextBox 1"/>
        <cdr:cNvSpPr txBox="1"/>
      </cdr:nvSpPr>
      <cdr:spPr>
        <a:xfrm xmlns:a="http://schemas.openxmlformats.org/drawingml/2006/main">
          <a:off x="8496788" y="4407868"/>
          <a:ext cx="1536425"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800" dirty="0" smtClean="0"/>
            <a:t> 12-Mis</a:t>
          </a:r>
          <a:endParaRPr lang="en-GB" sz="1800" dirty="0"/>
        </a:p>
      </cdr:txBody>
    </cdr:sp>
  </cdr:relSizeAnchor>
</c:userShapes>
</file>

<file path=ppt/drawings/drawing3.xml><?xml version="1.0" encoding="utf-8"?>
<c:userShapes xmlns:c="http://schemas.openxmlformats.org/drawingml/2006/chart">
  <cdr:relSizeAnchor xmlns:cdr="http://schemas.openxmlformats.org/drawingml/2006/chartDrawing">
    <cdr:from>
      <cdr:x>0.16518</cdr:x>
      <cdr:y>0.8831</cdr:y>
    </cdr:from>
    <cdr:to>
      <cdr:x>0.2778</cdr:x>
      <cdr:y>0.95769</cdr:y>
    </cdr:to>
    <cdr:sp macro="" textlink="">
      <cdr:nvSpPr>
        <cdr:cNvPr id="2" name="Rectangle 1"/>
        <cdr:cNvSpPr/>
      </cdr:nvSpPr>
      <cdr:spPr>
        <a:xfrm xmlns:a="http://schemas.openxmlformats.org/drawingml/2006/main">
          <a:off x="1827629" y="4373064"/>
          <a:ext cx="1246080"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800" dirty="0" err="1">
              <a:solidFill>
                <a:srgbClr val="000000"/>
              </a:solidFill>
              <a:latin typeface="Calibri" panose="020F0502020204030204" pitchFamily="34" charset="0"/>
              <a:ea typeface="Calibri" panose="020F0502020204030204" pitchFamily="34" charset="0"/>
            </a:rPr>
            <a:t>Gwaelodlin</a:t>
          </a:r>
          <a:endParaRPr lang="en-GB" sz="1800" dirty="0"/>
        </a:p>
      </cdr:txBody>
    </cdr:sp>
  </cdr:relSizeAnchor>
  <cdr:relSizeAnchor xmlns:cdr="http://schemas.openxmlformats.org/drawingml/2006/chartDrawing">
    <cdr:from>
      <cdr:x>0.47479</cdr:x>
      <cdr:y>0.87929</cdr:y>
    </cdr:from>
    <cdr:to>
      <cdr:x>0.57511</cdr:x>
      <cdr:y>0.95387</cdr:y>
    </cdr:to>
    <cdr:sp macro="" textlink="">
      <cdr:nvSpPr>
        <cdr:cNvPr id="3" name="TextBox 1"/>
        <cdr:cNvSpPr txBox="1"/>
      </cdr:nvSpPr>
      <cdr:spPr>
        <a:xfrm xmlns:a="http://schemas.openxmlformats.org/drawingml/2006/main">
          <a:off x="5253329" y="4354165"/>
          <a:ext cx="1110077"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800" dirty="0" smtClean="0"/>
            <a:t> 6-Mis</a:t>
          </a:r>
          <a:endParaRPr lang="en-GB" sz="1800" dirty="0"/>
        </a:p>
      </cdr:txBody>
    </cdr:sp>
  </cdr:relSizeAnchor>
  <cdr:relSizeAnchor xmlns:cdr="http://schemas.openxmlformats.org/drawingml/2006/chartDrawing">
    <cdr:from>
      <cdr:x>0.77844</cdr:x>
      <cdr:y>0.87137</cdr:y>
    </cdr:from>
    <cdr:to>
      <cdr:x>0.9173</cdr:x>
      <cdr:y>0.94596</cdr:y>
    </cdr:to>
    <cdr:sp macro="" textlink="">
      <cdr:nvSpPr>
        <cdr:cNvPr id="4" name="TextBox 1"/>
        <cdr:cNvSpPr txBox="1"/>
      </cdr:nvSpPr>
      <cdr:spPr>
        <a:xfrm xmlns:a="http://schemas.openxmlformats.org/drawingml/2006/main">
          <a:off x="8613160" y="4314976"/>
          <a:ext cx="1536425"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800" dirty="0" smtClean="0"/>
            <a:t> 12-Mis</a:t>
          </a:r>
          <a:endParaRPr lang="en-GB" sz="1800" dirty="0"/>
        </a:p>
      </cdr:txBody>
    </cdr:sp>
  </cdr:relSizeAnchor>
</c:userShapes>
</file>

<file path=ppt/drawings/drawing4.xml><?xml version="1.0" encoding="utf-8"?>
<c:userShapes xmlns:c="http://schemas.openxmlformats.org/drawingml/2006/chart">
  <cdr:relSizeAnchor xmlns:cdr="http://schemas.openxmlformats.org/drawingml/2006/chartDrawing">
    <cdr:from>
      <cdr:x>0.78967</cdr:x>
      <cdr:y>0.88714</cdr:y>
    </cdr:from>
    <cdr:to>
      <cdr:x>0.92678</cdr:x>
      <cdr:y>0.96445</cdr:y>
    </cdr:to>
    <cdr:sp macro="" textlink="">
      <cdr:nvSpPr>
        <cdr:cNvPr id="2" name="TextBox 1"/>
        <cdr:cNvSpPr txBox="1"/>
      </cdr:nvSpPr>
      <cdr:spPr>
        <a:xfrm xmlns:a="http://schemas.openxmlformats.org/drawingml/2006/main">
          <a:off x="8849022" y="4238051"/>
          <a:ext cx="1536425"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800" dirty="0" smtClean="0"/>
            <a:t> 12-Mis</a:t>
          </a:r>
          <a:endParaRPr lang="en-GB" sz="1800" dirty="0"/>
        </a:p>
      </cdr:txBody>
    </cdr:sp>
  </cdr:relSizeAnchor>
  <cdr:relSizeAnchor xmlns:cdr="http://schemas.openxmlformats.org/drawingml/2006/chartDrawing">
    <cdr:from>
      <cdr:x>0.48797</cdr:x>
      <cdr:y>0.88462</cdr:y>
    </cdr:from>
    <cdr:to>
      <cdr:x>0.58703</cdr:x>
      <cdr:y>0.96193</cdr:y>
    </cdr:to>
    <cdr:sp macro="" textlink="">
      <cdr:nvSpPr>
        <cdr:cNvPr id="3" name="TextBox 1"/>
        <cdr:cNvSpPr txBox="1"/>
      </cdr:nvSpPr>
      <cdr:spPr>
        <a:xfrm xmlns:a="http://schemas.openxmlformats.org/drawingml/2006/main">
          <a:off x="5468150" y="4226002"/>
          <a:ext cx="1110077"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800" dirty="0" smtClean="0"/>
            <a:t> 6-Mis</a:t>
          </a:r>
          <a:endParaRPr lang="en-GB" sz="1800" dirty="0"/>
        </a:p>
      </cdr:txBody>
    </cdr:sp>
  </cdr:relSizeAnchor>
  <cdr:relSizeAnchor xmlns:cdr="http://schemas.openxmlformats.org/drawingml/2006/chartDrawing">
    <cdr:from>
      <cdr:x>0.16905</cdr:x>
      <cdr:y>0.91397</cdr:y>
    </cdr:from>
    <cdr:to>
      <cdr:x>0.27978</cdr:x>
      <cdr:y>0.99128</cdr:y>
    </cdr:to>
    <cdr:sp macro="" textlink="">
      <cdr:nvSpPr>
        <cdr:cNvPr id="4" name="Rectangle 3"/>
        <cdr:cNvSpPr/>
      </cdr:nvSpPr>
      <cdr:spPr>
        <a:xfrm xmlns:a="http://schemas.openxmlformats.org/drawingml/2006/main">
          <a:off x="1894395" y="4366211"/>
          <a:ext cx="1240789" cy="369332"/>
        </a:xfrm>
        <a:prstGeom xmlns:a="http://schemas.openxmlformats.org/drawingml/2006/main" prst="rect">
          <a:avLst/>
        </a:prstGeom>
        <a:solidFill xmlns:a="http://schemas.openxmlformats.org/drawingml/2006/main">
          <a:schemeClr val="bg1"/>
        </a:solidFill>
      </cdr:spPr>
      <cdr:txBody>
        <a:bodyPr xmlns:a="http://schemas.openxmlformats.org/drawingml/2006/main" wrap="none">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dirty="0" err="1">
              <a:solidFill>
                <a:srgbClr val="000000"/>
              </a:solidFill>
              <a:latin typeface="Calibri" panose="020F0502020204030204" pitchFamily="34" charset="0"/>
              <a:ea typeface="Calibri" panose="020F0502020204030204" pitchFamily="34" charset="0"/>
            </a:rPr>
            <a:t>Gwaelodlin</a:t>
          </a:r>
          <a:endParaRPr lang="en-GB"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676"/>
          </a:xfrm>
          <a:prstGeom prst="rect">
            <a:avLst/>
          </a:prstGeom>
        </p:spPr>
        <p:txBody>
          <a:bodyPr vert="horz" lIns="96616" tIns="48308" rIns="96616" bIns="48308" rtlCol="0"/>
          <a:lstStyle>
            <a:lvl1pPr algn="l">
              <a:defRPr sz="1300"/>
            </a:lvl1pPr>
          </a:lstStyle>
          <a:p>
            <a:endParaRPr lang="en-AU" dirty="0"/>
          </a:p>
        </p:txBody>
      </p:sp>
      <p:sp>
        <p:nvSpPr>
          <p:cNvPr id="3" name="Date Placeholder 2"/>
          <p:cNvSpPr>
            <a:spLocks noGrp="1"/>
          </p:cNvSpPr>
          <p:nvPr>
            <p:ph type="dt" idx="1"/>
          </p:nvPr>
        </p:nvSpPr>
        <p:spPr>
          <a:xfrm>
            <a:off x="3902597" y="0"/>
            <a:ext cx="2985558" cy="502676"/>
          </a:xfrm>
          <a:prstGeom prst="rect">
            <a:avLst/>
          </a:prstGeom>
        </p:spPr>
        <p:txBody>
          <a:bodyPr vert="horz" lIns="96616" tIns="48308" rIns="96616" bIns="48308" rtlCol="0"/>
          <a:lstStyle>
            <a:lvl1pPr algn="r">
              <a:defRPr sz="1300"/>
            </a:lvl1pPr>
          </a:lstStyle>
          <a:p>
            <a:fld id="{4733E109-BE84-45EE-90CA-7EDA5C9F0A34}" type="datetimeFigureOut">
              <a:rPr lang="en-AU" smtClean="0"/>
              <a:t>22/05/2018</a:t>
            </a:fld>
            <a:endParaRPr lang="en-AU" dirty="0"/>
          </a:p>
        </p:txBody>
      </p:sp>
      <p:sp>
        <p:nvSpPr>
          <p:cNvPr id="4" name="Slide Image Placeholder 3"/>
          <p:cNvSpPr>
            <a:spLocks noGrp="1" noRot="1" noChangeAspect="1"/>
          </p:cNvSpPr>
          <p:nvPr>
            <p:ph type="sldImg" idx="2"/>
          </p:nvPr>
        </p:nvSpPr>
        <p:spPr>
          <a:xfrm>
            <a:off x="439738" y="1252538"/>
            <a:ext cx="6010275" cy="3381375"/>
          </a:xfrm>
          <a:prstGeom prst="rect">
            <a:avLst/>
          </a:prstGeom>
          <a:noFill/>
          <a:ln w="12700">
            <a:solidFill>
              <a:prstClr val="black"/>
            </a:solidFill>
          </a:ln>
        </p:spPr>
        <p:txBody>
          <a:bodyPr vert="horz" lIns="96616" tIns="48308" rIns="96616" bIns="48308" rtlCol="0" anchor="ctr"/>
          <a:lstStyle/>
          <a:p>
            <a:endParaRPr lang="en-AU" dirty="0"/>
          </a:p>
        </p:txBody>
      </p:sp>
      <p:sp>
        <p:nvSpPr>
          <p:cNvPr id="5" name="Notes Placeholder 4"/>
          <p:cNvSpPr>
            <a:spLocks noGrp="1"/>
          </p:cNvSpPr>
          <p:nvPr>
            <p:ph type="body" sz="quarter" idx="3"/>
          </p:nvPr>
        </p:nvSpPr>
        <p:spPr>
          <a:xfrm>
            <a:off x="688975" y="4821506"/>
            <a:ext cx="5511800" cy="3944868"/>
          </a:xfrm>
          <a:prstGeom prst="rect">
            <a:avLst/>
          </a:prstGeom>
        </p:spPr>
        <p:txBody>
          <a:bodyPr vert="horz" lIns="96616" tIns="48308" rIns="96616" bIns="483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516039"/>
            <a:ext cx="2985558" cy="502674"/>
          </a:xfrm>
          <a:prstGeom prst="rect">
            <a:avLst/>
          </a:prstGeom>
        </p:spPr>
        <p:txBody>
          <a:bodyPr vert="horz" lIns="96616" tIns="48308" rIns="96616" bIns="48308" rtlCol="0" anchor="b"/>
          <a:lstStyle>
            <a:lvl1pPr algn="l">
              <a:defRPr sz="1300"/>
            </a:lvl1pPr>
          </a:lstStyle>
          <a:p>
            <a:endParaRPr lang="en-AU" dirty="0"/>
          </a:p>
        </p:txBody>
      </p:sp>
      <p:sp>
        <p:nvSpPr>
          <p:cNvPr id="7" name="Slide Number Placeholder 6"/>
          <p:cNvSpPr>
            <a:spLocks noGrp="1"/>
          </p:cNvSpPr>
          <p:nvPr>
            <p:ph type="sldNum" sz="quarter" idx="5"/>
          </p:nvPr>
        </p:nvSpPr>
        <p:spPr>
          <a:xfrm>
            <a:off x="3902597" y="9516039"/>
            <a:ext cx="2985558" cy="502674"/>
          </a:xfrm>
          <a:prstGeom prst="rect">
            <a:avLst/>
          </a:prstGeom>
        </p:spPr>
        <p:txBody>
          <a:bodyPr vert="horz" lIns="96616" tIns="48308" rIns="96616" bIns="48308" rtlCol="0" anchor="b"/>
          <a:lstStyle>
            <a:lvl1pPr algn="r">
              <a:defRPr sz="1300"/>
            </a:lvl1pPr>
          </a:lstStyle>
          <a:p>
            <a:fld id="{A81D961C-0534-43A1-887A-98A77B69779F}" type="slidenum">
              <a:rPr lang="en-AU" smtClean="0"/>
              <a:t>‹#›</a:t>
            </a:fld>
            <a:endParaRPr lang="en-AU" dirty="0"/>
          </a:p>
        </p:txBody>
      </p:sp>
    </p:spTree>
    <p:extLst>
      <p:ext uri="{BB962C8B-B14F-4D97-AF65-F5344CB8AC3E}">
        <p14:creationId xmlns:p14="http://schemas.microsoft.com/office/powerpoint/2010/main" val="543854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10</a:t>
            </a:fld>
            <a:endParaRPr lang="en-AU" dirty="0"/>
          </a:p>
        </p:txBody>
      </p:sp>
    </p:spTree>
    <p:extLst>
      <p:ext uri="{BB962C8B-B14F-4D97-AF65-F5344CB8AC3E}">
        <p14:creationId xmlns:p14="http://schemas.microsoft.com/office/powerpoint/2010/main" val="1794525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defTabSz="966155">
              <a:defRPr/>
            </a:pPr>
            <a:fld id="{2FA49A26-81B1-4EB9-B4C0-362DD15D9264}" type="slidenum">
              <a:rPr lang="en-AU">
                <a:solidFill>
                  <a:prstClr val="black"/>
                </a:solidFill>
                <a:latin typeface="Calibri" panose="020F0502020204030204"/>
              </a:rPr>
              <a:pPr defTabSz="966155">
                <a:defRPr/>
              </a:pPr>
              <a:t>24</a:t>
            </a:fld>
            <a:endParaRPr lang="en-AU" dirty="0">
              <a:solidFill>
                <a:prstClr val="black"/>
              </a:solidFill>
              <a:latin typeface="Calibri" panose="020F0502020204030204"/>
            </a:endParaRPr>
          </a:p>
        </p:txBody>
      </p:sp>
    </p:spTree>
    <p:extLst>
      <p:ext uri="{BB962C8B-B14F-4D97-AF65-F5344CB8AC3E}">
        <p14:creationId xmlns:p14="http://schemas.microsoft.com/office/powerpoint/2010/main" val="2715952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dirty="0"/>
          </a:p>
        </p:txBody>
      </p:sp>
      <p:sp>
        <p:nvSpPr>
          <p:cNvPr id="716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4842" indent="-301862">
              <a:defRPr>
                <a:solidFill>
                  <a:schemeClr val="tx1"/>
                </a:solidFill>
                <a:latin typeface="Calibri" pitchFamily="34" charset="0"/>
              </a:defRPr>
            </a:lvl2pPr>
            <a:lvl3pPr marL="1207451" indent="-241490">
              <a:defRPr>
                <a:solidFill>
                  <a:schemeClr val="tx1"/>
                </a:solidFill>
                <a:latin typeface="Calibri" pitchFamily="34" charset="0"/>
              </a:defRPr>
            </a:lvl3pPr>
            <a:lvl4pPr marL="1690431" indent="-241490">
              <a:defRPr>
                <a:solidFill>
                  <a:schemeClr val="tx1"/>
                </a:solidFill>
                <a:latin typeface="Calibri" pitchFamily="34" charset="0"/>
              </a:defRPr>
            </a:lvl4pPr>
            <a:lvl5pPr marL="2173410" indent="-241490">
              <a:defRPr>
                <a:solidFill>
                  <a:schemeClr val="tx1"/>
                </a:solidFill>
                <a:latin typeface="Calibri" pitchFamily="34" charset="0"/>
              </a:defRPr>
            </a:lvl5pPr>
            <a:lvl6pPr marL="2656391" indent="-241490" defTabSz="482980" fontAlgn="base">
              <a:spcBef>
                <a:spcPct val="0"/>
              </a:spcBef>
              <a:spcAft>
                <a:spcPct val="0"/>
              </a:spcAft>
              <a:defRPr>
                <a:solidFill>
                  <a:schemeClr val="tx1"/>
                </a:solidFill>
                <a:latin typeface="Calibri" pitchFamily="34" charset="0"/>
              </a:defRPr>
            </a:lvl6pPr>
            <a:lvl7pPr marL="3139370" indent="-241490" defTabSz="482980" fontAlgn="base">
              <a:spcBef>
                <a:spcPct val="0"/>
              </a:spcBef>
              <a:spcAft>
                <a:spcPct val="0"/>
              </a:spcAft>
              <a:defRPr>
                <a:solidFill>
                  <a:schemeClr val="tx1"/>
                </a:solidFill>
                <a:latin typeface="Calibri" pitchFamily="34" charset="0"/>
              </a:defRPr>
            </a:lvl7pPr>
            <a:lvl8pPr marL="3622350" indent="-241490" defTabSz="482980" fontAlgn="base">
              <a:spcBef>
                <a:spcPct val="0"/>
              </a:spcBef>
              <a:spcAft>
                <a:spcPct val="0"/>
              </a:spcAft>
              <a:defRPr>
                <a:solidFill>
                  <a:schemeClr val="tx1"/>
                </a:solidFill>
                <a:latin typeface="Calibri" pitchFamily="34" charset="0"/>
              </a:defRPr>
            </a:lvl8pPr>
            <a:lvl9pPr marL="4105331" indent="-241490" defTabSz="482980" fontAlgn="base">
              <a:spcBef>
                <a:spcPct val="0"/>
              </a:spcBef>
              <a:spcAft>
                <a:spcPct val="0"/>
              </a:spcAft>
              <a:defRPr>
                <a:solidFill>
                  <a:schemeClr val="tx1"/>
                </a:solidFill>
                <a:latin typeface="Calibri" pitchFamily="34" charset="0"/>
              </a:defRPr>
            </a:lvl9pPr>
          </a:lstStyle>
          <a:p>
            <a:pPr defTabSz="966155" fontAlgn="base">
              <a:spcBef>
                <a:spcPct val="0"/>
              </a:spcBef>
              <a:spcAft>
                <a:spcPct val="0"/>
              </a:spcAft>
              <a:defRPr/>
            </a:pPr>
            <a:fld id="{B80232F2-F0C6-461B-8721-C5F679A2072B}" type="slidenum">
              <a:rPr lang="en-US" altLang="en-US">
                <a:solidFill>
                  <a:prstClr val="black"/>
                </a:solidFill>
              </a:rPr>
              <a:pPr defTabSz="966155" fontAlgn="base">
                <a:spcBef>
                  <a:spcPct val="0"/>
                </a:spcBef>
                <a:spcAft>
                  <a:spcPct val="0"/>
                </a:spcAft>
                <a:defRPr/>
              </a:pPr>
              <a:t>30</a:t>
            </a:fld>
            <a:endParaRPr lang="en-US" altLang="en-US" dirty="0">
              <a:solidFill>
                <a:prstClr val="black"/>
              </a:solidFill>
            </a:endParaRPr>
          </a:p>
        </p:txBody>
      </p:sp>
    </p:spTree>
    <p:extLst>
      <p:ext uri="{BB962C8B-B14F-4D97-AF65-F5344CB8AC3E}">
        <p14:creationId xmlns:p14="http://schemas.microsoft.com/office/powerpoint/2010/main" val="900078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dirty="0"/>
          </a:p>
        </p:txBody>
      </p:sp>
      <p:sp>
        <p:nvSpPr>
          <p:cNvPr id="716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4842" indent="-301862">
              <a:defRPr>
                <a:solidFill>
                  <a:schemeClr val="tx1"/>
                </a:solidFill>
                <a:latin typeface="Calibri" pitchFamily="34" charset="0"/>
              </a:defRPr>
            </a:lvl2pPr>
            <a:lvl3pPr marL="1207451" indent="-241490">
              <a:defRPr>
                <a:solidFill>
                  <a:schemeClr val="tx1"/>
                </a:solidFill>
                <a:latin typeface="Calibri" pitchFamily="34" charset="0"/>
              </a:defRPr>
            </a:lvl3pPr>
            <a:lvl4pPr marL="1690431" indent="-241490">
              <a:defRPr>
                <a:solidFill>
                  <a:schemeClr val="tx1"/>
                </a:solidFill>
                <a:latin typeface="Calibri" pitchFamily="34" charset="0"/>
              </a:defRPr>
            </a:lvl4pPr>
            <a:lvl5pPr marL="2173410" indent="-241490">
              <a:defRPr>
                <a:solidFill>
                  <a:schemeClr val="tx1"/>
                </a:solidFill>
                <a:latin typeface="Calibri" pitchFamily="34" charset="0"/>
              </a:defRPr>
            </a:lvl5pPr>
            <a:lvl6pPr marL="2656391" indent="-241490" defTabSz="482980" fontAlgn="base">
              <a:spcBef>
                <a:spcPct val="0"/>
              </a:spcBef>
              <a:spcAft>
                <a:spcPct val="0"/>
              </a:spcAft>
              <a:defRPr>
                <a:solidFill>
                  <a:schemeClr val="tx1"/>
                </a:solidFill>
                <a:latin typeface="Calibri" pitchFamily="34" charset="0"/>
              </a:defRPr>
            </a:lvl6pPr>
            <a:lvl7pPr marL="3139370" indent="-241490" defTabSz="482980" fontAlgn="base">
              <a:spcBef>
                <a:spcPct val="0"/>
              </a:spcBef>
              <a:spcAft>
                <a:spcPct val="0"/>
              </a:spcAft>
              <a:defRPr>
                <a:solidFill>
                  <a:schemeClr val="tx1"/>
                </a:solidFill>
                <a:latin typeface="Calibri" pitchFamily="34" charset="0"/>
              </a:defRPr>
            </a:lvl7pPr>
            <a:lvl8pPr marL="3622350" indent="-241490" defTabSz="482980" fontAlgn="base">
              <a:spcBef>
                <a:spcPct val="0"/>
              </a:spcBef>
              <a:spcAft>
                <a:spcPct val="0"/>
              </a:spcAft>
              <a:defRPr>
                <a:solidFill>
                  <a:schemeClr val="tx1"/>
                </a:solidFill>
                <a:latin typeface="Calibri" pitchFamily="34" charset="0"/>
              </a:defRPr>
            </a:lvl8pPr>
            <a:lvl9pPr marL="4105331" indent="-241490" defTabSz="482980" fontAlgn="base">
              <a:spcBef>
                <a:spcPct val="0"/>
              </a:spcBef>
              <a:spcAft>
                <a:spcPct val="0"/>
              </a:spcAft>
              <a:defRPr>
                <a:solidFill>
                  <a:schemeClr val="tx1"/>
                </a:solidFill>
                <a:latin typeface="Calibri" pitchFamily="34" charset="0"/>
              </a:defRPr>
            </a:lvl9pPr>
          </a:lstStyle>
          <a:p>
            <a:pPr defTabSz="966155" fontAlgn="base">
              <a:spcBef>
                <a:spcPct val="0"/>
              </a:spcBef>
              <a:spcAft>
                <a:spcPct val="0"/>
              </a:spcAft>
              <a:defRPr/>
            </a:pPr>
            <a:fld id="{B80232F2-F0C6-461B-8721-C5F679A2072B}" type="slidenum">
              <a:rPr lang="en-US" altLang="en-US">
                <a:solidFill>
                  <a:prstClr val="black"/>
                </a:solidFill>
              </a:rPr>
              <a:pPr defTabSz="966155" fontAlgn="base">
                <a:spcBef>
                  <a:spcPct val="0"/>
                </a:spcBef>
                <a:spcAft>
                  <a:spcPct val="0"/>
                </a:spcAft>
                <a:defRPr/>
              </a:pPr>
              <a:t>32</a:t>
            </a:fld>
            <a:endParaRPr lang="en-US" altLang="en-US" dirty="0">
              <a:solidFill>
                <a:prstClr val="black"/>
              </a:solidFill>
            </a:endParaRPr>
          </a:p>
        </p:txBody>
      </p:sp>
    </p:spTree>
    <p:extLst>
      <p:ext uri="{BB962C8B-B14F-4D97-AF65-F5344CB8AC3E}">
        <p14:creationId xmlns:p14="http://schemas.microsoft.com/office/powerpoint/2010/main" val="552893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34</a:t>
            </a:fld>
            <a:endParaRPr lang="en-AU" dirty="0"/>
          </a:p>
        </p:txBody>
      </p:sp>
    </p:spTree>
    <p:extLst>
      <p:ext uri="{BB962C8B-B14F-4D97-AF65-F5344CB8AC3E}">
        <p14:creationId xmlns:p14="http://schemas.microsoft.com/office/powerpoint/2010/main" val="39347023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solidFill>
                  <a:prstClr val="black"/>
                </a:solidFill>
              </a:rPr>
              <a:pPr/>
              <a:t>37</a:t>
            </a:fld>
            <a:endParaRPr lang="en-AU" dirty="0">
              <a:solidFill>
                <a:prstClr val="black"/>
              </a:solidFill>
            </a:endParaRPr>
          </a:p>
        </p:txBody>
      </p:sp>
    </p:spTree>
    <p:extLst>
      <p:ext uri="{BB962C8B-B14F-4D97-AF65-F5344CB8AC3E}">
        <p14:creationId xmlns:p14="http://schemas.microsoft.com/office/powerpoint/2010/main" val="26967081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155">
              <a:defRPr/>
            </a:pPr>
            <a:r>
              <a:rPr lang="en-AU" dirty="0"/>
              <a:t>Added from Julie’s thesis (if needed)</a:t>
            </a:r>
          </a:p>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38</a:t>
            </a:fld>
            <a:endParaRPr lang="en-AU" dirty="0"/>
          </a:p>
        </p:txBody>
      </p:sp>
    </p:spTree>
    <p:extLst>
      <p:ext uri="{BB962C8B-B14F-4D97-AF65-F5344CB8AC3E}">
        <p14:creationId xmlns:p14="http://schemas.microsoft.com/office/powerpoint/2010/main" val="11479495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39</a:t>
            </a:fld>
            <a:endParaRPr lang="en-AU"/>
          </a:p>
        </p:txBody>
      </p:sp>
    </p:spTree>
    <p:extLst>
      <p:ext uri="{BB962C8B-B14F-4D97-AF65-F5344CB8AC3E}">
        <p14:creationId xmlns:p14="http://schemas.microsoft.com/office/powerpoint/2010/main" val="2768873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40</a:t>
            </a:fld>
            <a:endParaRPr lang="en-AU"/>
          </a:p>
        </p:txBody>
      </p:sp>
    </p:spTree>
    <p:extLst>
      <p:ext uri="{BB962C8B-B14F-4D97-AF65-F5344CB8AC3E}">
        <p14:creationId xmlns:p14="http://schemas.microsoft.com/office/powerpoint/2010/main" val="14420810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41</a:t>
            </a:fld>
            <a:endParaRPr lang="en-AU"/>
          </a:p>
        </p:txBody>
      </p:sp>
    </p:spTree>
    <p:extLst>
      <p:ext uri="{BB962C8B-B14F-4D97-AF65-F5344CB8AC3E}">
        <p14:creationId xmlns:p14="http://schemas.microsoft.com/office/powerpoint/2010/main" val="810155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42</a:t>
            </a:fld>
            <a:endParaRPr lang="en-AU" dirty="0"/>
          </a:p>
        </p:txBody>
      </p:sp>
    </p:spTree>
    <p:extLst>
      <p:ext uri="{BB962C8B-B14F-4D97-AF65-F5344CB8AC3E}">
        <p14:creationId xmlns:p14="http://schemas.microsoft.com/office/powerpoint/2010/main" val="1382638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defTabSz="966155">
              <a:defRPr/>
            </a:pPr>
            <a:fld id="{BB63554A-5CC8-A246-90DA-E58569CD8957}" type="slidenum">
              <a:rPr lang="en-US">
                <a:solidFill>
                  <a:prstClr val="black"/>
                </a:solidFill>
                <a:latin typeface="Calibri" panose="020F0502020204030204"/>
              </a:rPr>
              <a:pPr defTabSz="966155">
                <a:defRPr/>
              </a:pPr>
              <a:t>12</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226819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Chart is animated.</a:t>
            </a:r>
          </a:p>
          <a:p>
            <a:endParaRPr lang="en-AU" dirty="0"/>
          </a:p>
          <a:p>
            <a:pPr marL="181354" indent="-181354" defTabSz="965961">
              <a:buFont typeface="Arial" panose="020B0604020202020204" pitchFamily="34" charset="0"/>
              <a:buChar char="•"/>
              <a:defRPr/>
            </a:pPr>
            <a:r>
              <a:rPr lang="en-US" dirty="0">
                <a:solidFill>
                  <a:schemeClr val="tx1">
                    <a:lumMod val="85000"/>
                    <a:lumOff val="15000"/>
                  </a:schemeClr>
                </a:solidFill>
                <a:latin typeface="Arial Narrow" panose="020B0606020202030204" pitchFamily="34" charset="0"/>
                <a:cs typeface="Arial"/>
              </a:rPr>
              <a:t>Minimum score = 1, maximum score = 6, Midpoint = 3.5</a:t>
            </a:r>
          </a:p>
          <a:p>
            <a:pPr marL="181354" indent="-181354">
              <a:buFont typeface="Arial" panose="020B0604020202020204" pitchFamily="34" charset="0"/>
              <a:buChar char="•"/>
            </a:pPr>
            <a:r>
              <a:rPr lang="en-AU" dirty="0"/>
              <a:t>Black p values</a:t>
            </a:r>
            <a:r>
              <a:rPr lang="en-AU" baseline="0" dirty="0"/>
              <a:t> indicate the significant outcomes of post hoc hypothesis testing between groups at 6 months and 12 months.</a:t>
            </a:r>
            <a:endParaRPr lang="en-AU" dirty="0"/>
          </a:p>
          <a:p>
            <a:pPr marL="181354" indent="-181354">
              <a:buFont typeface="Arial" panose="020B0604020202020204" pitchFamily="34" charset="0"/>
              <a:buChar char="•"/>
            </a:pPr>
            <a:r>
              <a:rPr lang="en-AU" dirty="0"/>
              <a:t>Coloured </a:t>
            </a:r>
            <a:r>
              <a:rPr lang="en-AU" i="1" dirty="0"/>
              <a:t>p</a:t>
            </a:r>
            <a:r>
              <a:rPr lang="en-AU" dirty="0"/>
              <a:t> and</a:t>
            </a:r>
            <a:r>
              <a:rPr lang="en-AU" baseline="0" dirty="0"/>
              <a:t> Cohen’s </a:t>
            </a:r>
            <a:r>
              <a:rPr lang="en-AU" i="1" baseline="0" dirty="0"/>
              <a:t>d</a:t>
            </a:r>
            <a:r>
              <a:rPr lang="en-AU" baseline="0" dirty="0"/>
              <a:t> refer to within group effects.</a:t>
            </a:r>
          </a:p>
          <a:p>
            <a:pPr marL="181354" indent="-181354">
              <a:buFont typeface="Arial" panose="020B0604020202020204" pitchFamily="34" charset="0"/>
              <a:buChar char="•"/>
            </a:pPr>
            <a:r>
              <a:rPr lang="en-AU" baseline="0" dirty="0"/>
              <a:t>Group-by-time </a:t>
            </a:r>
            <a:r>
              <a:rPr lang="en-AU" i="1" baseline="0" dirty="0"/>
              <a:t>p</a:t>
            </a:r>
            <a:r>
              <a:rPr lang="en-AU" baseline="0" dirty="0"/>
              <a:t> value is the overall group effect over time (if significant there is a significant overall group effect over the duration of the study)</a:t>
            </a:r>
          </a:p>
          <a:p>
            <a:pPr marL="181354" indent="-181354">
              <a:buFont typeface="Arial" panose="020B0604020202020204" pitchFamily="34" charset="0"/>
              <a:buChar char="•"/>
            </a:pPr>
            <a:r>
              <a:rPr lang="en-AU" baseline="0" dirty="0"/>
              <a:t>Cronbach </a:t>
            </a:r>
            <a:r>
              <a:rPr lang="el-GR" i="1" baseline="0" dirty="0"/>
              <a:t>α</a:t>
            </a:r>
            <a:r>
              <a:rPr lang="en-AU" baseline="0" dirty="0"/>
              <a:t> = .93 </a:t>
            </a:r>
          </a:p>
          <a:p>
            <a:pPr marL="181354" indent="-181354">
              <a:buFont typeface="Arial" panose="020B0604020202020204" pitchFamily="34" charset="0"/>
              <a:buChar char="•"/>
            </a:pPr>
            <a:r>
              <a:rPr lang="en-AU" b="1" baseline="0" dirty="0"/>
              <a:t>The Control group exhibited a significant decline in morale means over time.</a:t>
            </a:r>
          </a:p>
          <a:p>
            <a:pPr marL="181354" indent="-181354">
              <a:buFont typeface="Arial" panose="020B0604020202020204" pitchFamily="34" charset="0"/>
              <a:buChar char="•"/>
            </a:pPr>
            <a:r>
              <a:rPr lang="en-AU" b="1" baseline="0" dirty="0"/>
              <a:t>QTR Set and Choice intervention were significantly higher morale than the control group from B to 12</a:t>
            </a:r>
          </a:p>
          <a:p>
            <a:endParaRPr lang="en-AU" dirty="0"/>
          </a:p>
        </p:txBody>
      </p:sp>
      <p:sp>
        <p:nvSpPr>
          <p:cNvPr id="4" name="Slide Number Placeholder 3"/>
          <p:cNvSpPr>
            <a:spLocks noGrp="1"/>
          </p:cNvSpPr>
          <p:nvPr>
            <p:ph type="sldNum" sz="quarter" idx="10"/>
          </p:nvPr>
        </p:nvSpPr>
        <p:spPr/>
        <p:txBody>
          <a:bodyPr/>
          <a:lstStyle/>
          <a:p>
            <a:fld id="{2FA49A26-81B1-4EB9-B4C0-362DD15D9264}" type="slidenum">
              <a:rPr lang="en-AU" smtClean="0">
                <a:solidFill>
                  <a:prstClr val="black"/>
                </a:solidFill>
              </a:rPr>
              <a:pPr/>
              <a:t>44</a:t>
            </a:fld>
            <a:endParaRPr lang="en-AU" dirty="0">
              <a:solidFill>
                <a:prstClr val="black"/>
              </a:solidFill>
            </a:endParaRPr>
          </a:p>
        </p:txBody>
      </p:sp>
    </p:spTree>
    <p:extLst>
      <p:ext uri="{BB962C8B-B14F-4D97-AF65-F5344CB8AC3E}">
        <p14:creationId xmlns:p14="http://schemas.microsoft.com/office/powerpoint/2010/main" val="3637673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defTabSz="966155">
              <a:defRPr/>
            </a:pPr>
            <a:fld id="{2FA49A26-81B1-4EB9-B4C0-362DD15D9264}" type="slidenum">
              <a:rPr lang="en-AU">
                <a:solidFill>
                  <a:prstClr val="black"/>
                </a:solidFill>
                <a:latin typeface="Calibri" panose="020F0502020204030204"/>
              </a:rPr>
              <a:pPr defTabSz="966155">
                <a:defRPr/>
              </a:pPr>
              <a:t>13</a:t>
            </a:fld>
            <a:endParaRPr lang="en-AU" dirty="0">
              <a:solidFill>
                <a:prstClr val="black"/>
              </a:solidFill>
              <a:latin typeface="Calibri" panose="020F0502020204030204"/>
            </a:endParaRPr>
          </a:p>
        </p:txBody>
      </p:sp>
    </p:spTree>
    <p:extLst>
      <p:ext uri="{BB962C8B-B14F-4D97-AF65-F5344CB8AC3E}">
        <p14:creationId xmlns:p14="http://schemas.microsoft.com/office/powerpoint/2010/main" val="3275076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14</a:t>
            </a:fld>
            <a:endParaRPr lang="en-AU" dirty="0"/>
          </a:p>
        </p:txBody>
      </p:sp>
    </p:spTree>
    <p:extLst>
      <p:ext uri="{BB962C8B-B14F-4D97-AF65-F5344CB8AC3E}">
        <p14:creationId xmlns:p14="http://schemas.microsoft.com/office/powerpoint/2010/main" val="4041420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15</a:t>
            </a:fld>
            <a:endParaRPr lang="en-AU" dirty="0"/>
          </a:p>
        </p:txBody>
      </p:sp>
    </p:spTree>
    <p:extLst>
      <p:ext uri="{BB962C8B-B14F-4D97-AF65-F5344CB8AC3E}">
        <p14:creationId xmlns:p14="http://schemas.microsoft.com/office/powerpoint/2010/main" val="523163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a:p>
        </p:txBody>
      </p:sp>
      <p:sp>
        <p:nvSpPr>
          <p:cNvPr id="716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4842" indent="-301862">
              <a:defRPr>
                <a:solidFill>
                  <a:schemeClr val="tx1"/>
                </a:solidFill>
                <a:latin typeface="Calibri" pitchFamily="34" charset="0"/>
              </a:defRPr>
            </a:lvl2pPr>
            <a:lvl3pPr marL="1207451" indent="-241490">
              <a:defRPr>
                <a:solidFill>
                  <a:schemeClr val="tx1"/>
                </a:solidFill>
                <a:latin typeface="Calibri" pitchFamily="34" charset="0"/>
              </a:defRPr>
            </a:lvl3pPr>
            <a:lvl4pPr marL="1690431" indent="-241490">
              <a:defRPr>
                <a:solidFill>
                  <a:schemeClr val="tx1"/>
                </a:solidFill>
                <a:latin typeface="Calibri" pitchFamily="34" charset="0"/>
              </a:defRPr>
            </a:lvl4pPr>
            <a:lvl5pPr marL="2173410" indent="-241490">
              <a:defRPr>
                <a:solidFill>
                  <a:schemeClr val="tx1"/>
                </a:solidFill>
                <a:latin typeface="Calibri" pitchFamily="34" charset="0"/>
              </a:defRPr>
            </a:lvl5pPr>
            <a:lvl6pPr marL="2656391" indent="-241490" defTabSz="482980" fontAlgn="base">
              <a:spcBef>
                <a:spcPct val="0"/>
              </a:spcBef>
              <a:spcAft>
                <a:spcPct val="0"/>
              </a:spcAft>
              <a:defRPr>
                <a:solidFill>
                  <a:schemeClr val="tx1"/>
                </a:solidFill>
                <a:latin typeface="Calibri" pitchFamily="34" charset="0"/>
              </a:defRPr>
            </a:lvl6pPr>
            <a:lvl7pPr marL="3139370" indent="-241490" defTabSz="482980" fontAlgn="base">
              <a:spcBef>
                <a:spcPct val="0"/>
              </a:spcBef>
              <a:spcAft>
                <a:spcPct val="0"/>
              </a:spcAft>
              <a:defRPr>
                <a:solidFill>
                  <a:schemeClr val="tx1"/>
                </a:solidFill>
                <a:latin typeface="Calibri" pitchFamily="34" charset="0"/>
              </a:defRPr>
            </a:lvl7pPr>
            <a:lvl8pPr marL="3622350" indent="-241490" defTabSz="482980" fontAlgn="base">
              <a:spcBef>
                <a:spcPct val="0"/>
              </a:spcBef>
              <a:spcAft>
                <a:spcPct val="0"/>
              </a:spcAft>
              <a:defRPr>
                <a:solidFill>
                  <a:schemeClr val="tx1"/>
                </a:solidFill>
                <a:latin typeface="Calibri" pitchFamily="34" charset="0"/>
              </a:defRPr>
            </a:lvl8pPr>
            <a:lvl9pPr marL="4105331" indent="-241490" defTabSz="48298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80232F2-F0C6-461B-8721-C5F679A2072B}" type="slidenum">
              <a:rPr lang="en-US" altLang="en-US" smtClean="0">
                <a:solidFill>
                  <a:prstClr val="black"/>
                </a:solidFill>
              </a:rPr>
              <a:pPr fontAlgn="base">
                <a:spcBef>
                  <a:spcPct val="0"/>
                </a:spcBef>
                <a:spcAft>
                  <a:spcPct val="0"/>
                </a:spcAft>
                <a:defRPr/>
              </a:pPr>
              <a:t>16</a:t>
            </a:fld>
            <a:endParaRPr lang="en-US" altLang="en-US">
              <a:solidFill>
                <a:prstClr val="black"/>
              </a:solidFill>
            </a:endParaRPr>
          </a:p>
        </p:txBody>
      </p:sp>
    </p:spTree>
    <p:extLst>
      <p:ext uri="{BB962C8B-B14F-4D97-AF65-F5344CB8AC3E}">
        <p14:creationId xmlns:p14="http://schemas.microsoft.com/office/powerpoint/2010/main" val="4141150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21</a:t>
            </a:fld>
            <a:endParaRPr lang="en-AU" dirty="0"/>
          </a:p>
        </p:txBody>
      </p:sp>
    </p:spTree>
    <p:extLst>
      <p:ext uri="{BB962C8B-B14F-4D97-AF65-F5344CB8AC3E}">
        <p14:creationId xmlns:p14="http://schemas.microsoft.com/office/powerpoint/2010/main" val="372778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22</a:t>
            </a:fld>
            <a:endParaRPr lang="en-AU" dirty="0"/>
          </a:p>
        </p:txBody>
      </p:sp>
    </p:spTree>
    <p:extLst>
      <p:ext uri="{BB962C8B-B14F-4D97-AF65-F5344CB8AC3E}">
        <p14:creationId xmlns:p14="http://schemas.microsoft.com/office/powerpoint/2010/main" val="3646123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dirty="0"/>
              <a:t>School sample stratification</a:t>
            </a:r>
          </a:p>
          <a:p>
            <a:pPr eaLnBrk="1" hangingPunct="1">
              <a:spcBef>
                <a:spcPct val="0"/>
              </a:spcBef>
            </a:pPr>
            <a:r>
              <a:rPr lang="en-AU" altLang="en-US" dirty="0"/>
              <a:t>Note. The number of schools in the final row is the final study sample n = 24.</a:t>
            </a:r>
          </a:p>
          <a:p>
            <a:pPr eaLnBrk="1" hangingPunct="1">
              <a:spcBef>
                <a:spcPct val="0"/>
              </a:spcBef>
            </a:pPr>
            <a:endParaRPr lang="en-AU" altLang="en-US" dirty="0"/>
          </a:p>
        </p:txBody>
      </p:sp>
      <p:sp>
        <p:nvSpPr>
          <p:cNvPr id="716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943" indent="-302286">
              <a:defRPr>
                <a:solidFill>
                  <a:schemeClr val="tx1"/>
                </a:solidFill>
                <a:latin typeface="Calibri" pitchFamily="34" charset="0"/>
              </a:defRPr>
            </a:lvl2pPr>
            <a:lvl3pPr marL="1209143" indent="-241828">
              <a:defRPr>
                <a:solidFill>
                  <a:schemeClr val="tx1"/>
                </a:solidFill>
                <a:latin typeface="Calibri" pitchFamily="34" charset="0"/>
              </a:defRPr>
            </a:lvl3pPr>
            <a:lvl4pPr marL="1692800" indent="-241828">
              <a:defRPr>
                <a:solidFill>
                  <a:schemeClr val="tx1"/>
                </a:solidFill>
                <a:latin typeface="Calibri" pitchFamily="34" charset="0"/>
              </a:defRPr>
            </a:lvl4pPr>
            <a:lvl5pPr marL="2176458" indent="-241828">
              <a:defRPr>
                <a:solidFill>
                  <a:schemeClr val="tx1"/>
                </a:solidFill>
                <a:latin typeface="Calibri" pitchFamily="34" charset="0"/>
              </a:defRPr>
            </a:lvl5pPr>
            <a:lvl6pPr marL="2660115" indent="-241828" defTabSz="483658" fontAlgn="base">
              <a:spcBef>
                <a:spcPct val="0"/>
              </a:spcBef>
              <a:spcAft>
                <a:spcPct val="0"/>
              </a:spcAft>
              <a:defRPr>
                <a:solidFill>
                  <a:schemeClr val="tx1"/>
                </a:solidFill>
                <a:latin typeface="Calibri" pitchFamily="34" charset="0"/>
              </a:defRPr>
            </a:lvl6pPr>
            <a:lvl7pPr marL="3143772" indent="-241828" defTabSz="483658" fontAlgn="base">
              <a:spcBef>
                <a:spcPct val="0"/>
              </a:spcBef>
              <a:spcAft>
                <a:spcPct val="0"/>
              </a:spcAft>
              <a:defRPr>
                <a:solidFill>
                  <a:schemeClr val="tx1"/>
                </a:solidFill>
                <a:latin typeface="Calibri" pitchFamily="34" charset="0"/>
              </a:defRPr>
            </a:lvl7pPr>
            <a:lvl8pPr marL="3627429" indent="-241828" defTabSz="483658" fontAlgn="base">
              <a:spcBef>
                <a:spcPct val="0"/>
              </a:spcBef>
              <a:spcAft>
                <a:spcPct val="0"/>
              </a:spcAft>
              <a:defRPr>
                <a:solidFill>
                  <a:schemeClr val="tx1"/>
                </a:solidFill>
                <a:latin typeface="Calibri" pitchFamily="34" charset="0"/>
              </a:defRPr>
            </a:lvl8pPr>
            <a:lvl9pPr marL="4111086" indent="-241828" defTabSz="483658" fontAlgn="base">
              <a:spcBef>
                <a:spcPct val="0"/>
              </a:spcBef>
              <a:spcAft>
                <a:spcPct val="0"/>
              </a:spcAft>
              <a:defRPr>
                <a:solidFill>
                  <a:schemeClr val="tx1"/>
                </a:solidFill>
                <a:latin typeface="Calibri" pitchFamily="34" charset="0"/>
              </a:defRPr>
            </a:lvl9pPr>
          </a:lstStyle>
          <a:p>
            <a:pPr defTabSz="966155" fontAlgn="base">
              <a:spcBef>
                <a:spcPct val="0"/>
              </a:spcBef>
              <a:spcAft>
                <a:spcPct val="0"/>
              </a:spcAft>
              <a:defRPr/>
            </a:pPr>
            <a:fld id="{B80232F2-F0C6-461B-8721-C5F679A2072B}" type="slidenum">
              <a:rPr lang="en-US" altLang="en-US">
                <a:solidFill>
                  <a:prstClr val="black"/>
                </a:solidFill>
              </a:rPr>
              <a:pPr defTabSz="966155" fontAlgn="base">
                <a:spcBef>
                  <a:spcPct val="0"/>
                </a:spcBef>
                <a:spcAft>
                  <a:spcPct val="0"/>
                </a:spcAft>
                <a:defRPr/>
              </a:pPr>
              <a:t>23</a:t>
            </a:fld>
            <a:endParaRPr lang="en-US" altLang="en-US" dirty="0">
              <a:solidFill>
                <a:prstClr val="black"/>
              </a:solidFill>
            </a:endParaRPr>
          </a:p>
        </p:txBody>
      </p:sp>
    </p:spTree>
    <p:extLst>
      <p:ext uri="{BB962C8B-B14F-4D97-AF65-F5344CB8AC3E}">
        <p14:creationId xmlns:p14="http://schemas.microsoft.com/office/powerpoint/2010/main" val="936269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427249584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788263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809290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24770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4226587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1552853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1699907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1829046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312129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99903003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27091306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3968001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3A9408-F71B-4D21-8B65-285AE57DD5EA}" type="datetimeFigureOut">
              <a:rPr lang="en-AU" smtClean="0"/>
              <a:t>22/05/2018</a:t>
            </a:fld>
            <a:endParaRPr lang="en-AU"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AB183D-35BB-49E0-8D50-ED3CD95CA2C1}" type="slidenum">
              <a:rPr lang="en-AU" smtClean="0"/>
              <a:t>‹#›</a:t>
            </a:fld>
            <a:endParaRPr lang="en-AU" dirty="0"/>
          </a:p>
        </p:txBody>
      </p:sp>
    </p:spTree>
    <p:extLst>
      <p:ext uri="{BB962C8B-B14F-4D97-AF65-F5344CB8AC3E}">
        <p14:creationId xmlns:p14="http://schemas.microsoft.com/office/powerpoint/2010/main" val="296123042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2"/>
          <a:srcRect l="20160" t="12922" r="8915" b="764"/>
          <a:stretch/>
        </p:blipFill>
        <p:spPr>
          <a:xfrm>
            <a:off x="-14513" y="-1"/>
            <a:ext cx="10029370" cy="6865258"/>
          </a:xfrm>
          <a:prstGeom prst="rect">
            <a:avLst/>
          </a:prstGeom>
        </p:spPr>
      </p:pic>
      <p:sp>
        <p:nvSpPr>
          <p:cNvPr id="4" name="Rectangle 3"/>
          <p:cNvSpPr/>
          <p:nvPr/>
        </p:nvSpPr>
        <p:spPr>
          <a:xfrm>
            <a:off x="0" y="-1"/>
            <a:ext cx="10014857" cy="6865257"/>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TextBox 2"/>
          <p:cNvSpPr txBox="1"/>
          <p:nvPr/>
        </p:nvSpPr>
        <p:spPr>
          <a:xfrm>
            <a:off x="1101272" y="2145351"/>
            <a:ext cx="6774645" cy="1351780"/>
          </a:xfrm>
          <a:prstGeom prst="rect">
            <a:avLst/>
          </a:prstGeom>
          <a:noFill/>
        </p:spPr>
        <p:txBody>
          <a:bodyPr wrap="square" rtlCol="0">
            <a:spAutoFit/>
          </a:bodyPr>
          <a:lstStyle/>
          <a:p>
            <a:pPr>
              <a:lnSpc>
                <a:spcPct val="85000"/>
              </a:lnSpc>
              <a:spcAft>
                <a:spcPts val="2400"/>
              </a:spcAft>
            </a:pPr>
            <a:r>
              <a:rPr lang="en-AU" sz="3200" spc="300">
                <a:solidFill>
                  <a:schemeClr val="accent4"/>
                </a:solidFill>
                <a:latin typeface="Calibri" panose="020F0502020204030204" pitchFamily="34" charset="0"/>
              </a:rPr>
              <a:t>Rowndiau Addysgu o Ansawdd </a:t>
            </a:r>
            <a:r>
              <a:rPr lang="en-AU" sz="3200" spc="300">
                <a:solidFill>
                  <a:schemeClr val="bg1"/>
                </a:solidFill>
                <a:latin typeface="Calibri" panose="020F0502020204030204" pitchFamily="34" charset="0"/>
              </a:rPr>
              <a:t>Grymuso athrawon i wella arfer proffesiynol a dysgu myfyrwyr</a:t>
            </a:r>
            <a:endParaRPr lang="en-AU" sz="3200" dirty="0">
              <a:solidFill>
                <a:schemeClr val="bg1"/>
              </a:solidFill>
              <a:latin typeface="Calibri" panose="020F0502020204030204" pitchFamily="34" charset="0"/>
            </a:endParaRPr>
          </a:p>
        </p:txBody>
      </p:sp>
      <p:sp>
        <p:nvSpPr>
          <p:cNvPr id="5" name="TextBox 4"/>
          <p:cNvSpPr txBox="1"/>
          <p:nvPr/>
        </p:nvSpPr>
        <p:spPr>
          <a:xfrm>
            <a:off x="1101272" y="5442306"/>
            <a:ext cx="7763328" cy="879472"/>
          </a:xfrm>
          <a:prstGeom prst="rect">
            <a:avLst/>
          </a:prstGeom>
          <a:noFill/>
        </p:spPr>
        <p:txBody>
          <a:bodyPr wrap="square" rtlCol="0">
            <a:spAutoFit/>
          </a:bodyPr>
          <a:lstStyle/>
          <a:p>
            <a:pPr>
              <a:lnSpc>
                <a:spcPct val="85000"/>
              </a:lnSpc>
              <a:spcAft>
                <a:spcPts val="2400"/>
              </a:spcAft>
            </a:pPr>
            <a:r>
              <a:rPr lang="en-AU" sz="2000" spc="300">
                <a:solidFill>
                  <a:schemeClr val="accent4"/>
                </a:solidFill>
              </a:rPr>
              <a:t>Yr Athro Llawryfol Jennifer </a:t>
            </a:r>
            <a:r>
              <a:rPr lang="en-AU" sz="2000" spc="300" dirty="0">
                <a:solidFill>
                  <a:schemeClr val="accent4"/>
                </a:solidFill>
              </a:rPr>
              <a:t>Gore </a:t>
            </a:r>
            <a:r>
              <a:rPr lang="en-AU" sz="2000">
                <a:solidFill>
                  <a:schemeClr val="bg1"/>
                </a:solidFill>
              </a:rPr>
              <a:t/>
            </a:r>
            <a:br>
              <a:rPr lang="en-AU" sz="2000">
                <a:solidFill>
                  <a:schemeClr val="bg1"/>
                </a:solidFill>
              </a:rPr>
            </a:br>
            <a:r>
              <a:rPr lang="en-AU" sz="2000">
                <a:solidFill>
                  <a:schemeClr val="bg1"/>
                </a:solidFill>
              </a:rPr>
              <a:t>Prifysgol Newcastle </a:t>
            </a:r>
            <a:br>
              <a:rPr lang="en-AU" sz="2000">
                <a:solidFill>
                  <a:schemeClr val="bg1"/>
                </a:solidFill>
              </a:rPr>
            </a:br>
            <a:r>
              <a:rPr lang="en-AU" sz="2000">
                <a:solidFill>
                  <a:schemeClr val="bg1"/>
                </a:solidFill>
              </a:rPr>
              <a:t>Cyflwyniad ar gyfer Cyngor y Gweithlu Addysg Cymru | Mai </a:t>
            </a:r>
            <a:r>
              <a:rPr lang="en-AU" sz="2000" dirty="0">
                <a:solidFill>
                  <a:schemeClr val="bg1"/>
                </a:solidFill>
              </a:rPr>
              <a:t>22, 2018</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16263" y="5830526"/>
            <a:ext cx="1399731" cy="491252"/>
          </a:xfrm>
          <a:prstGeom prst="rect">
            <a:avLst/>
          </a:prstGeom>
        </p:spPr>
      </p:pic>
      <p:pic>
        <p:nvPicPr>
          <p:cNvPr id="8" name="Picture 5" descr="Report Cover28-10-14-V4-0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8757" t="-124" b="85145"/>
          <a:stretch/>
        </p:blipFill>
        <p:spPr bwMode="auto">
          <a:xfrm>
            <a:off x="10266303" y="191911"/>
            <a:ext cx="1699652"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5613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403131" y="1033386"/>
            <a:ext cx="7001758" cy="620170"/>
          </a:xfrm>
          <a:prstGeom prst="rect">
            <a:avLst/>
          </a:prstGeom>
          <a:noFill/>
        </p:spPr>
        <p:txBody>
          <a:bodyPr wrap="square" rtlCol="0">
            <a:spAutoFit/>
          </a:bodyPr>
          <a:lstStyle/>
          <a:p>
            <a:pPr>
              <a:lnSpc>
                <a:spcPct val="85000"/>
              </a:lnSpc>
            </a:pPr>
            <a:r>
              <a:rPr lang="en-AU" sz="4000">
                <a:solidFill>
                  <a:srgbClr val="FFC000"/>
                </a:solidFill>
              </a:rPr>
              <a:t>Model Addysgu o Ansawdd</a:t>
            </a:r>
            <a:endParaRPr lang="en-AU" sz="4000" dirty="0">
              <a:solidFill>
                <a:srgbClr val="FFC000"/>
              </a:solidFill>
            </a:endParaRPr>
          </a:p>
        </p:txBody>
      </p:sp>
      <p:sp>
        <p:nvSpPr>
          <p:cNvPr id="7" name="TextBox 6"/>
          <p:cNvSpPr txBox="1"/>
          <p:nvPr/>
        </p:nvSpPr>
        <p:spPr>
          <a:xfrm>
            <a:off x="1403131" y="2200202"/>
            <a:ext cx="9143999" cy="3268587"/>
          </a:xfrm>
          <a:prstGeom prst="rect">
            <a:avLst/>
          </a:prstGeom>
          <a:noFill/>
        </p:spPr>
        <p:txBody>
          <a:bodyPr wrap="square" rtlCol="0">
            <a:spAutoFit/>
          </a:bodyPr>
          <a:lstStyle/>
          <a:p>
            <a:pPr marL="457200" indent="-457200" defTabSz="544513">
              <a:lnSpc>
                <a:spcPct val="90000"/>
              </a:lnSpc>
              <a:spcAft>
                <a:spcPts val="1200"/>
              </a:spcAft>
              <a:buFont typeface="Wingdings" panose="05000000000000000000" pitchFamily="2" charset="2"/>
              <a:buChar char="§"/>
            </a:pPr>
            <a:r>
              <a:rPr lang="en-AU" sz="2800">
                <a:solidFill>
                  <a:schemeClr val="bg1"/>
                </a:solidFill>
              </a:rPr>
              <a:t>Y rhagflaenwyr oedd Addysgeg Ddilys ac Addysgeg Gynhyrchiol</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a:solidFill>
                  <a:schemeClr val="bg1"/>
                </a:solidFill>
              </a:rPr>
              <a:t>Ddim yn ymwneud ag arferion addysgu’n unig, ond am ‘ymarfer addysgu’</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a:solidFill>
                  <a:schemeClr val="bg1"/>
                </a:solidFill>
              </a:rPr>
              <a:t>Ar waith i ddechrau yn NSW </a:t>
            </a:r>
            <a:r>
              <a:rPr lang="en-AU" sz="2800" dirty="0">
                <a:solidFill>
                  <a:schemeClr val="bg1"/>
                </a:solidFill>
              </a:rPr>
              <a:t>(NSW DET, 2003, 2005</a:t>
            </a:r>
            <a:r>
              <a:rPr lang="en-AU" sz="2800">
                <a:solidFill>
                  <a:schemeClr val="bg1"/>
                </a:solidFill>
              </a:rPr>
              <a:t>) a’r </a:t>
            </a:r>
            <a:r>
              <a:rPr lang="en-AU" sz="2800" dirty="0">
                <a:solidFill>
                  <a:schemeClr val="bg1"/>
                </a:solidFill>
              </a:rPr>
              <a:t>ACT</a:t>
            </a:r>
          </a:p>
          <a:p>
            <a:pPr marL="457200" indent="-457200" defTabSz="544513">
              <a:lnSpc>
                <a:spcPct val="90000"/>
              </a:lnSpc>
              <a:spcAft>
                <a:spcPts val="1200"/>
              </a:spcAft>
              <a:buFont typeface="Wingdings" panose="05000000000000000000" pitchFamily="2" charset="2"/>
              <a:buChar char="§"/>
            </a:pPr>
            <a:r>
              <a:rPr lang="en-AU" sz="2800">
                <a:solidFill>
                  <a:schemeClr val="bg1"/>
                </a:solidFill>
              </a:rPr>
              <a:t>Perthnasol ar draws pob blwyddyn a phob maes pwnc</a:t>
            </a:r>
            <a:endParaRPr lang="en-AU" sz="2800" dirty="0">
              <a:solidFill>
                <a:schemeClr val="bg1"/>
              </a:solidFill>
            </a:endParaRPr>
          </a:p>
        </p:txBody>
      </p:sp>
    </p:spTree>
    <p:extLst>
      <p:ext uri="{BB962C8B-B14F-4D97-AF65-F5344CB8AC3E}">
        <p14:creationId xmlns:p14="http://schemas.microsoft.com/office/powerpoint/2010/main" val="2662128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52254454"/>
              </p:ext>
            </p:extLst>
          </p:nvPr>
        </p:nvGraphicFramePr>
        <p:xfrm>
          <a:off x="496547" y="1959267"/>
          <a:ext cx="11198907" cy="4366838"/>
        </p:xfrm>
        <a:graphic>
          <a:graphicData uri="http://schemas.openxmlformats.org/drawingml/2006/table">
            <a:tbl>
              <a:tblPr firstRow="1" firstCol="1" bandRow="1"/>
              <a:tblGrid>
                <a:gridCol w="3942103">
                  <a:extLst>
                    <a:ext uri="{9D8B030D-6E8A-4147-A177-3AD203B41FA5}">
                      <a16:colId xmlns="" xmlns:a16="http://schemas.microsoft.com/office/drawing/2014/main" val="20000"/>
                    </a:ext>
                  </a:extLst>
                </a:gridCol>
                <a:gridCol w="3698979">
                  <a:extLst>
                    <a:ext uri="{9D8B030D-6E8A-4147-A177-3AD203B41FA5}">
                      <a16:colId xmlns="" xmlns:a16="http://schemas.microsoft.com/office/drawing/2014/main" val="20001"/>
                    </a:ext>
                  </a:extLst>
                </a:gridCol>
                <a:gridCol w="3557825">
                  <a:extLst>
                    <a:ext uri="{9D8B030D-6E8A-4147-A177-3AD203B41FA5}">
                      <a16:colId xmlns="" xmlns:a16="http://schemas.microsoft.com/office/drawing/2014/main" val="20002"/>
                    </a:ext>
                  </a:extLst>
                </a:gridCol>
              </a:tblGrid>
              <a:tr h="425667">
                <a:tc>
                  <a:txBody>
                    <a:bodyPr/>
                    <a:lstStyle/>
                    <a:p>
                      <a:pPr algn="l">
                        <a:lnSpc>
                          <a:spcPct val="85000"/>
                        </a:lnSpc>
                        <a:spcBef>
                          <a:spcPts val="200"/>
                        </a:spcBef>
                        <a:spcAft>
                          <a:spcPts val="1200"/>
                        </a:spcAft>
                      </a:pPr>
                      <a:r>
                        <a:rPr lang="en-AU" sz="3000" b="0">
                          <a:solidFill>
                            <a:schemeClr val="accent4"/>
                          </a:solidFill>
                          <a:effectLst/>
                          <a:latin typeface="Calibri" panose="020F0502020204030204" pitchFamily="34" charset="0"/>
                          <a:ea typeface="Calibri" panose="020F0502020204030204" pitchFamily="34" charset="0"/>
                          <a:cs typeface="Times New Roman" panose="02020603050405020304" pitchFamily="18" charset="0"/>
                        </a:rPr>
                        <a:t>Ansawdd Deallusol</a:t>
                      </a:r>
                      <a:endParaRPr lang="en-AU" sz="3000" b="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85000"/>
                        </a:lnSpc>
                        <a:spcBef>
                          <a:spcPts val="200"/>
                        </a:spcBef>
                        <a:spcAft>
                          <a:spcPts val="1200"/>
                        </a:spcAft>
                      </a:pPr>
                      <a:r>
                        <a:rPr lang="en-AU" sz="3000" b="0">
                          <a:solidFill>
                            <a:schemeClr val="accent4"/>
                          </a:solidFill>
                          <a:effectLst/>
                          <a:latin typeface="Calibri" panose="020F0502020204030204" pitchFamily="34" charset="0"/>
                          <a:ea typeface="Calibri" panose="020F0502020204030204" pitchFamily="34" charset="0"/>
                          <a:cs typeface="Times New Roman" panose="02020603050405020304" pitchFamily="18" charset="0"/>
                        </a:rPr>
                        <a:t>Amgylchedd Dysgu o Ansawdd</a:t>
                      </a:r>
                      <a:endParaRPr lang="en-AU" sz="3000" b="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85000"/>
                        </a:lnSpc>
                        <a:spcBef>
                          <a:spcPts val="200"/>
                        </a:spcBef>
                        <a:spcAft>
                          <a:spcPts val="1200"/>
                        </a:spcAft>
                      </a:pPr>
                      <a:r>
                        <a:rPr lang="en-AU" sz="3000" b="0">
                          <a:solidFill>
                            <a:schemeClr val="accent4"/>
                          </a:solidFill>
                          <a:effectLst/>
                          <a:latin typeface="Calibri" panose="020F0502020204030204" pitchFamily="34" charset="0"/>
                          <a:ea typeface="Calibri" panose="020F0502020204030204" pitchFamily="34" charset="0"/>
                          <a:cs typeface="Times New Roman" panose="02020603050405020304" pitchFamily="18" charset="0"/>
                        </a:rPr>
                        <a:t>Arwyddocâd</a:t>
                      </a:r>
                      <a:endParaRPr lang="en-AU" sz="3000" b="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29427">
                <a:tc>
                  <a:txBody>
                    <a:bodyPr/>
                    <a:lstStyle/>
                    <a:p>
                      <a:pPr algn="l">
                        <a:lnSpc>
                          <a:spcPct val="20000"/>
                        </a:lnSpc>
                        <a:spcBef>
                          <a:spcPts val="200"/>
                        </a:spcBef>
                        <a:spcAft>
                          <a:spcPts val="200"/>
                        </a:spcAft>
                      </a:pPr>
                      <a:endParaRPr lang="en-AU" sz="2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1270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20000"/>
                        </a:lnSpc>
                        <a:spcBef>
                          <a:spcPts val="200"/>
                        </a:spcBef>
                        <a:spcAft>
                          <a:spcPts val="200"/>
                        </a:spcAft>
                      </a:pPr>
                      <a:endParaRPr lang="en-AU" sz="26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1270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20000"/>
                        </a:lnSpc>
                        <a:spcBef>
                          <a:spcPts val="200"/>
                        </a:spcBef>
                        <a:spcAft>
                          <a:spcPts val="200"/>
                        </a:spcAft>
                      </a:pPr>
                      <a:endParaRPr lang="en-AU" sz="26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1270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7"/>
                  </a:ext>
                </a:extLst>
              </a:tr>
              <a:tr h="0">
                <a:tc>
                  <a:txBody>
                    <a:bodyPr/>
                    <a:lstStyle/>
                    <a:p>
                      <a:pPr algn="l">
                        <a:lnSpc>
                          <a:spcPct val="20000"/>
                        </a:lnSpc>
                        <a:spcBef>
                          <a:spcPts val="200"/>
                        </a:spcBef>
                        <a:spcAft>
                          <a:spcPts val="200"/>
                        </a:spcAft>
                      </a:pPr>
                      <a:endParaRPr lang="en-AU" sz="2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6350" cap="flat" cmpd="sng" algn="ctr">
                      <a:solidFill>
                        <a:schemeClr val="accent4"/>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a:lnSpc>
                          <a:spcPct val="20000"/>
                        </a:lnSpc>
                        <a:spcBef>
                          <a:spcPts val="200"/>
                        </a:spcBef>
                        <a:spcAft>
                          <a:spcPts val="200"/>
                        </a:spcAft>
                      </a:pPr>
                      <a:endParaRPr lang="en-AU" sz="26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6350" cap="flat" cmpd="sng" algn="ctr">
                      <a:solidFill>
                        <a:schemeClr val="accent4"/>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a:lnSpc>
                          <a:spcPct val="20000"/>
                        </a:lnSpc>
                        <a:spcBef>
                          <a:spcPts val="200"/>
                        </a:spcBef>
                        <a:spcAft>
                          <a:spcPts val="200"/>
                        </a:spcAft>
                      </a:pPr>
                      <a:endParaRPr lang="en-AU" sz="26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6350" cap="flat" cmpd="sng" algn="ctr">
                      <a:solidFill>
                        <a:schemeClr val="accent4"/>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8"/>
                  </a:ext>
                </a:extLst>
              </a:tr>
              <a:tr h="541039">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Gwybodaeth ddwfn</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Meini prawf ansawdd pendant</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Gwybodaeth gefndir</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541039">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Dealltwriaeth ddwfn</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Ymgysylltiad</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Gwybodaeth ddiwylliannol</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541039">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Gwybodaeth broblemataidd</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Disgwyliadau uchel</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Integreiddio gwybodaeth</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541039">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Meddwl o radd uwch</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Cymorth cymdeithasol</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Cynhwysiant</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541039">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Metaiaith</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Hunanreoleiddio myfyrwyr</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Cysylltioldeb</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5"/>
                  </a:ext>
                </a:extLst>
              </a:tr>
              <a:tr h="504374">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Cyfathrebu sylweddol</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w="3175"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Cyfarwyddyd myfyrwyr</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w="3175"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Naratif</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w="3175"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6"/>
                  </a:ext>
                </a:extLst>
              </a:tr>
            </a:tbl>
          </a:graphicData>
        </a:graphic>
      </p:graphicFrame>
      <p:sp>
        <p:nvSpPr>
          <p:cNvPr id="5" name="TextBox 4"/>
          <p:cNvSpPr txBox="1"/>
          <p:nvPr/>
        </p:nvSpPr>
        <p:spPr>
          <a:xfrm>
            <a:off x="496547" y="576221"/>
            <a:ext cx="10870632" cy="567399"/>
          </a:xfrm>
          <a:prstGeom prst="rect">
            <a:avLst/>
          </a:prstGeom>
          <a:noFill/>
        </p:spPr>
        <p:txBody>
          <a:bodyPr wrap="square" rtlCol="0">
            <a:spAutoFit/>
          </a:bodyPr>
          <a:lstStyle/>
          <a:p>
            <a:pPr>
              <a:lnSpc>
                <a:spcPct val="85000"/>
              </a:lnSpc>
            </a:pPr>
            <a:r>
              <a:rPr lang="en-AU" sz="3600" spc="300">
                <a:solidFill>
                  <a:schemeClr val="tx1">
                    <a:lumMod val="95000"/>
                    <a:lumOff val="5000"/>
                  </a:schemeClr>
                </a:solidFill>
                <a:latin typeface="Calibri" panose="020F0502020204030204" pitchFamily="34" charset="0"/>
              </a:rPr>
              <a:t>Model Addysgu o Ansawdd</a:t>
            </a:r>
            <a:endParaRPr lang="en-AU" sz="3600" spc="300" dirty="0">
              <a:solidFill>
                <a:schemeClr val="tx1">
                  <a:lumMod val="95000"/>
                  <a:lumOff val="5000"/>
                </a:schemeClr>
              </a:solidFill>
              <a:latin typeface="Calibri" panose="020F0502020204030204" pitchFamily="34" charset="0"/>
            </a:endParaRPr>
          </a:p>
        </p:txBody>
      </p:sp>
      <p:sp>
        <p:nvSpPr>
          <p:cNvPr id="6" name="TextBox 5"/>
          <p:cNvSpPr txBox="1"/>
          <p:nvPr/>
        </p:nvSpPr>
        <p:spPr>
          <a:xfrm>
            <a:off x="585447" y="1051531"/>
            <a:ext cx="6031253" cy="435376"/>
          </a:xfrm>
          <a:prstGeom prst="rect">
            <a:avLst/>
          </a:prstGeom>
          <a:noFill/>
        </p:spPr>
        <p:txBody>
          <a:bodyPr wrap="square" rtlCol="0">
            <a:spAutoFit/>
          </a:bodyPr>
          <a:lstStyle/>
          <a:p>
            <a:pPr>
              <a:lnSpc>
                <a:spcPct val="85000"/>
              </a:lnSpc>
            </a:pPr>
            <a:r>
              <a:rPr lang="en-AU" sz="2600" spc="300">
                <a:solidFill>
                  <a:schemeClr val="bg1">
                    <a:lumMod val="65000"/>
                  </a:schemeClr>
                </a:solidFill>
                <a:latin typeface="Calibri" panose="020F0502020204030204" pitchFamily="34" charset="0"/>
              </a:rPr>
              <a:t>3 dimensiwn a 18 elfen</a:t>
            </a:r>
            <a:endParaRPr lang="en-AU" sz="2600" spc="300" dirty="0">
              <a:solidFill>
                <a:schemeClr val="tx1">
                  <a:lumMod val="95000"/>
                  <a:lumOff val="5000"/>
                </a:schemeClr>
              </a:solidFill>
              <a:latin typeface="Calibri" panose="020F0502020204030204" pitchFamily="34" charset="0"/>
            </a:endParaRPr>
          </a:p>
        </p:txBody>
      </p:sp>
    </p:spTree>
    <p:extLst>
      <p:ext uri="{BB962C8B-B14F-4D97-AF65-F5344CB8AC3E}">
        <p14:creationId xmlns:p14="http://schemas.microsoft.com/office/powerpoint/2010/main" val="260768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633195727"/>
              </p:ext>
            </p:extLst>
          </p:nvPr>
        </p:nvGraphicFramePr>
        <p:xfrm>
          <a:off x="596900" y="1511389"/>
          <a:ext cx="10985500" cy="4904421"/>
        </p:xfrm>
        <a:graphic>
          <a:graphicData uri="http://schemas.openxmlformats.org/drawingml/2006/table">
            <a:tbl>
              <a:tblPr firstRow="1" bandRow="1">
                <a:tableStyleId>{F5AB1C69-6EDB-4FF4-983F-18BD219EF322}</a:tableStyleId>
              </a:tblPr>
              <a:tblGrid>
                <a:gridCol w="953043">
                  <a:extLst>
                    <a:ext uri="{9D8B030D-6E8A-4147-A177-3AD203B41FA5}">
                      <a16:colId xmlns="" xmlns:a16="http://schemas.microsoft.com/office/drawing/2014/main" val="20000"/>
                    </a:ext>
                  </a:extLst>
                </a:gridCol>
                <a:gridCol w="10032457">
                  <a:extLst>
                    <a:ext uri="{9D8B030D-6E8A-4147-A177-3AD203B41FA5}">
                      <a16:colId xmlns="" xmlns:a16="http://schemas.microsoft.com/office/drawing/2014/main" val="20001"/>
                    </a:ext>
                  </a:extLst>
                </a:gridCol>
              </a:tblGrid>
              <a:tr h="1167779">
                <a:tc gridSpan="2">
                  <a:txBody>
                    <a:bodyPr/>
                    <a:lstStyle/>
                    <a:p>
                      <a:pPr marL="0" indent="0" algn="l">
                        <a:buFont typeface="+mj-lt"/>
                        <a:buNone/>
                      </a:pPr>
                      <a:r>
                        <a:rPr lang="en-AU" sz="2800" spc="0">
                          <a:latin typeface="+mn-lt"/>
                        </a:rPr>
                        <a:t>GWYBODAETH DDWFN</a:t>
                      </a:r>
                      <a:endParaRPr lang="en-AU" sz="2800" spc="0" dirty="0">
                        <a:latin typeface="+mn-lt"/>
                      </a:endParaRPr>
                    </a:p>
                    <a:p>
                      <a:pPr marL="0" indent="0" algn="l">
                        <a:lnSpc>
                          <a:spcPct val="90000"/>
                        </a:lnSpc>
                        <a:buFont typeface="+mj-lt"/>
                        <a:buNone/>
                      </a:pPr>
                      <a:r>
                        <a:rPr kumimoji="0" lang="en-AU" sz="2200" u="none" strike="noStrike" cap="none" normalizeH="0" baseline="0">
                          <a:ln>
                            <a:noFill/>
                          </a:ln>
                          <a:effectLst/>
                          <a:latin typeface="+mn-lt"/>
                        </a:rPr>
                        <a:t>I ba raddau mae’r wybodaeth yr eir i’r afael â hi yn y wers yn canolbwyntio ar nifer bach o gysyniadau allweddol a’r perthnasau rhyngddynt?</a:t>
                      </a:r>
                      <a:endParaRPr lang="en-AU" sz="2200" b="1" spc="-150" dirty="0">
                        <a:solidFill>
                          <a:schemeClr val="tx1"/>
                        </a:solidFill>
                        <a:latin typeface="+mn-lt"/>
                      </a:endParaRPr>
                    </a:p>
                  </a:txBody>
                  <a:tcPr marL="91434" marR="91434" marT="45719" marB="45719" anchor="ctr">
                    <a:solidFill>
                      <a:schemeClr val="accent4"/>
                    </a:solidFill>
                  </a:tcPr>
                </a:tc>
                <a:tc hMerge="1">
                  <a:txBody>
                    <a:bodyPr/>
                    <a:lstStyle/>
                    <a:p>
                      <a:pPr marL="0" indent="0" algn="ctr">
                        <a:buFont typeface="+mj-lt"/>
                        <a:buNone/>
                      </a:pPr>
                      <a:endParaRPr lang="en-AU" sz="1800" spc="-150" dirty="0">
                        <a:solidFill>
                          <a:schemeClr val="tx1"/>
                        </a:solidFill>
                      </a:endParaRPr>
                    </a:p>
                  </a:txBody>
                  <a:tcPr marL="91434" marR="91434" marT="45725" marB="45725" anchor="ctr"/>
                </a:tc>
                <a:extLst>
                  <a:ext uri="{0D108BD9-81ED-4DB2-BD59-A6C34878D82A}">
                    <a16:rowId xmlns="" xmlns:a16="http://schemas.microsoft.com/office/drawing/2014/main" val="10000"/>
                  </a:ext>
                </a:extLst>
              </a:tr>
              <a:tr h="674360">
                <a:tc>
                  <a:txBody>
                    <a:bodyPr/>
                    <a:lstStyle/>
                    <a:p>
                      <a:pPr marL="0" marR="0" lvl="0" indent="0" algn="ctr" defTabSz="457200" rtl="0" eaLnBrk="1" fontAlgn="base" latinLnBrk="0" hangingPunct="1">
                        <a:lnSpc>
                          <a:spcPct val="200000"/>
                        </a:lnSpc>
                        <a:spcBef>
                          <a:spcPct val="0"/>
                        </a:spcBef>
                        <a:spcAft>
                          <a:spcPct val="0"/>
                        </a:spcAft>
                        <a:buClrTx/>
                        <a:buSzTx/>
                        <a:buFontTx/>
                        <a:buNone/>
                        <a:tabLst/>
                      </a:pPr>
                      <a:r>
                        <a:rPr kumimoji="0" lang="en-AU" sz="2000" u="none" strike="noStrike" cap="none" normalizeH="0" baseline="0" dirty="0">
                          <a:ln>
                            <a:noFill/>
                          </a:ln>
                          <a:solidFill>
                            <a:schemeClr val="tx1">
                              <a:lumMod val="85000"/>
                              <a:lumOff val="15000"/>
                            </a:schemeClr>
                          </a:solidFill>
                          <a:effectLst/>
                          <a:latin typeface="+mn-lt"/>
                        </a:rPr>
                        <a:t>1</a:t>
                      </a:r>
                      <a:endParaRPr kumimoji="0" lang="en-AU" sz="2000" b="0" i="0" u="none" strike="noStrike" cap="none" normalizeH="0" baseline="0" dirty="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horzOverflow="overflow">
                    <a:solidFill>
                      <a:schemeClr val="bg1">
                        <a:lumMod val="85000"/>
                      </a:schemeClr>
                    </a:solidFill>
                  </a:tcPr>
                </a:tc>
                <a:tc>
                  <a:txBody>
                    <a:bodyPr/>
                    <a:lstStyle/>
                    <a:p>
                      <a:pPr marL="0" marR="0" lvl="0" indent="0" algn="l" defTabSz="457200" rtl="0" eaLnBrk="1" fontAlgn="base" latinLnBrk="0" hangingPunct="1">
                        <a:lnSpc>
                          <a:spcPct val="90000"/>
                        </a:lnSpc>
                        <a:spcBef>
                          <a:spcPct val="0"/>
                        </a:spcBef>
                        <a:spcAft>
                          <a:spcPct val="0"/>
                        </a:spcAft>
                        <a:buClrTx/>
                        <a:buSzTx/>
                        <a:buFontTx/>
                        <a:buNone/>
                        <a:tabLst/>
                      </a:pPr>
                      <a:r>
                        <a:rPr kumimoji="0" lang="en-US" sz="2000" u="none" strike="noStrike" cap="none" normalizeH="0" baseline="0">
                          <a:ln>
                            <a:noFill/>
                          </a:ln>
                          <a:solidFill>
                            <a:schemeClr val="tx1">
                              <a:lumMod val="85000"/>
                              <a:lumOff val="15000"/>
                            </a:schemeClr>
                          </a:solidFill>
                          <a:effectLst/>
                          <a:latin typeface="+mn-lt"/>
                        </a:rPr>
                        <a:t>Mae gwybodaeth gynnwys y wers bron yn gyfan gwbl yn fas oherwydd nad yw’n ymdrin â chysyniadau neu syniadau arwyddocaol.</a:t>
                      </a:r>
                      <a:endParaRPr kumimoji="0" lang="en-US" sz="2000" b="0" i="0" u="none" strike="noStrike" cap="none" normalizeH="0" baseline="0" dirty="0">
                        <a:ln>
                          <a:noFill/>
                        </a:ln>
                        <a:solidFill>
                          <a:schemeClr val="tx1">
                            <a:lumMod val="85000"/>
                            <a:lumOff val="15000"/>
                          </a:schemeClr>
                        </a:solidFill>
                        <a:effectLst/>
                        <a:latin typeface="+mn-lt"/>
                        <a:ea typeface="ＭＳ Ｐゴシック" pitchFamily="34" charset="-128"/>
                      </a:endParaRPr>
                    </a:p>
                  </a:txBody>
                  <a:tcPr marL="68580" marR="68580" marT="0" marB="0" anchor="ctr" horzOverflow="overflow">
                    <a:solidFill>
                      <a:schemeClr val="bg1">
                        <a:lumMod val="85000"/>
                      </a:schemeClr>
                    </a:solidFill>
                  </a:tcPr>
                </a:tc>
                <a:extLst>
                  <a:ext uri="{0D108BD9-81ED-4DB2-BD59-A6C34878D82A}">
                    <a16:rowId xmlns="" xmlns:a16="http://schemas.microsoft.com/office/drawing/2014/main" val="10001"/>
                  </a:ext>
                </a:extLst>
              </a:tr>
              <a:tr h="674360">
                <a:tc>
                  <a:txBody>
                    <a:bodyPr/>
                    <a:lstStyle/>
                    <a:p>
                      <a:pPr marL="0" marR="0" lvl="0" indent="0" algn="ctr" defTabSz="457200" rtl="0" eaLnBrk="1" fontAlgn="base" latinLnBrk="0" hangingPunct="1">
                        <a:lnSpc>
                          <a:spcPct val="200000"/>
                        </a:lnSpc>
                        <a:spcBef>
                          <a:spcPct val="0"/>
                        </a:spcBef>
                        <a:spcAft>
                          <a:spcPct val="0"/>
                        </a:spcAft>
                        <a:buClrTx/>
                        <a:buSzTx/>
                        <a:buFontTx/>
                        <a:buNone/>
                        <a:tabLst/>
                      </a:pPr>
                      <a:r>
                        <a:rPr kumimoji="0" lang="en-AU" sz="2000" u="none" strike="noStrike" cap="none" normalizeH="0" baseline="0" dirty="0">
                          <a:ln>
                            <a:noFill/>
                          </a:ln>
                          <a:solidFill>
                            <a:schemeClr val="tx1">
                              <a:lumMod val="85000"/>
                              <a:lumOff val="15000"/>
                            </a:schemeClr>
                          </a:solidFill>
                          <a:effectLst/>
                          <a:latin typeface="+mn-lt"/>
                        </a:rPr>
                        <a:t>2</a:t>
                      </a:r>
                      <a:endParaRPr kumimoji="0" lang="en-AU" sz="2000" b="0" i="0" u="none" strike="noStrike" cap="none" normalizeH="0" baseline="0" dirty="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horzOverflow="overflow">
                    <a:solidFill>
                      <a:schemeClr val="bg1">
                        <a:lumMod val="95000"/>
                      </a:schemeClr>
                    </a:solidFill>
                  </a:tcPr>
                </a:tc>
                <a:tc>
                  <a:txBody>
                    <a:bodyPr/>
                    <a:lstStyle/>
                    <a:p>
                      <a:pPr marL="0" marR="0" lvl="0" indent="0" algn="l" defTabSz="457200" rtl="0" eaLnBrk="1" fontAlgn="base" latinLnBrk="0" hangingPunct="1">
                        <a:lnSpc>
                          <a:spcPct val="90000"/>
                        </a:lnSpc>
                        <a:spcBef>
                          <a:spcPct val="0"/>
                        </a:spcBef>
                        <a:spcAft>
                          <a:spcPct val="0"/>
                        </a:spcAft>
                        <a:buClrTx/>
                        <a:buSzTx/>
                        <a:buFontTx/>
                        <a:buNone/>
                        <a:tabLst/>
                      </a:pPr>
                      <a:r>
                        <a:rPr kumimoji="0" lang="en-US" sz="2000" u="none" strike="noStrike" cap="none" normalizeH="0" baseline="0">
                          <a:ln>
                            <a:noFill/>
                          </a:ln>
                          <a:solidFill>
                            <a:schemeClr val="tx1">
                              <a:lumMod val="85000"/>
                              <a:lumOff val="15000"/>
                            </a:schemeClr>
                          </a:solidFill>
                          <a:effectLst/>
                          <a:latin typeface="+mn-lt"/>
                        </a:rPr>
                        <a:t>Mae’r athro neu’r myfyrwyr yn sôn am rai cysyniadau a syniadau allweddol neu’n eu trafod, ond ar lefel arwynebol yn unig.</a:t>
                      </a:r>
                      <a:endParaRPr kumimoji="0" lang="en-AU" sz="2000" b="0" i="0" u="none" strike="noStrike" cap="none" normalizeH="0" baseline="0" dirty="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anchor="ctr" horzOverflow="overflow">
                    <a:solidFill>
                      <a:schemeClr val="bg1">
                        <a:lumMod val="95000"/>
                      </a:schemeClr>
                    </a:solidFill>
                  </a:tcPr>
                </a:tc>
                <a:extLst>
                  <a:ext uri="{0D108BD9-81ED-4DB2-BD59-A6C34878D82A}">
                    <a16:rowId xmlns="" xmlns:a16="http://schemas.microsoft.com/office/drawing/2014/main" val="10002"/>
                  </a:ext>
                </a:extLst>
              </a:tr>
              <a:tr h="856796">
                <a:tc>
                  <a:txBody>
                    <a:bodyPr/>
                    <a:lstStyle/>
                    <a:p>
                      <a:pPr marL="0" marR="0" lvl="0" indent="0" algn="ctr" defTabSz="457200" rtl="0" eaLnBrk="1" fontAlgn="base" latinLnBrk="0" hangingPunct="1">
                        <a:lnSpc>
                          <a:spcPct val="200000"/>
                        </a:lnSpc>
                        <a:spcBef>
                          <a:spcPct val="0"/>
                        </a:spcBef>
                        <a:spcAft>
                          <a:spcPct val="0"/>
                        </a:spcAft>
                        <a:buClrTx/>
                        <a:buSzTx/>
                        <a:buFontTx/>
                        <a:buNone/>
                        <a:tabLst/>
                      </a:pPr>
                      <a:r>
                        <a:rPr kumimoji="0" lang="en-AU" sz="2000" u="none" strike="noStrike" cap="none" normalizeH="0" baseline="0" dirty="0">
                          <a:ln>
                            <a:noFill/>
                          </a:ln>
                          <a:solidFill>
                            <a:schemeClr val="tx1">
                              <a:lumMod val="85000"/>
                              <a:lumOff val="15000"/>
                            </a:schemeClr>
                          </a:solidFill>
                          <a:effectLst/>
                          <a:latin typeface="+mn-lt"/>
                        </a:rPr>
                        <a:t>3</a:t>
                      </a:r>
                      <a:endParaRPr kumimoji="0" lang="en-AU" sz="2000" b="0" i="0" u="none" strike="noStrike" cap="none" normalizeH="0" baseline="0" dirty="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horzOverflow="overflow">
                    <a:solidFill>
                      <a:schemeClr val="bg1">
                        <a:lumMod val="85000"/>
                      </a:schemeClr>
                    </a:solidFill>
                  </a:tcPr>
                </a:tc>
                <a:tc>
                  <a:txBody>
                    <a:bodyPr/>
                    <a:lstStyle/>
                    <a:p>
                      <a:pPr marL="0" marR="0" lvl="0" indent="0" algn="l" defTabSz="457200" rtl="0" eaLnBrk="1" fontAlgn="base" latinLnBrk="0" hangingPunct="1">
                        <a:lnSpc>
                          <a:spcPct val="90000"/>
                        </a:lnSpc>
                        <a:spcBef>
                          <a:spcPct val="0"/>
                        </a:spcBef>
                        <a:spcAft>
                          <a:spcPct val="0"/>
                        </a:spcAft>
                        <a:buClrTx/>
                        <a:buSzTx/>
                        <a:buFontTx/>
                        <a:buNone/>
                        <a:tabLst/>
                      </a:pPr>
                      <a:r>
                        <a:rPr kumimoji="0" lang="en-US" sz="2000" u="none" strike="noStrike" cap="none" normalizeH="0" baseline="0">
                          <a:ln>
                            <a:noFill/>
                          </a:ln>
                          <a:solidFill>
                            <a:schemeClr val="tx1">
                              <a:lumMod val="85000"/>
                              <a:lumOff val="15000"/>
                            </a:schemeClr>
                          </a:solidFill>
                          <a:effectLst/>
                          <a:latin typeface="+mn-lt"/>
                        </a:rPr>
                        <a:t>Ymdrinnir yn anwastad â gwybodaeth wrth gyfarwyddo. Gellir mynd i’r afael â syniad arwyddocaol yn rhan o’r wers, ond yn gyffredinol nid yw’r ffocws ar gysyniadau a syniadau allweddol yn cael ei gynnal drwy gydol y wers. </a:t>
                      </a:r>
                      <a:endParaRPr kumimoji="0" lang="en-AU" sz="2000" b="0" i="0" u="none" strike="noStrike" cap="none" normalizeH="0" baseline="0" dirty="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anchor="ctr" horzOverflow="overflow">
                    <a:solidFill>
                      <a:schemeClr val="bg1">
                        <a:lumMod val="85000"/>
                      </a:schemeClr>
                    </a:solidFill>
                  </a:tcPr>
                </a:tc>
                <a:extLst>
                  <a:ext uri="{0D108BD9-81ED-4DB2-BD59-A6C34878D82A}">
                    <a16:rowId xmlns="" xmlns:a16="http://schemas.microsoft.com/office/drawing/2014/main" val="10003"/>
                  </a:ext>
                </a:extLst>
              </a:tr>
              <a:tr h="856766">
                <a:tc>
                  <a:txBody>
                    <a:bodyPr/>
                    <a:lstStyle/>
                    <a:p>
                      <a:pPr marL="0" marR="0" lvl="0" indent="0" algn="ctr" defTabSz="457200" rtl="0" eaLnBrk="1" fontAlgn="base" latinLnBrk="0" hangingPunct="1">
                        <a:lnSpc>
                          <a:spcPct val="200000"/>
                        </a:lnSpc>
                        <a:spcBef>
                          <a:spcPct val="0"/>
                        </a:spcBef>
                        <a:spcAft>
                          <a:spcPct val="0"/>
                        </a:spcAft>
                        <a:buClrTx/>
                        <a:buSzTx/>
                        <a:buFontTx/>
                        <a:buNone/>
                        <a:tabLst/>
                      </a:pPr>
                      <a:r>
                        <a:rPr kumimoji="0" lang="en-AU" sz="2000" u="none" strike="noStrike" cap="none" normalizeH="0" baseline="0" dirty="0">
                          <a:ln>
                            <a:noFill/>
                          </a:ln>
                          <a:solidFill>
                            <a:schemeClr val="tx1">
                              <a:lumMod val="85000"/>
                              <a:lumOff val="15000"/>
                            </a:schemeClr>
                          </a:solidFill>
                          <a:effectLst/>
                          <a:latin typeface="+mn-lt"/>
                        </a:rPr>
                        <a:t>4</a:t>
                      </a:r>
                      <a:endParaRPr kumimoji="0" lang="en-AU" sz="2000" b="0" i="0" u="none" strike="noStrike" cap="none" normalizeH="0" baseline="0" dirty="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horzOverflow="overflow">
                    <a:solidFill>
                      <a:schemeClr val="bg1">
                        <a:lumMod val="95000"/>
                      </a:schemeClr>
                    </a:solidFill>
                  </a:tcPr>
                </a:tc>
                <a:tc>
                  <a:txBody>
                    <a:bodyPr/>
                    <a:lstStyle/>
                    <a:p>
                      <a:pPr marL="0" marR="0" lvl="0" indent="0" algn="l" defTabSz="457200" rtl="0" eaLnBrk="1" fontAlgn="base" latinLnBrk="0" hangingPunct="1">
                        <a:lnSpc>
                          <a:spcPct val="90000"/>
                        </a:lnSpc>
                        <a:spcBef>
                          <a:spcPct val="0"/>
                        </a:spcBef>
                        <a:spcAft>
                          <a:spcPct val="0"/>
                        </a:spcAft>
                        <a:buClrTx/>
                        <a:buSzTx/>
                        <a:buFontTx/>
                        <a:buNone/>
                        <a:tabLst/>
                      </a:pPr>
                      <a:r>
                        <a:rPr kumimoji="0" lang="en-US" sz="2000" u="none" strike="noStrike" cap="none" normalizeH="0" baseline="0">
                          <a:ln>
                            <a:noFill/>
                          </a:ln>
                          <a:solidFill>
                            <a:schemeClr val="tx1">
                              <a:lumMod val="85000"/>
                              <a:lumOff val="15000"/>
                            </a:schemeClr>
                          </a:solidFill>
                          <a:effectLst/>
                          <a:latin typeface="+mn-lt"/>
                        </a:rPr>
                        <a:t>Mae’r rhan fwyaf o’r wybodaeth gynnwys yn y wers yn ddwfn. O bryd i’w gilydd terfir ar y ffocws parhaus ar y cysyniadau neu’r syniadau canolog gan syniadau neu gysyniadau arwynebol neu rai nad ydynt yn gysylltiedig. </a:t>
                      </a:r>
                      <a:endParaRPr kumimoji="0" lang="en-AU" sz="2000" b="0" i="0" u="none" strike="noStrike" cap="none" normalizeH="0" baseline="0" dirty="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anchor="ctr" horzOverflow="overflow">
                    <a:solidFill>
                      <a:schemeClr val="bg1">
                        <a:lumMod val="95000"/>
                      </a:schemeClr>
                    </a:solidFill>
                  </a:tcPr>
                </a:tc>
                <a:extLst>
                  <a:ext uri="{0D108BD9-81ED-4DB2-BD59-A6C34878D82A}">
                    <a16:rowId xmlns="" xmlns:a16="http://schemas.microsoft.com/office/drawing/2014/main" val="10004"/>
                  </a:ext>
                </a:extLst>
              </a:tr>
              <a:tr h="674360">
                <a:tc>
                  <a:txBody>
                    <a:bodyPr/>
                    <a:lstStyle/>
                    <a:p>
                      <a:pPr marL="0" marR="0" lvl="0" indent="0" algn="ctr" defTabSz="457200" rtl="0" eaLnBrk="1" fontAlgn="base" latinLnBrk="0" hangingPunct="1">
                        <a:lnSpc>
                          <a:spcPct val="200000"/>
                        </a:lnSpc>
                        <a:spcBef>
                          <a:spcPct val="0"/>
                        </a:spcBef>
                        <a:spcAft>
                          <a:spcPct val="0"/>
                        </a:spcAft>
                        <a:buClrTx/>
                        <a:buSzTx/>
                        <a:buFontTx/>
                        <a:buNone/>
                        <a:tabLst/>
                      </a:pPr>
                      <a:r>
                        <a:rPr kumimoji="0" lang="en-AU" sz="2000" u="none" strike="noStrike" cap="none" normalizeH="0" baseline="0" dirty="0">
                          <a:ln>
                            <a:noFill/>
                          </a:ln>
                          <a:solidFill>
                            <a:schemeClr val="tx1">
                              <a:lumMod val="85000"/>
                              <a:lumOff val="15000"/>
                            </a:schemeClr>
                          </a:solidFill>
                          <a:effectLst/>
                          <a:latin typeface="+mn-lt"/>
                        </a:rPr>
                        <a:t>5</a:t>
                      </a:r>
                      <a:endParaRPr kumimoji="0" lang="en-AU" sz="2000" b="0" i="0" u="none" strike="noStrike" cap="none" normalizeH="0" baseline="0" dirty="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horzOverflow="overflow">
                    <a:solidFill>
                      <a:schemeClr val="bg1">
                        <a:lumMod val="85000"/>
                      </a:schemeClr>
                    </a:solidFill>
                  </a:tcPr>
                </a:tc>
                <a:tc>
                  <a:txBody>
                    <a:bodyPr/>
                    <a:lstStyle/>
                    <a:p>
                      <a:pPr marL="0" marR="0" lvl="0" indent="0" algn="l" defTabSz="457200" rtl="0" eaLnBrk="1" fontAlgn="base" latinLnBrk="0" hangingPunct="1">
                        <a:lnSpc>
                          <a:spcPct val="90000"/>
                        </a:lnSpc>
                        <a:spcBef>
                          <a:spcPct val="0"/>
                        </a:spcBef>
                        <a:spcAft>
                          <a:spcPct val="0"/>
                        </a:spcAft>
                        <a:buClrTx/>
                        <a:buSzTx/>
                        <a:buFontTx/>
                        <a:buNone/>
                        <a:tabLst/>
                      </a:pPr>
                      <a:r>
                        <a:rPr kumimoji="0" lang="en-US" sz="2000" u="none" strike="noStrike" cap="none" normalizeH="0" baseline="0">
                          <a:ln>
                            <a:noFill/>
                          </a:ln>
                          <a:solidFill>
                            <a:schemeClr val="tx1">
                              <a:lumMod val="85000"/>
                              <a:lumOff val="15000"/>
                            </a:schemeClr>
                          </a:solidFill>
                          <a:effectLst/>
                          <a:latin typeface="+mn-lt"/>
                        </a:rPr>
                        <a:t>Mae’r wybodaeth yn ddwfn oherwydd bod ffocws parhaus ar syniadau neu gysyniadau drwy gydol y wers.</a:t>
                      </a:r>
                      <a:endParaRPr kumimoji="0" lang="en-AU" sz="2000" b="0" i="0" u="none" strike="noStrike" cap="none" normalizeH="0" baseline="0" dirty="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anchor="ctr" horzOverflow="overflow">
                    <a:solidFill>
                      <a:schemeClr val="bg1">
                        <a:lumMod val="85000"/>
                      </a:schemeClr>
                    </a:solidFill>
                  </a:tcPr>
                </a:tc>
                <a:extLst>
                  <a:ext uri="{0D108BD9-81ED-4DB2-BD59-A6C34878D82A}">
                    <a16:rowId xmlns="" xmlns:a16="http://schemas.microsoft.com/office/drawing/2014/main" val="10005"/>
                  </a:ext>
                </a:extLst>
              </a:tr>
            </a:tbl>
          </a:graphicData>
        </a:graphic>
      </p:graphicFrame>
      <p:sp>
        <p:nvSpPr>
          <p:cNvPr id="39" name="Rectangle 3"/>
          <p:cNvSpPr txBox="1">
            <a:spLocks noChangeArrowheads="1"/>
          </p:cNvSpPr>
          <p:nvPr/>
        </p:nvSpPr>
        <p:spPr bwMode="auto">
          <a:xfrm>
            <a:off x="9709150" y="6408477"/>
            <a:ext cx="1873250" cy="3238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lnSpc>
                <a:spcPct val="90000"/>
              </a:lnSpc>
              <a:spcAft>
                <a:spcPct val="40000"/>
              </a:spcAft>
              <a:buNone/>
              <a:defRPr/>
            </a:pPr>
            <a:r>
              <a:rPr lang="en-US" sz="1600" dirty="0">
                <a:solidFill>
                  <a:srgbClr val="000000"/>
                </a:solidFill>
                <a:ea typeface="ＭＳ Ｐゴシック" charset="0"/>
                <a:cs typeface="Arial" panose="020B0604020202020204" pitchFamily="34" charset="0"/>
              </a:rPr>
              <a:t>(NSW DEC, 2003)</a:t>
            </a:r>
          </a:p>
        </p:txBody>
      </p:sp>
      <p:sp>
        <p:nvSpPr>
          <p:cNvPr id="5" name="TextBox 4"/>
          <p:cNvSpPr txBox="1"/>
          <p:nvPr/>
        </p:nvSpPr>
        <p:spPr>
          <a:xfrm>
            <a:off x="496547" y="576221"/>
            <a:ext cx="10870632" cy="567399"/>
          </a:xfrm>
          <a:prstGeom prst="rect">
            <a:avLst/>
          </a:prstGeom>
          <a:noFill/>
        </p:spPr>
        <p:txBody>
          <a:bodyPr wrap="square" rtlCol="0">
            <a:spAutoFit/>
          </a:bodyPr>
          <a:lstStyle/>
          <a:p>
            <a:pPr>
              <a:lnSpc>
                <a:spcPct val="85000"/>
              </a:lnSpc>
            </a:pPr>
            <a:r>
              <a:rPr lang="en-AU" sz="3600" spc="300">
                <a:solidFill>
                  <a:schemeClr val="tx1">
                    <a:lumMod val="95000"/>
                    <a:lumOff val="5000"/>
                  </a:schemeClr>
                </a:solidFill>
                <a:latin typeface="Calibri" panose="020F0502020204030204" pitchFamily="34" charset="0"/>
              </a:rPr>
              <a:t>Enghraifft o raddfa godio AA</a:t>
            </a:r>
            <a:endParaRPr lang="en-AU" sz="3600" spc="300" dirty="0">
              <a:solidFill>
                <a:schemeClr val="tx1">
                  <a:lumMod val="95000"/>
                  <a:lumOff val="5000"/>
                </a:schemeClr>
              </a:solidFill>
              <a:latin typeface="Calibri" panose="020F0502020204030204" pitchFamily="34" charset="0"/>
            </a:endParaRPr>
          </a:p>
        </p:txBody>
      </p:sp>
    </p:spTree>
    <p:extLst>
      <p:ext uri="{BB962C8B-B14F-4D97-AF65-F5344CB8AC3E}">
        <p14:creationId xmlns:p14="http://schemas.microsoft.com/office/powerpoint/2010/main" val="264091447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972170" y="1149198"/>
            <a:ext cx="2599200" cy="2599980"/>
            <a:chOff x="3243090" y="914400"/>
            <a:chExt cx="2599200" cy="2599980"/>
          </a:xfrm>
          <a:solidFill>
            <a:srgbClr val="FFC000"/>
          </a:solidFill>
          <a:effectLst/>
        </p:grpSpPr>
        <p:sp>
          <p:nvSpPr>
            <p:cNvPr id="6" name="Oval 5"/>
            <p:cNvSpPr/>
            <p:nvPr/>
          </p:nvSpPr>
          <p:spPr>
            <a:xfrm>
              <a:off x="3243090" y="914400"/>
              <a:ext cx="2599200" cy="2599980"/>
            </a:xfrm>
            <a:prstGeom prst="ellipse">
              <a:avLst/>
            </a:prstGeom>
            <a:solidFill>
              <a:srgbClr val="FFC000">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AU" dirty="0">
                <a:solidFill>
                  <a:prstClr val="white"/>
                </a:solidFill>
                <a:cs typeface="Segoe UI Light" panose="020B0502040204020203" pitchFamily="34" charset="0"/>
              </a:endParaRPr>
            </a:p>
          </p:txBody>
        </p:sp>
        <p:sp>
          <p:nvSpPr>
            <p:cNvPr id="7" name="TextBox 6"/>
            <p:cNvSpPr txBox="1"/>
            <p:nvPr/>
          </p:nvSpPr>
          <p:spPr>
            <a:xfrm>
              <a:off x="3428483" y="1560365"/>
              <a:ext cx="2228414" cy="1384995"/>
            </a:xfrm>
            <a:prstGeom prst="rect">
              <a:avLst/>
            </a:prstGeom>
            <a:noFill/>
          </p:spPr>
          <p:txBody>
            <a:bodyPr wrap="square" rtlCol="0">
              <a:spAutoFit/>
            </a:bodyPr>
            <a:lstStyle/>
            <a:p>
              <a:pPr algn="ctr" defTabSz="457200">
                <a:defRPr/>
              </a:pPr>
              <a:r>
                <a:rPr lang="en-AU" sz="2800" b="1">
                  <a:solidFill>
                    <a:prstClr val="white"/>
                  </a:solidFill>
                  <a:cs typeface="Segoe UI Light" panose="020B0502040204020203" pitchFamily="34" charset="0"/>
                </a:rPr>
                <a:t>Model Addysgu o Ansawdd</a:t>
              </a:r>
              <a:endParaRPr lang="en-AU" sz="2000" dirty="0">
                <a:solidFill>
                  <a:prstClr val="white"/>
                </a:solidFill>
                <a:cs typeface="Segoe UI Light" panose="020B0502040204020203" pitchFamily="34" charset="0"/>
              </a:endParaRPr>
            </a:p>
          </p:txBody>
        </p:sp>
      </p:grpSp>
      <p:sp>
        <p:nvSpPr>
          <p:cNvPr id="14" name="Rectangle 13"/>
          <p:cNvSpPr/>
          <p:nvPr/>
        </p:nvSpPr>
        <p:spPr>
          <a:xfrm>
            <a:off x="6808304" y="0"/>
            <a:ext cx="5383696"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 name="Group 2"/>
          <p:cNvGrpSpPr/>
          <p:nvPr/>
        </p:nvGrpSpPr>
        <p:grpSpPr>
          <a:xfrm>
            <a:off x="872557" y="1948888"/>
            <a:ext cx="2913963" cy="2599980"/>
            <a:chOff x="332181" y="2915210"/>
            <a:chExt cx="2913963" cy="2599980"/>
          </a:xfrm>
        </p:grpSpPr>
        <p:sp>
          <p:nvSpPr>
            <p:cNvPr id="8" name="Oval 7"/>
            <p:cNvSpPr/>
            <p:nvPr/>
          </p:nvSpPr>
          <p:spPr>
            <a:xfrm>
              <a:off x="489563" y="2915210"/>
              <a:ext cx="2599200" cy="2599980"/>
            </a:xfrm>
            <a:prstGeom prst="ellipse">
              <a:avLst/>
            </a:prstGeom>
            <a:solidFill>
              <a:srgbClr val="404040">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r>
                <a:rPr lang="en-AU" dirty="0">
                  <a:solidFill>
                    <a:prstClr val="white"/>
                  </a:solidFill>
                  <a:cs typeface="Segoe UI Light" panose="020B0502040204020203" pitchFamily="34" charset="0"/>
                </a:rPr>
                <a:t>.</a:t>
              </a:r>
            </a:p>
          </p:txBody>
        </p:sp>
        <p:sp>
          <p:nvSpPr>
            <p:cNvPr id="9" name="TextBox 8"/>
            <p:cNvSpPr txBox="1"/>
            <p:nvPr/>
          </p:nvSpPr>
          <p:spPr>
            <a:xfrm>
              <a:off x="332181" y="3691980"/>
              <a:ext cx="2913963" cy="954107"/>
            </a:xfrm>
            <a:prstGeom prst="rect">
              <a:avLst/>
            </a:prstGeom>
            <a:noFill/>
          </p:spPr>
          <p:txBody>
            <a:bodyPr wrap="square" rtlCol="0">
              <a:spAutoFit/>
            </a:bodyPr>
            <a:lstStyle/>
            <a:p>
              <a:pPr algn="ctr" defTabSz="457200">
                <a:defRPr/>
              </a:pPr>
              <a:r>
                <a:rPr lang="en-AU" sz="2800" b="1">
                  <a:solidFill>
                    <a:prstClr val="white"/>
                  </a:solidFill>
                  <a:cs typeface="Segoe UI Light" panose="020B0502040204020203" pitchFamily="34" charset="0"/>
                </a:rPr>
                <a:t>Rowndiau Cyfarwyddol</a:t>
              </a:r>
              <a:endParaRPr lang="en-AU" sz="2000" dirty="0">
                <a:solidFill>
                  <a:prstClr val="white"/>
                </a:solidFill>
                <a:cs typeface="Segoe UI Light" panose="020B0502040204020203" pitchFamily="34" charset="0"/>
              </a:endParaRPr>
            </a:p>
          </p:txBody>
        </p:sp>
      </p:grpSp>
      <p:grpSp>
        <p:nvGrpSpPr>
          <p:cNvPr id="4" name="Group 3"/>
          <p:cNvGrpSpPr/>
          <p:nvPr/>
        </p:nvGrpSpPr>
        <p:grpSpPr>
          <a:xfrm>
            <a:off x="2609080" y="3317597"/>
            <a:ext cx="2913963" cy="2599980"/>
            <a:chOff x="5929564" y="2742028"/>
            <a:chExt cx="2913963" cy="2599980"/>
          </a:xfrm>
        </p:grpSpPr>
        <p:sp>
          <p:nvSpPr>
            <p:cNvPr id="10" name="Oval 9"/>
            <p:cNvSpPr/>
            <p:nvPr/>
          </p:nvSpPr>
          <p:spPr>
            <a:xfrm>
              <a:off x="6029125" y="2742028"/>
              <a:ext cx="2599200" cy="2599980"/>
            </a:xfrm>
            <a:prstGeom prst="ellipse">
              <a:avLst/>
            </a:prstGeom>
            <a:solidFill>
              <a:srgbClr val="857F7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AU" dirty="0">
                <a:solidFill>
                  <a:prstClr val="white"/>
                </a:solidFill>
                <a:cs typeface="Segoe UI Light" panose="020B0502040204020203" pitchFamily="34" charset="0"/>
              </a:endParaRPr>
            </a:p>
          </p:txBody>
        </p:sp>
        <p:sp>
          <p:nvSpPr>
            <p:cNvPr id="11" name="TextBox 10"/>
            <p:cNvSpPr txBox="1"/>
            <p:nvPr/>
          </p:nvSpPr>
          <p:spPr>
            <a:xfrm>
              <a:off x="5929564" y="3362146"/>
              <a:ext cx="2913963" cy="1384995"/>
            </a:xfrm>
            <a:prstGeom prst="rect">
              <a:avLst/>
            </a:prstGeom>
            <a:noFill/>
          </p:spPr>
          <p:txBody>
            <a:bodyPr wrap="square" rtlCol="0">
              <a:spAutoFit/>
            </a:bodyPr>
            <a:lstStyle/>
            <a:p>
              <a:pPr algn="ctr" defTabSz="457200">
                <a:defRPr/>
              </a:pPr>
              <a:r>
                <a:rPr lang="en-AU" sz="2800" b="1">
                  <a:solidFill>
                    <a:prstClr val="white"/>
                  </a:solidFill>
                  <a:cs typeface="Segoe UI Light" panose="020B0502040204020203" pitchFamily="34" charset="0"/>
                </a:rPr>
                <a:t>Cymuned </a:t>
              </a:r>
            </a:p>
            <a:p>
              <a:pPr algn="ctr" defTabSz="457200">
                <a:defRPr/>
              </a:pPr>
              <a:r>
                <a:rPr lang="en-AU" sz="2800" b="1">
                  <a:solidFill>
                    <a:prstClr val="white"/>
                  </a:solidFill>
                  <a:cs typeface="Segoe UI Light" panose="020B0502040204020203" pitchFamily="34" charset="0"/>
                </a:rPr>
                <a:t>Ddysgu Broffesiynol</a:t>
              </a:r>
              <a:endParaRPr lang="en-AU" sz="2000" dirty="0">
                <a:solidFill>
                  <a:prstClr val="white"/>
                </a:solidFill>
                <a:cs typeface="Segoe UI Light" panose="020B0502040204020203" pitchFamily="34" charset="0"/>
              </a:endParaRPr>
            </a:p>
          </p:txBody>
        </p:sp>
      </p:grpSp>
      <p:sp>
        <p:nvSpPr>
          <p:cNvPr id="12" name="TextBox 11"/>
          <p:cNvSpPr txBox="1"/>
          <p:nvPr/>
        </p:nvSpPr>
        <p:spPr>
          <a:xfrm>
            <a:off x="7682148" y="4296736"/>
            <a:ext cx="3636008" cy="1666610"/>
          </a:xfrm>
          <a:prstGeom prst="rect">
            <a:avLst/>
          </a:prstGeom>
          <a:noFill/>
        </p:spPr>
        <p:txBody>
          <a:bodyPr wrap="square" rtlCol="0">
            <a:spAutoFit/>
          </a:bodyPr>
          <a:lstStyle/>
          <a:p>
            <a:pPr>
              <a:lnSpc>
                <a:spcPct val="85000"/>
              </a:lnSpc>
            </a:pPr>
            <a:r>
              <a:rPr lang="en-AU" sz="4000">
                <a:solidFill>
                  <a:srgbClr val="EAB200"/>
                </a:solidFill>
                <a:cs typeface="Segoe UI Light" panose="020B0502040204020203" pitchFamily="34" charset="0"/>
              </a:rPr>
              <a:t>Rowndiau </a:t>
            </a:r>
            <a:r>
              <a:rPr lang="en-AU" sz="4000">
                <a:solidFill>
                  <a:schemeClr val="bg1"/>
                </a:solidFill>
                <a:cs typeface="Segoe UI Light" panose="020B0502040204020203" pitchFamily="34" charset="0"/>
              </a:rPr>
              <a:t>Addysgu o Ansawdd</a:t>
            </a:r>
            <a:endParaRPr lang="en-AU" sz="4000" dirty="0">
              <a:solidFill>
                <a:srgbClr val="EAB200"/>
              </a:solidFill>
              <a:cs typeface="Segoe UI Light" panose="020B0502040204020203" pitchFamily="34" charset="0"/>
            </a:endParaRPr>
          </a:p>
        </p:txBody>
      </p:sp>
    </p:spTree>
    <p:extLst>
      <p:ext uri="{BB962C8B-B14F-4D97-AF65-F5344CB8AC3E}">
        <p14:creationId xmlns:p14="http://schemas.microsoft.com/office/powerpoint/2010/main" val="285334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403131" y="1033386"/>
            <a:ext cx="7001758" cy="620170"/>
          </a:xfrm>
          <a:prstGeom prst="rect">
            <a:avLst/>
          </a:prstGeom>
          <a:noFill/>
        </p:spPr>
        <p:txBody>
          <a:bodyPr wrap="square" rtlCol="0">
            <a:spAutoFit/>
          </a:bodyPr>
          <a:lstStyle/>
          <a:p>
            <a:pPr>
              <a:lnSpc>
                <a:spcPct val="85000"/>
              </a:lnSpc>
            </a:pPr>
            <a:r>
              <a:rPr lang="en-AU" sz="4000">
                <a:solidFill>
                  <a:srgbClr val="FFC000"/>
                </a:solidFill>
              </a:rPr>
              <a:t>Addysgu o Ansawdd</a:t>
            </a:r>
            <a:endParaRPr lang="en-AU" sz="4000" dirty="0">
              <a:solidFill>
                <a:srgbClr val="FFC000"/>
              </a:solidFill>
            </a:endParaRPr>
          </a:p>
        </p:txBody>
      </p:sp>
      <p:sp>
        <p:nvSpPr>
          <p:cNvPr id="7" name="TextBox 6"/>
          <p:cNvSpPr txBox="1"/>
          <p:nvPr/>
        </p:nvSpPr>
        <p:spPr>
          <a:xfrm>
            <a:off x="1403131" y="2172492"/>
            <a:ext cx="9143999" cy="3656386"/>
          </a:xfrm>
          <a:prstGeom prst="rect">
            <a:avLst/>
          </a:prstGeom>
          <a:noFill/>
        </p:spPr>
        <p:txBody>
          <a:bodyPr wrap="square" rtlCol="0">
            <a:spAutoFit/>
          </a:bodyPr>
          <a:lstStyle/>
          <a:p>
            <a:pPr marL="457200" indent="-457200" defTabSz="544513">
              <a:lnSpc>
                <a:spcPct val="90000"/>
              </a:lnSpc>
              <a:spcAft>
                <a:spcPts val="1200"/>
              </a:spcAft>
              <a:buFont typeface="Wingdings" panose="05000000000000000000" pitchFamily="2" charset="2"/>
              <a:buChar char="§"/>
            </a:pPr>
            <a:r>
              <a:rPr lang="en-AU" sz="2800">
                <a:solidFill>
                  <a:schemeClr val="bg1"/>
                </a:solidFill>
              </a:rPr>
              <a:t>Lens i sylwi ac asesu’n drylwyr ar yr hyn sy’n digwydd mewn unrhyw wers – ar gyfer yr athro a’r myfyrwyr fel ei gilydd</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a:solidFill>
                  <a:schemeClr val="bg1"/>
                </a:solidFill>
              </a:rPr>
              <a:t>Teclyn ar gyfer dadansoddi ansawdd gwers mewn modd systemataidd a phenodol</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a:solidFill>
                  <a:schemeClr val="bg1"/>
                </a:solidFill>
              </a:rPr>
              <a:t>Ffocws ar y wers yn hytrach nag ar yr athro</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a:solidFill>
                  <a:schemeClr val="bg1"/>
                </a:solidFill>
              </a:rPr>
              <a:t>Fframwaith fel man cychwyn ar gyfer sgyrsiau dadansoddol</a:t>
            </a:r>
            <a:endParaRPr lang="en-AU" sz="2800" dirty="0">
              <a:solidFill>
                <a:schemeClr val="bg1"/>
              </a:solidFill>
            </a:endParaRPr>
          </a:p>
        </p:txBody>
      </p:sp>
    </p:spTree>
    <p:extLst>
      <p:ext uri="{BB962C8B-B14F-4D97-AF65-F5344CB8AC3E}">
        <p14:creationId xmlns:p14="http://schemas.microsoft.com/office/powerpoint/2010/main" val="4123775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pitchFamily="34" charset="0"/>
            </a:endParaRPr>
          </a:p>
        </p:txBody>
      </p:sp>
      <p:sp>
        <p:nvSpPr>
          <p:cNvPr id="5" name="TextBox 4"/>
          <p:cNvSpPr txBox="1"/>
          <p:nvPr/>
        </p:nvSpPr>
        <p:spPr>
          <a:xfrm>
            <a:off x="1403131" y="1033386"/>
            <a:ext cx="9002110" cy="620170"/>
          </a:xfrm>
          <a:prstGeom prst="rect">
            <a:avLst/>
          </a:prstGeom>
          <a:noFill/>
        </p:spPr>
        <p:txBody>
          <a:bodyPr wrap="square" rtlCol="0">
            <a:spAutoFit/>
          </a:bodyPr>
          <a:lstStyle/>
          <a:p>
            <a:pPr>
              <a:lnSpc>
                <a:spcPct val="85000"/>
              </a:lnSpc>
            </a:pPr>
            <a:r>
              <a:rPr lang="en-AU" sz="4000">
                <a:solidFill>
                  <a:srgbClr val="FFC000"/>
                </a:solidFill>
                <a:latin typeface="Calibri" panose="020F0502020204030204" pitchFamily="34" charset="0"/>
              </a:rPr>
              <a:t>Rowndiau Addysgu o Ansawdd: </a:t>
            </a:r>
            <a:r>
              <a:rPr lang="en-AU" sz="4000">
                <a:solidFill>
                  <a:schemeClr val="bg1"/>
                </a:solidFill>
                <a:latin typeface="Calibri" panose="020F0502020204030204" pitchFamily="34" charset="0"/>
              </a:rPr>
              <a:t>y broses</a:t>
            </a:r>
            <a:endParaRPr lang="en-AU" sz="4000" dirty="0">
              <a:solidFill>
                <a:schemeClr val="bg1"/>
              </a:solidFill>
              <a:latin typeface="Calibri" panose="020F0502020204030204" pitchFamily="34" charset="0"/>
            </a:endParaRPr>
          </a:p>
        </p:txBody>
      </p:sp>
      <p:sp>
        <p:nvSpPr>
          <p:cNvPr id="7" name="TextBox 6"/>
          <p:cNvSpPr txBox="1"/>
          <p:nvPr/>
        </p:nvSpPr>
        <p:spPr>
          <a:xfrm>
            <a:off x="1403132" y="2227912"/>
            <a:ext cx="9526126" cy="3499420"/>
          </a:xfrm>
          <a:prstGeom prst="rect">
            <a:avLst/>
          </a:prstGeom>
          <a:noFill/>
        </p:spPr>
        <p:txBody>
          <a:bodyPr wrap="square" rtlCol="0">
            <a:spAutoFit/>
          </a:bodyPr>
          <a:lstStyle/>
          <a:p>
            <a:pPr defTabSz="544513">
              <a:lnSpc>
                <a:spcPct val="90000"/>
              </a:lnSpc>
              <a:spcAft>
                <a:spcPts val="1800"/>
              </a:spcAft>
            </a:pPr>
            <a:r>
              <a:rPr lang="en-AU" sz="2800">
                <a:solidFill>
                  <a:srgbClr val="FFC000"/>
                </a:solidFill>
                <a:latin typeface="Calibri" panose="020F0502020204030204" pitchFamily="34" charset="0"/>
              </a:rPr>
              <a:t>Trafod gwaith darllen </a:t>
            </a:r>
            <a:r>
              <a:rPr lang="en-AU" sz="2800">
                <a:solidFill>
                  <a:schemeClr val="bg1"/>
                </a:solidFill>
                <a:latin typeface="Calibri" panose="020F0502020204030204" pitchFamily="34" charset="0"/>
              </a:rPr>
              <a:t>– i ddatblygu sail wybodaeth gyffredin a chreu ymdeimlad o gymuned broffesiynol</a:t>
            </a:r>
            <a:endParaRPr lang="en-AU" sz="2800" dirty="0">
              <a:solidFill>
                <a:schemeClr val="bg1"/>
              </a:solidFill>
              <a:latin typeface="Calibri" panose="020F0502020204030204" pitchFamily="34" charset="0"/>
            </a:endParaRPr>
          </a:p>
          <a:p>
            <a:pPr defTabSz="544513">
              <a:lnSpc>
                <a:spcPct val="90000"/>
              </a:lnSpc>
              <a:spcAft>
                <a:spcPts val="1800"/>
              </a:spcAft>
            </a:pPr>
            <a:r>
              <a:rPr lang="en-AU" sz="2800">
                <a:solidFill>
                  <a:srgbClr val="FFC000"/>
                </a:solidFill>
                <a:latin typeface="Calibri" panose="020F0502020204030204" pitchFamily="34" charset="0"/>
              </a:rPr>
              <a:t>Arsylwi </a:t>
            </a:r>
            <a:r>
              <a:rPr lang="en-AU" sz="2800">
                <a:solidFill>
                  <a:schemeClr val="bg1"/>
                </a:solidFill>
                <a:latin typeface="Calibri" panose="020F0502020204030204" pitchFamily="34" charset="0"/>
              </a:rPr>
              <a:t>– un aelod o’r CDdB yn addysgu gwers a’r lleill yn arsylwi</a:t>
            </a:r>
            <a:endParaRPr lang="en-AU" sz="2800" dirty="0">
              <a:solidFill>
                <a:schemeClr val="bg1"/>
              </a:solidFill>
              <a:latin typeface="Calibri" panose="020F0502020204030204" pitchFamily="34" charset="0"/>
            </a:endParaRPr>
          </a:p>
          <a:p>
            <a:pPr defTabSz="544513">
              <a:lnSpc>
                <a:spcPct val="90000"/>
              </a:lnSpc>
              <a:spcAft>
                <a:spcPts val="1800"/>
              </a:spcAft>
            </a:pPr>
            <a:r>
              <a:rPr lang="en-AU" sz="2800">
                <a:solidFill>
                  <a:srgbClr val="FFC000"/>
                </a:solidFill>
                <a:latin typeface="Calibri" panose="020F0502020204030204" pitchFamily="34" charset="0"/>
              </a:rPr>
              <a:t>Codio unigol </a:t>
            </a:r>
            <a:r>
              <a:rPr lang="en-AU" sz="2800">
                <a:solidFill>
                  <a:schemeClr val="bg1"/>
                </a:solidFill>
                <a:latin typeface="Calibri" panose="020F0502020204030204" pitchFamily="34" charset="0"/>
              </a:rPr>
              <a:t>– gan bob cyfranogydd, gan gynnwys yr athro</a:t>
            </a:r>
            <a:endParaRPr lang="en-AU" sz="2800" dirty="0">
              <a:solidFill>
                <a:schemeClr val="bg1"/>
              </a:solidFill>
              <a:latin typeface="Calibri" panose="020F0502020204030204" pitchFamily="34" charset="0"/>
            </a:endParaRPr>
          </a:p>
          <a:p>
            <a:pPr defTabSz="544513">
              <a:lnSpc>
                <a:spcPct val="90000"/>
              </a:lnSpc>
              <a:spcAft>
                <a:spcPts val="1800"/>
              </a:spcAft>
            </a:pPr>
            <a:r>
              <a:rPr lang="en-AU" sz="2800">
                <a:solidFill>
                  <a:srgbClr val="FFC000"/>
                </a:solidFill>
                <a:latin typeface="Calibri" panose="020F0502020204030204" pitchFamily="34" charset="0"/>
              </a:rPr>
              <a:t>Trafodaeth</a:t>
            </a:r>
            <a:r>
              <a:rPr lang="en-AU" sz="2800">
                <a:solidFill>
                  <a:schemeClr val="bg1"/>
                </a:solidFill>
                <a:latin typeface="Calibri" panose="020F0502020204030204" pitchFamily="34" charset="0"/>
              </a:rPr>
              <a:t> – am y wers a arsylwyd, ac am addysgu’n gyffredinol, gan dynnu ar iaith a chysyniadau’r model Addysgu o Ansawdd a gweithio tuag at farn gyffredin ar gyfer pob elfen`</a:t>
            </a:r>
            <a:endParaRPr lang="en-AU" sz="28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1098606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9460" name="Rectangle 10"/>
          <p:cNvSpPr>
            <a:spLocks noChangeArrowheads="1"/>
          </p:cNvSpPr>
          <p:nvPr/>
        </p:nvSpPr>
        <p:spPr bwMode="auto">
          <a:xfrm>
            <a:off x="1949450" y="1419225"/>
            <a:ext cx="8032750" cy="478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defTabSz="457200">
              <a:defRPr/>
            </a:pPr>
            <a:endParaRPr lang="en-AU" sz="2200" dirty="0">
              <a:solidFill>
                <a:prstClr val="black"/>
              </a:solidFill>
              <a:latin typeface="Arial Narrow" panose="020B0606020202030204" pitchFamily="34" charset="0"/>
            </a:endParaRPr>
          </a:p>
        </p:txBody>
      </p:sp>
      <p:sp>
        <p:nvSpPr>
          <p:cNvPr id="3" name="Rectangle 2"/>
          <p:cNvSpPr/>
          <p:nvPr/>
        </p:nvSpPr>
        <p:spPr>
          <a:xfrm>
            <a:off x="1403131" y="2200202"/>
            <a:ext cx="10070001" cy="4198072"/>
          </a:xfrm>
          <a:prstGeom prst="rect">
            <a:avLst/>
          </a:prstGeom>
        </p:spPr>
        <p:txBody>
          <a:bodyPr wrap="square">
            <a:spAutoFit/>
          </a:bodyPr>
          <a:lstStyle/>
          <a:p>
            <a:pPr marL="536575" indent="-536575" defTabSz="457200">
              <a:lnSpc>
                <a:spcPct val="90000"/>
              </a:lnSpc>
              <a:spcAft>
                <a:spcPts val="800"/>
              </a:spcAft>
              <a:buFont typeface="+mj-lt"/>
              <a:buAutoNum type="arabicPeriod"/>
              <a:defRPr/>
            </a:pPr>
            <a:r>
              <a:rPr lang="en-AU" sz="2800">
                <a:solidFill>
                  <a:prstClr val="white"/>
                </a:solidFill>
                <a:ea typeface="Segoe UI" panose="020B0502040204020203" pitchFamily="34" charset="0"/>
                <a:cs typeface="Segoe UI" panose="020B0502040204020203" pitchFamily="34" charset="0"/>
              </a:rPr>
              <a:t>O leiaf dri athro ym mhob CDdB</a:t>
            </a:r>
            <a:endParaRPr lang="en-AU" sz="2800" dirty="0">
              <a:solidFill>
                <a:prstClr val="white"/>
              </a:solidFill>
              <a:ea typeface="Segoe UI" panose="020B0502040204020203" pitchFamily="34" charset="0"/>
              <a:cs typeface="Segoe UI" panose="020B0502040204020203" pitchFamily="34" charset="0"/>
            </a:endParaRPr>
          </a:p>
          <a:p>
            <a:pPr marL="536575" indent="-536575" defTabSz="457200">
              <a:lnSpc>
                <a:spcPct val="90000"/>
              </a:lnSpc>
              <a:spcAft>
                <a:spcPts val="800"/>
              </a:spcAft>
              <a:buFont typeface="+mj-lt"/>
              <a:buAutoNum type="arabicPeriod"/>
              <a:defRPr/>
            </a:pPr>
            <a:r>
              <a:rPr lang="en-AU" sz="2800">
                <a:solidFill>
                  <a:prstClr val="white"/>
                </a:solidFill>
                <a:ea typeface="Segoe UI" panose="020B0502040204020203" pitchFamily="34" charset="0"/>
                <a:cs typeface="Segoe UI" panose="020B0502040204020203" pitchFamily="34" charset="0"/>
              </a:rPr>
              <a:t>Cyfranogiad llawn; pob aelod i ‘gynnal’ rownd</a:t>
            </a:r>
            <a:endParaRPr lang="en-AU" sz="2800" dirty="0">
              <a:solidFill>
                <a:prstClr val="white"/>
              </a:solidFill>
              <a:ea typeface="Segoe UI" panose="020B0502040204020203" pitchFamily="34" charset="0"/>
              <a:cs typeface="Segoe UI" panose="020B0502040204020203" pitchFamily="34" charset="0"/>
            </a:endParaRPr>
          </a:p>
          <a:p>
            <a:pPr marL="536575" indent="-536575" defTabSz="457200">
              <a:lnSpc>
                <a:spcPct val="90000"/>
              </a:lnSpc>
              <a:spcAft>
                <a:spcPts val="800"/>
              </a:spcAft>
              <a:buFont typeface="+mj-lt"/>
              <a:buAutoNum type="arabicPeriod"/>
              <a:defRPr/>
            </a:pPr>
            <a:r>
              <a:rPr lang="en-AU" sz="2800">
                <a:solidFill>
                  <a:prstClr val="white"/>
                </a:solidFill>
                <a:ea typeface="Segoe UI" panose="020B0502040204020203" pitchFamily="34" charset="0"/>
                <a:cs typeface="Segoe UI" panose="020B0502040204020203" pitchFamily="34" charset="0"/>
              </a:rPr>
              <a:t>Ffocws ar addysgu gwersi ‘arferol’</a:t>
            </a:r>
            <a:endParaRPr lang="en-AU" sz="2800" dirty="0">
              <a:solidFill>
                <a:prstClr val="white"/>
              </a:solidFill>
              <a:ea typeface="Segoe UI" panose="020B0502040204020203" pitchFamily="34" charset="0"/>
              <a:cs typeface="Segoe UI" panose="020B0502040204020203" pitchFamily="34" charset="0"/>
            </a:endParaRPr>
          </a:p>
          <a:p>
            <a:pPr marL="536575" indent="-536575" defTabSz="457200">
              <a:lnSpc>
                <a:spcPct val="90000"/>
              </a:lnSpc>
              <a:spcAft>
                <a:spcPts val="800"/>
              </a:spcAft>
              <a:buFont typeface="+mj-lt"/>
              <a:buAutoNum type="arabicPeriod"/>
              <a:defRPr/>
            </a:pPr>
            <a:r>
              <a:rPr lang="en-AU" sz="2800">
                <a:solidFill>
                  <a:prstClr val="white"/>
                </a:solidFill>
                <a:ea typeface="Segoe UI" panose="020B0502040204020203" pitchFamily="34" charset="0"/>
                <a:cs typeface="Segoe UI" panose="020B0502040204020203" pitchFamily="34" charset="0"/>
              </a:rPr>
              <a:t>Angen arsylwi’r wers gyfan</a:t>
            </a:r>
            <a:endParaRPr lang="en-AU" sz="2800" dirty="0">
              <a:solidFill>
                <a:prstClr val="white"/>
              </a:solidFill>
              <a:ea typeface="Segoe UI" panose="020B0502040204020203" pitchFamily="34" charset="0"/>
              <a:cs typeface="Segoe UI" panose="020B0502040204020203" pitchFamily="34" charset="0"/>
            </a:endParaRPr>
          </a:p>
          <a:p>
            <a:pPr marL="536575" indent="-536575" defTabSz="457200">
              <a:lnSpc>
                <a:spcPct val="90000"/>
              </a:lnSpc>
              <a:spcAft>
                <a:spcPts val="800"/>
              </a:spcAft>
              <a:buFont typeface="+mj-lt"/>
              <a:buAutoNum type="arabicPeriod"/>
              <a:defRPr/>
            </a:pPr>
            <a:r>
              <a:rPr lang="en-AU" sz="2800">
                <a:solidFill>
                  <a:prstClr val="white"/>
                </a:solidFill>
                <a:ea typeface="Segoe UI" panose="020B0502040204020203" pitchFamily="34" charset="0"/>
                <a:cs typeface="Segoe UI" panose="020B0502040204020203" pitchFamily="34" charset="0"/>
              </a:rPr>
              <a:t>Amser ar gyfer codio a dadansoddi unigol </a:t>
            </a:r>
            <a:r>
              <a:rPr lang="en-AU" sz="2800" dirty="0">
                <a:solidFill>
                  <a:prstClr val="white"/>
                </a:solidFill>
                <a:ea typeface="Segoe UI" panose="020B0502040204020203" pitchFamily="34" charset="0"/>
                <a:cs typeface="Segoe UI" panose="020B0502040204020203" pitchFamily="34" charset="0"/>
              </a:rPr>
              <a:t>(</a:t>
            </a:r>
            <a:r>
              <a:rPr lang="en-AU" sz="2800">
                <a:solidFill>
                  <a:prstClr val="white"/>
                </a:solidFill>
                <a:ea typeface="Segoe UI" panose="020B0502040204020203" pitchFamily="34" charset="0"/>
                <a:cs typeface="Segoe UI" panose="020B0502040204020203" pitchFamily="34" charset="0"/>
              </a:rPr>
              <a:t>30 mun)</a:t>
            </a:r>
            <a:endParaRPr lang="en-AU" sz="2800" dirty="0">
              <a:solidFill>
                <a:prstClr val="white"/>
              </a:solidFill>
              <a:ea typeface="Segoe UI" panose="020B0502040204020203" pitchFamily="34" charset="0"/>
              <a:cs typeface="Segoe UI" panose="020B0502040204020203" pitchFamily="34" charset="0"/>
            </a:endParaRPr>
          </a:p>
          <a:p>
            <a:pPr marL="536575" indent="-536575" defTabSz="457200">
              <a:lnSpc>
                <a:spcPct val="90000"/>
              </a:lnSpc>
              <a:spcAft>
                <a:spcPts val="800"/>
              </a:spcAft>
              <a:buFont typeface="+mj-lt"/>
              <a:buAutoNum type="arabicPeriod"/>
              <a:defRPr/>
            </a:pPr>
            <a:r>
              <a:rPr lang="en-AU" sz="2800">
                <a:solidFill>
                  <a:prstClr val="white"/>
                </a:solidFill>
                <a:ea typeface="Segoe UI" panose="020B0502040204020203" pitchFamily="34" charset="0"/>
                <a:cs typeface="Segoe UI" panose="020B0502040204020203" pitchFamily="34" charset="0"/>
              </a:rPr>
              <a:t>Trafodaeth lle mae pob aelod yn darparu codau, tystiolaeth a chyfiawnhad mewn perthynas â Chanllaw Arfer Ystafell Ddosbarth AA </a:t>
            </a:r>
            <a:r>
              <a:rPr lang="en-AU" sz="2800" dirty="0">
                <a:solidFill>
                  <a:prstClr val="white"/>
                </a:solidFill>
                <a:ea typeface="Segoe UI" panose="020B0502040204020203" pitchFamily="34" charset="0"/>
                <a:cs typeface="Segoe UI" panose="020B0502040204020203" pitchFamily="34" charset="0"/>
              </a:rPr>
              <a:t>(</a:t>
            </a:r>
            <a:r>
              <a:rPr lang="en-AU" sz="2800">
                <a:solidFill>
                  <a:prstClr val="white"/>
                </a:solidFill>
                <a:ea typeface="Segoe UI" panose="020B0502040204020203" pitchFamily="34" charset="0"/>
                <a:cs typeface="Segoe UI" panose="020B0502040204020203" pitchFamily="34" charset="0"/>
              </a:rPr>
              <a:t>1–2 awr)</a:t>
            </a:r>
            <a:endParaRPr lang="en-AU" sz="2800" dirty="0">
              <a:solidFill>
                <a:prstClr val="white"/>
              </a:solidFill>
              <a:ea typeface="Segoe UI" panose="020B0502040204020203" pitchFamily="34" charset="0"/>
              <a:cs typeface="Segoe UI" panose="020B0502040204020203" pitchFamily="34" charset="0"/>
            </a:endParaRPr>
          </a:p>
          <a:p>
            <a:pPr marL="536575" indent="-536575" defTabSz="457200">
              <a:lnSpc>
                <a:spcPct val="90000"/>
              </a:lnSpc>
              <a:spcAft>
                <a:spcPts val="800"/>
              </a:spcAft>
              <a:buFont typeface="+mj-lt"/>
              <a:buAutoNum type="arabicPeriod"/>
              <a:defRPr/>
            </a:pPr>
            <a:r>
              <a:rPr lang="en-AU" sz="2800">
                <a:solidFill>
                  <a:prstClr val="white"/>
                </a:solidFill>
                <a:ea typeface="Segoe UI" panose="020B0502040204020203" pitchFamily="34" charset="0"/>
                <a:cs typeface="Segoe UI" panose="020B0502040204020203" pitchFamily="34" charset="0"/>
              </a:rPr>
              <a:t>Ymrwymiad i gyfrinachedd</a:t>
            </a:r>
            <a:endParaRPr lang="en-AU" sz="2800" dirty="0">
              <a:solidFill>
                <a:prstClr val="black"/>
              </a:solidFill>
              <a:ea typeface="Segoe UI" panose="020B0502040204020203" pitchFamily="34" charset="0"/>
              <a:cs typeface="Segoe UI" panose="020B0502040204020203" pitchFamily="34" charset="0"/>
            </a:endParaRPr>
          </a:p>
        </p:txBody>
      </p:sp>
      <p:sp>
        <p:nvSpPr>
          <p:cNvPr id="6" name="TextBox 5"/>
          <p:cNvSpPr txBox="1"/>
          <p:nvPr/>
        </p:nvSpPr>
        <p:spPr>
          <a:xfrm>
            <a:off x="1403131" y="1033386"/>
            <a:ext cx="9244280" cy="1143390"/>
          </a:xfrm>
          <a:prstGeom prst="rect">
            <a:avLst/>
          </a:prstGeom>
          <a:noFill/>
        </p:spPr>
        <p:txBody>
          <a:bodyPr wrap="square" rtlCol="0">
            <a:spAutoFit/>
          </a:bodyPr>
          <a:lstStyle/>
          <a:p>
            <a:pPr>
              <a:lnSpc>
                <a:spcPct val="85000"/>
              </a:lnSpc>
            </a:pPr>
            <a:r>
              <a:rPr lang="en-AU" sz="4000">
                <a:solidFill>
                  <a:srgbClr val="FFC000"/>
                </a:solidFill>
                <a:latin typeface="Calibri" panose="020F0502020204030204" pitchFamily="34" charset="0"/>
              </a:rPr>
              <a:t>Rowndiau Addysgu o Ansawdd: </a:t>
            </a:r>
            <a:r>
              <a:rPr lang="en-AU" sz="4000">
                <a:solidFill>
                  <a:schemeClr val="bg1"/>
                </a:solidFill>
                <a:latin typeface="Calibri" panose="020F0502020204030204" pitchFamily="34" charset="0"/>
              </a:rPr>
              <a:t>nodweddion hanfodol</a:t>
            </a:r>
            <a:endParaRPr lang="en-AU" sz="40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2576659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5735" y="2408148"/>
            <a:ext cx="3168869" cy="9463232"/>
          </a:xfrm>
          <a:prstGeom prst="rect">
            <a:avLst/>
          </a:prstGeom>
          <a:noFill/>
        </p:spPr>
        <p:txBody>
          <a:bodyPr wrap="square" rtlCol="0">
            <a:spAutoFit/>
          </a:bodyPr>
          <a:lstStyle/>
          <a:p>
            <a:pPr>
              <a:lnSpc>
                <a:spcPct val="50000"/>
              </a:lnSpc>
            </a:pPr>
            <a:r>
              <a:rPr lang="en-AU" sz="100000" b="1" spc="-300" dirty="0">
                <a:solidFill>
                  <a:schemeClr val="bg1">
                    <a:lumMod val="95000"/>
                  </a:schemeClr>
                </a:solidFill>
                <a:latin typeface="Garamond" panose="02020404030301010803" pitchFamily="18" charset="0"/>
              </a:rPr>
              <a:t>“</a:t>
            </a:r>
          </a:p>
        </p:txBody>
      </p:sp>
      <p:sp>
        <p:nvSpPr>
          <p:cNvPr id="2" name="Rectangle 1"/>
          <p:cNvSpPr/>
          <p:nvPr/>
        </p:nvSpPr>
        <p:spPr>
          <a:xfrm>
            <a:off x="3797300" y="1049419"/>
            <a:ext cx="7391400" cy="3970318"/>
          </a:xfrm>
          <a:prstGeom prst="rect">
            <a:avLst/>
          </a:prstGeom>
        </p:spPr>
        <p:txBody>
          <a:bodyPr wrap="square">
            <a:spAutoFit/>
          </a:bodyPr>
          <a:lstStyle/>
          <a:p>
            <a:pPr>
              <a:lnSpc>
                <a:spcPct val="90000"/>
              </a:lnSpc>
            </a:pPr>
            <a:r>
              <a:rPr lang="en-AU" sz="2800">
                <a:solidFill>
                  <a:schemeClr val="tx1">
                    <a:lumMod val="75000"/>
                    <a:lumOff val="25000"/>
                  </a:schemeClr>
                </a:solidFill>
              </a:rPr>
              <a:t>Mae’n braf cael sgwrs broffesiynol. … Os ydych yn siarad â rhywun arall … yn yr ysgol [dydych chi ddim] fel arfer yn siarad am eich arfer proffesiynol, rydych chi’n sôn am yr hyn mae’r [plentyn] yna wedi’i wneud, neu fod angen i ni farcio hyn a hyn, neu mae’n adeg adroddiadau, neu ‘o, dy dro di yw hi ar ddyletswydd yr iard’. </a:t>
            </a:r>
            <a:r>
              <a:rPr lang="en-AU" sz="2800" spc="300">
                <a:solidFill>
                  <a:srgbClr val="FFC000"/>
                </a:solidFill>
              </a:rPr>
              <a:t>Mae’r cyfan yn gysylltiedig â’r gwaith, nid yr arfer</a:t>
            </a:r>
            <a:r>
              <a:rPr lang="en-AU" sz="2800">
                <a:solidFill>
                  <a:schemeClr val="tx1">
                    <a:lumMod val="75000"/>
                    <a:lumOff val="25000"/>
                  </a:schemeClr>
                </a:solidFill>
              </a:rPr>
              <a:t>. Felly roedd yn braf cael sgwrs am arfer proffesiynol, ac nid am waith yn unig.</a:t>
            </a:r>
            <a:endParaRPr lang="en-AU" sz="2800" dirty="0">
              <a:solidFill>
                <a:schemeClr val="tx1">
                  <a:lumMod val="75000"/>
                  <a:lumOff val="25000"/>
                </a:schemeClr>
              </a:solidFill>
            </a:endParaRPr>
          </a:p>
        </p:txBody>
      </p:sp>
      <p:sp>
        <p:nvSpPr>
          <p:cNvPr id="3" name="TextBox 2"/>
          <p:cNvSpPr txBox="1"/>
          <p:nvPr/>
        </p:nvSpPr>
        <p:spPr>
          <a:xfrm>
            <a:off x="37973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Allana</a:t>
            </a:r>
            <a:r>
              <a:rPr lang="en-AU" altLang="en-US" sz="2200">
                <a:solidFill>
                  <a:schemeClr val="tx1">
                    <a:lumMod val="75000"/>
                    <a:lumOff val="25000"/>
                  </a:schemeClr>
                </a:solidFill>
                <a:cs typeface="Segoe UI Light" panose="020B0502040204020203" pitchFamily="34" charset="0"/>
              </a:rPr>
              <a:t>, athrawes uwchradd ers 4 i 6 blynedd</a:t>
            </a:r>
            <a:endParaRPr lang="en-AU" altLang="en-US" sz="2200" dirty="0">
              <a:solidFill>
                <a:schemeClr val="tx1">
                  <a:lumMod val="75000"/>
                  <a:lumOff val="25000"/>
                </a:schemeClr>
              </a:solidFill>
              <a:cs typeface="Segoe UI Light" panose="020B0502040204020203" pitchFamily="34" charset="0"/>
            </a:endParaRPr>
          </a:p>
        </p:txBody>
      </p:sp>
    </p:spTree>
    <p:extLst>
      <p:ext uri="{BB962C8B-B14F-4D97-AF65-F5344CB8AC3E}">
        <p14:creationId xmlns:p14="http://schemas.microsoft.com/office/powerpoint/2010/main" val="1399972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5735" y="2408148"/>
            <a:ext cx="3168869" cy="9463232"/>
          </a:xfrm>
          <a:prstGeom prst="rect">
            <a:avLst/>
          </a:prstGeom>
          <a:noFill/>
        </p:spPr>
        <p:txBody>
          <a:bodyPr wrap="square" rtlCol="0">
            <a:spAutoFit/>
          </a:bodyPr>
          <a:lstStyle/>
          <a:p>
            <a:pPr>
              <a:lnSpc>
                <a:spcPct val="50000"/>
              </a:lnSpc>
            </a:pPr>
            <a:r>
              <a:rPr lang="en-AU" sz="100000" b="1" spc="-300" dirty="0">
                <a:solidFill>
                  <a:schemeClr val="bg1">
                    <a:lumMod val="95000"/>
                  </a:schemeClr>
                </a:solidFill>
                <a:latin typeface="Garamond" panose="02020404030301010803" pitchFamily="18" charset="0"/>
              </a:rPr>
              <a:t>“</a:t>
            </a:r>
          </a:p>
        </p:txBody>
      </p:sp>
      <p:sp>
        <p:nvSpPr>
          <p:cNvPr id="2" name="Rectangle 1"/>
          <p:cNvSpPr/>
          <p:nvPr/>
        </p:nvSpPr>
        <p:spPr>
          <a:xfrm>
            <a:off x="3797300" y="1049419"/>
            <a:ext cx="7391400" cy="3970318"/>
          </a:xfrm>
          <a:prstGeom prst="rect">
            <a:avLst/>
          </a:prstGeom>
        </p:spPr>
        <p:txBody>
          <a:bodyPr wrap="square">
            <a:spAutoFit/>
          </a:bodyPr>
          <a:lstStyle/>
          <a:p>
            <a:pPr>
              <a:lnSpc>
                <a:spcPct val="90000"/>
              </a:lnSpc>
            </a:pPr>
            <a:r>
              <a:rPr lang="en-AU" sz="2800">
                <a:solidFill>
                  <a:schemeClr val="tx1">
                    <a:lumMod val="75000"/>
                    <a:lumOff val="25000"/>
                  </a:schemeClr>
                </a:solidFill>
              </a:rPr>
              <a:t>Mae’r broses o gael y darllen proffesiynol, yr arsylwi a’r codio’n syth wedyn yn broses dda iawn yn fy marn i ac rydych yn cael cyfle i feddwl am yr elfennau a chael trafodaeth go iawn a gweld a yw’ch dadansoddiad chi o’r elfennau yr un peth â dadansoddiad eraill yn eich grŵp ac mae hynny wedyn </a:t>
            </a:r>
            <a:r>
              <a:rPr lang="en-AU" sz="2800" spc="300">
                <a:solidFill>
                  <a:srgbClr val="FFC000"/>
                </a:solidFill>
              </a:rPr>
              <a:t>yn eich galluogi i fyfyrio fwy am yr hyn rydych yn ei wneud yn eich ystafell ddosbarth ar gyfer pob gwers</a:t>
            </a:r>
            <a:r>
              <a:rPr lang="en-AU" sz="2800">
                <a:solidFill>
                  <a:schemeClr val="tx1">
                    <a:lumMod val="75000"/>
                    <a:lumOff val="25000"/>
                  </a:schemeClr>
                </a:solidFill>
              </a:rPr>
              <a:t>, am wn i.</a:t>
            </a:r>
            <a:endParaRPr lang="en-AU" sz="2800" dirty="0">
              <a:solidFill>
                <a:schemeClr val="tx1">
                  <a:lumMod val="75000"/>
                  <a:lumOff val="25000"/>
                </a:schemeClr>
              </a:solidFill>
            </a:endParaRPr>
          </a:p>
        </p:txBody>
      </p:sp>
      <p:sp>
        <p:nvSpPr>
          <p:cNvPr id="3" name="TextBox 2"/>
          <p:cNvSpPr txBox="1"/>
          <p:nvPr/>
        </p:nvSpPr>
        <p:spPr>
          <a:xfrm>
            <a:off x="37973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Michelle</a:t>
            </a:r>
            <a:r>
              <a:rPr lang="en-AU" altLang="en-US" sz="2200">
                <a:solidFill>
                  <a:schemeClr val="tx1">
                    <a:lumMod val="75000"/>
                    <a:lumOff val="25000"/>
                  </a:schemeClr>
                </a:solidFill>
                <a:cs typeface="Segoe UI Light" panose="020B0502040204020203" pitchFamily="34" charset="0"/>
              </a:rPr>
              <a:t>, athrawes uwchradd ers dros 24 mlynedd</a:t>
            </a:r>
            <a:endParaRPr lang="en-AU" altLang="en-US" sz="2200" dirty="0">
              <a:solidFill>
                <a:schemeClr val="tx1">
                  <a:lumMod val="75000"/>
                  <a:lumOff val="25000"/>
                </a:schemeClr>
              </a:solidFill>
              <a:cs typeface="Segoe UI Light" panose="020B0502040204020203" pitchFamily="34" charset="0"/>
            </a:endParaRPr>
          </a:p>
        </p:txBody>
      </p:sp>
    </p:spTree>
    <p:extLst>
      <p:ext uri="{BB962C8B-B14F-4D97-AF65-F5344CB8AC3E}">
        <p14:creationId xmlns:p14="http://schemas.microsoft.com/office/powerpoint/2010/main" val="130023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21315" y="5075148"/>
            <a:ext cx="3168869" cy="9463232"/>
          </a:xfrm>
          <a:prstGeom prst="rect">
            <a:avLst/>
          </a:prstGeom>
          <a:noFill/>
        </p:spPr>
        <p:txBody>
          <a:bodyPr wrap="square" rtlCol="0">
            <a:spAutoFit/>
          </a:bodyPr>
          <a:lstStyle/>
          <a:p>
            <a:pPr>
              <a:lnSpc>
                <a:spcPct val="50000"/>
              </a:lnSpc>
            </a:pPr>
            <a:r>
              <a:rPr lang="en-AU" sz="100000" b="1" spc="-300" dirty="0">
                <a:solidFill>
                  <a:schemeClr val="bg1">
                    <a:lumMod val="95000"/>
                  </a:schemeClr>
                </a:solidFill>
                <a:latin typeface="Garamond" panose="02020404030301010803" pitchFamily="18" charset="0"/>
              </a:rPr>
              <a:t>”</a:t>
            </a:r>
          </a:p>
        </p:txBody>
      </p:sp>
      <p:sp>
        <p:nvSpPr>
          <p:cNvPr id="2" name="Rectangle 1"/>
          <p:cNvSpPr/>
          <p:nvPr/>
        </p:nvSpPr>
        <p:spPr>
          <a:xfrm>
            <a:off x="1524000" y="1049419"/>
            <a:ext cx="8191500" cy="3582519"/>
          </a:xfrm>
          <a:prstGeom prst="rect">
            <a:avLst/>
          </a:prstGeom>
        </p:spPr>
        <p:txBody>
          <a:bodyPr wrap="square">
            <a:spAutoFit/>
          </a:bodyPr>
          <a:lstStyle/>
          <a:p>
            <a:pPr>
              <a:lnSpc>
                <a:spcPct val="90000"/>
              </a:lnSpc>
            </a:pPr>
            <a:r>
              <a:rPr lang="en-AU" sz="2800">
                <a:solidFill>
                  <a:schemeClr val="tx1">
                    <a:lumMod val="75000"/>
                    <a:lumOff val="25000"/>
                  </a:schemeClr>
                </a:solidFill>
              </a:rPr>
              <a:t>Felly rwy’n cofio’r sgwrs wedyn ac, i fod yn onest, dwi ddim hyd yn oed yn cofio sut cafodd y wers ei chodio. Ond rwy’n cofio’r teimlad positif ar ddiwedd y dydd, yn gyrru adref yn meddwl, wow, doeddwn i ddim yn teimlo bygythiad. Doeddwn i ddim yn teimlo bod unrhyw negyddoldeb. Doeddwn i ddim yn teimlo beirniadaeth. Ond eto, </a:t>
            </a:r>
            <a:r>
              <a:rPr lang="en-AU" sz="2800" spc="300">
                <a:solidFill>
                  <a:srgbClr val="FFC000"/>
                </a:solidFill>
              </a:rPr>
              <a:t>barnwyd fy ngwers heb ifi deimlo beirniadaeth</a:t>
            </a:r>
            <a:r>
              <a:rPr lang="en-AU" sz="2800">
                <a:solidFill>
                  <a:schemeClr val="tx1">
                    <a:lumMod val="75000"/>
                    <a:lumOff val="25000"/>
                  </a:schemeClr>
                </a:solidFill>
              </a:rPr>
              <a:t>. Roedd y cyfan yn bositif iawn. </a:t>
            </a:r>
            <a:endParaRPr lang="en-AU" sz="2800" dirty="0">
              <a:solidFill>
                <a:schemeClr val="tx1">
                  <a:lumMod val="75000"/>
                  <a:lumOff val="25000"/>
                </a:schemeClr>
              </a:solidFill>
            </a:endParaRPr>
          </a:p>
        </p:txBody>
      </p:sp>
      <p:sp>
        <p:nvSpPr>
          <p:cNvPr id="3" name="TextBox 2"/>
          <p:cNvSpPr txBox="1"/>
          <p:nvPr/>
        </p:nvSpPr>
        <p:spPr>
          <a:xfrm>
            <a:off x="15240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Michael</a:t>
            </a:r>
            <a:r>
              <a:rPr lang="en-AU" altLang="en-US" sz="2200">
                <a:solidFill>
                  <a:schemeClr val="tx1">
                    <a:lumMod val="75000"/>
                    <a:lumOff val="25000"/>
                  </a:schemeClr>
                </a:solidFill>
                <a:cs typeface="Segoe UI Light" panose="020B0502040204020203" pitchFamily="34" charset="0"/>
              </a:rPr>
              <a:t>, athro uwchradd ers 13 i 15 mlynedd</a:t>
            </a:r>
            <a:endParaRPr lang="en-AU" altLang="en-US" sz="2200" dirty="0">
              <a:solidFill>
                <a:schemeClr val="tx1">
                  <a:lumMod val="75000"/>
                  <a:lumOff val="25000"/>
                </a:schemeClr>
              </a:solidFill>
              <a:cs typeface="Segoe UI Light" panose="020B0502040204020203" pitchFamily="34" charset="0"/>
            </a:endParaRPr>
          </a:p>
        </p:txBody>
      </p:sp>
    </p:spTree>
    <p:extLst>
      <p:ext uri="{BB962C8B-B14F-4D97-AF65-F5344CB8AC3E}">
        <p14:creationId xmlns:p14="http://schemas.microsoft.com/office/powerpoint/2010/main" val="2404601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5029238" y="1545893"/>
            <a:ext cx="522801" cy="584775"/>
          </a:xfrm>
          <a:prstGeom prst="rect">
            <a:avLst/>
          </a:prstGeom>
          <a:noFill/>
        </p:spPr>
        <p:txBody>
          <a:bodyPr wrap="square" rtlCol="0">
            <a:spAutoFit/>
          </a:bodyPr>
          <a:lstStyle/>
          <a:p>
            <a:pPr algn="ctr"/>
            <a:r>
              <a:rPr lang="en-AU" sz="3200" dirty="0">
                <a:solidFill>
                  <a:schemeClr val="bg1"/>
                </a:solidFill>
                <a:latin typeface="Tw Cen MT Condensed" panose="020B0606020104020203" pitchFamily="34" charset="0"/>
              </a:rPr>
              <a:t>QT</a:t>
            </a:r>
          </a:p>
        </p:txBody>
      </p:sp>
      <p:sp>
        <p:nvSpPr>
          <p:cNvPr id="30" name="TextBox 29"/>
          <p:cNvSpPr txBox="1"/>
          <p:nvPr/>
        </p:nvSpPr>
        <p:spPr>
          <a:xfrm>
            <a:off x="6254402" y="3441951"/>
            <a:ext cx="650567" cy="584775"/>
          </a:xfrm>
          <a:prstGeom prst="rect">
            <a:avLst/>
          </a:prstGeom>
          <a:noFill/>
        </p:spPr>
        <p:txBody>
          <a:bodyPr wrap="square" rtlCol="0">
            <a:spAutoFit/>
          </a:bodyPr>
          <a:lstStyle/>
          <a:p>
            <a:pPr algn="ctr"/>
            <a:r>
              <a:rPr lang="en-AU" sz="3200" dirty="0">
                <a:solidFill>
                  <a:schemeClr val="bg1"/>
                </a:solidFill>
                <a:latin typeface="Tw Cen MT Condensed" panose="020B0606020104020203" pitchFamily="34" charset="0"/>
              </a:rPr>
              <a:t>QTR</a:t>
            </a:r>
          </a:p>
        </p:txBody>
      </p:sp>
      <p:sp>
        <p:nvSpPr>
          <p:cNvPr id="4" name="TextBox 3"/>
          <p:cNvSpPr txBox="1"/>
          <p:nvPr/>
        </p:nvSpPr>
        <p:spPr>
          <a:xfrm>
            <a:off x="2212588" y="678726"/>
            <a:ext cx="1786467" cy="369332"/>
          </a:xfrm>
          <a:prstGeom prst="rect">
            <a:avLst/>
          </a:prstGeom>
          <a:noFill/>
        </p:spPr>
        <p:txBody>
          <a:bodyPr wrap="square" rtlCol="0">
            <a:spAutoFit/>
          </a:bodyPr>
          <a:lstStyle/>
          <a:p>
            <a:r>
              <a:rPr lang="en-AU" dirty="0">
                <a:solidFill>
                  <a:schemeClr val="bg1"/>
                </a:solidFill>
                <a:latin typeface="Tw Cen MT" panose="020B0602020104020603" pitchFamily="34" charset="0"/>
              </a:rPr>
              <a:t>Quality Teaching</a:t>
            </a:r>
          </a:p>
        </p:txBody>
      </p:sp>
      <p:sp>
        <p:nvSpPr>
          <p:cNvPr id="10" name="Rectangle 9"/>
          <p:cNvSpPr/>
          <p:nvPr/>
        </p:nvSpPr>
        <p:spPr>
          <a:xfrm>
            <a:off x="0" y="0"/>
            <a:ext cx="4039200" cy="340315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Manual Operation 10"/>
          <p:cNvSpPr/>
          <p:nvPr/>
        </p:nvSpPr>
        <p:spPr>
          <a:xfrm rot="16200000">
            <a:off x="2544618" y="1492817"/>
            <a:ext cx="3403157" cy="417520"/>
          </a:xfrm>
          <a:prstGeom prst="flowChartManualOperation">
            <a:avLst/>
          </a:prstGeom>
          <a:solidFill>
            <a:srgbClr val="4545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3" name="TextBox 22"/>
          <p:cNvSpPr txBox="1"/>
          <p:nvPr/>
        </p:nvSpPr>
        <p:spPr>
          <a:xfrm>
            <a:off x="724017" y="477168"/>
            <a:ext cx="2846058" cy="2230611"/>
          </a:xfrm>
          <a:prstGeom prst="rect">
            <a:avLst/>
          </a:prstGeom>
          <a:noFill/>
        </p:spPr>
        <p:txBody>
          <a:bodyPr wrap="square" rtlCol="0">
            <a:spAutoFit/>
          </a:bodyPr>
          <a:lstStyle/>
          <a:p>
            <a:pPr>
              <a:lnSpc>
                <a:spcPct val="80000"/>
              </a:lnSpc>
            </a:pPr>
            <a:r>
              <a:rPr lang="en-AU" sz="2200" b="1">
                <a:solidFill>
                  <a:schemeClr val="bg1"/>
                </a:solidFill>
                <a:latin typeface="Calibri" panose="020F0502020204030204" pitchFamily="34" charset="0"/>
              </a:rPr>
              <a:t>MODEL ADDYSGU O ANSAWDD</a:t>
            </a:r>
            <a:endParaRPr lang="en-AU" sz="2200" b="1" dirty="0">
              <a:solidFill>
                <a:schemeClr val="bg1"/>
              </a:solidFill>
              <a:latin typeface="Calibri" panose="020F0502020204030204" pitchFamily="34" charset="0"/>
            </a:endParaRPr>
          </a:p>
          <a:p>
            <a:pPr>
              <a:lnSpc>
                <a:spcPct val="85000"/>
              </a:lnSpc>
            </a:pPr>
            <a:endParaRPr lang="en-AU" sz="1600" dirty="0">
              <a:solidFill>
                <a:schemeClr val="bg1"/>
              </a:solidFill>
              <a:latin typeface="Calibri" panose="020F0502020204030204" pitchFamily="34" charset="0"/>
            </a:endParaRPr>
          </a:p>
          <a:p>
            <a:pPr>
              <a:lnSpc>
                <a:spcPct val="85000"/>
              </a:lnSpc>
              <a:spcBef>
                <a:spcPts val="600"/>
              </a:spcBef>
            </a:pPr>
            <a:r>
              <a:rPr lang="en-AU" sz="2000">
                <a:solidFill>
                  <a:schemeClr val="bg1"/>
                </a:solidFill>
                <a:latin typeface="Calibri" panose="020F0502020204030204" pitchFamily="34" charset="0"/>
              </a:rPr>
              <a:t>Model addysgegol cynhwysfawr, sail wybodaeth ar gyfer addysgu, iaith gyffredin i athrawon</a:t>
            </a:r>
            <a:endParaRPr lang="en-AU" sz="20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4230279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21315" y="5075148"/>
            <a:ext cx="3168869" cy="9463232"/>
          </a:xfrm>
          <a:prstGeom prst="rect">
            <a:avLst/>
          </a:prstGeom>
          <a:noFill/>
        </p:spPr>
        <p:txBody>
          <a:bodyPr wrap="square" rtlCol="0">
            <a:spAutoFit/>
          </a:bodyPr>
          <a:lstStyle/>
          <a:p>
            <a:pPr>
              <a:lnSpc>
                <a:spcPct val="50000"/>
              </a:lnSpc>
            </a:pPr>
            <a:r>
              <a:rPr lang="en-AU" sz="100000" b="1" spc="-300" dirty="0">
                <a:solidFill>
                  <a:schemeClr val="bg1">
                    <a:lumMod val="95000"/>
                  </a:schemeClr>
                </a:solidFill>
                <a:latin typeface="Garamond" panose="02020404030301010803" pitchFamily="18" charset="0"/>
              </a:rPr>
              <a:t>”</a:t>
            </a:r>
          </a:p>
        </p:txBody>
      </p:sp>
      <p:sp>
        <p:nvSpPr>
          <p:cNvPr id="2" name="Rectangle 1"/>
          <p:cNvSpPr/>
          <p:nvPr/>
        </p:nvSpPr>
        <p:spPr>
          <a:xfrm>
            <a:off x="1524000" y="1049419"/>
            <a:ext cx="8496300" cy="4745915"/>
          </a:xfrm>
          <a:prstGeom prst="rect">
            <a:avLst/>
          </a:prstGeom>
        </p:spPr>
        <p:txBody>
          <a:bodyPr wrap="square">
            <a:spAutoFit/>
          </a:bodyPr>
          <a:lstStyle/>
          <a:p>
            <a:pPr>
              <a:lnSpc>
                <a:spcPct val="90000"/>
              </a:lnSpc>
            </a:pPr>
            <a:r>
              <a:rPr lang="en-AU" sz="2800">
                <a:solidFill>
                  <a:schemeClr val="tx1">
                    <a:lumMod val="75000"/>
                    <a:lumOff val="25000"/>
                  </a:schemeClr>
                </a:solidFill>
              </a:rPr>
              <a:t>Rwy’n gwybod </a:t>
            </a:r>
            <a:r>
              <a:rPr lang="en-AU" sz="2800" spc="300">
                <a:solidFill>
                  <a:srgbClr val="FFC000"/>
                </a:solidFill>
              </a:rPr>
              <a:t>nad oes modd troi nôl; fyddwn i byth yn dychwelyd i’r ffordd roeddwn i’n arfer addysgu</a:t>
            </a:r>
            <a:r>
              <a:rPr lang="en-AU" sz="2800">
                <a:solidFill>
                  <a:schemeClr val="tx1">
                    <a:lumMod val="75000"/>
                    <a:lumOff val="25000"/>
                  </a:schemeClr>
                </a:solidFill>
              </a:rPr>
              <a:t>, er mod i’n credu bod hynny’n iawn ac yn denu canlyniadau da ac ati. Doedd hi ddim mor gyffrous ag mae addysgu nawr. Nawr, rwy’ wedi cael ysbrydoliaeth i addysgu mewn ffordd wahanol… Chi’n gwybod, mae’n agoriad llygad mawr hefyd, mynd drwy fy mhethau fel oeddwn i a gwneud y pethau roedd angen eu gwneud a dilyn y maes llafur a hynny i gyd, ond doedd hi ddim yn gyffrous. A </a:t>
            </a:r>
            <a:r>
              <a:rPr lang="en-AU" sz="2800" spc="300">
                <a:solidFill>
                  <a:srgbClr val="FFC000"/>
                </a:solidFill>
              </a:rPr>
              <a:t>nawr rwy’n gyffrous </a:t>
            </a:r>
            <a:r>
              <a:rPr lang="en-AU" sz="2800">
                <a:solidFill>
                  <a:schemeClr val="tx1">
                    <a:lumMod val="75000"/>
                    <a:lumOff val="25000"/>
                  </a:schemeClr>
                </a:solidFill>
              </a:rPr>
              <a:t>am y peth. </a:t>
            </a:r>
            <a:r>
              <a:rPr lang="en-AU" sz="2800" spc="300">
                <a:solidFill>
                  <a:srgbClr val="FFC000"/>
                </a:solidFill>
              </a:rPr>
              <a:t>Nid yw’n stwff sych sefydlog, mae’n stwff gwych drwy’r adeg. </a:t>
            </a:r>
            <a:endParaRPr lang="en-AU" sz="2800" spc="300" dirty="0">
              <a:solidFill>
                <a:srgbClr val="FFC000"/>
              </a:solidFill>
            </a:endParaRPr>
          </a:p>
        </p:txBody>
      </p:sp>
      <p:sp>
        <p:nvSpPr>
          <p:cNvPr id="3" name="TextBox 2"/>
          <p:cNvSpPr txBox="1"/>
          <p:nvPr/>
        </p:nvSpPr>
        <p:spPr>
          <a:xfrm>
            <a:off x="15240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Emma</a:t>
            </a:r>
            <a:r>
              <a:rPr lang="en-AU" altLang="en-US" sz="2200">
                <a:solidFill>
                  <a:schemeClr val="tx1">
                    <a:lumMod val="75000"/>
                    <a:lumOff val="25000"/>
                  </a:schemeClr>
                </a:solidFill>
                <a:cs typeface="Segoe UI Light" panose="020B0502040204020203" pitchFamily="34" charset="0"/>
              </a:rPr>
              <a:t>, athrawes gynradd ers 16 i 18 mlynedd</a:t>
            </a:r>
            <a:endParaRPr lang="en-AU" altLang="en-US" sz="2200" dirty="0">
              <a:solidFill>
                <a:schemeClr val="tx1">
                  <a:lumMod val="75000"/>
                  <a:lumOff val="25000"/>
                </a:schemeClr>
              </a:solidFill>
              <a:cs typeface="Segoe UI Light" panose="020B0502040204020203" pitchFamily="34" charset="0"/>
            </a:endParaRPr>
          </a:p>
        </p:txBody>
      </p:sp>
    </p:spTree>
    <p:extLst>
      <p:ext uri="{BB962C8B-B14F-4D97-AF65-F5344CB8AC3E}">
        <p14:creationId xmlns:p14="http://schemas.microsoft.com/office/powerpoint/2010/main" val="3453299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403130" y="1033386"/>
            <a:ext cx="9143999" cy="620170"/>
          </a:xfrm>
          <a:prstGeom prst="rect">
            <a:avLst/>
          </a:prstGeom>
          <a:noFill/>
        </p:spPr>
        <p:txBody>
          <a:bodyPr wrap="square" rtlCol="0">
            <a:spAutoFit/>
          </a:bodyPr>
          <a:lstStyle/>
          <a:p>
            <a:pPr>
              <a:lnSpc>
                <a:spcPct val="85000"/>
              </a:lnSpc>
            </a:pPr>
            <a:r>
              <a:rPr lang="en-AU" sz="4000">
                <a:solidFill>
                  <a:schemeClr val="bg1"/>
                </a:solidFill>
              </a:rPr>
              <a:t>Sut mae RAA </a:t>
            </a:r>
            <a:r>
              <a:rPr lang="en-AU" sz="4000">
                <a:solidFill>
                  <a:srgbClr val="FFC000"/>
                </a:solidFill>
              </a:rPr>
              <a:t>yn wahanol i DP arall?</a:t>
            </a:r>
            <a:endParaRPr lang="en-AU" sz="4000" dirty="0">
              <a:solidFill>
                <a:srgbClr val="FFC000"/>
              </a:solidFill>
            </a:endParaRPr>
          </a:p>
        </p:txBody>
      </p:sp>
      <p:sp>
        <p:nvSpPr>
          <p:cNvPr id="7" name="TextBox 6"/>
          <p:cNvSpPr txBox="1"/>
          <p:nvPr/>
        </p:nvSpPr>
        <p:spPr>
          <a:xfrm>
            <a:off x="1403131" y="2200202"/>
            <a:ext cx="9598698" cy="3656386"/>
          </a:xfrm>
          <a:prstGeom prst="rect">
            <a:avLst/>
          </a:prstGeom>
          <a:noFill/>
        </p:spPr>
        <p:txBody>
          <a:bodyPr wrap="square" rtlCol="0">
            <a:spAutoFit/>
          </a:bodyPr>
          <a:lstStyle/>
          <a:p>
            <a:pPr marL="457200" indent="-457200" defTabSz="544513">
              <a:lnSpc>
                <a:spcPct val="90000"/>
              </a:lnSpc>
              <a:spcAft>
                <a:spcPts val="1200"/>
              </a:spcAft>
              <a:buFont typeface="Wingdings" panose="05000000000000000000" pitchFamily="2" charset="2"/>
              <a:buChar char="§"/>
            </a:pPr>
            <a:r>
              <a:rPr lang="en-AU" sz="2800">
                <a:solidFill>
                  <a:schemeClr val="bg1"/>
                </a:solidFill>
              </a:rPr>
              <a:t>Cwmpas ymchwilio ehangach, gan fynd i’r afael â natur aml-ddimensiwn addysgu drwy’r model AA</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a:solidFill>
                  <a:schemeClr val="bg1"/>
                </a:solidFill>
              </a:rPr>
              <a:t>Angen llai o ymrwymiad amser parhaus yn gymharol er mwyn cyflawni dysgu sylweddol</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a:solidFill>
                  <a:schemeClr val="bg1"/>
                </a:solidFill>
              </a:rPr>
              <a:t>Arsylwi gwersi cyfan er mwyn cael dadansoddiad dyfnach a mwy critigol</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a:solidFill>
                  <a:schemeClr val="bg1"/>
                </a:solidFill>
              </a:rPr>
              <a:t>Pob aelod CDB yn codio gwersi, gan gynnwys yr athro sy’n cynnal y digwyddiad, i ragflaenu’r drafodaeth</a:t>
            </a:r>
            <a:endParaRPr lang="en-AU" sz="2800" dirty="0">
              <a:solidFill>
                <a:schemeClr val="bg1"/>
              </a:solidFill>
            </a:endParaRPr>
          </a:p>
        </p:txBody>
      </p:sp>
    </p:spTree>
    <p:extLst>
      <p:ext uri="{BB962C8B-B14F-4D97-AF65-F5344CB8AC3E}">
        <p14:creationId xmlns:p14="http://schemas.microsoft.com/office/powerpoint/2010/main" val="601730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03130" y="1033386"/>
            <a:ext cx="9143999" cy="620170"/>
          </a:xfrm>
          <a:prstGeom prst="rect">
            <a:avLst/>
          </a:prstGeom>
          <a:noFill/>
        </p:spPr>
        <p:txBody>
          <a:bodyPr wrap="square" rtlCol="0">
            <a:spAutoFit/>
          </a:bodyPr>
          <a:lstStyle/>
          <a:p>
            <a:pPr>
              <a:lnSpc>
                <a:spcPct val="85000"/>
              </a:lnSpc>
            </a:pPr>
            <a:r>
              <a:rPr lang="en-AU" sz="4000">
                <a:solidFill>
                  <a:srgbClr val="FFC000"/>
                </a:solidFill>
              </a:rPr>
              <a:t>Hap-dreial wedi’i reoli</a:t>
            </a:r>
            <a:endParaRPr lang="en-AU" sz="4000" dirty="0">
              <a:solidFill>
                <a:srgbClr val="FFC000"/>
              </a:solidFill>
            </a:endParaRPr>
          </a:p>
        </p:txBody>
      </p:sp>
      <p:sp>
        <p:nvSpPr>
          <p:cNvPr id="7" name="TextBox 6"/>
          <p:cNvSpPr txBox="1"/>
          <p:nvPr/>
        </p:nvSpPr>
        <p:spPr>
          <a:xfrm>
            <a:off x="1403131" y="2200202"/>
            <a:ext cx="9598698" cy="3425553"/>
          </a:xfrm>
          <a:prstGeom prst="rect">
            <a:avLst/>
          </a:prstGeom>
          <a:noFill/>
        </p:spPr>
        <p:txBody>
          <a:bodyPr wrap="square" rtlCol="0">
            <a:spAutoFit/>
          </a:bodyPr>
          <a:lstStyle/>
          <a:p>
            <a:pPr marL="457200" indent="-457200" defTabSz="544513">
              <a:lnSpc>
                <a:spcPct val="90000"/>
              </a:lnSpc>
              <a:spcAft>
                <a:spcPts val="1800"/>
              </a:spcAft>
              <a:buFont typeface="Wingdings" panose="05000000000000000000" pitchFamily="2" charset="2"/>
              <a:buChar char="§"/>
            </a:pPr>
            <a:r>
              <a:rPr lang="en-AU" sz="2800">
                <a:solidFill>
                  <a:schemeClr val="tx1">
                    <a:lumMod val="75000"/>
                    <a:lumOff val="25000"/>
                  </a:schemeClr>
                </a:solidFill>
              </a:rPr>
              <a:t>Arsylwi dwy wers fesul athro ar gyfer 192 o athrawon mewn 24 o ysgolion cyn Rowndiau AA, 6 mis ar ôl yr ymyriad, ac ar ôl 12 mis i ddangos cynaliadwyedd </a:t>
            </a:r>
            <a:r>
              <a:rPr lang="en-AU" sz="2800" dirty="0">
                <a:solidFill>
                  <a:schemeClr val="tx1">
                    <a:lumMod val="75000"/>
                    <a:lumOff val="25000"/>
                  </a:schemeClr>
                </a:solidFill>
              </a:rPr>
              <a:t>(</a:t>
            </a:r>
            <a:r>
              <a:rPr lang="en-AU" sz="2800">
                <a:solidFill>
                  <a:schemeClr val="tx1">
                    <a:lumMod val="75000"/>
                    <a:lumOff val="25000"/>
                  </a:schemeClr>
                </a:solidFill>
              </a:rPr>
              <a:t>1,073 o arsylwadau gwersi)</a:t>
            </a:r>
            <a:endParaRPr lang="en-AU" sz="2800" dirty="0">
              <a:solidFill>
                <a:schemeClr val="tx1">
                  <a:lumMod val="75000"/>
                  <a:lumOff val="25000"/>
                </a:schemeClr>
              </a:solidFill>
            </a:endParaRPr>
          </a:p>
          <a:p>
            <a:pPr marL="457200" indent="-457200" defTabSz="544513">
              <a:lnSpc>
                <a:spcPct val="90000"/>
              </a:lnSpc>
              <a:spcAft>
                <a:spcPts val="1800"/>
              </a:spcAft>
              <a:buFont typeface="Wingdings" panose="05000000000000000000" pitchFamily="2" charset="2"/>
              <a:buChar char="§"/>
            </a:pPr>
            <a:r>
              <a:rPr lang="en-AU" sz="2800">
                <a:solidFill>
                  <a:schemeClr val="tx1">
                    <a:lumMod val="75000"/>
                    <a:lumOff val="25000"/>
                  </a:schemeClr>
                </a:solidFill>
              </a:rPr>
              <a:t>Ategwyd hyn gan arolwg, cyfweliad a data astudiaethau achos ynghylch sut mae Rowndiau AA yn effeithio ar hunaniaeth athrawon, eu diwylliant addysgu ac ymrwymiadau gyrfaol athrawon</a:t>
            </a:r>
            <a:endParaRPr lang="en-AU" sz="2800" dirty="0">
              <a:solidFill>
                <a:schemeClr val="tx1">
                  <a:lumMod val="75000"/>
                  <a:lumOff val="25000"/>
                </a:schemeClr>
              </a:solidFill>
            </a:endParaRPr>
          </a:p>
        </p:txBody>
      </p:sp>
    </p:spTree>
    <p:extLst>
      <p:ext uri="{BB962C8B-B14F-4D97-AF65-F5344CB8AC3E}">
        <p14:creationId xmlns:p14="http://schemas.microsoft.com/office/powerpoint/2010/main" val="4064275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p:cNvGrpSpPr>
            <a:grpSpLocks noChangeAspect="1"/>
          </p:cNvGrpSpPr>
          <p:nvPr/>
        </p:nvGrpSpPr>
        <p:grpSpPr>
          <a:xfrm>
            <a:off x="977900" y="381001"/>
            <a:ext cx="10236200" cy="6095999"/>
            <a:chOff x="0" y="-1"/>
            <a:chExt cx="9001758" cy="6008731"/>
          </a:xfrm>
        </p:grpSpPr>
        <p:sp>
          <p:nvSpPr>
            <p:cNvPr id="76" name="Rectangle 75"/>
            <p:cNvSpPr/>
            <p:nvPr/>
          </p:nvSpPr>
          <p:spPr>
            <a:xfrm>
              <a:off x="90560" y="5170961"/>
              <a:ext cx="905673" cy="837769"/>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1440"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 RAA-S</a:t>
              </a:r>
              <a:endParaRPr lang="en-AU" sz="1600" dirty="0">
                <a:solidFill>
                  <a:prstClr val="black"/>
                </a:solidFill>
                <a:ea typeface="Times New Roman" panose="02020603050405020304" pitchFamily="18" charset="0"/>
                <a:cs typeface="Segoe UI Light" panose="020B0502040204020203" pitchFamily="34" charset="0"/>
              </a:endParaRPr>
            </a:p>
            <a:p>
              <a:pPr indent="-9144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cxnSp>
          <p:nvCxnSpPr>
            <p:cNvPr id="77" name="Straight Connector 76"/>
            <p:cNvCxnSpPr>
              <a:stCxn id="83" idx="1"/>
              <a:endCxn id="84" idx="0"/>
            </p:cNvCxnSpPr>
            <p:nvPr/>
          </p:nvCxnSpPr>
          <p:spPr>
            <a:xfrm flipH="1">
              <a:off x="1546748" y="450236"/>
              <a:ext cx="1660572" cy="712848"/>
            </a:xfrm>
            <a:prstGeom prst="line">
              <a:avLst/>
            </a:prstGeom>
            <a:noFill/>
            <a:ln w="9525" cap="flat" cmpd="sng" algn="ctr">
              <a:solidFill>
                <a:schemeClr val="tx1">
                  <a:lumMod val="50000"/>
                  <a:lumOff val="50000"/>
                </a:schemeClr>
              </a:solidFill>
              <a:prstDash val="solid"/>
            </a:ln>
            <a:effectLst/>
          </p:spPr>
        </p:cxnSp>
        <p:cxnSp>
          <p:nvCxnSpPr>
            <p:cNvPr id="78" name="Straight Connector 77"/>
            <p:cNvCxnSpPr>
              <a:stCxn id="83" idx="3"/>
              <a:endCxn id="129" idx="0"/>
            </p:cNvCxnSpPr>
            <p:nvPr/>
          </p:nvCxnSpPr>
          <p:spPr>
            <a:xfrm>
              <a:off x="5794894" y="450236"/>
              <a:ext cx="1665863" cy="715972"/>
            </a:xfrm>
            <a:prstGeom prst="line">
              <a:avLst/>
            </a:prstGeom>
            <a:noFill/>
            <a:ln w="9525" cap="flat" cmpd="sng" algn="ctr">
              <a:solidFill>
                <a:schemeClr val="tx1">
                  <a:lumMod val="50000"/>
                  <a:lumOff val="50000"/>
                </a:schemeClr>
              </a:solidFill>
              <a:prstDash val="solid"/>
            </a:ln>
            <a:effectLst/>
          </p:spPr>
        </p:cxnSp>
        <p:sp>
          <p:nvSpPr>
            <p:cNvPr id="79" name="Flowchart: Preparation 78"/>
            <p:cNvSpPr/>
            <p:nvPr/>
          </p:nvSpPr>
          <p:spPr>
            <a:xfrm>
              <a:off x="3213532" y="1121961"/>
              <a:ext cx="2587574" cy="847827"/>
            </a:xfrm>
            <a:prstGeom prst="flowChartPreparation">
              <a:avLst/>
            </a:prstGeom>
            <a:solidFill>
              <a:srgbClr val="FFC000"/>
            </a:solidFill>
            <a:ln w="19050" cap="flat" cmpd="sng" algn="ctr">
              <a:noFill/>
              <a:prstDash val="solid"/>
            </a:ln>
            <a:effectLst/>
          </p:spPr>
          <p:txBody>
            <a:bodyPr rtlCol="0" anchor="ctr"/>
            <a:lstStyle/>
            <a:p>
              <a:pPr algn="ctr" defTabSz="457200">
                <a:defRPr/>
              </a:pPr>
              <a:r>
                <a:rPr lang="en-AU" b="1" dirty="0">
                  <a:solidFill>
                    <a:prstClr val="white"/>
                  </a:solidFill>
                  <a:ea typeface="Calibri" panose="020F0502020204030204" pitchFamily="34" charset="0"/>
                  <a:cs typeface="Segoe UI Light" panose="020B0502040204020203" pitchFamily="34" charset="0"/>
                </a:rPr>
                <a:t>SECTOR</a:t>
              </a:r>
              <a:endParaRPr lang="en-AU" b="1" dirty="0">
                <a:solidFill>
                  <a:prstClr val="white"/>
                </a:solidFill>
                <a:ea typeface="Times New Roman" panose="02020603050405020304" pitchFamily="18" charset="0"/>
                <a:cs typeface="Segoe UI Light" panose="020B0502040204020203" pitchFamily="34" charset="0"/>
              </a:endParaRPr>
            </a:p>
          </p:txBody>
        </p:sp>
        <p:sp>
          <p:nvSpPr>
            <p:cNvPr id="80" name="Flowchart: Preparation 79"/>
            <p:cNvSpPr/>
            <p:nvPr/>
          </p:nvSpPr>
          <p:spPr>
            <a:xfrm>
              <a:off x="3205994" y="2265759"/>
              <a:ext cx="2587574" cy="793648"/>
            </a:xfrm>
            <a:prstGeom prst="flowChartPreparation">
              <a:avLst/>
            </a:prstGeom>
            <a:solidFill>
              <a:srgbClr val="FFC000"/>
            </a:solidFill>
            <a:ln w="19050" cap="flat" cmpd="sng" algn="ctr">
              <a:noFill/>
              <a:prstDash val="solid"/>
            </a:ln>
            <a:effectLst/>
          </p:spPr>
          <p:txBody>
            <a:bodyPr rtlCol="0" anchor="ctr"/>
            <a:lstStyle/>
            <a:p>
              <a:pPr algn="ctr" defTabSz="457200">
                <a:defRPr/>
              </a:pPr>
              <a:r>
                <a:rPr lang="en-AU" b="1">
                  <a:solidFill>
                    <a:prstClr val="white"/>
                  </a:solidFill>
                  <a:ea typeface="Times New Roman" panose="02020603050405020304" pitchFamily="18" charset="0"/>
                  <a:cs typeface="Segoe UI Light" panose="020B0502040204020203" pitchFamily="34" charset="0"/>
                </a:rPr>
                <a:t>LLEOLIAD</a:t>
              </a:r>
              <a:endParaRPr lang="en-AU" b="1" dirty="0">
                <a:solidFill>
                  <a:prstClr val="white"/>
                </a:solidFill>
                <a:ea typeface="Times New Roman" panose="02020603050405020304" pitchFamily="18" charset="0"/>
                <a:cs typeface="Segoe UI Light" panose="020B0502040204020203" pitchFamily="34" charset="0"/>
              </a:endParaRPr>
            </a:p>
          </p:txBody>
        </p:sp>
        <p:sp>
          <p:nvSpPr>
            <p:cNvPr id="81" name="Flowchart: Preparation 80"/>
            <p:cNvSpPr/>
            <p:nvPr/>
          </p:nvSpPr>
          <p:spPr>
            <a:xfrm>
              <a:off x="3205994" y="3383555"/>
              <a:ext cx="2587574" cy="1085921"/>
            </a:xfrm>
            <a:prstGeom prst="flowChartPreparation">
              <a:avLst/>
            </a:prstGeom>
            <a:solidFill>
              <a:srgbClr val="FFC000"/>
            </a:solidFill>
            <a:ln w="19050" cap="flat" cmpd="sng" algn="ctr">
              <a:noFill/>
              <a:prstDash val="solid"/>
            </a:ln>
            <a:effectLst/>
          </p:spPr>
          <p:txBody>
            <a:bodyPr rtlCol="0" anchor="ctr"/>
            <a:lstStyle/>
            <a:p>
              <a:pPr algn="ctr" defTabSz="457200">
                <a:defRPr/>
              </a:pPr>
              <a:r>
                <a:rPr lang="en-AU" b="1">
                  <a:solidFill>
                    <a:prstClr val="white"/>
                  </a:solidFill>
                  <a:ea typeface="Times New Roman" panose="02020603050405020304" pitchFamily="18" charset="0"/>
                  <a:cs typeface="Segoe UI Light" panose="020B0502040204020203" pitchFamily="34" charset="0"/>
                </a:rPr>
                <a:t>SEG (Statws economaidd-gymdeithasol)</a:t>
              </a:r>
              <a:endParaRPr lang="en-AU" b="1" dirty="0">
                <a:solidFill>
                  <a:prstClr val="white"/>
                </a:solidFill>
                <a:ea typeface="Times New Roman" panose="02020603050405020304" pitchFamily="18" charset="0"/>
                <a:cs typeface="Segoe UI Light" panose="020B0502040204020203" pitchFamily="34" charset="0"/>
              </a:endParaRPr>
            </a:p>
          </p:txBody>
        </p:sp>
        <p:sp>
          <p:nvSpPr>
            <p:cNvPr id="82" name="Flowchart: Preparation 81"/>
            <p:cNvSpPr/>
            <p:nvPr/>
          </p:nvSpPr>
          <p:spPr>
            <a:xfrm>
              <a:off x="3212176" y="4782526"/>
              <a:ext cx="2587574" cy="1226204"/>
            </a:xfrm>
            <a:prstGeom prst="flowChartPreparation">
              <a:avLst/>
            </a:prstGeom>
            <a:solidFill>
              <a:srgbClr val="FFC000"/>
            </a:solidFill>
            <a:ln w="19050" cap="flat" cmpd="sng" algn="ctr">
              <a:noFill/>
              <a:prstDash val="solid"/>
            </a:ln>
            <a:effectLst/>
          </p:spPr>
          <p:txBody>
            <a:bodyPr rtlCol="0" anchor="ctr"/>
            <a:lstStyle/>
            <a:p>
              <a:pPr algn="ctr" defTabSz="457200">
                <a:lnSpc>
                  <a:spcPct val="85000"/>
                </a:lnSpc>
                <a:defRPr/>
              </a:pPr>
              <a:r>
                <a:rPr lang="en-AU" b="1">
                  <a:solidFill>
                    <a:prstClr val="white"/>
                  </a:solidFill>
                  <a:ea typeface="Calibri" panose="020F0502020204030204" pitchFamily="34" charset="0"/>
                  <a:cs typeface="Segoe UI Light" panose="020B0502040204020203" pitchFamily="34" charset="0"/>
                </a:rPr>
                <a:t>RAA-SET</a:t>
              </a:r>
              <a:endParaRPr lang="en-AU" b="1" dirty="0">
                <a:solidFill>
                  <a:prstClr val="white"/>
                </a:solidFill>
                <a:ea typeface="Calibri" panose="020F0502020204030204" pitchFamily="34" charset="0"/>
                <a:cs typeface="Segoe UI Light" panose="020B0502040204020203" pitchFamily="34" charset="0"/>
              </a:endParaRPr>
            </a:p>
            <a:p>
              <a:pPr algn="ctr" defTabSz="457200">
                <a:lnSpc>
                  <a:spcPct val="85000"/>
                </a:lnSpc>
                <a:defRPr/>
              </a:pPr>
              <a:r>
                <a:rPr lang="en-AU" b="1">
                  <a:solidFill>
                    <a:prstClr val="white"/>
                  </a:solidFill>
                  <a:ea typeface="Calibri" panose="020F0502020204030204" pitchFamily="34" charset="0"/>
                  <a:cs typeface="Segoe UI Light" panose="020B0502040204020203" pitchFamily="34" charset="0"/>
                </a:rPr>
                <a:t>RAA-DEWIS</a:t>
              </a:r>
            </a:p>
            <a:p>
              <a:pPr algn="ctr" defTabSz="457200">
                <a:lnSpc>
                  <a:spcPct val="85000"/>
                </a:lnSpc>
                <a:defRPr/>
              </a:pPr>
              <a:r>
                <a:rPr lang="en-AU" b="1">
                  <a:solidFill>
                    <a:prstClr val="white"/>
                  </a:solidFill>
                  <a:ea typeface="Calibri" panose="020F0502020204030204" pitchFamily="34" charset="0"/>
                  <a:cs typeface="Segoe UI Light" panose="020B0502040204020203" pitchFamily="34" charset="0"/>
                </a:rPr>
                <a:t>RHEOLYN</a:t>
              </a:r>
              <a:endParaRPr lang="en-AU" b="1" dirty="0">
                <a:solidFill>
                  <a:prstClr val="white"/>
                </a:solidFill>
                <a:ea typeface="Times New Roman" panose="02020603050405020304" pitchFamily="18" charset="0"/>
                <a:cs typeface="Segoe UI Light" panose="020B0502040204020203" pitchFamily="34" charset="0"/>
              </a:endParaRPr>
            </a:p>
          </p:txBody>
        </p:sp>
        <p:sp>
          <p:nvSpPr>
            <p:cNvPr id="83" name="Flowchart: Process 82"/>
            <p:cNvSpPr/>
            <p:nvPr/>
          </p:nvSpPr>
          <p:spPr>
            <a:xfrm>
              <a:off x="3207320" y="-1"/>
              <a:ext cx="2587574" cy="900474"/>
            </a:xfrm>
            <a:prstGeom prst="flowChartProcess">
              <a:avLst/>
            </a:prstGeom>
            <a:solidFill>
              <a:schemeClr val="tx1">
                <a:lumMod val="50000"/>
                <a:lumOff val="50000"/>
              </a:schemeClr>
            </a:solidFill>
            <a:ln w="19050" cap="flat" cmpd="sng" algn="ctr">
              <a:noFill/>
              <a:prstDash val="solid"/>
            </a:ln>
            <a:effectLst/>
          </p:spPr>
          <p:txBody>
            <a:bodyPr rtlCol="0" anchor="ctr"/>
            <a:lstStyle/>
            <a:p>
              <a:pPr algn="ctr" defTabSz="457200">
                <a:lnSpc>
                  <a:spcPct val="85000"/>
                </a:lnSpc>
                <a:defRPr/>
              </a:pPr>
              <a:r>
                <a:rPr lang="en-AU" b="1">
                  <a:solidFill>
                    <a:prstClr val="white"/>
                  </a:solidFill>
                  <a:ea typeface="Calibri" panose="020F0502020204030204" pitchFamily="34" charset="0"/>
                  <a:cs typeface="Segoe UI Light" panose="020B0502040204020203" pitchFamily="34" charset="0"/>
                </a:rPr>
                <a:t>Yr holl ysgolion a oedd am gymryd rhan </a:t>
              </a:r>
              <a:r>
                <a:rPr lang="en-AU" b="1" dirty="0">
                  <a:solidFill>
                    <a:prstClr val="white"/>
                  </a:solidFill>
                  <a:ea typeface="Calibri" panose="020F0502020204030204" pitchFamily="34" charset="0"/>
                  <a:cs typeface="Segoe UI Light" panose="020B0502040204020203" pitchFamily="34" charset="0"/>
                </a:rPr>
                <a:t>(</a:t>
              </a:r>
              <a:r>
                <a:rPr lang="en-AU" b="1" i="1" dirty="0">
                  <a:solidFill>
                    <a:prstClr val="white"/>
                  </a:solidFill>
                  <a:ea typeface="Calibri" panose="020F0502020204030204" pitchFamily="34" charset="0"/>
                  <a:cs typeface="Segoe UI Light" panose="020B0502040204020203" pitchFamily="34" charset="0"/>
                </a:rPr>
                <a:t>n</a:t>
              </a:r>
              <a:r>
                <a:rPr lang="en-AU" b="1" dirty="0">
                  <a:solidFill>
                    <a:prstClr val="white"/>
                  </a:solidFill>
                  <a:ea typeface="Calibri" panose="020F0502020204030204" pitchFamily="34" charset="0"/>
                  <a:cs typeface="Segoe UI Light" panose="020B0502040204020203" pitchFamily="34" charset="0"/>
                </a:rPr>
                <a:t> = 243)</a:t>
              </a:r>
              <a:endParaRPr lang="en-AU" b="1" dirty="0">
                <a:solidFill>
                  <a:prstClr val="white"/>
                </a:solidFill>
                <a:ea typeface="Times New Roman" panose="02020603050405020304" pitchFamily="18" charset="0"/>
                <a:cs typeface="Segoe UI Light" panose="020B0502040204020203" pitchFamily="34" charset="0"/>
              </a:endParaRPr>
            </a:p>
          </p:txBody>
        </p:sp>
        <p:sp>
          <p:nvSpPr>
            <p:cNvPr id="84" name="Flowchart: Process 83"/>
            <p:cNvSpPr/>
            <p:nvPr/>
          </p:nvSpPr>
          <p:spPr>
            <a:xfrm>
              <a:off x="1" y="1163084"/>
              <a:ext cx="3093494" cy="765583"/>
            </a:xfrm>
            <a:prstGeom prst="flowChartProcess">
              <a:avLst/>
            </a:prstGeom>
            <a:solidFill>
              <a:schemeClr val="tx1">
                <a:lumMod val="50000"/>
                <a:lumOff val="50000"/>
              </a:schemeClr>
            </a:solidFill>
            <a:ln w="19050" cap="flat" cmpd="sng" algn="ctr">
              <a:noFill/>
              <a:prstDash val="solid"/>
            </a:ln>
            <a:effectLst/>
          </p:spPr>
          <p:txBody>
            <a:bodyPr rtlCol="0" anchor="ctr"/>
            <a:lstStyle/>
            <a:p>
              <a:pPr algn="ctr" defTabSz="457200">
                <a:defRPr/>
              </a:pPr>
              <a:r>
                <a:rPr lang="en-AU" b="1">
                  <a:solidFill>
                    <a:prstClr val="white"/>
                  </a:solidFill>
                  <a:ea typeface="Calibri" panose="020F0502020204030204" pitchFamily="34" charset="0"/>
                  <a:cs typeface="Segoe UI Light" panose="020B0502040204020203" pitchFamily="34" charset="0"/>
                </a:rPr>
                <a:t>Ysgolion cynradd</a:t>
              </a:r>
              <a:endParaRPr lang="en-AU" b="1" dirty="0">
                <a:solidFill>
                  <a:prstClr val="white"/>
                </a:solidFill>
                <a:ea typeface="Times New Roman" panose="02020603050405020304" pitchFamily="18" charset="0"/>
                <a:cs typeface="Segoe UI Light" panose="020B0502040204020203" pitchFamily="34" charset="0"/>
              </a:endParaRPr>
            </a:p>
          </p:txBody>
        </p:sp>
        <p:cxnSp>
          <p:nvCxnSpPr>
            <p:cNvPr id="85" name="Straight Connector 84"/>
            <p:cNvCxnSpPr>
              <a:stCxn id="84" idx="2"/>
              <a:endCxn id="106" idx="0"/>
            </p:cNvCxnSpPr>
            <p:nvPr/>
          </p:nvCxnSpPr>
          <p:spPr>
            <a:xfrm>
              <a:off x="1546748" y="1928667"/>
              <a:ext cx="942309" cy="465131"/>
            </a:xfrm>
            <a:prstGeom prst="line">
              <a:avLst/>
            </a:prstGeom>
            <a:noFill/>
            <a:ln w="9525" cap="flat" cmpd="sng" algn="ctr">
              <a:solidFill>
                <a:schemeClr val="tx1">
                  <a:lumMod val="50000"/>
                  <a:lumOff val="50000"/>
                </a:schemeClr>
              </a:solidFill>
              <a:prstDash val="solid"/>
            </a:ln>
            <a:effectLst/>
          </p:spPr>
        </p:cxnSp>
        <p:cxnSp>
          <p:nvCxnSpPr>
            <p:cNvPr id="86" name="Straight Connector 85"/>
            <p:cNvCxnSpPr>
              <a:stCxn id="84" idx="2"/>
              <a:endCxn id="105" idx="0"/>
            </p:cNvCxnSpPr>
            <p:nvPr/>
          </p:nvCxnSpPr>
          <p:spPr>
            <a:xfrm flipH="1">
              <a:off x="604959" y="1928667"/>
              <a:ext cx="941789" cy="463372"/>
            </a:xfrm>
            <a:prstGeom prst="line">
              <a:avLst/>
            </a:prstGeom>
            <a:noFill/>
            <a:ln w="9525" cap="flat" cmpd="sng" algn="ctr">
              <a:solidFill>
                <a:schemeClr val="tx1">
                  <a:lumMod val="50000"/>
                  <a:lumOff val="50000"/>
                </a:schemeClr>
              </a:solidFill>
              <a:prstDash val="solid"/>
            </a:ln>
            <a:effectLst/>
          </p:spPr>
        </p:cxnSp>
        <p:cxnSp>
          <p:nvCxnSpPr>
            <p:cNvPr id="87" name="Straight Connector 86"/>
            <p:cNvCxnSpPr>
              <a:stCxn id="88" idx="2"/>
              <a:endCxn id="89" idx="0"/>
            </p:cNvCxnSpPr>
            <p:nvPr/>
          </p:nvCxnSpPr>
          <p:spPr>
            <a:xfrm>
              <a:off x="359653" y="4323626"/>
              <a:ext cx="1187721" cy="850112"/>
            </a:xfrm>
            <a:prstGeom prst="line">
              <a:avLst/>
            </a:prstGeom>
            <a:noFill/>
            <a:ln w="9525" cap="flat" cmpd="sng" algn="ctr">
              <a:solidFill>
                <a:schemeClr val="tx1">
                  <a:lumMod val="50000"/>
                  <a:lumOff val="50000"/>
                </a:schemeClr>
              </a:solidFill>
              <a:prstDash val="solid"/>
            </a:ln>
            <a:effectLst/>
          </p:spPr>
        </p:cxnSp>
        <p:sp>
          <p:nvSpPr>
            <p:cNvPr id="88" name="Rectangle 87"/>
            <p:cNvSpPr/>
            <p:nvPr/>
          </p:nvSpPr>
          <p:spPr>
            <a:xfrm>
              <a:off x="0" y="3516248"/>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SEG Isel</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89" name="Rectangle 88"/>
            <p:cNvSpPr/>
            <p:nvPr/>
          </p:nvSpPr>
          <p:spPr>
            <a:xfrm>
              <a:off x="1094538" y="5173737"/>
              <a:ext cx="905673" cy="834993"/>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1440"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 RAA-D (dewis)</a:t>
              </a:r>
              <a:endParaRPr lang="en-AU" sz="1600" dirty="0">
                <a:solidFill>
                  <a:prstClr val="black"/>
                </a:solidFill>
                <a:ea typeface="Times New Roman" panose="02020603050405020304" pitchFamily="18" charset="0"/>
                <a:cs typeface="Segoe UI Light" panose="020B0502040204020203" pitchFamily="34" charset="0"/>
              </a:endParaRPr>
            </a:p>
            <a:p>
              <a:pPr indent="-9144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cxnSp>
          <p:nvCxnSpPr>
            <p:cNvPr id="90" name="Straight Connector 89"/>
            <p:cNvCxnSpPr>
              <a:stCxn id="105" idx="2"/>
              <a:endCxn id="88" idx="0"/>
            </p:cNvCxnSpPr>
            <p:nvPr/>
          </p:nvCxnSpPr>
          <p:spPr>
            <a:xfrm flipH="1">
              <a:off x="359653" y="2933128"/>
              <a:ext cx="245306" cy="583119"/>
            </a:xfrm>
            <a:prstGeom prst="line">
              <a:avLst/>
            </a:prstGeom>
            <a:noFill/>
            <a:ln w="9525" cap="flat" cmpd="sng" algn="ctr">
              <a:solidFill>
                <a:schemeClr val="tx1">
                  <a:lumMod val="50000"/>
                  <a:lumOff val="50000"/>
                </a:schemeClr>
              </a:solidFill>
              <a:prstDash val="solid"/>
            </a:ln>
            <a:effectLst/>
          </p:spPr>
        </p:cxnSp>
        <p:cxnSp>
          <p:nvCxnSpPr>
            <p:cNvPr id="91" name="Straight Connector 90"/>
            <p:cNvCxnSpPr>
              <a:stCxn id="105" idx="2"/>
              <a:endCxn id="125" idx="0"/>
            </p:cNvCxnSpPr>
            <p:nvPr/>
          </p:nvCxnSpPr>
          <p:spPr>
            <a:xfrm>
              <a:off x="604959" y="2933128"/>
              <a:ext cx="548290" cy="585814"/>
            </a:xfrm>
            <a:prstGeom prst="line">
              <a:avLst/>
            </a:prstGeom>
            <a:noFill/>
            <a:ln w="9525" cap="flat" cmpd="sng" algn="ctr">
              <a:solidFill>
                <a:schemeClr val="tx1">
                  <a:lumMod val="50000"/>
                  <a:lumOff val="50000"/>
                </a:schemeClr>
              </a:solidFill>
              <a:prstDash val="solid"/>
            </a:ln>
            <a:effectLst/>
          </p:spPr>
        </p:cxnSp>
        <p:cxnSp>
          <p:nvCxnSpPr>
            <p:cNvPr id="92" name="Straight Connector 91"/>
            <p:cNvCxnSpPr>
              <a:stCxn id="105" idx="2"/>
              <a:endCxn id="126" idx="0"/>
            </p:cNvCxnSpPr>
            <p:nvPr/>
          </p:nvCxnSpPr>
          <p:spPr>
            <a:xfrm>
              <a:off x="604959" y="2933128"/>
              <a:ext cx="1338430" cy="584337"/>
            </a:xfrm>
            <a:prstGeom prst="line">
              <a:avLst/>
            </a:prstGeom>
            <a:noFill/>
            <a:ln w="9525" cap="flat" cmpd="sng" algn="ctr">
              <a:solidFill>
                <a:schemeClr val="tx1">
                  <a:lumMod val="50000"/>
                  <a:lumOff val="50000"/>
                </a:schemeClr>
              </a:solidFill>
              <a:prstDash val="solid"/>
            </a:ln>
            <a:effectLst/>
          </p:spPr>
        </p:cxnSp>
        <p:cxnSp>
          <p:nvCxnSpPr>
            <p:cNvPr id="93" name="Straight Connector 92"/>
            <p:cNvCxnSpPr>
              <a:stCxn id="106" idx="2"/>
              <a:endCxn id="127" idx="0"/>
            </p:cNvCxnSpPr>
            <p:nvPr/>
          </p:nvCxnSpPr>
          <p:spPr>
            <a:xfrm>
              <a:off x="2489057" y="2933661"/>
              <a:ext cx="244786" cy="583804"/>
            </a:xfrm>
            <a:prstGeom prst="line">
              <a:avLst/>
            </a:prstGeom>
            <a:noFill/>
            <a:ln w="9525" cap="flat" cmpd="sng" algn="ctr">
              <a:solidFill>
                <a:schemeClr val="tx1">
                  <a:lumMod val="50000"/>
                  <a:lumOff val="50000"/>
                </a:schemeClr>
              </a:solidFill>
              <a:prstDash val="solid"/>
            </a:ln>
            <a:effectLst/>
          </p:spPr>
        </p:cxnSp>
        <p:cxnSp>
          <p:nvCxnSpPr>
            <p:cNvPr id="94" name="Straight Connector 93"/>
            <p:cNvCxnSpPr>
              <a:stCxn id="127" idx="2"/>
              <a:endCxn id="76" idx="0"/>
            </p:cNvCxnSpPr>
            <p:nvPr/>
          </p:nvCxnSpPr>
          <p:spPr>
            <a:xfrm flipH="1">
              <a:off x="543397" y="4324845"/>
              <a:ext cx="2190446" cy="846116"/>
            </a:xfrm>
            <a:prstGeom prst="line">
              <a:avLst/>
            </a:prstGeom>
            <a:noFill/>
            <a:ln w="9525" cap="flat" cmpd="sng" algn="ctr">
              <a:solidFill>
                <a:schemeClr val="tx1">
                  <a:lumMod val="50000"/>
                  <a:lumOff val="50000"/>
                </a:schemeClr>
              </a:solidFill>
              <a:prstDash val="solid"/>
            </a:ln>
            <a:effectLst/>
          </p:spPr>
        </p:cxnSp>
        <p:cxnSp>
          <p:nvCxnSpPr>
            <p:cNvPr id="95" name="Straight Connector 94"/>
            <p:cNvCxnSpPr>
              <a:stCxn id="127" idx="2"/>
              <a:endCxn id="89" idx="0"/>
            </p:cNvCxnSpPr>
            <p:nvPr/>
          </p:nvCxnSpPr>
          <p:spPr>
            <a:xfrm flipH="1">
              <a:off x="1547374" y="4324845"/>
              <a:ext cx="1186469" cy="848893"/>
            </a:xfrm>
            <a:prstGeom prst="line">
              <a:avLst/>
            </a:prstGeom>
            <a:noFill/>
            <a:ln w="9525" cap="flat" cmpd="sng" algn="ctr">
              <a:solidFill>
                <a:schemeClr val="tx1">
                  <a:lumMod val="50000"/>
                  <a:lumOff val="50000"/>
                </a:schemeClr>
              </a:solidFill>
              <a:prstDash val="solid"/>
            </a:ln>
            <a:effectLst/>
          </p:spPr>
        </p:cxnSp>
        <p:cxnSp>
          <p:nvCxnSpPr>
            <p:cNvPr id="96" name="Straight Connector 95"/>
            <p:cNvCxnSpPr>
              <a:stCxn id="127" idx="2"/>
              <a:endCxn id="128" idx="0"/>
            </p:cNvCxnSpPr>
            <p:nvPr/>
          </p:nvCxnSpPr>
          <p:spPr>
            <a:xfrm flipH="1">
              <a:off x="2546259" y="4324845"/>
              <a:ext cx="187584" cy="852516"/>
            </a:xfrm>
            <a:prstGeom prst="line">
              <a:avLst/>
            </a:prstGeom>
            <a:noFill/>
            <a:ln w="9525" cap="flat" cmpd="sng" algn="ctr">
              <a:solidFill>
                <a:schemeClr val="tx1">
                  <a:lumMod val="50000"/>
                  <a:lumOff val="50000"/>
                </a:schemeClr>
              </a:solidFill>
              <a:prstDash val="solid"/>
            </a:ln>
            <a:effectLst/>
          </p:spPr>
        </p:cxnSp>
        <p:cxnSp>
          <p:nvCxnSpPr>
            <p:cNvPr id="97" name="Straight Connector 96"/>
            <p:cNvCxnSpPr>
              <a:stCxn id="126" idx="2"/>
              <a:endCxn id="128" idx="0"/>
            </p:cNvCxnSpPr>
            <p:nvPr/>
          </p:nvCxnSpPr>
          <p:spPr>
            <a:xfrm>
              <a:off x="1943389" y="4324845"/>
              <a:ext cx="602869" cy="852516"/>
            </a:xfrm>
            <a:prstGeom prst="line">
              <a:avLst/>
            </a:prstGeom>
            <a:noFill/>
            <a:ln w="9525" cap="flat" cmpd="sng" algn="ctr">
              <a:solidFill>
                <a:schemeClr val="tx1">
                  <a:lumMod val="50000"/>
                  <a:lumOff val="50000"/>
                </a:schemeClr>
              </a:solidFill>
              <a:prstDash val="solid"/>
            </a:ln>
            <a:effectLst/>
          </p:spPr>
        </p:cxnSp>
        <p:cxnSp>
          <p:nvCxnSpPr>
            <p:cNvPr id="98" name="Straight Connector 97"/>
            <p:cNvCxnSpPr>
              <a:stCxn id="126" idx="2"/>
              <a:endCxn id="89" idx="0"/>
            </p:cNvCxnSpPr>
            <p:nvPr/>
          </p:nvCxnSpPr>
          <p:spPr>
            <a:xfrm flipH="1">
              <a:off x="1547374" y="4324845"/>
              <a:ext cx="396015" cy="848893"/>
            </a:xfrm>
            <a:prstGeom prst="line">
              <a:avLst/>
            </a:prstGeom>
            <a:noFill/>
            <a:ln w="9525" cap="flat" cmpd="sng" algn="ctr">
              <a:solidFill>
                <a:schemeClr val="tx1">
                  <a:lumMod val="50000"/>
                  <a:lumOff val="50000"/>
                </a:schemeClr>
              </a:solidFill>
              <a:prstDash val="solid"/>
            </a:ln>
            <a:effectLst/>
          </p:spPr>
        </p:cxnSp>
        <p:cxnSp>
          <p:nvCxnSpPr>
            <p:cNvPr id="99" name="Straight Connector 98"/>
            <p:cNvCxnSpPr>
              <a:stCxn id="126" idx="2"/>
              <a:endCxn id="76" idx="0"/>
            </p:cNvCxnSpPr>
            <p:nvPr/>
          </p:nvCxnSpPr>
          <p:spPr>
            <a:xfrm flipH="1">
              <a:off x="543397" y="4324845"/>
              <a:ext cx="1399993" cy="846116"/>
            </a:xfrm>
            <a:prstGeom prst="line">
              <a:avLst/>
            </a:prstGeom>
            <a:noFill/>
            <a:ln w="9525" cap="flat" cmpd="sng" algn="ctr">
              <a:solidFill>
                <a:schemeClr val="tx1">
                  <a:lumMod val="50000"/>
                  <a:lumOff val="50000"/>
                </a:schemeClr>
              </a:solidFill>
              <a:prstDash val="solid"/>
            </a:ln>
            <a:effectLst/>
          </p:spPr>
        </p:cxnSp>
        <p:cxnSp>
          <p:nvCxnSpPr>
            <p:cNvPr id="100" name="Straight Connector 99"/>
            <p:cNvCxnSpPr>
              <a:stCxn id="125" idx="2"/>
              <a:endCxn id="89" idx="0"/>
            </p:cNvCxnSpPr>
            <p:nvPr/>
          </p:nvCxnSpPr>
          <p:spPr>
            <a:xfrm>
              <a:off x="1153249" y="4326321"/>
              <a:ext cx="394125" cy="847417"/>
            </a:xfrm>
            <a:prstGeom prst="line">
              <a:avLst/>
            </a:prstGeom>
            <a:noFill/>
            <a:ln w="9525" cap="flat" cmpd="sng" algn="ctr">
              <a:solidFill>
                <a:schemeClr val="tx1">
                  <a:lumMod val="50000"/>
                  <a:lumOff val="50000"/>
                </a:schemeClr>
              </a:solidFill>
              <a:prstDash val="solid"/>
            </a:ln>
            <a:effectLst/>
          </p:spPr>
        </p:cxnSp>
        <p:cxnSp>
          <p:nvCxnSpPr>
            <p:cNvPr id="101" name="Straight Connector 100"/>
            <p:cNvCxnSpPr>
              <a:stCxn id="125" idx="2"/>
              <a:endCxn id="128" idx="0"/>
            </p:cNvCxnSpPr>
            <p:nvPr/>
          </p:nvCxnSpPr>
          <p:spPr>
            <a:xfrm>
              <a:off x="1153249" y="4326321"/>
              <a:ext cx="1393010" cy="851040"/>
            </a:xfrm>
            <a:prstGeom prst="line">
              <a:avLst/>
            </a:prstGeom>
            <a:noFill/>
            <a:ln w="9525" cap="flat" cmpd="sng" algn="ctr">
              <a:solidFill>
                <a:schemeClr val="tx1">
                  <a:lumMod val="50000"/>
                  <a:lumOff val="50000"/>
                </a:schemeClr>
              </a:solidFill>
              <a:prstDash val="solid"/>
            </a:ln>
            <a:effectLst/>
          </p:spPr>
        </p:cxnSp>
        <p:cxnSp>
          <p:nvCxnSpPr>
            <p:cNvPr id="102" name="Straight Connector 101"/>
            <p:cNvCxnSpPr>
              <a:stCxn id="125" idx="2"/>
              <a:endCxn id="76" idx="0"/>
            </p:cNvCxnSpPr>
            <p:nvPr/>
          </p:nvCxnSpPr>
          <p:spPr>
            <a:xfrm flipH="1">
              <a:off x="543397" y="4326321"/>
              <a:ext cx="609852" cy="844640"/>
            </a:xfrm>
            <a:prstGeom prst="line">
              <a:avLst/>
            </a:prstGeom>
            <a:noFill/>
            <a:ln w="9525" cap="flat" cmpd="sng" algn="ctr">
              <a:solidFill>
                <a:schemeClr val="tx1">
                  <a:lumMod val="50000"/>
                  <a:lumOff val="50000"/>
                </a:schemeClr>
              </a:solidFill>
              <a:prstDash val="solid"/>
            </a:ln>
            <a:effectLst/>
          </p:spPr>
        </p:cxnSp>
        <p:cxnSp>
          <p:nvCxnSpPr>
            <p:cNvPr id="103" name="Straight Connector 102"/>
            <p:cNvCxnSpPr>
              <a:stCxn id="88" idx="2"/>
              <a:endCxn id="76" idx="0"/>
            </p:cNvCxnSpPr>
            <p:nvPr/>
          </p:nvCxnSpPr>
          <p:spPr>
            <a:xfrm>
              <a:off x="359653" y="4323626"/>
              <a:ext cx="183744" cy="847335"/>
            </a:xfrm>
            <a:prstGeom prst="line">
              <a:avLst/>
            </a:prstGeom>
            <a:noFill/>
            <a:ln w="9525" cap="flat" cmpd="sng" algn="ctr">
              <a:solidFill>
                <a:schemeClr val="tx1">
                  <a:lumMod val="50000"/>
                  <a:lumOff val="50000"/>
                </a:schemeClr>
              </a:solidFill>
              <a:prstDash val="solid"/>
            </a:ln>
            <a:effectLst/>
          </p:spPr>
        </p:cxnSp>
        <p:cxnSp>
          <p:nvCxnSpPr>
            <p:cNvPr id="104" name="Straight Connector 103"/>
            <p:cNvCxnSpPr>
              <a:stCxn id="88" idx="2"/>
              <a:endCxn id="128" idx="0"/>
            </p:cNvCxnSpPr>
            <p:nvPr/>
          </p:nvCxnSpPr>
          <p:spPr>
            <a:xfrm>
              <a:off x="359653" y="4323626"/>
              <a:ext cx="2186606" cy="853735"/>
            </a:xfrm>
            <a:prstGeom prst="line">
              <a:avLst/>
            </a:prstGeom>
            <a:noFill/>
            <a:ln w="9525" cap="flat" cmpd="sng" algn="ctr">
              <a:solidFill>
                <a:schemeClr val="tx1">
                  <a:lumMod val="50000"/>
                  <a:lumOff val="50000"/>
                </a:schemeClr>
              </a:solidFill>
              <a:prstDash val="solid"/>
            </a:ln>
            <a:effectLst/>
          </p:spPr>
        </p:cxnSp>
        <p:sp>
          <p:nvSpPr>
            <p:cNvPr id="105" name="Flowchart: Process 104"/>
            <p:cNvSpPr/>
            <p:nvPr/>
          </p:nvSpPr>
          <p:spPr>
            <a:xfrm>
              <a:off x="0" y="2392039"/>
              <a:ext cx="1209917" cy="541089"/>
            </a:xfrm>
            <a:prstGeom prst="flowChartProcess">
              <a:avLst/>
            </a:prstGeom>
            <a:solidFill>
              <a:sysClr val="window" lastClr="FFFFFF">
                <a:alpha val="0"/>
              </a:sysClr>
            </a:solidFill>
            <a:ln w="19050" cap="flat" cmpd="sng" algn="ctr">
              <a:solidFill>
                <a:srgbClr val="FFC000"/>
              </a:solidFill>
              <a:prstDash val="solid"/>
            </a:ln>
            <a:effectLst/>
          </p:spPr>
          <p:txBody>
            <a:bodyPr rtlCol="0" anchor="ctr"/>
            <a:lstStyle/>
            <a:p>
              <a:pPr algn="ctr" defTabSz="457200">
                <a:defRPr/>
              </a:pPr>
              <a:r>
                <a:rPr lang="en-AU" sz="1600">
                  <a:solidFill>
                    <a:srgbClr val="000000"/>
                  </a:solidFill>
                  <a:ea typeface="Calibri" panose="020F0502020204030204" pitchFamily="34" charset="0"/>
                  <a:cs typeface="Segoe UI Light" panose="020B0502040204020203" pitchFamily="34" charset="0"/>
                </a:rPr>
                <a:t>Trefol</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06" name="Flowchart: Process 105"/>
            <p:cNvSpPr/>
            <p:nvPr/>
          </p:nvSpPr>
          <p:spPr>
            <a:xfrm>
              <a:off x="1884619" y="2393798"/>
              <a:ext cx="1208876" cy="539863"/>
            </a:xfrm>
            <a:prstGeom prst="flowChartProcess">
              <a:avLst/>
            </a:prstGeom>
            <a:solidFill>
              <a:sysClr val="window" lastClr="FFFFFF">
                <a:alpha val="0"/>
              </a:sysClr>
            </a:solidFill>
            <a:ln w="19050" cap="flat" cmpd="sng" algn="ctr">
              <a:solidFill>
                <a:srgbClr val="FFC000"/>
              </a:solidFill>
              <a:prstDash val="solid"/>
            </a:ln>
            <a:effectLst/>
          </p:spPr>
          <p:txBody>
            <a:bodyPr rtlCol="0" anchor="ctr"/>
            <a:lstStyle/>
            <a:p>
              <a:pPr algn="ctr" defTabSz="457200">
                <a:defRPr/>
              </a:pPr>
              <a:r>
                <a:rPr lang="en-AU" sz="1600">
                  <a:solidFill>
                    <a:srgbClr val="000000"/>
                  </a:solidFill>
                  <a:ea typeface="Calibri" panose="020F0502020204030204" pitchFamily="34" charset="0"/>
                  <a:cs typeface="Segoe UI Light" panose="020B0502040204020203" pitchFamily="34" charset="0"/>
                </a:rPr>
                <a:t>Gwledig</a:t>
              </a:r>
              <a:endParaRPr lang="en-AU" sz="1600" dirty="0">
                <a:solidFill>
                  <a:prstClr val="black"/>
                </a:solidFill>
                <a:ea typeface="Times New Roman" panose="02020603050405020304" pitchFamily="18" charset="0"/>
                <a:cs typeface="Segoe UI Light" panose="020B0502040204020203" pitchFamily="34" charset="0"/>
              </a:endParaRPr>
            </a:p>
          </p:txBody>
        </p:sp>
        <p:cxnSp>
          <p:nvCxnSpPr>
            <p:cNvPr id="107" name="Straight Connector 106"/>
            <p:cNvCxnSpPr>
              <a:stCxn id="129" idx="2"/>
              <a:endCxn id="131" idx="0"/>
            </p:cNvCxnSpPr>
            <p:nvPr/>
          </p:nvCxnSpPr>
          <p:spPr>
            <a:xfrm>
              <a:off x="7460758" y="1931792"/>
              <a:ext cx="938826" cy="467200"/>
            </a:xfrm>
            <a:prstGeom prst="line">
              <a:avLst/>
            </a:prstGeom>
            <a:noFill/>
            <a:ln w="9525" cap="flat" cmpd="sng" algn="ctr">
              <a:solidFill>
                <a:schemeClr val="tx1">
                  <a:lumMod val="50000"/>
                  <a:lumOff val="50000"/>
                </a:schemeClr>
              </a:solidFill>
              <a:prstDash val="solid"/>
            </a:ln>
            <a:effectLst/>
          </p:spPr>
        </p:cxnSp>
        <p:cxnSp>
          <p:nvCxnSpPr>
            <p:cNvPr id="108" name="Straight Connector 107"/>
            <p:cNvCxnSpPr>
              <a:stCxn id="129" idx="2"/>
              <a:endCxn id="130" idx="0"/>
            </p:cNvCxnSpPr>
            <p:nvPr/>
          </p:nvCxnSpPr>
          <p:spPr>
            <a:xfrm flipH="1">
              <a:off x="6511007" y="1931792"/>
              <a:ext cx="949750" cy="462293"/>
            </a:xfrm>
            <a:prstGeom prst="line">
              <a:avLst/>
            </a:prstGeom>
            <a:noFill/>
            <a:ln w="9525" cap="flat" cmpd="sng" algn="ctr">
              <a:solidFill>
                <a:schemeClr val="tx1">
                  <a:lumMod val="50000"/>
                  <a:lumOff val="50000"/>
                </a:schemeClr>
              </a:solidFill>
              <a:prstDash val="solid"/>
            </a:ln>
            <a:effectLst/>
          </p:spPr>
        </p:cxnSp>
        <p:cxnSp>
          <p:nvCxnSpPr>
            <p:cNvPr id="109" name="Straight Connector 108"/>
            <p:cNvCxnSpPr>
              <a:stCxn id="135" idx="2"/>
              <a:endCxn id="137" idx="0"/>
            </p:cNvCxnSpPr>
            <p:nvPr/>
          </p:nvCxnSpPr>
          <p:spPr>
            <a:xfrm>
              <a:off x="6279409" y="4321600"/>
              <a:ext cx="1187220" cy="860186"/>
            </a:xfrm>
            <a:prstGeom prst="line">
              <a:avLst/>
            </a:prstGeom>
            <a:noFill/>
            <a:ln w="9525" cap="flat" cmpd="sng" algn="ctr">
              <a:solidFill>
                <a:schemeClr val="tx1">
                  <a:lumMod val="50000"/>
                  <a:lumOff val="50000"/>
                </a:schemeClr>
              </a:solidFill>
              <a:prstDash val="solid"/>
            </a:ln>
            <a:effectLst/>
          </p:spPr>
        </p:cxnSp>
        <p:cxnSp>
          <p:nvCxnSpPr>
            <p:cNvPr id="110" name="Straight Connector 109"/>
            <p:cNvCxnSpPr>
              <a:stCxn id="130" idx="2"/>
              <a:endCxn id="135" idx="0"/>
            </p:cNvCxnSpPr>
            <p:nvPr/>
          </p:nvCxnSpPr>
          <p:spPr>
            <a:xfrm flipH="1">
              <a:off x="6279410" y="2935174"/>
              <a:ext cx="231597" cy="579048"/>
            </a:xfrm>
            <a:prstGeom prst="line">
              <a:avLst/>
            </a:prstGeom>
            <a:noFill/>
            <a:ln w="9525" cap="flat" cmpd="sng" algn="ctr">
              <a:solidFill>
                <a:schemeClr val="tx1">
                  <a:lumMod val="50000"/>
                  <a:lumOff val="50000"/>
                </a:schemeClr>
              </a:solidFill>
              <a:prstDash val="solid"/>
            </a:ln>
            <a:effectLst/>
          </p:spPr>
        </p:cxnSp>
        <p:cxnSp>
          <p:nvCxnSpPr>
            <p:cNvPr id="111" name="Straight Connector 110"/>
            <p:cNvCxnSpPr>
              <a:stCxn id="130" idx="2"/>
              <a:endCxn id="132" idx="0"/>
            </p:cNvCxnSpPr>
            <p:nvPr/>
          </p:nvCxnSpPr>
          <p:spPr>
            <a:xfrm>
              <a:off x="6511007" y="2935174"/>
              <a:ext cx="557447" cy="579116"/>
            </a:xfrm>
            <a:prstGeom prst="line">
              <a:avLst/>
            </a:prstGeom>
            <a:noFill/>
            <a:ln w="9525" cap="flat" cmpd="sng" algn="ctr">
              <a:solidFill>
                <a:schemeClr val="tx1">
                  <a:lumMod val="50000"/>
                  <a:lumOff val="50000"/>
                </a:schemeClr>
              </a:solidFill>
              <a:prstDash val="solid"/>
            </a:ln>
            <a:effectLst/>
          </p:spPr>
        </p:cxnSp>
        <p:cxnSp>
          <p:nvCxnSpPr>
            <p:cNvPr id="112" name="Straight Connector 111"/>
            <p:cNvCxnSpPr>
              <a:stCxn id="130" idx="2"/>
              <a:endCxn id="133" idx="0"/>
            </p:cNvCxnSpPr>
            <p:nvPr/>
          </p:nvCxnSpPr>
          <p:spPr>
            <a:xfrm>
              <a:off x="6511007" y="2935174"/>
              <a:ext cx="1342753" cy="582144"/>
            </a:xfrm>
            <a:prstGeom prst="line">
              <a:avLst/>
            </a:prstGeom>
            <a:noFill/>
            <a:ln w="9525" cap="flat" cmpd="sng" algn="ctr">
              <a:solidFill>
                <a:schemeClr val="tx1">
                  <a:lumMod val="50000"/>
                  <a:lumOff val="50000"/>
                </a:schemeClr>
              </a:solidFill>
              <a:prstDash val="solid"/>
            </a:ln>
            <a:effectLst/>
          </p:spPr>
        </p:cxnSp>
        <p:cxnSp>
          <p:nvCxnSpPr>
            <p:cNvPr id="113" name="Straight Connector 112"/>
            <p:cNvCxnSpPr>
              <a:stCxn id="131" idx="2"/>
              <a:endCxn id="134" idx="0"/>
            </p:cNvCxnSpPr>
            <p:nvPr/>
          </p:nvCxnSpPr>
          <p:spPr>
            <a:xfrm>
              <a:off x="8399583" y="2938855"/>
              <a:ext cx="242522" cy="578409"/>
            </a:xfrm>
            <a:prstGeom prst="line">
              <a:avLst/>
            </a:prstGeom>
            <a:noFill/>
            <a:ln w="9525" cap="flat" cmpd="sng" algn="ctr">
              <a:solidFill>
                <a:schemeClr val="tx1">
                  <a:lumMod val="50000"/>
                  <a:lumOff val="50000"/>
                </a:schemeClr>
              </a:solidFill>
              <a:prstDash val="solid"/>
            </a:ln>
            <a:effectLst/>
          </p:spPr>
        </p:cxnSp>
        <p:cxnSp>
          <p:nvCxnSpPr>
            <p:cNvPr id="114" name="Straight Connector 113"/>
            <p:cNvCxnSpPr>
              <a:stCxn id="134" idx="2"/>
              <a:endCxn id="136" idx="0"/>
            </p:cNvCxnSpPr>
            <p:nvPr/>
          </p:nvCxnSpPr>
          <p:spPr>
            <a:xfrm flipH="1">
              <a:off x="6462653" y="4324642"/>
              <a:ext cx="2179453" cy="854367"/>
            </a:xfrm>
            <a:prstGeom prst="line">
              <a:avLst/>
            </a:prstGeom>
            <a:noFill/>
            <a:ln w="9525" cap="flat" cmpd="sng" algn="ctr">
              <a:solidFill>
                <a:schemeClr val="tx1">
                  <a:lumMod val="50000"/>
                  <a:lumOff val="50000"/>
                </a:schemeClr>
              </a:solidFill>
              <a:prstDash val="solid"/>
            </a:ln>
            <a:effectLst/>
          </p:spPr>
        </p:cxnSp>
        <p:cxnSp>
          <p:nvCxnSpPr>
            <p:cNvPr id="115" name="Straight Connector 114"/>
            <p:cNvCxnSpPr>
              <a:stCxn id="134" idx="2"/>
              <a:endCxn id="137" idx="0"/>
            </p:cNvCxnSpPr>
            <p:nvPr/>
          </p:nvCxnSpPr>
          <p:spPr>
            <a:xfrm flipH="1">
              <a:off x="7466629" y="4324642"/>
              <a:ext cx="1175476" cy="857144"/>
            </a:xfrm>
            <a:prstGeom prst="line">
              <a:avLst/>
            </a:prstGeom>
            <a:noFill/>
            <a:ln w="9525" cap="flat" cmpd="sng" algn="ctr">
              <a:solidFill>
                <a:schemeClr val="tx1">
                  <a:lumMod val="50000"/>
                  <a:lumOff val="50000"/>
                </a:schemeClr>
              </a:solidFill>
              <a:prstDash val="solid"/>
            </a:ln>
            <a:effectLst/>
          </p:spPr>
        </p:cxnSp>
        <p:cxnSp>
          <p:nvCxnSpPr>
            <p:cNvPr id="116" name="Straight Connector 115"/>
            <p:cNvCxnSpPr>
              <a:stCxn id="134" idx="2"/>
              <a:endCxn id="138" idx="0"/>
            </p:cNvCxnSpPr>
            <p:nvPr/>
          </p:nvCxnSpPr>
          <p:spPr>
            <a:xfrm flipH="1">
              <a:off x="8465515" y="4324642"/>
              <a:ext cx="176591" cy="860767"/>
            </a:xfrm>
            <a:prstGeom prst="line">
              <a:avLst/>
            </a:prstGeom>
            <a:noFill/>
            <a:ln w="9525" cap="flat" cmpd="sng" algn="ctr">
              <a:solidFill>
                <a:schemeClr val="tx1">
                  <a:lumMod val="50000"/>
                  <a:lumOff val="50000"/>
                </a:schemeClr>
              </a:solidFill>
              <a:prstDash val="solid"/>
            </a:ln>
            <a:effectLst/>
          </p:spPr>
        </p:cxnSp>
        <p:cxnSp>
          <p:nvCxnSpPr>
            <p:cNvPr id="117" name="Straight Connector 116"/>
            <p:cNvCxnSpPr>
              <a:stCxn id="133" idx="2"/>
              <a:endCxn id="138" idx="0"/>
            </p:cNvCxnSpPr>
            <p:nvPr/>
          </p:nvCxnSpPr>
          <p:spPr>
            <a:xfrm>
              <a:off x="7853760" y="4324696"/>
              <a:ext cx="611755" cy="860713"/>
            </a:xfrm>
            <a:prstGeom prst="line">
              <a:avLst/>
            </a:prstGeom>
            <a:noFill/>
            <a:ln w="9525" cap="flat" cmpd="sng" algn="ctr">
              <a:solidFill>
                <a:schemeClr val="tx1">
                  <a:lumMod val="50000"/>
                  <a:lumOff val="50000"/>
                </a:schemeClr>
              </a:solidFill>
              <a:prstDash val="solid"/>
            </a:ln>
            <a:effectLst/>
          </p:spPr>
        </p:cxnSp>
        <p:cxnSp>
          <p:nvCxnSpPr>
            <p:cNvPr id="118" name="Straight Connector 117"/>
            <p:cNvCxnSpPr>
              <a:stCxn id="133" idx="2"/>
              <a:endCxn id="137" idx="0"/>
            </p:cNvCxnSpPr>
            <p:nvPr/>
          </p:nvCxnSpPr>
          <p:spPr>
            <a:xfrm flipH="1">
              <a:off x="7466629" y="4324696"/>
              <a:ext cx="387131" cy="857090"/>
            </a:xfrm>
            <a:prstGeom prst="line">
              <a:avLst/>
            </a:prstGeom>
            <a:noFill/>
            <a:ln w="9525" cap="flat" cmpd="sng" algn="ctr">
              <a:solidFill>
                <a:schemeClr val="tx1">
                  <a:lumMod val="50000"/>
                  <a:lumOff val="50000"/>
                </a:schemeClr>
              </a:solidFill>
              <a:prstDash val="solid"/>
            </a:ln>
            <a:effectLst/>
          </p:spPr>
        </p:cxnSp>
        <p:cxnSp>
          <p:nvCxnSpPr>
            <p:cNvPr id="119" name="Straight Connector 118"/>
            <p:cNvCxnSpPr>
              <a:stCxn id="133" idx="2"/>
              <a:endCxn id="136" idx="0"/>
            </p:cNvCxnSpPr>
            <p:nvPr/>
          </p:nvCxnSpPr>
          <p:spPr>
            <a:xfrm flipH="1">
              <a:off x="6462653" y="4324696"/>
              <a:ext cx="1391107" cy="854313"/>
            </a:xfrm>
            <a:prstGeom prst="line">
              <a:avLst/>
            </a:prstGeom>
            <a:noFill/>
            <a:ln w="9525" cap="flat" cmpd="sng" algn="ctr">
              <a:solidFill>
                <a:schemeClr val="tx1">
                  <a:lumMod val="50000"/>
                  <a:lumOff val="50000"/>
                </a:schemeClr>
              </a:solidFill>
              <a:prstDash val="solid"/>
            </a:ln>
            <a:effectLst/>
          </p:spPr>
        </p:cxnSp>
        <p:cxnSp>
          <p:nvCxnSpPr>
            <p:cNvPr id="120" name="Straight Connector 119"/>
            <p:cNvCxnSpPr>
              <a:stCxn id="132" idx="2"/>
              <a:endCxn id="137" idx="0"/>
            </p:cNvCxnSpPr>
            <p:nvPr/>
          </p:nvCxnSpPr>
          <p:spPr>
            <a:xfrm>
              <a:off x="7068454" y="4321669"/>
              <a:ext cx="398175" cy="860117"/>
            </a:xfrm>
            <a:prstGeom prst="line">
              <a:avLst/>
            </a:prstGeom>
            <a:noFill/>
            <a:ln w="9525" cap="flat" cmpd="sng" algn="ctr">
              <a:solidFill>
                <a:schemeClr val="tx1">
                  <a:lumMod val="50000"/>
                  <a:lumOff val="50000"/>
                </a:schemeClr>
              </a:solidFill>
              <a:prstDash val="solid"/>
            </a:ln>
            <a:effectLst/>
          </p:spPr>
        </p:cxnSp>
        <p:cxnSp>
          <p:nvCxnSpPr>
            <p:cNvPr id="121" name="Straight Connector 120"/>
            <p:cNvCxnSpPr>
              <a:stCxn id="132" idx="2"/>
              <a:endCxn id="138" idx="0"/>
            </p:cNvCxnSpPr>
            <p:nvPr/>
          </p:nvCxnSpPr>
          <p:spPr>
            <a:xfrm>
              <a:off x="7068454" y="4321669"/>
              <a:ext cx="1397061" cy="863741"/>
            </a:xfrm>
            <a:prstGeom prst="line">
              <a:avLst/>
            </a:prstGeom>
            <a:noFill/>
            <a:ln w="9525" cap="flat" cmpd="sng" algn="ctr">
              <a:solidFill>
                <a:schemeClr val="tx1">
                  <a:lumMod val="50000"/>
                  <a:lumOff val="50000"/>
                </a:schemeClr>
              </a:solidFill>
              <a:prstDash val="solid"/>
            </a:ln>
            <a:effectLst/>
          </p:spPr>
        </p:cxnSp>
        <p:cxnSp>
          <p:nvCxnSpPr>
            <p:cNvPr id="122" name="Straight Connector 121"/>
            <p:cNvCxnSpPr>
              <a:stCxn id="132" idx="2"/>
              <a:endCxn id="136" idx="0"/>
            </p:cNvCxnSpPr>
            <p:nvPr/>
          </p:nvCxnSpPr>
          <p:spPr>
            <a:xfrm flipH="1">
              <a:off x="6462653" y="4321669"/>
              <a:ext cx="605801" cy="857340"/>
            </a:xfrm>
            <a:prstGeom prst="line">
              <a:avLst/>
            </a:prstGeom>
            <a:noFill/>
            <a:ln w="9525" cap="flat" cmpd="sng" algn="ctr">
              <a:solidFill>
                <a:schemeClr val="tx1">
                  <a:lumMod val="50000"/>
                  <a:lumOff val="50000"/>
                </a:schemeClr>
              </a:solidFill>
              <a:prstDash val="solid"/>
            </a:ln>
            <a:effectLst/>
          </p:spPr>
        </p:cxnSp>
        <p:cxnSp>
          <p:nvCxnSpPr>
            <p:cNvPr id="123" name="Straight Connector 122"/>
            <p:cNvCxnSpPr>
              <a:stCxn id="135" idx="2"/>
              <a:endCxn id="136" idx="0"/>
            </p:cNvCxnSpPr>
            <p:nvPr/>
          </p:nvCxnSpPr>
          <p:spPr>
            <a:xfrm>
              <a:off x="6279409" y="4321600"/>
              <a:ext cx="183243" cy="857409"/>
            </a:xfrm>
            <a:prstGeom prst="line">
              <a:avLst/>
            </a:prstGeom>
            <a:noFill/>
            <a:ln w="9525" cap="flat" cmpd="sng" algn="ctr">
              <a:solidFill>
                <a:schemeClr val="tx1">
                  <a:lumMod val="50000"/>
                  <a:lumOff val="50000"/>
                </a:schemeClr>
              </a:solidFill>
              <a:prstDash val="solid"/>
            </a:ln>
            <a:effectLst/>
          </p:spPr>
        </p:cxnSp>
        <p:cxnSp>
          <p:nvCxnSpPr>
            <p:cNvPr id="124" name="Straight Connector 123"/>
            <p:cNvCxnSpPr>
              <a:stCxn id="135" idx="2"/>
              <a:endCxn id="138" idx="0"/>
            </p:cNvCxnSpPr>
            <p:nvPr/>
          </p:nvCxnSpPr>
          <p:spPr>
            <a:xfrm>
              <a:off x="6279409" y="4321600"/>
              <a:ext cx="2186105" cy="863810"/>
            </a:xfrm>
            <a:prstGeom prst="line">
              <a:avLst/>
            </a:prstGeom>
            <a:noFill/>
            <a:ln w="9525" cap="flat" cmpd="sng" algn="ctr">
              <a:solidFill>
                <a:schemeClr val="tx1">
                  <a:lumMod val="50000"/>
                  <a:lumOff val="50000"/>
                </a:schemeClr>
              </a:solidFill>
              <a:prstDash val="solid"/>
            </a:ln>
            <a:effectLst/>
          </p:spPr>
        </p:cxnSp>
        <p:sp>
          <p:nvSpPr>
            <p:cNvPr id="125" name="Rectangle 124"/>
            <p:cNvSpPr/>
            <p:nvPr/>
          </p:nvSpPr>
          <p:spPr>
            <a:xfrm>
              <a:off x="793596" y="3518943"/>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SEG Canolig</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26" name="Rectangle 125"/>
            <p:cNvSpPr/>
            <p:nvPr/>
          </p:nvSpPr>
          <p:spPr>
            <a:xfrm>
              <a:off x="1583737" y="3517466"/>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SEG Uchel</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27" name="Rectangle 126"/>
            <p:cNvSpPr/>
            <p:nvPr/>
          </p:nvSpPr>
          <p:spPr>
            <a:xfrm>
              <a:off x="2374190" y="3517466"/>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a:solidFill>
                    <a:prstClr val="black"/>
                  </a:solidFill>
                  <a:ea typeface="Times New Roman" panose="02020603050405020304" pitchFamily="18" charset="0"/>
                  <a:cs typeface="Segoe UI Light" panose="020B0502040204020203" pitchFamily="34" charset="0"/>
                </a:rPr>
                <a:t>Pob SEG</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28" name="Rectangle 127"/>
            <p:cNvSpPr/>
            <p:nvPr/>
          </p:nvSpPr>
          <p:spPr>
            <a:xfrm>
              <a:off x="2093422" y="5177361"/>
              <a:ext cx="905673" cy="831369"/>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0170"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 Rheolyn</a:t>
              </a:r>
              <a:endParaRPr lang="en-AU" sz="1600" dirty="0">
                <a:solidFill>
                  <a:prstClr val="black"/>
                </a:solidFill>
                <a:ea typeface="Times New Roman" panose="02020603050405020304" pitchFamily="18" charset="0"/>
                <a:cs typeface="Segoe UI Light" panose="020B0502040204020203" pitchFamily="34" charset="0"/>
              </a:endParaRPr>
            </a:p>
            <a:p>
              <a:pPr indent="-9017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29" name="Flowchart: Process 128"/>
            <p:cNvSpPr/>
            <p:nvPr/>
          </p:nvSpPr>
          <p:spPr>
            <a:xfrm>
              <a:off x="5919757" y="1166208"/>
              <a:ext cx="3082000" cy="765583"/>
            </a:xfrm>
            <a:prstGeom prst="flowChartProcess">
              <a:avLst/>
            </a:prstGeom>
            <a:solidFill>
              <a:schemeClr val="tx1">
                <a:lumMod val="50000"/>
                <a:lumOff val="50000"/>
              </a:schemeClr>
            </a:solidFill>
            <a:ln w="19050" cap="flat" cmpd="sng" algn="ctr">
              <a:noFill/>
              <a:prstDash val="solid"/>
            </a:ln>
            <a:effectLst/>
          </p:spPr>
          <p:txBody>
            <a:bodyPr rtlCol="0" anchor="ctr"/>
            <a:lstStyle/>
            <a:p>
              <a:pPr algn="ctr" defTabSz="457200">
                <a:defRPr/>
              </a:pPr>
              <a:r>
                <a:rPr lang="en-AU" b="1">
                  <a:solidFill>
                    <a:prstClr val="white"/>
                  </a:solidFill>
                  <a:ea typeface="Calibri" panose="020F0502020204030204" pitchFamily="34" charset="0"/>
                  <a:cs typeface="Segoe UI Light" panose="020B0502040204020203" pitchFamily="34" charset="0"/>
                </a:rPr>
                <a:t>Ysgolion uwchradd</a:t>
              </a:r>
              <a:endParaRPr lang="en-AU" b="1" dirty="0">
                <a:solidFill>
                  <a:prstClr val="white"/>
                </a:solidFill>
                <a:ea typeface="Times New Roman" panose="02020603050405020304" pitchFamily="18" charset="0"/>
                <a:cs typeface="Segoe UI Light" panose="020B0502040204020203" pitchFamily="34" charset="0"/>
              </a:endParaRPr>
            </a:p>
          </p:txBody>
        </p:sp>
        <p:sp>
          <p:nvSpPr>
            <p:cNvPr id="130" name="Flowchart: Process 129"/>
            <p:cNvSpPr/>
            <p:nvPr/>
          </p:nvSpPr>
          <p:spPr>
            <a:xfrm>
              <a:off x="5919757" y="2394085"/>
              <a:ext cx="1182500" cy="541089"/>
            </a:xfrm>
            <a:prstGeom prst="flowChartProcess">
              <a:avLst/>
            </a:prstGeom>
            <a:solidFill>
              <a:sysClr val="window" lastClr="FFFFFF">
                <a:alpha val="0"/>
              </a:sysClr>
            </a:solidFill>
            <a:ln w="19050" cap="flat" cmpd="sng" algn="ctr">
              <a:solidFill>
                <a:srgbClr val="FFC000"/>
              </a:solidFill>
              <a:prstDash val="solid"/>
            </a:ln>
            <a:effectLst/>
          </p:spPr>
          <p:txBody>
            <a:bodyPr rtlCol="0" anchor="ctr"/>
            <a:lstStyle/>
            <a:p>
              <a:pPr algn="ctr" defTabSz="457200">
                <a:defRPr/>
              </a:pPr>
              <a:r>
                <a:rPr lang="en-AU" sz="1600">
                  <a:solidFill>
                    <a:srgbClr val="000000"/>
                  </a:solidFill>
                  <a:ea typeface="Calibri" panose="020F0502020204030204" pitchFamily="34" charset="0"/>
                  <a:cs typeface="Segoe UI Light" panose="020B0502040204020203" pitchFamily="34" charset="0"/>
                </a:rPr>
                <a:t>Trefol</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1" name="Flowchart: Process 130"/>
            <p:cNvSpPr/>
            <p:nvPr/>
          </p:nvSpPr>
          <p:spPr>
            <a:xfrm>
              <a:off x="7797409" y="2398992"/>
              <a:ext cx="1204349" cy="539863"/>
            </a:xfrm>
            <a:prstGeom prst="flowChartProcess">
              <a:avLst/>
            </a:prstGeom>
            <a:solidFill>
              <a:sysClr val="window" lastClr="FFFFFF">
                <a:alpha val="0"/>
              </a:sysClr>
            </a:solidFill>
            <a:ln w="19050" cap="flat" cmpd="sng" algn="ctr">
              <a:solidFill>
                <a:srgbClr val="FFC000"/>
              </a:solidFill>
              <a:prstDash val="solid"/>
            </a:ln>
            <a:effectLst/>
          </p:spPr>
          <p:txBody>
            <a:bodyPr rtlCol="0" anchor="ctr"/>
            <a:lstStyle/>
            <a:p>
              <a:pPr algn="ctr" defTabSz="457200">
                <a:defRPr/>
              </a:pPr>
              <a:endParaRPr lang="en-AU" sz="1600">
                <a:solidFill>
                  <a:srgbClr val="000000"/>
                </a:solidFill>
                <a:ea typeface="Calibri" panose="020F0502020204030204" pitchFamily="34" charset="0"/>
                <a:cs typeface="Segoe UI Light" panose="020B0502040204020203" pitchFamily="34" charset="0"/>
              </a:endParaRPr>
            </a:p>
            <a:p>
              <a:pPr algn="ctr" defTabSz="457200">
                <a:defRPr/>
              </a:pPr>
              <a:r>
                <a:rPr lang="en-AU" sz="1600">
                  <a:solidFill>
                    <a:srgbClr val="000000"/>
                  </a:solidFill>
                  <a:ea typeface="Calibri" panose="020F0502020204030204" pitchFamily="34" charset="0"/>
                  <a:cs typeface="Segoe UI Light" panose="020B0502040204020203" pitchFamily="34" charset="0"/>
                </a:rPr>
                <a:t>Gwledig</a:t>
              </a:r>
              <a:endParaRPr lang="en-AU" sz="1600">
                <a:solidFill>
                  <a:prstClr val="black"/>
                </a:solidFill>
                <a:ea typeface="Times New Roman" panose="02020603050405020304" pitchFamily="18" charset="0"/>
                <a:cs typeface="Segoe UI Light" panose="020B0502040204020203" pitchFamily="34" charset="0"/>
              </a:endParaRPr>
            </a:p>
            <a:p>
              <a:pPr algn="ctr" defTabSz="457200">
                <a:defRPr/>
              </a:pP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2" name="Rectangle 131"/>
            <p:cNvSpPr/>
            <p:nvPr/>
          </p:nvSpPr>
          <p:spPr>
            <a:xfrm>
              <a:off x="6708802" y="3514291"/>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 </a:t>
              </a:r>
            </a:p>
            <a:p>
              <a:pPr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SEG Canolig</a:t>
              </a:r>
              <a:endParaRPr lang="en-AU" sz="1600">
                <a:solidFill>
                  <a:prstClr val="black"/>
                </a:solidFill>
                <a:ea typeface="Times New Roman" panose="02020603050405020304" pitchFamily="18" charset="0"/>
                <a:cs typeface="Segoe UI Light" panose="020B0502040204020203" pitchFamily="34" charset="0"/>
              </a:endParaRPr>
            </a:p>
            <a:p>
              <a:pPr algn="ctr" defTabSz="457200">
                <a:lnSpc>
                  <a:spcPct val="85000"/>
                </a:lnSpc>
                <a:defRPr/>
              </a:pP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3" name="Rectangle 132"/>
            <p:cNvSpPr/>
            <p:nvPr/>
          </p:nvSpPr>
          <p:spPr>
            <a:xfrm>
              <a:off x="7494107" y="3517318"/>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SEG Uchel</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4" name="Rectangle 133"/>
            <p:cNvSpPr/>
            <p:nvPr/>
          </p:nvSpPr>
          <p:spPr>
            <a:xfrm>
              <a:off x="8282453" y="3517264"/>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a:solidFill>
                    <a:prstClr val="black"/>
                  </a:solidFill>
                  <a:ea typeface="Times New Roman" panose="02020603050405020304" pitchFamily="18" charset="0"/>
                  <a:cs typeface="Segoe UI Light" panose="020B0502040204020203" pitchFamily="34" charset="0"/>
                </a:rPr>
                <a:t>Pob SEG</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5" name="Rectangle 134"/>
            <p:cNvSpPr/>
            <p:nvPr/>
          </p:nvSpPr>
          <p:spPr>
            <a:xfrm>
              <a:off x="5919757" y="3514222"/>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SEG Isel</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6" name="Rectangle 135"/>
            <p:cNvSpPr/>
            <p:nvPr/>
          </p:nvSpPr>
          <p:spPr>
            <a:xfrm>
              <a:off x="6009816" y="5179009"/>
              <a:ext cx="905673" cy="829721"/>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1440"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 RAA-S</a:t>
              </a:r>
              <a:endParaRPr lang="en-AU" sz="1600" dirty="0">
                <a:solidFill>
                  <a:prstClr val="black"/>
                </a:solidFill>
                <a:ea typeface="Times New Roman" panose="02020603050405020304" pitchFamily="18" charset="0"/>
                <a:cs typeface="Segoe UI Light" panose="020B0502040204020203" pitchFamily="34" charset="0"/>
              </a:endParaRPr>
            </a:p>
            <a:p>
              <a:pPr indent="-9144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7" name="Rectangle 136"/>
            <p:cNvSpPr/>
            <p:nvPr/>
          </p:nvSpPr>
          <p:spPr>
            <a:xfrm>
              <a:off x="7013793" y="5181786"/>
              <a:ext cx="905673" cy="826944"/>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1440"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 RAA-D (dewis)</a:t>
              </a:r>
              <a:endParaRPr lang="en-AU" sz="1600" dirty="0">
                <a:solidFill>
                  <a:prstClr val="black"/>
                </a:solidFill>
                <a:ea typeface="Times New Roman" panose="02020603050405020304" pitchFamily="18" charset="0"/>
                <a:cs typeface="Segoe UI Light" panose="020B0502040204020203" pitchFamily="34" charset="0"/>
              </a:endParaRPr>
            </a:p>
            <a:p>
              <a:pPr indent="-9144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8" name="Rectangle 137"/>
            <p:cNvSpPr/>
            <p:nvPr/>
          </p:nvSpPr>
          <p:spPr>
            <a:xfrm>
              <a:off x="8012678" y="5185409"/>
              <a:ext cx="905673" cy="823321"/>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1440" algn="ctr" defTabSz="457200">
                <a:lnSpc>
                  <a:spcPct val="85000"/>
                </a:lnSpc>
                <a:defRPr/>
              </a:pPr>
              <a:r>
                <a:rPr lang="en-AU" sz="1600">
                  <a:solidFill>
                    <a:srgbClr val="000000"/>
                  </a:solidFill>
                  <a:ea typeface="Calibri" panose="020F0502020204030204" pitchFamily="34" charset="0"/>
                  <a:cs typeface="Segoe UI Light" panose="020B0502040204020203" pitchFamily="34" charset="0"/>
                </a:rPr>
                <a:t> Rheolyn</a:t>
              </a:r>
              <a:endParaRPr lang="en-AU" sz="1600" dirty="0">
                <a:solidFill>
                  <a:prstClr val="black"/>
                </a:solidFill>
                <a:ea typeface="Times New Roman" panose="02020603050405020304" pitchFamily="18" charset="0"/>
                <a:cs typeface="Segoe UI Light" panose="020B0502040204020203" pitchFamily="34" charset="0"/>
              </a:endParaRPr>
            </a:p>
            <a:p>
              <a:pPr indent="-9144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grpSp>
    </p:spTree>
    <p:extLst>
      <p:ext uri="{BB962C8B-B14F-4D97-AF65-F5344CB8AC3E}">
        <p14:creationId xmlns:p14="http://schemas.microsoft.com/office/powerpoint/2010/main" val="739629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808304" y="0"/>
            <a:ext cx="5383696"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5" name="Group 4"/>
          <p:cNvGrpSpPr/>
          <p:nvPr/>
        </p:nvGrpSpPr>
        <p:grpSpPr>
          <a:xfrm>
            <a:off x="3324437" y="762194"/>
            <a:ext cx="2599200" cy="2599980"/>
            <a:chOff x="3243090" y="914400"/>
            <a:chExt cx="2599200" cy="2599980"/>
          </a:xfrm>
          <a:solidFill>
            <a:srgbClr val="FFC000"/>
          </a:solidFill>
          <a:effectLst/>
        </p:grpSpPr>
        <p:sp>
          <p:nvSpPr>
            <p:cNvPr id="6" name="Oval 5"/>
            <p:cNvSpPr/>
            <p:nvPr/>
          </p:nvSpPr>
          <p:spPr>
            <a:xfrm>
              <a:off x="3243090" y="914400"/>
              <a:ext cx="2599200" cy="259998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AU" dirty="0">
                <a:solidFill>
                  <a:prstClr val="white"/>
                </a:solidFill>
                <a:cs typeface="Segoe UI Light" panose="020B0502040204020203" pitchFamily="34" charset="0"/>
              </a:endParaRPr>
            </a:p>
          </p:txBody>
        </p:sp>
        <p:sp>
          <p:nvSpPr>
            <p:cNvPr id="7" name="TextBox 6"/>
            <p:cNvSpPr txBox="1"/>
            <p:nvPr/>
          </p:nvSpPr>
          <p:spPr>
            <a:xfrm>
              <a:off x="3428483" y="1560365"/>
              <a:ext cx="2228414" cy="1310359"/>
            </a:xfrm>
            <a:prstGeom prst="rect">
              <a:avLst/>
            </a:prstGeom>
            <a:noFill/>
          </p:spPr>
          <p:txBody>
            <a:bodyPr wrap="square" rtlCol="0">
              <a:spAutoFit/>
            </a:bodyPr>
            <a:lstStyle/>
            <a:p>
              <a:pPr algn="ctr" defTabSz="457200">
                <a:defRPr/>
              </a:pPr>
              <a:r>
                <a:rPr lang="en-AU" sz="2800" b="1">
                  <a:solidFill>
                    <a:prstClr val="white"/>
                  </a:solidFill>
                  <a:cs typeface="Segoe UI Light" panose="020B0502040204020203" pitchFamily="34" charset="0"/>
                </a:rPr>
                <a:t>Rheolyn</a:t>
              </a:r>
              <a:endParaRPr lang="en-AU" sz="2800" b="1" dirty="0">
                <a:solidFill>
                  <a:prstClr val="white"/>
                </a:solidFill>
                <a:cs typeface="Segoe UI Light" panose="020B0502040204020203" pitchFamily="34" charset="0"/>
              </a:endParaRPr>
            </a:p>
            <a:p>
              <a:pPr algn="ctr" defTabSz="457200">
                <a:lnSpc>
                  <a:spcPct val="85000"/>
                </a:lnSpc>
                <a:defRPr/>
              </a:pPr>
              <a:r>
                <a:rPr lang="en-AU" sz="2000">
                  <a:solidFill>
                    <a:prstClr val="white"/>
                  </a:solidFill>
                  <a:cs typeface="Segoe UI Light" panose="020B0502040204020203" pitchFamily="34" charset="0"/>
                </a:rPr>
                <a:t>Dim Rowndiau AA nes cwblhawyd yr astudio</a:t>
              </a:r>
              <a:endParaRPr lang="en-AU" sz="2000" dirty="0">
                <a:solidFill>
                  <a:prstClr val="white"/>
                </a:solidFill>
                <a:cs typeface="Segoe UI Light" panose="020B0502040204020203" pitchFamily="34" charset="0"/>
              </a:endParaRPr>
            </a:p>
          </p:txBody>
        </p:sp>
      </p:grpSp>
      <p:grpSp>
        <p:nvGrpSpPr>
          <p:cNvPr id="3" name="Group 2"/>
          <p:cNvGrpSpPr/>
          <p:nvPr/>
        </p:nvGrpSpPr>
        <p:grpSpPr>
          <a:xfrm>
            <a:off x="530689" y="1836925"/>
            <a:ext cx="2913963" cy="2599980"/>
            <a:chOff x="332181" y="2915210"/>
            <a:chExt cx="2913963" cy="2599980"/>
          </a:xfrm>
        </p:grpSpPr>
        <p:sp>
          <p:nvSpPr>
            <p:cNvPr id="8" name="Oval 7"/>
            <p:cNvSpPr/>
            <p:nvPr/>
          </p:nvSpPr>
          <p:spPr>
            <a:xfrm>
              <a:off x="489563" y="2915210"/>
              <a:ext cx="2599200" cy="2599980"/>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r>
                <a:rPr lang="en-AU" dirty="0">
                  <a:solidFill>
                    <a:prstClr val="white"/>
                  </a:solidFill>
                  <a:cs typeface="Segoe UI Light" panose="020B0502040204020203" pitchFamily="34" charset="0"/>
                </a:rPr>
                <a:t>.</a:t>
              </a:r>
            </a:p>
          </p:txBody>
        </p:sp>
        <p:sp>
          <p:nvSpPr>
            <p:cNvPr id="9" name="TextBox 8"/>
            <p:cNvSpPr txBox="1"/>
            <p:nvPr/>
          </p:nvSpPr>
          <p:spPr>
            <a:xfrm>
              <a:off x="332181" y="3691980"/>
              <a:ext cx="2913963" cy="1048749"/>
            </a:xfrm>
            <a:prstGeom prst="rect">
              <a:avLst/>
            </a:prstGeom>
            <a:noFill/>
          </p:spPr>
          <p:txBody>
            <a:bodyPr wrap="square" rtlCol="0">
              <a:spAutoFit/>
            </a:bodyPr>
            <a:lstStyle/>
            <a:p>
              <a:pPr algn="ctr" defTabSz="457200">
                <a:defRPr/>
              </a:pPr>
              <a:r>
                <a:rPr lang="en-AU" sz="2800" b="1">
                  <a:solidFill>
                    <a:prstClr val="white"/>
                  </a:solidFill>
                  <a:cs typeface="Segoe UI Light" panose="020B0502040204020203" pitchFamily="34" charset="0"/>
                </a:rPr>
                <a:t>RAA-Dewis</a:t>
              </a:r>
              <a:endParaRPr lang="en-AU" sz="2800" b="1" dirty="0">
                <a:solidFill>
                  <a:prstClr val="white"/>
                </a:solidFill>
                <a:cs typeface="Segoe UI Light" panose="020B0502040204020203" pitchFamily="34" charset="0"/>
              </a:endParaRPr>
            </a:p>
            <a:p>
              <a:pPr algn="ctr" defTabSz="457200">
                <a:lnSpc>
                  <a:spcPct val="85000"/>
                </a:lnSpc>
                <a:defRPr/>
              </a:pPr>
              <a:r>
                <a:rPr lang="en-AU" sz="2000" dirty="0">
                  <a:solidFill>
                    <a:prstClr val="white"/>
                  </a:solidFill>
                  <a:cs typeface="Segoe UI Light" panose="020B0502040204020203" pitchFamily="34" charset="0"/>
                </a:rPr>
                <a:t>1 </a:t>
              </a:r>
              <a:r>
                <a:rPr lang="en-AU" sz="2000">
                  <a:solidFill>
                    <a:prstClr val="white"/>
                  </a:solidFill>
                  <a:cs typeface="Segoe UI Light" panose="020B0502040204020203" pitchFamily="34" charset="0"/>
                </a:rPr>
                <a:t>set o Rowndiau AA</a:t>
              </a:r>
              <a:endParaRPr lang="en-AU" sz="2000" dirty="0">
                <a:solidFill>
                  <a:prstClr val="white"/>
                </a:solidFill>
                <a:cs typeface="Segoe UI Light" panose="020B0502040204020203" pitchFamily="34" charset="0"/>
              </a:endParaRPr>
            </a:p>
            <a:p>
              <a:pPr algn="ctr" defTabSz="457200">
                <a:lnSpc>
                  <a:spcPct val="85000"/>
                </a:lnSpc>
                <a:defRPr/>
              </a:pPr>
              <a:r>
                <a:rPr lang="en-AU" sz="2000">
                  <a:solidFill>
                    <a:prstClr val="white"/>
                  </a:solidFill>
                  <a:cs typeface="Segoe UI Light" panose="020B0502040204020203" pitchFamily="34" charset="0"/>
                </a:rPr>
                <a:t>Dewis o ran maint CDB</a:t>
              </a:r>
              <a:endParaRPr lang="en-AU" sz="2000" dirty="0">
                <a:solidFill>
                  <a:prstClr val="white"/>
                </a:solidFill>
                <a:cs typeface="Segoe UI Light" panose="020B0502040204020203" pitchFamily="34" charset="0"/>
              </a:endParaRPr>
            </a:p>
          </p:txBody>
        </p:sp>
      </p:grpSp>
      <p:grpSp>
        <p:nvGrpSpPr>
          <p:cNvPr id="4" name="Group 3"/>
          <p:cNvGrpSpPr/>
          <p:nvPr/>
        </p:nvGrpSpPr>
        <p:grpSpPr>
          <a:xfrm>
            <a:off x="2798678" y="3612301"/>
            <a:ext cx="2913963" cy="2599980"/>
            <a:chOff x="5903961" y="2915210"/>
            <a:chExt cx="2913963" cy="2599980"/>
          </a:xfrm>
        </p:grpSpPr>
        <p:sp>
          <p:nvSpPr>
            <p:cNvPr id="10" name="Oval 9"/>
            <p:cNvSpPr/>
            <p:nvPr/>
          </p:nvSpPr>
          <p:spPr>
            <a:xfrm>
              <a:off x="6061343" y="2915210"/>
              <a:ext cx="2599200" cy="2599980"/>
            </a:xfrm>
            <a:prstGeom prst="ellipse">
              <a:avLst/>
            </a:prstGeom>
            <a:solidFill>
              <a:schemeClr val="bg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AU" dirty="0">
                <a:solidFill>
                  <a:prstClr val="white"/>
                </a:solidFill>
                <a:cs typeface="Segoe UI Light" panose="020B0502040204020203" pitchFamily="34" charset="0"/>
              </a:endParaRPr>
            </a:p>
          </p:txBody>
        </p:sp>
        <p:sp>
          <p:nvSpPr>
            <p:cNvPr id="11" name="TextBox 10"/>
            <p:cNvSpPr txBox="1"/>
            <p:nvPr/>
          </p:nvSpPr>
          <p:spPr>
            <a:xfrm>
              <a:off x="5903961" y="3691978"/>
              <a:ext cx="2913963" cy="1048749"/>
            </a:xfrm>
            <a:prstGeom prst="rect">
              <a:avLst/>
            </a:prstGeom>
            <a:noFill/>
          </p:spPr>
          <p:txBody>
            <a:bodyPr wrap="square" rtlCol="0">
              <a:spAutoFit/>
            </a:bodyPr>
            <a:lstStyle/>
            <a:p>
              <a:pPr algn="ctr" defTabSz="457200">
                <a:defRPr/>
              </a:pPr>
              <a:r>
                <a:rPr lang="en-AU" sz="2800" b="1">
                  <a:solidFill>
                    <a:prstClr val="white"/>
                  </a:solidFill>
                  <a:cs typeface="Segoe UI Light" panose="020B0502040204020203" pitchFamily="34" charset="0"/>
                </a:rPr>
                <a:t>RAA-Set</a:t>
              </a:r>
              <a:endParaRPr lang="en-AU" sz="2800" b="1" dirty="0">
                <a:solidFill>
                  <a:prstClr val="white"/>
                </a:solidFill>
                <a:cs typeface="Segoe UI Light" panose="020B0502040204020203" pitchFamily="34" charset="0"/>
              </a:endParaRPr>
            </a:p>
            <a:p>
              <a:pPr algn="ctr" defTabSz="457200">
                <a:lnSpc>
                  <a:spcPct val="85000"/>
                </a:lnSpc>
                <a:defRPr/>
              </a:pPr>
              <a:r>
                <a:rPr lang="en-AU" sz="2000">
                  <a:solidFill>
                    <a:prstClr val="white"/>
                  </a:solidFill>
                  <a:cs typeface="Segoe UI Light" panose="020B0502040204020203" pitchFamily="34" charset="0"/>
                </a:rPr>
                <a:t>2 set o Rowndiau AA</a:t>
              </a:r>
              <a:endParaRPr lang="en-AU" sz="2000" dirty="0">
                <a:solidFill>
                  <a:prstClr val="white"/>
                </a:solidFill>
                <a:cs typeface="Segoe UI Light" panose="020B0502040204020203" pitchFamily="34" charset="0"/>
              </a:endParaRPr>
            </a:p>
            <a:p>
              <a:pPr algn="ctr" defTabSz="457200">
                <a:lnSpc>
                  <a:spcPct val="85000"/>
                </a:lnSpc>
                <a:defRPr/>
              </a:pPr>
              <a:r>
                <a:rPr lang="en-AU" sz="2000">
                  <a:solidFill>
                    <a:prstClr val="white"/>
                  </a:solidFill>
                  <a:cs typeface="Segoe UI Light" panose="020B0502040204020203" pitchFamily="34" charset="0"/>
                </a:rPr>
                <a:t>4 athro fesul CDB</a:t>
              </a:r>
              <a:endParaRPr lang="en-AU" sz="2000" dirty="0">
                <a:solidFill>
                  <a:prstClr val="white"/>
                </a:solidFill>
                <a:cs typeface="Segoe UI Light" panose="020B0502040204020203" pitchFamily="34" charset="0"/>
              </a:endParaRPr>
            </a:p>
          </p:txBody>
        </p:sp>
      </p:grpSp>
      <p:sp>
        <p:nvSpPr>
          <p:cNvPr id="12" name="TextBox 11"/>
          <p:cNvSpPr txBox="1"/>
          <p:nvPr/>
        </p:nvSpPr>
        <p:spPr>
          <a:xfrm>
            <a:off x="7682148" y="4296736"/>
            <a:ext cx="3636008" cy="1143390"/>
          </a:xfrm>
          <a:prstGeom prst="rect">
            <a:avLst/>
          </a:prstGeom>
          <a:noFill/>
        </p:spPr>
        <p:txBody>
          <a:bodyPr wrap="square" rtlCol="0">
            <a:spAutoFit/>
          </a:bodyPr>
          <a:lstStyle/>
          <a:p>
            <a:pPr>
              <a:lnSpc>
                <a:spcPct val="85000"/>
              </a:lnSpc>
            </a:pPr>
            <a:r>
              <a:rPr lang="en-AU" sz="4000">
                <a:solidFill>
                  <a:schemeClr val="bg1"/>
                </a:solidFill>
                <a:cs typeface="Segoe UI Light" panose="020B0502040204020203" pitchFamily="34" charset="0"/>
              </a:rPr>
              <a:t>Hap-ddewis </a:t>
            </a:r>
            <a:r>
              <a:rPr lang="en-AU" sz="4000">
                <a:solidFill>
                  <a:srgbClr val="FFC000"/>
                </a:solidFill>
                <a:cs typeface="Segoe UI Light" panose="020B0502040204020203" pitchFamily="34" charset="0"/>
              </a:rPr>
              <a:t>grwpiau</a:t>
            </a:r>
            <a:endParaRPr lang="en-AU" sz="4000" dirty="0">
              <a:solidFill>
                <a:srgbClr val="FFC000"/>
              </a:solidFill>
              <a:cs typeface="Segoe UI Light" panose="020B0502040204020203" pitchFamily="34" charset="0"/>
            </a:endParaRPr>
          </a:p>
        </p:txBody>
      </p:sp>
    </p:spTree>
    <p:extLst>
      <p:ext uri="{BB962C8B-B14F-4D97-AF65-F5344CB8AC3E}">
        <p14:creationId xmlns:p14="http://schemas.microsoft.com/office/powerpoint/2010/main" val="1893625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500"/>
                            </p:stCondLst>
                            <p:childTnLst>
                              <p:par>
                                <p:cTn id="13" presetID="10" presetClass="entr" presetSubtype="0" fill="hold" nodeType="after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2500"/>
                            </p:stCondLst>
                            <p:childTnLst>
                              <p:par>
                                <p:cTn id="17" presetID="10" presetClass="entr" presetSubtype="0" fill="hold" nodeType="after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262742" y="1502758"/>
            <a:ext cx="6662058" cy="620170"/>
          </a:xfrm>
          <a:prstGeom prst="rect">
            <a:avLst/>
          </a:prstGeom>
          <a:noFill/>
        </p:spPr>
        <p:txBody>
          <a:bodyPr wrap="square" rtlCol="0">
            <a:spAutoFit/>
          </a:bodyPr>
          <a:lstStyle/>
          <a:p>
            <a:pPr lvl="0">
              <a:lnSpc>
                <a:spcPct val="85000"/>
              </a:lnSpc>
              <a:defRPr/>
            </a:pPr>
            <a:r>
              <a:rPr lang="en-AU" sz="4000">
                <a:solidFill>
                  <a:prstClr val="white"/>
                </a:solidFill>
              </a:rPr>
              <a:t>Athrawon </a:t>
            </a:r>
            <a:r>
              <a:rPr lang="en-AU" sz="4000">
                <a:solidFill>
                  <a:srgbClr val="FFC000"/>
                </a:solidFill>
              </a:rPr>
              <a:t>cynrychioliadol</a:t>
            </a:r>
            <a:endParaRPr kumimoji="0" lang="en-AU" sz="4000" b="0" i="0" u="none" strike="noStrike" kern="1200" cap="none" normalizeH="0" baseline="0" noProof="0" dirty="0">
              <a:ln>
                <a:noFill/>
              </a:ln>
              <a:solidFill>
                <a:prstClr val="white"/>
              </a:solidFill>
              <a:effectLst/>
              <a:uLnTx/>
              <a:uFillTx/>
              <a:ea typeface="+mn-ea"/>
              <a:cs typeface="+mn-cs"/>
            </a:endParaRPr>
          </a:p>
        </p:txBody>
      </p:sp>
      <p:sp>
        <p:nvSpPr>
          <p:cNvPr id="7" name="TextBox 6"/>
          <p:cNvSpPr txBox="1"/>
          <p:nvPr/>
        </p:nvSpPr>
        <p:spPr>
          <a:xfrm>
            <a:off x="1262742" y="2606285"/>
            <a:ext cx="6290997" cy="2646878"/>
          </a:xfrm>
          <a:prstGeom prst="rect">
            <a:avLst/>
          </a:prstGeom>
          <a:noFill/>
        </p:spPr>
        <p:txBody>
          <a:bodyPr wrap="square" rtlCol="0">
            <a:spAutoFit/>
          </a:bodyPr>
          <a:lstStyle/>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75</a:t>
            </a:r>
            <a:r>
              <a:rPr kumimoji="0" lang="en-AU" sz="2800" b="0" i="0" u="none" strike="noStrike" kern="1200" cap="none" spc="0" normalizeH="0" baseline="0" noProof="0">
                <a:ln>
                  <a:noFill/>
                </a:ln>
                <a:solidFill>
                  <a:prstClr val="white"/>
                </a:solidFill>
                <a:effectLst/>
                <a:uLnTx/>
                <a:uFillTx/>
                <a:ea typeface="+mn-ea"/>
                <a:cs typeface="+mn-cs"/>
              </a:rPr>
              <a:t>% yn fenywaidd</a:t>
            </a:r>
            <a:endParaRPr kumimoji="0" lang="en-AU" sz="2800" b="0" i="0" u="none" strike="noStrike" kern="1200" cap="none" spc="0" normalizeH="0" baseline="0" noProof="0" dirty="0">
              <a:ln>
                <a:noFill/>
              </a:ln>
              <a:solidFill>
                <a:prstClr val="white"/>
              </a:solidFill>
              <a:effectLst/>
              <a:uLnTx/>
              <a:uFillTx/>
              <a:ea typeface="+mn-ea"/>
              <a:cs typeface="+mn-cs"/>
            </a:endParaRP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9</a:t>
            </a:r>
            <a:r>
              <a:rPr kumimoji="0" lang="en-AU" sz="2800" b="0" i="0" u="none" strike="noStrike" kern="1200" cap="none" spc="0" normalizeH="0" baseline="0" noProof="0">
                <a:ln>
                  <a:noFill/>
                </a:ln>
                <a:solidFill>
                  <a:prstClr val="white"/>
                </a:solidFill>
                <a:effectLst/>
                <a:uLnTx/>
                <a:uFillTx/>
                <a:ea typeface="+mn-ea"/>
                <a:cs typeface="+mn-cs"/>
              </a:rPr>
              <a:t>% o gefndiroedd</a:t>
            </a:r>
            <a:r>
              <a:rPr kumimoji="0" lang="en-AU" sz="2800" b="0" i="0" u="none" strike="noStrike" kern="1200" cap="none" spc="0" normalizeH="0" noProof="0">
                <a:ln>
                  <a:noFill/>
                </a:ln>
                <a:solidFill>
                  <a:prstClr val="white"/>
                </a:solidFill>
                <a:effectLst/>
                <a:uLnTx/>
                <a:uFillTx/>
                <a:ea typeface="+mn-ea"/>
                <a:cs typeface="+mn-cs"/>
              </a:rPr>
              <a:t> iaith heblaw Saesneg</a:t>
            </a:r>
            <a:endParaRPr kumimoji="0" lang="en-AU" sz="2800" b="0" i="0" u="none" strike="noStrike" kern="1200" cap="none" spc="0" normalizeH="0" baseline="0" noProof="0" dirty="0">
              <a:ln>
                <a:noFill/>
              </a:ln>
              <a:solidFill>
                <a:prstClr val="white"/>
              </a:solidFill>
              <a:effectLst/>
              <a:uLnTx/>
              <a:uFillTx/>
              <a:ea typeface="+mn-ea"/>
              <a:cs typeface="+mn-cs"/>
            </a:endParaRP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a:ln>
                  <a:noFill/>
                </a:ln>
                <a:solidFill>
                  <a:prstClr val="white"/>
                </a:solidFill>
                <a:effectLst/>
                <a:uLnTx/>
                <a:uFillTx/>
                <a:ea typeface="+mn-ea"/>
                <a:cs typeface="+mn-cs"/>
              </a:rPr>
              <a:t>Oedran cyfartalog 38 oed</a:t>
            </a:r>
            <a:endParaRPr kumimoji="0" lang="en-AU" sz="2800" b="0" i="0" u="none" strike="noStrike" kern="1200" cap="none" spc="0" normalizeH="0" baseline="0" noProof="0" dirty="0">
              <a:ln>
                <a:noFill/>
              </a:ln>
              <a:solidFill>
                <a:prstClr val="white"/>
              </a:solidFill>
              <a:effectLst/>
              <a:uLnTx/>
              <a:uFillTx/>
              <a:ea typeface="+mn-ea"/>
              <a:cs typeface="+mn-cs"/>
            </a:endParaRP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20% </a:t>
            </a:r>
            <a:r>
              <a:rPr kumimoji="0" lang="en-AU" sz="2800" b="0" i="0" u="none" strike="noStrike" kern="1200" cap="none" spc="0" normalizeH="0" baseline="0" noProof="0">
                <a:ln>
                  <a:noFill/>
                </a:ln>
                <a:solidFill>
                  <a:prstClr val="white"/>
                </a:solidFill>
                <a:effectLst/>
                <a:uLnTx/>
                <a:uFillTx/>
                <a:ea typeface="+mn-ea"/>
                <a:cs typeface="+mn-cs"/>
              </a:rPr>
              <a:t>&lt; </a:t>
            </a:r>
            <a:r>
              <a:rPr lang="en-AU" sz="2800">
                <a:solidFill>
                  <a:prstClr val="white"/>
                </a:solidFill>
              </a:rPr>
              <a:t>pedair blynedd o brofiad addysgu</a:t>
            </a:r>
            <a:endParaRPr kumimoji="0" lang="en-AU" sz="2800" b="0" i="0" u="none" strike="noStrike" kern="1200" cap="none" spc="0" normalizeH="0" baseline="0" noProof="0" dirty="0">
              <a:ln>
                <a:noFill/>
              </a:ln>
              <a:solidFill>
                <a:prstClr val="white"/>
              </a:solidFill>
              <a:effectLst/>
              <a:uLnTx/>
              <a:uFillTx/>
              <a:ea typeface="+mn-ea"/>
              <a:cs typeface="+mn-cs"/>
            </a:endParaRP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25% &gt; </a:t>
            </a:r>
            <a:r>
              <a:rPr kumimoji="0" lang="en-AU" sz="2800" b="0" i="0" u="none" strike="noStrike" kern="1200" cap="none" spc="0" normalizeH="0" baseline="0" noProof="0">
                <a:ln>
                  <a:noFill/>
                </a:ln>
                <a:solidFill>
                  <a:prstClr val="white"/>
                </a:solidFill>
                <a:effectLst/>
                <a:uLnTx/>
                <a:uFillTx/>
                <a:ea typeface="+mn-ea"/>
                <a:cs typeface="+mn-cs"/>
              </a:rPr>
              <a:t>16 mlynedd o brofiad addysgu</a:t>
            </a:r>
            <a:endParaRPr kumimoji="0" lang="en-AU" sz="2800" b="0" i="0" u="none" strike="noStrike" kern="1200" cap="none" spc="0" normalizeH="0" baseline="0" noProof="0" dirty="0">
              <a:ln>
                <a:noFill/>
              </a:ln>
              <a:solidFill>
                <a:prstClr val="white"/>
              </a:solidFill>
              <a:effectLst/>
              <a:uLnTx/>
              <a:uFillTx/>
              <a:ea typeface="+mn-ea"/>
              <a:cs typeface="+mn-cs"/>
            </a:endParaRPr>
          </a:p>
        </p:txBody>
      </p:sp>
    </p:spTree>
    <p:extLst>
      <p:ext uri="{BB962C8B-B14F-4D97-AF65-F5344CB8AC3E}">
        <p14:creationId xmlns:p14="http://schemas.microsoft.com/office/powerpoint/2010/main" val="77784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700"/>
                                        <p:tgtEl>
                                          <p:spTgt spid="7">
                                            <p:txEl>
                                              <p:pRg st="0" end="0"/>
                                            </p:txEl>
                                          </p:spTgt>
                                        </p:tgtEl>
                                      </p:cBhvr>
                                    </p:animEffect>
                                  </p:childTnLst>
                                </p:cTn>
                              </p:par>
                            </p:childTnLst>
                          </p:cTn>
                        </p:par>
                        <p:par>
                          <p:cTn id="12" fill="hold">
                            <p:stCondLst>
                              <p:cond delay="1700"/>
                            </p:stCondLst>
                            <p:childTnLst>
                              <p:par>
                                <p:cTn id="13" presetID="10" presetClass="entr" presetSubtype="0" fill="hold" grpId="0"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700"/>
                                        <p:tgtEl>
                                          <p:spTgt spid="7">
                                            <p:txEl>
                                              <p:pRg st="1" end="1"/>
                                            </p:txEl>
                                          </p:spTgt>
                                        </p:tgtEl>
                                      </p:cBhvr>
                                    </p:animEffect>
                                  </p:childTnLst>
                                </p:cTn>
                              </p:par>
                            </p:childTnLst>
                          </p:cTn>
                        </p:par>
                        <p:par>
                          <p:cTn id="16" fill="hold">
                            <p:stCondLst>
                              <p:cond delay="2400"/>
                            </p:stCondLst>
                            <p:childTnLst>
                              <p:par>
                                <p:cTn id="17" presetID="10" presetClass="entr" presetSubtype="0" fill="hold" grpId="0"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700"/>
                                        <p:tgtEl>
                                          <p:spTgt spid="7">
                                            <p:txEl>
                                              <p:pRg st="2" end="2"/>
                                            </p:txEl>
                                          </p:spTgt>
                                        </p:tgtEl>
                                      </p:cBhvr>
                                    </p:animEffect>
                                  </p:childTnLst>
                                </p:cTn>
                              </p:par>
                            </p:childTnLst>
                          </p:cTn>
                        </p:par>
                        <p:par>
                          <p:cTn id="20" fill="hold">
                            <p:stCondLst>
                              <p:cond delay="3100"/>
                            </p:stCondLst>
                            <p:childTnLst>
                              <p:par>
                                <p:cTn id="21" presetID="10" presetClass="entr" presetSubtype="0" fill="hold" grpId="0" nodeType="after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Effect transition="in" filter="fade">
                                      <p:cBhvr>
                                        <p:cTn id="23" dur="700"/>
                                        <p:tgtEl>
                                          <p:spTgt spid="7">
                                            <p:txEl>
                                              <p:pRg st="3" end="3"/>
                                            </p:txEl>
                                          </p:spTgt>
                                        </p:tgtEl>
                                      </p:cBhvr>
                                    </p:animEffect>
                                  </p:childTnLst>
                                </p:cTn>
                              </p:par>
                            </p:childTnLst>
                          </p:cTn>
                        </p:par>
                        <p:par>
                          <p:cTn id="24" fill="hold">
                            <p:stCondLst>
                              <p:cond delay="3800"/>
                            </p:stCondLst>
                            <p:childTnLst>
                              <p:par>
                                <p:cTn id="25" presetID="10" presetClass="entr" presetSubtype="0" fill="hold" grpId="0" nodeType="after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7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p:cNvSpPr txBox="1"/>
          <p:nvPr/>
        </p:nvSpPr>
        <p:spPr>
          <a:xfrm>
            <a:off x="1262742" y="2606285"/>
            <a:ext cx="6489780" cy="2880789"/>
          </a:xfrm>
          <a:prstGeom prst="rect">
            <a:avLst/>
          </a:prstGeom>
          <a:noFill/>
        </p:spPr>
        <p:txBody>
          <a:bodyPr wrap="square" rtlCol="0">
            <a:spAutoFit/>
          </a:bodyPr>
          <a:lstStyle/>
          <a:p>
            <a:pPr marL="0" marR="0" lvl="0" indent="0" algn="l" defTabSz="914400" rtl="0" eaLnBrk="1" fontAlgn="auto" latinLnBrk="0" hangingPunct="1">
              <a:lnSpc>
                <a:spcPct val="90000"/>
              </a:lnSpc>
              <a:spcBef>
                <a:spcPts val="0"/>
              </a:spcBef>
              <a:spcAft>
                <a:spcPts val="1200"/>
              </a:spcAft>
              <a:buClrTx/>
              <a:buSzTx/>
              <a:buFontTx/>
              <a:buNone/>
              <a:tabLst/>
              <a:defRPr/>
            </a:pPr>
            <a:r>
              <a:rPr lang="en-AU" sz="2800">
                <a:solidFill>
                  <a:prstClr val="white"/>
                </a:solidFill>
              </a:rPr>
              <a:t>Cynradd ac uwchradd, trefol a gwledig</a:t>
            </a:r>
            <a:endParaRPr kumimoji="0" lang="en-AU" sz="2800" b="0" i="0" u="none" strike="noStrike" kern="1200" cap="none" spc="0" normalizeH="0" baseline="0" noProof="0" dirty="0">
              <a:ln>
                <a:noFill/>
              </a:ln>
              <a:solidFill>
                <a:prstClr val="white"/>
              </a:solidFill>
              <a:effectLst/>
              <a:uLnTx/>
              <a:uFillTx/>
              <a:ea typeface="+mn-ea"/>
              <a:cs typeface="+mn-cs"/>
            </a:endParaRP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a:ln>
                  <a:noFill/>
                </a:ln>
                <a:solidFill>
                  <a:prstClr val="white"/>
                </a:solidFill>
                <a:effectLst/>
                <a:uLnTx/>
                <a:uFillTx/>
                <a:ea typeface="+mn-ea"/>
                <a:cs typeface="+mn-cs"/>
              </a:rPr>
              <a:t>Myfyrwyr o gefndiroedd iaith heblaw Saesneg – </a:t>
            </a:r>
            <a:r>
              <a:rPr kumimoji="0" lang="en-AU" sz="2800" b="0" i="0" u="none" strike="noStrike" kern="1200" cap="none" spc="0" normalizeH="0" baseline="0" noProof="0" dirty="0">
                <a:ln>
                  <a:noFill/>
                </a:ln>
                <a:solidFill>
                  <a:prstClr val="white"/>
                </a:solidFill>
                <a:effectLst/>
                <a:uLnTx/>
                <a:uFillTx/>
                <a:ea typeface="+mn-ea"/>
                <a:cs typeface="+mn-cs"/>
              </a:rPr>
              <a:t>2</a:t>
            </a:r>
            <a:r>
              <a:rPr kumimoji="0" lang="en-AU" sz="2800" b="0" i="0" u="none" strike="noStrike" kern="1200" cap="none" spc="0" normalizeH="0" baseline="0" noProof="0">
                <a:ln>
                  <a:noFill/>
                </a:ln>
                <a:solidFill>
                  <a:prstClr val="white"/>
                </a:solidFill>
                <a:effectLst/>
                <a:uLnTx/>
                <a:uFillTx/>
                <a:ea typeface="+mn-ea"/>
                <a:cs typeface="+mn-cs"/>
              </a:rPr>
              <a:t>% i </a:t>
            </a:r>
            <a:r>
              <a:rPr kumimoji="0" lang="en-AU" sz="2800" b="0" i="0" u="none" strike="noStrike" kern="1200" cap="none" spc="0" normalizeH="0" baseline="0" noProof="0" dirty="0">
                <a:ln>
                  <a:noFill/>
                </a:ln>
                <a:solidFill>
                  <a:prstClr val="white"/>
                </a:solidFill>
                <a:effectLst/>
                <a:uLnTx/>
                <a:uFillTx/>
                <a:ea typeface="+mn-ea"/>
                <a:cs typeface="+mn-cs"/>
              </a:rPr>
              <a:t>92%</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a:ln>
                  <a:noFill/>
                </a:ln>
                <a:solidFill>
                  <a:prstClr val="white"/>
                </a:solidFill>
                <a:effectLst/>
                <a:uLnTx/>
                <a:uFillTx/>
                <a:ea typeface="+mn-ea"/>
                <a:cs typeface="+mn-cs"/>
              </a:rPr>
              <a:t>Myfyrwyr brodorol – </a:t>
            </a:r>
            <a:r>
              <a:rPr kumimoji="0" lang="en-AU" sz="2800" b="0" i="0" u="none" strike="noStrike" kern="1200" cap="none" spc="0" normalizeH="0" baseline="0" noProof="0" dirty="0">
                <a:ln>
                  <a:noFill/>
                </a:ln>
                <a:solidFill>
                  <a:prstClr val="white"/>
                </a:solidFill>
                <a:effectLst/>
                <a:uLnTx/>
                <a:uFillTx/>
                <a:ea typeface="+mn-ea"/>
                <a:cs typeface="+mn-cs"/>
              </a:rPr>
              <a:t>0</a:t>
            </a:r>
            <a:r>
              <a:rPr kumimoji="0" lang="en-AU" sz="2800" b="0" i="0" u="none" strike="noStrike" kern="1200" cap="none" spc="0" normalizeH="0" baseline="0" noProof="0">
                <a:ln>
                  <a:noFill/>
                </a:ln>
                <a:solidFill>
                  <a:prstClr val="white"/>
                </a:solidFill>
                <a:effectLst/>
                <a:uLnTx/>
                <a:uFillTx/>
                <a:ea typeface="+mn-ea"/>
                <a:cs typeface="+mn-cs"/>
              </a:rPr>
              <a:t>% i </a:t>
            </a:r>
            <a:r>
              <a:rPr kumimoji="0" lang="en-AU" sz="2800" b="0" i="0" u="none" strike="noStrike" kern="1200" cap="none" spc="0" normalizeH="0" baseline="0" noProof="0" dirty="0">
                <a:ln>
                  <a:noFill/>
                </a:ln>
                <a:solidFill>
                  <a:prstClr val="white"/>
                </a:solidFill>
                <a:effectLst/>
                <a:uLnTx/>
                <a:uFillTx/>
                <a:ea typeface="+mn-ea"/>
                <a:cs typeface="+mn-cs"/>
              </a:rPr>
              <a:t>62%</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a:ln>
                  <a:noFill/>
                </a:ln>
                <a:solidFill>
                  <a:prstClr val="white"/>
                </a:solidFill>
                <a:effectLst/>
                <a:uLnTx/>
                <a:uFillTx/>
                <a:ea typeface="+mn-ea"/>
                <a:cs typeface="+mn-cs"/>
              </a:rPr>
              <a:t>Mynegai mantais gymdeithasol-addysgol</a:t>
            </a:r>
            <a:r>
              <a:rPr kumimoji="0" lang="en-AU" sz="2800" b="0" i="0" u="none" strike="noStrike" kern="1200" cap="none" spc="0" normalizeH="0" noProof="0">
                <a:ln>
                  <a:noFill/>
                </a:ln>
                <a:solidFill>
                  <a:prstClr val="white"/>
                </a:solidFill>
                <a:effectLst/>
                <a:uLnTx/>
                <a:uFillTx/>
                <a:ea typeface="+mn-ea"/>
                <a:cs typeface="+mn-cs"/>
              </a:rPr>
              <a:t> gymharol ysgolion</a:t>
            </a:r>
            <a:r>
              <a:rPr kumimoji="0" lang="en-AU" sz="2800" b="0" i="0" u="none" strike="noStrike" kern="1200" cap="none" spc="0" normalizeH="0" baseline="0" noProof="0">
                <a:ln>
                  <a:noFill/>
                </a:ln>
                <a:solidFill>
                  <a:prstClr val="white"/>
                </a:solidFill>
                <a:effectLst/>
                <a:uLnTx/>
                <a:uFillTx/>
                <a:ea typeface="+mn-ea"/>
                <a:cs typeface="+mn-cs"/>
              </a:rPr>
              <a:t> </a:t>
            </a:r>
            <a:r>
              <a:rPr kumimoji="0" lang="en-AU" sz="2800" b="0" i="0" u="none" strike="noStrike" kern="1200" cap="none" spc="0" normalizeH="0" baseline="0" noProof="0" dirty="0">
                <a:ln>
                  <a:noFill/>
                </a:ln>
                <a:solidFill>
                  <a:prstClr val="white"/>
                </a:solidFill>
                <a:effectLst/>
                <a:uLnTx/>
                <a:uFillTx/>
                <a:ea typeface="+mn-ea"/>
                <a:cs typeface="+mn-cs"/>
              </a:rPr>
              <a:t>– 766 to 1209</a:t>
            </a:r>
          </a:p>
        </p:txBody>
      </p:sp>
      <p:sp>
        <p:nvSpPr>
          <p:cNvPr id="5" name="TextBox 4"/>
          <p:cNvSpPr txBox="1"/>
          <p:nvPr/>
        </p:nvSpPr>
        <p:spPr>
          <a:xfrm>
            <a:off x="1262742" y="1502758"/>
            <a:ext cx="4690607" cy="620170"/>
          </a:xfrm>
          <a:prstGeom prst="rect">
            <a:avLst/>
          </a:prstGeom>
          <a:noFill/>
        </p:spPr>
        <p:txBody>
          <a:bodyPr wrap="square" rtlCol="0">
            <a:spAutoFit/>
          </a:bodyPr>
          <a:lstStyle/>
          <a:p>
            <a:pPr lvl="0">
              <a:lnSpc>
                <a:spcPct val="85000"/>
              </a:lnSpc>
              <a:defRPr/>
            </a:pPr>
            <a:r>
              <a:rPr lang="en-AU" sz="4000">
                <a:solidFill>
                  <a:prstClr val="white"/>
                </a:solidFill>
              </a:rPr>
              <a:t>Ysgolion </a:t>
            </a:r>
            <a:r>
              <a:rPr lang="en-AU" sz="4000">
                <a:solidFill>
                  <a:srgbClr val="FFC000"/>
                </a:solidFill>
              </a:rPr>
              <a:t>amrywiol</a:t>
            </a:r>
            <a:endParaRPr kumimoji="0" lang="en-AU" sz="4000" b="0" i="0" u="none" strike="noStrike" kern="1200" cap="none" normalizeH="0" baseline="0" noProof="0" dirty="0">
              <a:ln>
                <a:noFill/>
              </a:ln>
              <a:solidFill>
                <a:prstClr val="white"/>
              </a:solidFill>
              <a:effectLst/>
              <a:uLnTx/>
              <a:uFillTx/>
              <a:ea typeface="+mn-ea"/>
              <a:cs typeface="+mn-cs"/>
            </a:endParaRPr>
          </a:p>
        </p:txBody>
      </p:sp>
    </p:spTree>
    <p:extLst>
      <p:ext uri="{BB962C8B-B14F-4D97-AF65-F5344CB8AC3E}">
        <p14:creationId xmlns:p14="http://schemas.microsoft.com/office/powerpoint/2010/main" val="1647358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700"/>
                                        <p:tgtEl>
                                          <p:spTgt spid="7">
                                            <p:txEl>
                                              <p:pRg st="0" end="0"/>
                                            </p:txEl>
                                          </p:spTgt>
                                        </p:tgtEl>
                                      </p:cBhvr>
                                    </p:animEffect>
                                  </p:childTnLst>
                                </p:cTn>
                              </p:par>
                            </p:childTnLst>
                          </p:cTn>
                        </p:par>
                        <p:par>
                          <p:cTn id="12" fill="hold">
                            <p:stCondLst>
                              <p:cond delay="1700"/>
                            </p:stCondLst>
                            <p:childTnLst>
                              <p:par>
                                <p:cTn id="13" presetID="10" presetClass="entr" presetSubtype="0" fill="hold" grpId="0"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700"/>
                                        <p:tgtEl>
                                          <p:spTgt spid="7">
                                            <p:txEl>
                                              <p:pRg st="1" end="1"/>
                                            </p:txEl>
                                          </p:spTgt>
                                        </p:tgtEl>
                                      </p:cBhvr>
                                    </p:animEffect>
                                  </p:childTnLst>
                                </p:cTn>
                              </p:par>
                            </p:childTnLst>
                          </p:cTn>
                        </p:par>
                        <p:par>
                          <p:cTn id="16" fill="hold">
                            <p:stCondLst>
                              <p:cond delay="2400"/>
                            </p:stCondLst>
                            <p:childTnLst>
                              <p:par>
                                <p:cTn id="17" presetID="10" presetClass="entr" presetSubtype="0" fill="hold" grpId="0"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700"/>
                                        <p:tgtEl>
                                          <p:spTgt spid="7">
                                            <p:txEl>
                                              <p:pRg st="2" end="2"/>
                                            </p:txEl>
                                          </p:spTgt>
                                        </p:tgtEl>
                                      </p:cBhvr>
                                    </p:animEffect>
                                  </p:childTnLst>
                                </p:cTn>
                              </p:par>
                            </p:childTnLst>
                          </p:cTn>
                        </p:par>
                        <p:par>
                          <p:cTn id="20" fill="hold">
                            <p:stCondLst>
                              <p:cond delay="3100"/>
                            </p:stCondLst>
                            <p:childTnLst>
                              <p:par>
                                <p:cTn id="21" presetID="10" presetClass="entr" presetSubtype="0" fill="hold" grpId="0" nodeType="after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Effect transition="in" filter="fade">
                                      <p:cBhvr>
                                        <p:cTn id="23" dur="7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ext uri="{D42A27DB-BD31-4B8C-83A1-F6EECF244321}">
                <p14:modId xmlns:p14="http://schemas.microsoft.com/office/powerpoint/2010/main" val="4109291649"/>
              </p:ext>
            </p:extLst>
          </p:nvPr>
        </p:nvGraphicFramePr>
        <p:xfrm>
          <a:off x="621885" y="1956054"/>
          <a:ext cx="10948230" cy="477738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3"/>
          <p:cNvSpPr txBox="1"/>
          <p:nvPr/>
        </p:nvSpPr>
        <p:spPr>
          <a:xfrm>
            <a:off x="6200769" y="2223206"/>
            <a:ext cx="1699532"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1"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0.4</a:t>
            </a:r>
          </a:p>
        </p:txBody>
      </p:sp>
      <p:sp>
        <p:nvSpPr>
          <p:cNvPr id="12" name="TextBox 4"/>
          <p:cNvSpPr txBox="1"/>
          <p:nvPr/>
        </p:nvSpPr>
        <p:spPr>
          <a:xfrm>
            <a:off x="6200769" y="3300375"/>
            <a:ext cx="181338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0.4</a:t>
            </a:r>
          </a:p>
        </p:txBody>
      </p:sp>
      <p:sp>
        <p:nvSpPr>
          <p:cNvPr id="13" name="TextBox 5"/>
          <p:cNvSpPr txBox="1"/>
          <p:nvPr/>
        </p:nvSpPr>
        <p:spPr>
          <a:xfrm>
            <a:off x="9778449" y="1956054"/>
            <a:ext cx="1588730"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a:t>
            </a:r>
            <a:r>
              <a:rPr kumimoji="0" lang="en-AU" sz="2600" b="0" i="1"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0.5</a:t>
            </a:r>
          </a:p>
        </p:txBody>
      </p:sp>
      <p:sp>
        <p:nvSpPr>
          <p:cNvPr id="14" name="TextBox 6"/>
          <p:cNvSpPr txBox="1"/>
          <p:nvPr/>
        </p:nvSpPr>
        <p:spPr>
          <a:xfrm>
            <a:off x="9740084" y="3300374"/>
            <a:ext cx="183003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0"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0.2</a:t>
            </a:r>
          </a:p>
        </p:txBody>
      </p:sp>
      <p:sp>
        <p:nvSpPr>
          <p:cNvPr id="15" name="TextBox 14"/>
          <p:cNvSpPr txBox="1"/>
          <p:nvPr/>
        </p:nvSpPr>
        <p:spPr>
          <a:xfrm>
            <a:off x="1053549" y="4134065"/>
            <a:ext cx="1880704" cy="1350819"/>
          </a:xfrm>
          <a:prstGeom prst="rect">
            <a:avLst/>
          </a:prstGeom>
          <a:noFill/>
        </p:spPr>
        <p:txBody>
          <a:bodyPr wrap="square" rtlCol="0">
            <a:spAutoFit/>
          </a:bodyPr>
          <a:lstStyle/>
          <a:p>
            <a:pPr marL="0" marR="0" lvl="0" indent="0" algn="r" defTabSz="914400" rtl="0" eaLnBrk="1" fontAlgn="auto" latinLnBrk="0" hangingPunct="1">
              <a:lnSpc>
                <a:spcPct val="85000"/>
              </a:lnSpc>
              <a:spcBef>
                <a:spcPts val="0"/>
              </a:spcBef>
              <a:spcAft>
                <a:spcPts val="0"/>
              </a:spcAft>
              <a:buClrTx/>
              <a:buSzTx/>
              <a:buFontTx/>
              <a:buNone/>
              <a:tabLst/>
              <a:defRPr/>
            </a:pPr>
            <a:r>
              <a:rPr lang="en-AU" sz="2400">
                <a:solidFill>
                  <a:srgbClr val="FFC000"/>
                </a:solidFill>
                <a:cs typeface="Segoe UI Light" panose="020B0502040204020203" pitchFamily="34" charset="0"/>
              </a:rPr>
              <a:t>RAA </a:t>
            </a:r>
            <a:r>
              <a:rPr kumimoji="0" lang="en-AU" sz="2400" b="0" i="0" u="none" strike="noStrike" kern="1200" cap="none" spc="0" normalizeH="0" baseline="0" noProof="0">
                <a:ln>
                  <a:noFill/>
                </a:ln>
                <a:solidFill>
                  <a:srgbClr val="FFC000"/>
                </a:solidFill>
                <a:effectLst/>
                <a:uLnTx/>
                <a:uFillTx/>
                <a:cs typeface="Segoe UI Light" panose="020B0502040204020203" pitchFamily="34" charset="0"/>
              </a:rPr>
              <a:t>Set </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a:ln>
                  <a:noFill/>
                </a:ln>
                <a:solidFill>
                  <a:srgbClr val="ED7D31"/>
                </a:solidFill>
                <a:effectLst/>
                <a:uLnTx/>
                <a:uFillTx/>
                <a:cs typeface="Segoe UI Light" panose="020B0502040204020203" pitchFamily="34" charset="0"/>
              </a:rPr>
              <a:t>RAA Dewis</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a:ln>
                  <a:noFill/>
                </a:ln>
                <a:solidFill>
                  <a:prstClr val="black">
                    <a:lumMod val="50000"/>
                    <a:lumOff val="50000"/>
                  </a:prstClr>
                </a:solidFill>
                <a:effectLst/>
                <a:uLnTx/>
                <a:uFillTx/>
                <a:cs typeface="Segoe UI Light" panose="020B0502040204020203" pitchFamily="34" charset="0"/>
              </a:rPr>
              <a:t>Rheolyn</a:t>
            </a:r>
            <a:endParaRPr kumimoji="0" lang="en-AU" sz="2400" b="0" i="0" u="none" strike="noStrike" kern="1200" cap="none" spc="0" normalizeH="0" baseline="0" noProof="0" dirty="0">
              <a:ln>
                <a:noFill/>
              </a:ln>
              <a:solidFill>
                <a:prstClr val="black">
                  <a:lumMod val="50000"/>
                  <a:lumOff val="50000"/>
                </a:prstClr>
              </a:solidFill>
              <a:effectLst/>
              <a:uLnTx/>
              <a:uFillTx/>
              <a:cs typeface="Segoe UI Light" panose="020B0502040204020203" pitchFamily="34" charset="0"/>
            </a:endParaRPr>
          </a:p>
        </p:txBody>
      </p:sp>
      <p:sp>
        <p:nvSpPr>
          <p:cNvPr id="24" name="TextBox 23"/>
          <p:cNvSpPr txBox="1"/>
          <p:nvPr/>
        </p:nvSpPr>
        <p:spPr>
          <a:xfrm>
            <a:off x="485400" y="576221"/>
            <a:ext cx="11221200" cy="567399"/>
          </a:xfrm>
          <a:prstGeom prst="rect">
            <a:avLst/>
          </a:prstGeom>
          <a:noFill/>
        </p:spPr>
        <p:txBody>
          <a:bodyPr wrap="square" rtlCol="0">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lang="en-AU" sz="3600">
                <a:solidFill>
                  <a:schemeClr val="tx1">
                    <a:lumMod val="75000"/>
                    <a:lumOff val="25000"/>
                  </a:schemeClr>
                </a:solidFill>
              </a:rPr>
              <a:t>Addysgu o Ansawdd fesul dyraniad grŵp</a:t>
            </a:r>
            <a:endParaRPr kumimoji="0" lang="en-AU" sz="3600" b="0" i="0" u="none" strike="noStrike" kern="1200" cap="none" normalizeH="0" baseline="0" noProof="0" dirty="0">
              <a:ln>
                <a:noFill/>
              </a:ln>
              <a:solidFill>
                <a:schemeClr val="tx1">
                  <a:lumMod val="75000"/>
                  <a:lumOff val="25000"/>
                </a:schemeClr>
              </a:solidFill>
              <a:effectLst/>
              <a:uLnTx/>
              <a:uFillTx/>
              <a:ea typeface="+mn-ea"/>
              <a:cs typeface="+mn-cs"/>
            </a:endParaRPr>
          </a:p>
        </p:txBody>
      </p:sp>
      <p:sp>
        <p:nvSpPr>
          <p:cNvPr id="2" name="Rectangle 1"/>
          <p:cNvSpPr/>
          <p:nvPr/>
        </p:nvSpPr>
        <p:spPr>
          <a:xfrm>
            <a:off x="2313858" y="6364102"/>
            <a:ext cx="1240789" cy="369332"/>
          </a:xfrm>
          <a:prstGeom prst="rect">
            <a:avLst/>
          </a:prstGeom>
        </p:spPr>
        <p:txBody>
          <a:bodyPr wrap="none">
            <a:spAutoFit/>
          </a:bodyPr>
          <a:lstStyle/>
          <a:p>
            <a:r>
              <a:rPr lang="en-GB" dirty="0" err="1">
                <a:solidFill>
                  <a:srgbClr val="000000"/>
                </a:solidFill>
                <a:latin typeface="Calibri" panose="020F0502020204030204" pitchFamily="34" charset="0"/>
                <a:ea typeface="Calibri" panose="020F0502020204030204" pitchFamily="34" charset="0"/>
              </a:rPr>
              <a:t>Gwaelodlin</a:t>
            </a:r>
            <a:endParaRPr lang="en-GB" dirty="0"/>
          </a:p>
        </p:txBody>
      </p:sp>
    </p:spTree>
    <p:extLst>
      <p:ext uri="{BB962C8B-B14F-4D97-AF65-F5344CB8AC3E}">
        <p14:creationId xmlns:p14="http://schemas.microsoft.com/office/powerpoint/2010/main" val="4079840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fade">
                                      <p:cBhvr>
                                        <p:cTn id="12" dur="500"/>
                                        <p:tgtEl>
                                          <p:spTgt spid="7">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graphicEl>
                                              <a:chart seriesIdx="-4" categoryIdx="0" bldStep="category"/>
                                            </p:graphicEl>
                                          </p:spTgt>
                                        </p:tgtEl>
                                        <p:attrNameLst>
                                          <p:attrName>style.visibility</p:attrName>
                                        </p:attrNameLst>
                                      </p:cBhvr>
                                      <p:to>
                                        <p:strVal val="visible"/>
                                      </p:to>
                                    </p:set>
                                    <p:animEffect transition="in" filter="fade">
                                      <p:cBhvr>
                                        <p:cTn id="22" dur="500"/>
                                        <p:tgtEl>
                                          <p:spTgt spid="7">
                                            <p:graphicEl>
                                              <a:chart seriesIdx="-4" categoryIdx="0"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graphicEl>
                                              <a:chart seriesIdx="-4" categoryIdx="1" bldStep="category"/>
                                            </p:graphicEl>
                                          </p:spTgt>
                                        </p:tgtEl>
                                        <p:attrNameLst>
                                          <p:attrName>style.visibility</p:attrName>
                                        </p:attrNameLst>
                                      </p:cBhvr>
                                      <p:to>
                                        <p:strVal val="visible"/>
                                      </p:to>
                                    </p:set>
                                    <p:animEffect transition="in" filter="fade">
                                      <p:cBhvr>
                                        <p:cTn id="27" dur="500"/>
                                        <p:tgtEl>
                                          <p:spTgt spid="7">
                                            <p:graphicEl>
                                              <a:chart seriesIdx="-4" categoryIdx="1"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graphicEl>
                                              <a:chart seriesIdx="-4" categoryIdx="2" bldStep="category"/>
                                            </p:graphicEl>
                                          </p:spTgt>
                                        </p:tgtEl>
                                        <p:attrNameLst>
                                          <p:attrName>style.visibility</p:attrName>
                                        </p:attrNameLst>
                                      </p:cBhvr>
                                      <p:to>
                                        <p:strVal val="visible"/>
                                      </p:to>
                                    </p:set>
                                    <p:animEffect transition="in" filter="fade">
                                      <p:cBhvr>
                                        <p:cTn id="40" dur="500"/>
                                        <p:tgtEl>
                                          <p:spTgt spid="7">
                                            <p:graphicEl>
                                              <a:chart seriesIdx="-4" categoryIdx="2" bldStep="category"/>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category"/>
        </p:bldSub>
      </p:bldGraphic>
      <p:bldP spid="11" grpId="0" uiExpand="1"/>
      <p:bldP spid="12" grpId="0" uiExpand="1"/>
      <p:bldP spid="13" grpId="0"/>
      <p:bldP spid="14" grpId="0"/>
      <p:bldP spid="15" grpId="0" uiExpand="1"/>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924312" y="1044702"/>
            <a:ext cx="3806167" cy="432426"/>
          </a:xfrm>
          <a:prstGeom prst="rect">
            <a:avLst/>
          </a:prstGeom>
          <a:noFill/>
        </p:spPr>
        <p:txBody>
          <a:bodyPr wrap="square" rtlCol="0">
            <a:spAutoFit/>
          </a:bodyPr>
          <a:lstStyle/>
          <a:p>
            <a:pPr marL="0" marR="0" lvl="0" indent="0" algn="l" defTabSz="914400" rtl="0" eaLnBrk="1" fontAlgn="auto" latinLnBrk="0" hangingPunct="1">
              <a:lnSpc>
                <a:spcPct val="85000"/>
              </a:lnSpc>
              <a:spcBef>
                <a:spcPts val="0"/>
              </a:spcBef>
              <a:spcAft>
                <a:spcPts val="0"/>
              </a:spcAft>
              <a:buClrTx/>
              <a:buSzTx/>
              <a:buFontTx/>
              <a:buNone/>
              <a:tabLst/>
              <a:defRPr/>
            </a:pPr>
            <a:r>
              <a:rPr kumimoji="0" lang="en-AU" sz="2600" b="0" i="0" u="none" strike="noStrike" kern="1200" cap="none" spc="300" normalizeH="0" baseline="0" noProof="0" dirty="0">
                <a:ln>
                  <a:noFill/>
                </a:ln>
                <a:solidFill>
                  <a:prstClr val="white">
                    <a:lumMod val="65000"/>
                  </a:prstClr>
                </a:solidFill>
                <a:effectLst/>
                <a:uLnTx/>
                <a:uFillTx/>
                <a:ea typeface="+mn-ea"/>
                <a:cs typeface="+mn-cs"/>
              </a:rPr>
              <a:t>per protocol</a:t>
            </a:r>
            <a:endParaRPr kumimoji="0" lang="en-AU" sz="2600" b="0" i="0" u="none" strike="noStrike" kern="1200" cap="none" spc="300" normalizeH="0" baseline="0" noProof="0" dirty="0">
              <a:ln>
                <a:noFill/>
              </a:ln>
              <a:solidFill>
                <a:prstClr val="black">
                  <a:lumMod val="95000"/>
                  <a:lumOff val="5000"/>
                </a:prstClr>
              </a:solidFill>
              <a:effectLst/>
              <a:uLnTx/>
              <a:uFillTx/>
              <a:ea typeface="+mn-ea"/>
              <a:cs typeface="+mn-cs"/>
            </a:endParaRPr>
          </a:p>
        </p:txBody>
      </p:sp>
      <p:graphicFrame>
        <p:nvGraphicFramePr>
          <p:cNvPr id="9" name="Chart 8"/>
          <p:cNvGraphicFramePr>
            <a:graphicFrameLocks/>
          </p:cNvGraphicFramePr>
          <p:nvPr>
            <p:extLst>
              <p:ext uri="{D42A27DB-BD31-4B8C-83A1-F6EECF244321}">
                <p14:modId xmlns:p14="http://schemas.microsoft.com/office/powerpoint/2010/main" val="1629248190"/>
              </p:ext>
            </p:extLst>
          </p:nvPr>
        </p:nvGraphicFramePr>
        <p:xfrm>
          <a:off x="621885" y="1540800"/>
          <a:ext cx="10948229" cy="4777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3"/>
          <p:cNvSpPr txBox="1"/>
          <p:nvPr/>
        </p:nvSpPr>
        <p:spPr>
          <a:xfrm>
            <a:off x="6200769" y="1694444"/>
            <a:ext cx="1699532"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1"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0.5</a:t>
            </a:r>
          </a:p>
        </p:txBody>
      </p:sp>
      <p:sp>
        <p:nvSpPr>
          <p:cNvPr id="13" name="TextBox 5"/>
          <p:cNvSpPr txBox="1"/>
          <p:nvPr/>
        </p:nvSpPr>
        <p:spPr>
          <a:xfrm>
            <a:off x="9778449" y="1694444"/>
            <a:ext cx="1588730"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0"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0.5</a:t>
            </a:r>
          </a:p>
        </p:txBody>
      </p:sp>
      <p:sp>
        <p:nvSpPr>
          <p:cNvPr id="14" name="TextBox 6"/>
          <p:cNvSpPr txBox="1"/>
          <p:nvPr/>
        </p:nvSpPr>
        <p:spPr>
          <a:xfrm>
            <a:off x="9740083" y="2662438"/>
            <a:ext cx="183003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a:t>
            </a:r>
            <a:r>
              <a:rPr kumimoji="0" lang="en-AU" sz="2600" b="0" i="1"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0.5</a:t>
            </a:r>
          </a:p>
        </p:txBody>
      </p:sp>
      <p:sp>
        <p:nvSpPr>
          <p:cNvPr id="15" name="TextBox 14"/>
          <p:cNvSpPr txBox="1"/>
          <p:nvPr/>
        </p:nvSpPr>
        <p:spPr>
          <a:xfrm>
            <a:off x="1093303" y="4133819"/>
            <a:ext cx="1831009" cy="1350819"/>
          </a:xfrm>
          <a:prstGeom prst="rect">
            <a:avLst/>
          </a:prstGeom>
          <a:noFill/>
        </p:spPr>
        <p:txBody>
          <a:bodyPr wrap="square" rtlCol="0">
            <a:spAutoFit/>
          </a:bodyPr>
          <a:lstStyle/>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a:ln>
                  <a:noFill/>
                </a:ln>
                <a:solidFill>
                  <a:srgbClr val="FFC000"/>
                </a:solidFill>
                <a:effectLst/>
                <a:uLnTx/>
                <a:uFillTx/>
                <a:cs typeface="Segoe UI Light" panose="020B0502040204020203" pitchFamily="34" charset="0"/>
              </a:rPr>
              <a:t>RAA </a:t>
            </a:r>
            <a:r>
              <a:rPr kumimoji="0" lang="en-AU" sz="2400" b="0" i="0" u="none" strike="noStrike" kern="1200" cap="none" spc="0" normalizeH="0" baseline="0" noProof="0" dirty="0">
                <a:ln>
                  <a:noFill/>
                </a:ln>
                <a:solidFill>
                  <a:srgbClr val="FFC000"/>
                </a:solidFill>
                <a:effectLst/>
                <a:uLnTx/>
                <a:uFillTx/>
                <a:cs typeface="Segoe UI Light" panose="020B0502040204020203" pitchFamily="34" charset="0"/>
              </a:rPr>
              <a:t>Set </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a:ln>
                  <a:noFill/>
                </a:ln>
                <a:solidFill>
                  <a:srgbClr val="ED7D31"/>
                </a:solidFill>
                <a:effectLst/>
                <a:uLnTx/>
                <a:uFillTx/>
                <a:cs typeface="Segoe UI Light" panose="020B0502040204020203" pitchFamily="34" charset="0"/>
              </a:rPr>
              <a:t>RAA Dewis</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a:ln>
                  <a:noFill/>
                </a:ln>
                <a:solidFill>
                  <a:prstClr val="black">
                    <a:lumMod val="50000"/>
                    <a:lumOff val="50000"/>
                  </a:prstClr>
                </a:solidFill>
                <a:effectLst/>
                <a:uLnTx/>
                <a:uFillTx/>
                <a:cs typeface="Segoe UI Light" panose="020B0502040204020203" pitchFamily="34" charset="0"/>
              </a:rPr>
              <a:t>Rheolyn</a:t>
            </a:r>
            <a:endParaRPr kumimoji="0" lang="en-AU" sz="2400" b="0" i="0" u="none" strike="noStrike" kern="1200" cap="none" spc="0" normalizeH="0" baseline="0" noProof="0" dirty="0">
              <a:ln>
                <a:noFill/>
              </a:ln>
              <a:solidFill>
                <a:prstClr val="black">
                  <a:lumMod val="50000"/>
                  <a:lumOff val="50000"/>
                </a:prstClr>
              </a:solidFill>
              <a:effectLst/>
              <a:uLnTx/>
              <a:uFillTx/>
              <a:cs typeface="Segoe UI Light" panose="020B0502040204020203" pitchFamily="34" charset="0"/>
            </a:endParaRPr>
          </a:p>
        </p:txBody>
      </p:sp>
      <p:sp>
        <p:nvSpPr>
          <p:cNvPr id="10" name="TextBox 4"/>
          <p:cNvSpPr txBox="1"/>
          <p:nvPr/>
        </p:nvSpPr>
        <p:spPr>
          <a:xfrm>
            <a:off x="6200769" y="3300375"/>
            <a:ext cx="181338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0.4</a:t>
            </a:r>
          </a:p>
        </p:txBody>
      </p:sp>
      <p:sp>
        <p:nvSpPr>
          <p:cNvPr id="18" name="TextBox 17"/>
          <p:cNvSpPr txBox="1"/>
          <p:nvPr/>
        </p:nvSpPr>
        <p:spPr>
          <a:xfrm>
            <a:off x="485400" y="576221"/>
            <a:ext cx="11221200" cy="906274"/>
          </a:xfrm>
          <a:prstGeom prst="rect">
            <a:avLst/>
          </a:prstGeom>
          <a:noFill/>
        </p:spPr>
        <p:txBody>
          <a:bodyPr wrap="square" rtlCol="0">
            <a:spAutoFit/>
          </a:bodyPr>
          <a:lstStyle/>
          <a:p>
            <a:pPr algn="ctr">
              <a:lnSpc>
                <a:spcPct val="85000"/>
              </a:lnSpc>
              <a:defRPr/>
            </a:pPr>
            <a:r>
              <a:rPr lang="en-AU" sz="3600" dirty="0" err="1">
                <a:solidFill>
                  <a:schemeClr val="tx1">
                    <a:lumMod val="75000"/>
                    <a:lumOff val="25000"/>
                  </a:schemeClr>
                </a:solidFill>
              </a:rPr>
              <a:t>Addysgu</a:t>
            </a:r>
            <a:r>
              <a:rPr lang="en-AU" sz="3600" dirty="0">
                <a:solidFill>
                  <a:schemeClr val="tx1">
                    <a:lumMod val="75000"/>
                    <a:lumOff val="25000"/>
                  </a:schemeClr>
                </a:solidFill>
              </a:rPr>
              <a:t> o </a:t>
            </a:r>
            <a:r>
              <a:rPr lang="en-AU" sz="3600" dirty="0" err="1">
                <a:solidFill>
                  <a:schemeClr val="tx1">
                    <a:lumMod val="75000"/>
                    <a:lumOff val="25000"/>
                  </a:schemeClr>
                </a:solidFill>
              </a:rPr>
              <a:t>Ansawdd</a:t>
            </a:r>
            <a:r>
              <a:rPr lang="en-AU" sz="3600" dirty="0">
                <a:solidFill>
                  <a:schemeClr val="tx1">
                    <a:lumMod val="75000"/>
                    <a:lumOff val="25000"/>
                  </a:schemeClr>
                </a:solidFill>
              </a:rPr>
              <a:t> </a:t>
            </a:r>
            <a:r>
              <a:rPr lang="en-AU" sz="3600" dirty="0" err="1">
                <a:solidFill>
                  <a:schemeClr val="tx1">
                    <a:lumMod val="75000"/>
                    <a:lumOff val="25000"/>
                  </a:schemeClr>
                </a:solidFill>
              </a:rPr>
              <a:t>fesul</a:t>
            </a:r>
            <a:r>
              <a:rPr lang="en-AU" sz="3600" dirty="0">
                <a:solidFill>
                  <a:schemeClr val="tx1">
                    <a:lumMod val="75000"/>
                    <a:lumOff val="25000"/>
                  </a:schemeClr>
                </a:solidFill>
              </a:rPr>
              <a:t> </a:t>
            </a:r>
            <a:r>
              <a:rPr lang="en-AU" sz="3600" dirty="0" err="1">
                <a:solidFill>
                  <a:schemeClr val="tx1">
                    <a:lumMod val="75000"/>
                    <a:lumOff val="25000"/>
                  </a:schemeClr>
                </a:solidFill>
              </a:rPr>
              <a:t>dyraniad</a:t>
            </a:r>
            <a:r>
              <a:rPr lang="en-AU" sz="3600" dirty="0">
                <a:solidFill>
                  <a:schemeClr val="tx1">
                    <a:lumMod val="75000"/>
                    <a:lumOff val="25000"/>
                  </a:schemeClr>
                </a:solidFill>
              </a:rPr>
              <a:t> </a:t>
            </a:r>
            <a:r>
              <a:rPr lang="en-AU" sz="3600" dirty="0" err="1">
                <a:solidFill>
                  <a:schemeClr val="tx1">
                    <a:lumMod val="75000"/>
                    <a:lumOff val="25000"/>
                  </a:schemeClr>
                </a:solidFill>
              </a:rPr>
              <a:t>grŵp</a:t>
            </a:r>
            <a:endParaRPr lang="en-AU" sz="3600" dirty="0">
              <a:solidFill>
                <a:schemeClr val="tx1">
                  <a:lumMod val="75000"/>
                  <a:lumOff val="25000"/>
                </a:schemeClr>
              </a:solidFill>
            </a:endParaRPr>
          </a:p>
          <a:p>
            <a:pPr marL="0" marR="0" lvl="0" indent="0" algn="ctr" defTabSz="914400" rtl="0" eaLnBrk="1" fontAlgn="auto" latinLnBrk="0" hangingPunct="1">
              <a:lnSpc>
                <a:spcPct val="85000"/>
              </a:lnSpc>
              <a:spcBef>
                <a:spcPts val="0"/>
              </a:spcBef>
              <a:spcAft>
                <a:spcPts val="0"/>
              </a:spcAft>
              <a:buClrTx/>
              <a:buSzTx/>
              <a:buFontTx/>
              <a:buNone/>
              <a:tabLst/>
              <a:defRPr/>
            </a:pPr>
            <a:endParaRPr kumimoji="0" lang="en-AU" sz="2600" b="0" i="0" u="none" strike="noStrike" kern="1200" cap="none" normalizeH="0" baseline="0" noProof="0" dirty="0">
              <a:ln>
                <a:noFill/>
              </a:ln>
              <a:solidFill>
                <a:schemeClr val="tx1">
                  <a:lumMod val="75000"/>
                  <a:lumOff val="25000"/>
                </a:schemeClr>
              </a:solidFill>
              <a:effectLst/>
              <a:uLnTx/>
              <a:uFillTx/>
              <a:cs typeface="Segoe UI Light" panose="020B0502040204020203" pitchFamily="34" charset="0"/>
            </a:endParaRPr>
          </a:p>
        </p:txBody>
      </p:sp>
      <p:sp>
        <p:nvSpPr>
          <p:cNvPr id="2" name="TextBox 1"/>
          <p:cNvSpPr txBox="1"/>
          <p:nvPr/>
        </p:nvSpPr>
        <p:spPr>
          <a:xfrm>
            <a:off x="2673532" y="1049982"/>
            <a:ext cx="3422467" cy="523220"/>
          </a:xfrm>
          <a:prstGeom prst="rect">
            <a:avLst/>
          </a:prstGeom>
          <a:solidFill>
            <a:schemeClr val="bg1"/>
          </a:solidFill>
        </p:spPr>
        <p:txBody>
          <a:bodyPr wrap="square" rtlCol="0">
            <a:spAutoFit/>
          </a:bodyPr>
          <a:lstStyle/>
          <a:p>
            <a:r>
              <a:rPr lang="en-GB" sz="2800" dirty="0" err="1">
                <a:solidFill>
                  <a:schemeClr val="bg1">
                    <a:lumMod val="50000"/>
                  </a:schemeClr>
                </a:solidFill>
              </a:rPr>
              <a:t>fesul</a:t>
            </a:r>
            <a:r>
              <a:rPr lang="en-GB" sz="2800" dirty="0">
                <a:solidFill>
                  <a:schemeClr val="bg1">
                    <a:lumMod val="50000"/>
                  </a:schemeClr>
                </a:solidFill>
              </a:rPr>
              <a:t> </a:t>
            </a:r>
            <a:r>
              <a:rPr lang="en-GB" sz="2800" dirty="0" smtClean="0">
                <a:solidFill>
                  <a:schemeClr val="bg1">
                    <a:lumMod val="50000"/>
                  </a:schemeClr>
                </a:solidFill>
              </a:rPr>
              <a:t>protocol</a:t>
            </a:r>
            <a:endParaRPr lang="en-GB" sz="2800" dirty="0">
              <a:solidFill>
                <a:schemeClr val="bg1">
                  <a:lumMod val="50000"/>
                </a:schemeClr>
              </a:solidFill>
            </a:endParaRPr>
          </a:p>
        </p:txBody>
      </p:sp>
    </p:spTree>
    <p:extLst>
      <p:ext uri="{BB962C8B-B14F-4D97-AF65-F5344CB8AC3E}">
        <p14:creationId xmlns:p14="http://schemas.microsoft.com/office/powerpoint/2010/main" val="112562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fade">
                                      <p:cBhvr>
                                        <p:cTn id="12" dur="500"/>
                                        <p:tgtEl>
                                          <p:spTgt spid="9">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graphicEl>
                                              <a:chart seriesIdx="-4" categoryIdx="0" bldStep="category"/>
                                            </p:graphicEl>
                                          </p:spTgt>
                                        </p:tgtEl>
                                        <p:attrNameLst>
                                          <p:attrName>style.visibility</p:attrName>
                                        </p:attrNameLst>
                                      </p:cBhvr>
                                      <p:to>
                                        <p:strVal val="visible"/>
                                      </p:to>
                                    </p:set>
                                    <p:animEffect transition="in" filter="fade">
                                      <p:cBhvr>
                                        <p:cTn id="22" dur="500"/>
                                        <p:tgtEl>
                                          <p:spTgt spid="9">
                                            <p:graphicEl>
                                              <a:chart seriesIdx="-4" categoryIdx="0"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graphicEl>
                                              <a:chart seriesIdx="-4" categoryIdx="1" bldStep="category"/>
                                            </p:graphicEl>
                                          </p:spTgt>
                                        </p:tgtEl>
                                        <p:attrNameLst>
                                          <p:attrName>style.visibility</p:attrName>
                                        </p:attrNameLst>
                                      </p:cBhvr>
                                      <p:to>
                                        <p:strVal val="visible"/>
                                      </p:to>
                                    </p:set>
                                    <p:animEffect transition="in" filter="fade">
                                      <p:cBhvr>
                                        <p:cTn id="27" dur="500"/>
                                        <p:tgtEl>
                                          <p:spTgt spid="9">
                                            <p:graphicEl>
                                              <a:chart seriesIdx="-4" categoryIdx="1"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graphicEl>
                                              <a:chart seriesIdx="-4" categoryIdx="2" bldStep="category"/>
                                            </p:graphicEl>
                                          </p:spTgt>
                                        </p:tgtEl>
                                        <p:attrNameLst>
                                          <p:attrName>style.visibility</p:attrName>
                                        </p:attrNameLst>
                                      </p:cBhvr>
                                      <p:to>
                                        <p:strVal val="visible"/>
                                      </p:to>
                                    </p:set>
                                    <p:animEffect transition="in" filter="fade">
                                      <p:cBhvr>
                                        <p:cTn id="40" dur="500"/>
                                        <p:tgtEl>
                                          <p:spTgt spid="9">
                                            <p:graphicEl>
                                              <a:chart seriesIdx="-4" categoryIdx="2" bldStep="category"/>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Graphic spid="9" grpId="0" uiExpand="1">
        <p:bldSub>
          <a:bldChart bld="category"/>
        </p:bldSub>
      </p:bldGraphic>
      <p:bldP spid="11" grpId="0"/>
      <p:bldP spid="13" grpId="0"/>
      <p:bldP spid="14" grpId="0"/>
      <p:bldP spid="15"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4821" y="576221"/>
            <a:ext cx="10542358" cy="567399"/>
          </a:xfrm>
          <a:prstGeom prst="rect">
            <a:avLst/>
          </a:prstGeom>
          <a:noFill/>
        </p:spPr>
        <p:txBody>
          <a:bodyPr wrap="square" rtlCol="0">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lang="en-AU" sz="3600">
                <a:solidFill>
                  <a:schemeClr val="tx1">
                    <a:lumMod val="75000"/>
                    <a:lumOff val="25000"/>
                  </a:schemeClr>
                </a:solidFill>
              </a:rPr>
              <a:t>Addysgu o Ansawdd yn ôl nifer o flynyddoedd o brofiad</a:t>
            </a:r>
            <a:endParaRPr kumimoji="0" lang="en-AU" sz="3600" b="0" i="0" u="none" strike="noStrike" kern="1200" cap="none" normalizeH="0" baseline="0" noProof="0" dirty="0">
              <a:ln>
                <a:noFill/>
              </a:ln>
              <a:solidFill>
                <a:schemeClr val="tx1">
                  <a:lumMod val="75000"/>
                  <a:lumOff val="25000"/>
                </a:schemeClr>
              </a:solidFill>
              <a:effectLst/>
              <a:uLnTx/>
              <a:uFillTx/>
              <a:ea typeface="+mn-ea"/>
              <a:cs typeface="+mn-cs"/>
            </a:endParaRPr>
          </a:p>
        </p:txBody>
      </p:sp>
      <p:pic>
        <p:nvPicPr>
          <p:cNvPr id="5" name="Content Placeholder 3"/>
          <p:cNvPicPr>
            <a:picLocks/>
          </p:cNvPicPr>
          <p:nvPr/>
        </p:nvPicPr>
        <p:blipFill rotWithShape="1">
          <a:blip r:embed="rId2">
            <a:extLst>
              <a:ext uri="{28A0092B-C50C-407E-A947-70E740481C1C}">
                <a14:useLocalDpi xmlns:a14="http://schemas.microsoft.com/office/drawing/2010/main" val="0"/>
              </a:ext>
            </a:extLst>
          </a:blip>
          <a:srcRect l="1470" t="1114" r="1445" b="1453"/>
          <a:stretch/>
        </p:blipFill>
        <p:spPr bwMode="auto">
          <a:xfrm>
            <a:off x="2609850" y="1447180"/>
            <a:ext cx="6972300" cy="5004420"/>
          </a:xfrm>
          <a:prstGeom prst="rect">
            <a:avLst/>
          </a:prstGeom>
          <a:noFill/>
          <a:ln>
            <a:noFill/>
          </a:ln>
        </p:spPr>
      </p:pic>
    </p:spTree>
    <p:extLst>
      <p:ext uri="{BB962C8B-B14F-4D97-AF65-F5344CB8AC3E}">
        <p14:creationId xmlns:p14="http://schemas.microsoft.com/office/powerpoint/2010/main" val="332080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5029238" y="1545893"/>
            <a:ext cx="522801" cy="584775"/>
          </a:xfrm>
          <a:prstGeom prst="rect">
            <a:avLst/>
          </a:prstGeom>
          <a:noFill/>
        </p:spPr>
        <p:txBody>
          <a:bodyPr wrap="square" rtlCol="0">
            <a:spAutoFit/>
          </a:bodyPr>
          <a:lstStyle/>
          <a:p>
            <a:pPr algn="ctr"/>
            <a:r>
              <a:rPr lang="en-AU" sz="3200" dirty="0">
                <a:solidFill>
                  <a:schemeClr val="bg1"/>
                </a:solidFill>
                <a:latin typeface="Tw Cen MT Condensed" panose="020B0606020104020203" pitchFamily="34" charset="0"/>
              </a:rPr>
              <a:t>QT</a:t>
            </a:r>
          </a:p>
        </p:txBody>
      </p:sp>
      <p:sp>
        <p:nvSpPr>
          <p:cNvPr id="30" name="TextBox 29"/>
          <p:cNvSpPr txBox="1"/>
          <p:nvPr/>
        </p:nvSpPr>
        <p:spPr>
          <a:xfrm>
            <a:off x="6254402" y="3441951"/>
            <a:ext cx="650567" cy="584775"/>
          </a:xfrm>
          <a:prstGeom prst="rect">
            <a:avLst/>
          </a:prstGeom>
          <a:noFill/>
        </p:spPr>
        <p:txBody>
          <a:bodyPr wrap="square" rtlCol="0">
            <a:spAutoFit/>
          </a:bodyPr>
          <a:lstStyle/>
          <a:p>
            <a:pPr algn="ctr"/>
            <a:r>
              <a:rPr lang="en-AU" sz="3200" dirty="0">
                <a:solidFill>
                  <a:schemeClr val="bg1"/>
                </a:solidFill>
                <a:latin typeface="Tw Cen MT Condensed" panose="020B0606020104020203" pitchFamily="34" charset="0"/>
              </a:rPr>
              <a:t>QTR</a:t>
            </a:r>
          </a:p>
        </p:txBody>
      </p:sp>
      <p:sp>
        <p:nvSpPr>
          <p:cNvPr id="14" name="Rectangle 13"/>
          <p:cNvSpPr/>
          <p:nvPr/>
        </p:nvSpPr>
        <p:spPr>
          <a:xfrm>
            <a:off x="4035502" y="0"/>
            <a:ext cx="4145853" cy="340315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 name="TextBox 3"/>
          <p:cNvSpPr txBox="1"/>
          <p:nvPr/>
        </p:nvSpPr>
        <p:spPr>
          <a:xfrm>
            <a:off x="2212588" y="678726"/>
            <a:ext cx="1786467" cy="369332"/>
          </a:xfrm>
          <a:prstGeom prst="rect">
            <a:avLst/>
          </a:prstGeom>
          <a:noFill/>
        </p:spPr>
        <p:txBody>
          <a:bodyPr wrap="square" rtlCol="0">
            <a:spAutoFit/>
          </a:bodyPr>
          <a:lstStyle/>
          <a:p>
            <a:r>
              <a:rPr lang="en-AU" dirty="0">
                <a:solidFill>
                  <a:schemeClr val="bg1"/>
                </a:solidFill>
                <a:latin typeface="Tw Cen MT" panose="020B0602020104020603" pitchFamily="34" charset="0"/>
              </a:rPr>
              <a:t>Quality Teaching</a:t>
            </a:r>
          </a:p>
        </p:txBody>
      </p:sp>
      <p:sp>
        <p:nvSpPr>
          <p:cNvPr id="10" name="Rectangle 9"/>
          <p:cNvSpPr/>
          <p:nvPr/>
        </p:nvSpPr>
        <p:spPr>
          <a:xfrm>
            <a:off x="0" y="0"/>
            <a:ext cx="4039200" cy="340315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Manual Operation 10"/>
          <p:cNvSpPr/>
          <p:nvPr/>
        </p:nvSpPr>
        <p:spPr>
          <a:xfrm rot="16200000">
            <a:off x="2544618" y="1492817"/>
            <a:ext cx="3403157" cy="417520"/>
          </a:xfrm>
          <a:prstGeom prst="flowChartManualOperation">
            <a:avLst/>
          </a:prstGeom>
          <a:solidFill>
            <a:srgbClr val="4545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5" name="Flowchart: Manual Operation 14"/>
          <p:cNvSpPr/>
          <p:nvPr/>
        </p:nvSpPr>
        <p:spPr>
          <a:xfrm>
            <a:off x="4035501" y="3403157"/>
            <a:ext cx="4145854" cy="417600"/>
          </a:xfrm>
          <a:prstGeom prst="flowChartManualOperation">
            <a:avLst/>
          </a:prstGeom>
          <a:solidFill>
            <a:srgbClr val="62626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2" name="TextBox 21"/>
          <p:cNvSpPr txBox="1"/>
          <p:nvPr/>
        </p:nvSpPr>
        <p:spPr>
          <a:xfrm>
            <a:off x="4820155" y="482794"/>
            <a:ext cx="2990345" cy="2153666"/>
          </a:xfrm>
          <a:prstGeom prst="rect">
            <a:avLst/>
          </a:prstGeom>
          <a:noFill/>
        </p:spPr>
        <p:txBody>
          <a:bodyPr wrap="square" rtlCol="0">
            <a:spAutoFit/>
          </a:bodyPr>
          <a:lstStyle/>
          <a:p>
            <a:pPr lvl="0">
              <a:lnSpc>
                <a:spcPct val="80000"/>
              </a:lnSpc>
            </a:pPr>
            <a:r>
              <a:rPr lang="en-AU" sz="2200" b="1">
                <a:solidFill>
                  <a:prstClr val="white"/>
                </a:solidFill>
                <a:latin typeface="Calibri" panose="020F0502020204030204" pitchFamily="34" charset="0"/>
              </a:rPr>
              <a:t>ROWNDIAU ADDYSGU O ANSAWDD</a:t>
            </a:r>
            <a:endParaRPr lang="en-AU" sz="2200" b="1" dirty="0">
              <a:solidFill>
                <a:prstClr val="white"/>
              </a:solidFill>
              <a:latin typeface="Calibri" panose="020F0502020204030204" pitchFamily="34" charset="0"/>
            </a:endParaRPr>
          </a:p>
          <a:p>
            <a:pPr lvl="0">
              <a:lnSpc>
                <a:spcPct val="85000"/>
              </a:lnSpc>
            </a:pPr>
            <a:endParaRPr lang="en-AU" sz="1600" dirty="0">
              <a:solidFill>
                <a:prstClr val="white"/>
              </a:solidFill>
              <a:latin typeface="Calibri" panose="020F0502020204030204" pitchFamily="34" charset="0"/>
            </a:endParaRPr>
          </a:p>
          <a:p>
            <a:pPr lvl="0">
              <a:lnSpc>
                <a:spcPct val="85000"/>
              </a:lnSpc>
            </a:pPr>
            <a:r>
              <a:rPr lang="en-AU" sz="2000">
                <a:solidFill>
                  <a:prstClr val="white"/>
                </a:solidFill>
                <a:latin typeface="Calibri" panose="020F0502020204030204" pitchFamily="34" charset="0"/>
              </a:rPr>
              <a:t>Ymagwedd DP, dadansoddi gwersi mewn ffordd gydweithredol, magu hyder a pherthnasau, gwella diwylliant addysgu</a:t>
            </a:r>
            <a:endParaRPr lang="en-AU" sz="2000" dirty="0">
              <a:solidFill>
                <a:prstClr val="white"/>
              </a:solidFill>
              <a:latin typeface="Calibri" panose="020F0502020204030204" pitchFamily="34" charset="0"/>
            </a:endParaRPr>
          </a:p>
        </p:txBody>
      </p:sp>
      <p:sp>
        <p:nvSpPr>
          <p:cNvPr id="23" name="TextBox 22"/>
          <p:cNvSpPr txBox="1"/>
          <p:nvPr/>
        </p:nvSpPr>
        <p:spPr>
          <a:xfrm>
            <a:off x="724017" y="477168"/>
            <a:ext cx="2846058" cy="2279855"/>
          </a:xfrm>
          <a:prstGeom prst="rect">
            <a:avLst/>
          </a:prstGeom>
          <a:noFill/>
        </p:spPr>
        <p:txBody>
          <a:bodyPr wrap="square" rtlCol="0">
            <a:spAutoFit/>
          </a:bodyPr>
          <a:lstStyle/>
          <a:p>
            <a:pPr>
              <a:lnSpc>
                <a:spcPct val="80000"/>
              </a:lnSpc>
            </a:pPr>
            <a:r>
              <a:rPr lang="en-AU" sz="2400" b="1">
                <a:solidFill>
                  <a:schemeClr val="bg1"/>
                </a:solidFill>
                <a:latin typeface="Calibri" panose="020F0502020204030204" pitchFamily="34" charset="0"/>
              </a:rPr>
              <a:t>MODEL ADDYSGU O ANSAWDD</a:t>
            </a:r>
          </a:p>
          <a:p>
            <a:pPr>
              <a:lnSpc>
                <a:spcPct val="85000"/>
              </a:lnSpc>
            </a:pPr>
            <a:endParaRPr lang="en-AU" sz="1600">
              <a:solidFill>
                <a:schemeClr val="bg1"/>
              </a:solidFill>
              <a:latin typeface="Calibri" panose="020F0502020204030204" pitchFamily="34" charset="0"/>
            </a:endParaRPr>
          </a:p>
          <a:p>
            <a:pPr>
              <a:lnSpc>
                <a:spcPct val="85000"/>
              </a:lnSpc>
              <a:spcBef>
                <a:spcPts val="600"/>
              </a:spcBef>
            </a:pPr>
            <a:r>
              <a:rPr lang="en-AU" sz="2000">
                <a:solidFill>
                  <a:schemeClr val="bg1"/>
                </a:solidFill>
                <a:latin typeface="Calibri" panose="020F0502020204030204" pitchFamily="34" charset="0"/>
              </a:rPr>
              <a:t>Model addysgegol cynhwysfawr, sail wybodaeth ar gyfer addysgu, iaith gyffredin i athrawon</a:t>
            </a:r>
            <a:endParaRPr lang="en-AU" sz="20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479628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9460" name="Rectangle 10"/>
          <p:cNvSpPr>
            <a:spLocks noChangeArrowheads="1"/>
          </p:cNvSpPr>
          <p:nvPr/>
        </p:nvSpPr>
        <p:spPr bwMode="auto">
          <a:xfrm>
            <a:off x="1949450" y="1419225"/>
            <a:ext cx="8032750" cy="478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342900" marR="0" lvl="0" indent="-342900" algn="l" defTabSz="457200" rtl="0" eaLnBrk="0" fontAlgn="auto" latinLnBrk="0" hangingPunct="0">
              <a:lnSpc>
                <a:spcPct val="100000"/>
              </a:lnSpc>
              <a:spcBef>
                <a:spcPct val="20000"/>
              </a:spcBef>
              <a:spcAft>
                <a:spcPts val="0"/>
              </a:spcAft>
              <a:buClrTx/>
              <a:buSzTx/>
              <a:buFont typeface="Arial" pitchFamily="34" charset="0"/>
              <a:buChar char="•"/>
              <a:tabLst/>
              <a:defRPr/>
            </a:pPr>
            <a:endParaRPr kumimoji="0" lang="en-AU" sz="2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3" name="Rectangle 2"/>
          <p:cNvSpPr/>
          <p:nvPr/>
        </p:nvSpPr>
        <p:spPr>
          <a:xfrm>
            <a:off x="1403131" y="2103773"/>
            <a:ext cx="9629116" cy="3890296"/>
          </a:xfrm>
          <a:prstGeom prst="rect">
            <a:avLst/>
          </a:prstGeom>
        </p:spPr>
        <p:txBody>
          <a:bodyPr wrap="square">
            <a:spAutoFit/>
          </a:bodyPr>
          <a:lstStyle/>
          <a:p>
            <a:pPr marL="457200" marR="0" lvl="0" indent="-457200" algn="l" defTabSz="457200" rtl="0" eaLnBrk="1" fontAlgn="auto" latinLnBrk="0" hangingPunct="1">
              <a:lnSpc>
                <a:spcPct val="90000"/>
              </a:lnSpc>
              <a:spcBef>
                <a:spcPts val="0"/>
              </a:spcBef>
              <a:spcAft>
                <a:spcPts val="1200"/>
              </a:spcAft>
              <a:buClr>
                <a:prstClr val="white"/>
              </a:buClr>
              <a:buSzTx/>
              <a:buFont typeface="Wingdings" panose="05000000000000000000" pitchFamily="2" charset="2"/>
              <a:buChar char="§"/>
              <a:tabLst/>
              <a:defRPr/>
            </a:pPr>
            <a:r>
              <a:rPr kumimoji="0" lang="en-AU" sz="28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Holiadur</a:t>
            </a:r>
            <a:r>
              <a:rPr kumimoji="0" lang="en-AU" sz="2800" b="0" i="0" u="none" strike="noStrike" kern="1200" cap="none" spc="0" normalizeH="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 Iechyd Sefydliadol Ysgol</a:t>
            </a:r>
            <a:r>
              <a:rPr kumimoji="0" lang="en-AU" sz="28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 (Hart </a:t>
            </a:r>
            <a:r>
              <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et al., 2000)</a:t>
            </a:r>
          </a:p>
          <a:p>
            <a:pPr marL="457200" marR="0" lvl="0" indent="-457200" algn="l" defTabSz="457200" rtl="0" eaLnBrk="1" fontAlgn="auto" latinLnBrk="0" hangingPunct="1">
              <a:lnSpc>
                <a:spcPct val="90000"/>
              </a:lnSpc>
              <a:spcBef>
                <a:spcPts val="0"/>
              </a:spcBef>
              <a:spcAft>
                <a:spcPts val="1200"/>
              </a:spcAft>
              <a:buClr>
                <a:prstClr val="white"/>
              </a:buClr>
              <a:buSzTx/>
              <a:buFont typeface="Wingdings" panose="05000000000000000000" pitchFamily="2" charset="2"/>
              <a:buChar char="§"/>
              <a:tabLst/>
              <a:defRPr/>
            </a:pPr>
            <a:r>
              <a:rPr kumimoji="0" lang="en-AU" sz="28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Yn cynnwys 5 eitem ar raddfa 5 pwynt</a:t>
            </a:r>
            <a:r>
              <a:rPr kumimoji="0" lang="en-AU" sz="2800" b="0" i="0" u="none" strike="noStrike" kern="1200" cap="none" spc="0" normalizeH="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 lle mai </a:t>
            </a:r>
            <a:r>
              <a:rPr kumimoji="0" lang="en-AU" sz="28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1 = ‘Anghytuno’n gryf’ a </a:t>
            </a:r>
            <a:r>
              <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5 </a:t>
            </a:r>
            <a:r>
              <a:rPr kumimoji="0" lang="en-AU" sz="28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 ‘Cytuno’n gryf’</a:t>
            </a:r>
            <a:endPar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a:p>
            <a:pPr marL="457200" marR="0" lvl="0" indent="-457200" algn="l" defTabSz="457200" rtl="0" eaLnBrk="1" fontAlgn="auto" latinLnBrk="0" hangingPunct="1">
              <a:lnSpc>
                <a:spcPct val="90000"/>
              </a:lnSpc>
              <a:spcBef>
                <a:spcPts val="0"/>
              </a:spcBef>
              <a:spcAft>
                <a:spcPts val="1200"/>
              </a:spcAft>
              <a:buClr>
                <a:prstClr val="white"/>
              </a:buClr>
              <a:buSzTx/>
              <a:buFont typeface="Wingdings" panose="05000000000000000000" pitchFamily="2" charset="2"/>
              <a:buChar char="§"/>
              <a:tabLst/>
              <a:defRPr/>
            </a:pPr>
            <a:r>
              <a:rPr kumimoji="0" lang="en-AU" sz="28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Yn cynnwys cwestiynau am faterion megis:</a:t>
            </a:r>
            <a:endPar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Ysbryd tîm</a:t>
            </a:r>
            <a:endPar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Brwdfrydedd</a:t>
            </a:r>
            <a:r>
              <a:rPr kumimoji="0" lang="en-AU" sz="2400" b="0" i="0" u="none" strike="noStrike" kern="1200" cap="none" spc="0" normalizeH="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 tuag at eu gwaith</a:t>
            </a:r>
            <a:endPar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Egni</a:t>
            </a:r>
            <a:r>
              <a:rPr kumimoji="0" lang="en-AU" sz="2400" b="0" i="0" u="none" strike="noStrike" kern="1200" cap="none" spc="0" normalizeH="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 yn yr ysgol</a:t>
            </a:r>
            <a:endPar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lang="en-AU" sz="2400">
                <a:solidFill>
                  <a:prstClr val="white"/>
                </a:solidFill>
                <a:latin typeface="Calibri" panose="020F0502020204030204"/>
                <a:ea typeface="Segoe UI" panose="020B0502040204020203" pitchFamily="34" charset="0"/>
                <a:cs typeface="Segoe UI" panose="020B0502040204020203" pitchFamily="34" charset="0"/>
              </a:rPr>
              <a:t>Balchder o fewn yr ysgol</a:t>
            </a:r>
            <a:endPar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p:txBody>
      </p:sp>
      <p:sp>
        <p:nvSpPr>
          <p:cNvPr id="5" name="Rectangle 3"/>
          <p:cNvSpPr txBox="1">
            <a:spLocks noChangeArrowheads="1"/>
          </p:cNvSpPr>
          <p:nvPr/>
        </p:nvSpPr>
        <p:spPr bwMode="auto">
          <a:xfrm>
            <a:off x="1403131" y="1039488"/>
            <a:ext cx="9244281" cy="6845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342900" algn="l" defTabSz="914400" rtl="0" eaLnBrk="1" fontAlgn="auto" latinLnBrk="0" hangingPunct="1">
              <a:lnSpc>
                <a:spcPct val="85000"/>
              </a:lnSpc>
              <a:spcBef>
                <a:spcPct val="20000"/>
              </a:spcBef>
              <a:spcAft>
                <a:spcPct val="40000"/>
              </a:spcAft>
              <a:buClrTx/>
              <a:buSzTx/>
              <a:buFont typeface="Arial"/>
              <a:buNone/>
              <a:tabLst/>
              <a:defRPr/>
            </a:pPr>
            <a:r>
              <a:rPr lang="en-US" sz="4000">
                <a:solidFill>
                  <a:prstClr val="white"/>
                </a:solidFill>
                <a:latin typeface="Calibri" panose="020F0502020204030204" pitchFamily="34" charset="0"/>
              </a:rPr>
              <a:t>Effaith ar </a:t>
            </a:r>
            <a:r>
              <a:rPr lang="en-US" sz="4000">
                <a:solidFill>
                  <a:srgbClr val="FFC000"/>
                </a:solidFill>
                <a:latin typeface="Calibri" panose="020F0502020204030204" pitchFamily="34" charset="0"/>
              </a:rPr>
              <a:t>forâl</a:t>
            </a:r>
            <a:endParaRPr kumimoji="0" lang="en-US" sz="40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51826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ext uri="{D42A27DB-BD31-4B8C-83A1-F6EECF244321}">
                <p14:modId xmlns:p14="http://schemas.microsoft.com/office/powerpoint/2010/main" val="785288502"/>
              </p:ext>
            </p:extLst>
          </p:nvPr>
        </p:nvGraphicFramePr>
        <p:xfrm>
          <a:off x="505514" y="1609725"/>
          <a:ext cx="11064601" cy="4951933"/>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3"/>
          <p:cNvSpPr txBox="1"/>
          <p:nvPr/>
        </p:nvSpPr>
        <p:spPr>
          <a:xfrm>
            <a:off x="5962230" y="1995254"/>
            <a:ext cx="1699532"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1"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0.4</a:t>
            </a:r>
          </a:p>
        </p:txBody>
      </p:sp>
      <p:sp>
        <p:nvSpPr>
          <p:cNvPr id="12" name="TextBox 4"/>
          <p:cNvSpPr txBox="1"/>
          <p:nvPr/>
        </p:nvSpPr>
        <p:spPr>
          <a:xfrm>
            <a:off x="5962230" y="3399764"/>
            <a:ext cx="181338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0.1</a:t>
            </a:r>
          </a:p>
        </p:txBody>
      </p:sp>
      <p:sp>
        <p:nvSpPr>
          <p:cNvPr id="13" name="TextBox 5"/>
          <p:cNvSpPr txBox="1"/>
          <p:nvPr/>
        </p:nvSpPr>
        <p:spPr>
          <a:xfrm>
            <a:off x="9778449" y="2587469"/>
            <a:ext cx="1588730"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a:t>
            </a:r>
            <a:r>
              <a:rPr kumimoji="0" lang="en-AU" sz="2600" b="0" i="1"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0.4</a:t>
            </a:r>
          </a:p>
        </p:txBody>
      </p:sp>
      <p:sp>
        <p:nvSpPr>
          <p:cNvPr id="14" name="TextBox 6"/>
          <p:cNvSpPr txBox="1"/>
          <p:nvPr/>
        </p:nvSpPr>
        <p:spPr>
          <a:xfrm>
            <a:off x="9740084" y="1570408"/>
            <a:ext cx="183003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0"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0.6</a:t>
            </a:r>
          </a:p>
        </p:txBody>
      </p:sp>
      <p:sp>
        <p:nvSpPr>
          <p:cNvPr id="15" name="TextBox 14"/>
          <p:cNvSpPr txBox="1"/>
          <p:nvPr/>
        </p:nvSpPr>
        <p:spPr>
          <a:xfrm>
            <a:off x="954156" y="2723682"/>
            <a:ext cx="1840948" cy="1036887"/>
          </a:xfrm>
          <a:prstGeom prst="rect">
            <a:avLst/>
          </a:prstGeom>
          <a:noFill/>
        </p:spPr>
        <p:txBody>
          <a:bodyPr wrap="square" rtlCol="0">
            <a:spAutoFit/>
          </a:bodyPr>
          <a:lstStyle/>
          <a:p>
            <a:pPr marL="0" marR="0" lvl="0" indent="0" algn="r" defTabSz="914400" rtl="0" eaLnBrk="1" fontAlgn="auto" latinLnBrk="0" hangingPunct="1">
              <a:lnSpc>
                <a:spcPct val="85000"/>
              </a:lnSpc>
              <a:spcBef>
                <a:spcPts val="0"/>
              </a:spcBef>
              <a:spcAft>
                <a:spcPts val="0"/>
              </a:spcAft>
              <a:buClrTx/>
              <a:buSzTx/>
              <a:buFontTx/>
              <a:buNone/>
              <a:tabLst/>
              <a:defRPr/>
            </a:pPr>
            <a:r>
              <a:rPr lang="en-AU" sz="2400">
                <a:solidFill>
                  <a:prstClr val="black">
                    <a:lumMod val="50000"/>
                    <a:lumOff val="50000"/>
                  </a:prstClr>
                </a:solidFill>
                <a:cs typeface="Segoe UI Light" panose="020B0502040204020203" pitchFamily="34" charset="0"/>
              </a:rPr>
              <a:t>Rheolyn</a:t>
            </a:r>
            <a:endParaRPr kumimoji="0" lang="en-AU" sz="2400" b="0" i="0" u="none" strike="noStrike" kern="1200" cap="none" spc="0" normalizeH="0" baseline="0" noProof="0" dirty="0">
              <a:ln>
                <a:noFill/>
              </a:ln>
              <a:solidFill>
                <a:prstClr val="black">
                  <a:lumMod val="50000"/>
                  <a:lumOff val="50000"/>
                </a:prstClr>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a:ln>
                  <a:noFill/>
                </a:ln>
                <a:solidFill>
                  <a:srgbClr val="FFC000"/>
                </a:solidFill>
                <a:effectLst/>
                <a:uLnTx/>
                <a:uFillTx/>
                <a:cs typeface="Segoe UI Light" panose="020B0502040204020203" pitchFamily="34" charset="0"/>
              </a:rPr>
              <a:t>RAA </a:t>
            </a:r>
            <a:r>
              <a:rPr kumimoji="0" lang="en-AU" sz="2400" b="0" i="0" u="none" strike="noStrike" kern="1200" cap="none" spc="0" normalizeH="0" baseline="0" noProof="0" dirty="0">
                <a:ln>
                  <a:noFill/>
                </a:ln>
                <a:solidFill>
                  <a:srgbClr val="FFC000"/>
                </a:solidFill>
                <a:effectLst/>
                <a:uLnTx/>
                <a:uFillTx/>
                <a:cs typeface="Segoe UI Light" panose="020B0502040204020203" pitchFamily="34" charset="0"/>
              </a:rPr>
              <a:t>Set </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a:ln>
                  <a:noFill/>
                </a:ln>
                <a:solidFill>
                  <a:srgbClr val="ED7D31"/>
                </a:solidFill>
                <a:effectLst/>
                <a:uLnTx/>
                <a:uFillTx/>
                <a:cs typeface="Segoe UI Light" panose="020B0502040204020203" pitchFamily="34" charset="0"/>
              </a:rPr>
              <a:t>RAA Dewis</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p:txBody>
      </p:sp>
      <p:sp>
        <p:nvSpPr>
          <p:cNvPr id="21" name="TextBox 20"/>
          <p:cNvSpPr txBox="1"/>
          <p:nvPr/>
        </p:nvSpPr>
        <p:spPr>
          <a:xfrm>
            <a:off x="824821" y="576221"/>
            <a:ext cx="10542358" cy="567399"/>
          </a:xfrm>
          <a:prstGeom prst="rect">
            <a:avLst/>
          </a:prstGeom>
          <a:noFill/>
        </p:spPr>
        <p:txBody>
          <a:bodyPr wrap="square" rtlCol="0">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lang="en-AU" sz="3600">
                <a:solidFill>
                  <a:schemeClr val="tx1">
                    <a:lumMod val="75000"/>
                    <a:lumOff val="25000"/>
                  </a:schemeClr>
                </a:solidFill>
              </a:rPr>
              <a:t>Morâl athrawon yn ôl dyraniad grŵp</a:t>
            </a:r>
            <a:endParaRPr kumimoji="0" lang="en-AU" sz="3600" b="0" i="0" u="none" strike="noStrike" kern="1200" cap="none" normalizeH="0" baseline="0" noProof="0" dirty="0">
              <a:ln>
                <a:noFill/>
              </a:ln>
              <a:solidFill>
                <a:schemeClr val="tx1">
                  <a:lumMod val="75000"/>
                  <a:lumOff val="25000"/>
                </a:schemeClr>
              </a:solidFill>
              <a:effectLst/>
              <a:uLnTx/>
              <a:uFillTx/>
              <a:ea typeface="+mn-ea"/>
              <a:cs typeface="+mn-cs"/>
            </a:endParaRPr>
          </a:p>
        </p:txBody>
      </p:sp>
    </p:spTree>
    <p:extLst>
      <p:ext uri="{BB962C8B-B14F-4D97-AF65-F5344CB8AC3E}">
        <p14:creationId xmlns:p14="http://schemas.microsoft.com/office/powerpoint/2010/main" val="638504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fade">
                                      <p:cBhvr>
                                        <p:cTn id="12" dur="500"/>
                                        <p:tgtEl>
                                          <p:spTgt spid="10">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graphicEl>
                                              <a:chart seriesIdx="-4" categoryIdx="0" bldStep="category"/>
                                            </p:graphicEl>
                                          </p:spTgt>
                                        </p:tgtEl>
                                        <p:attrNameLst>
                                          <p:attrName>style.visibility</p:attrName>
                                        </p:attrNameLst>
                                      </p:cBhvr>
                                      <p:to>
                                        <p:strVal val="visible"/>
                                      </p:to>
                                    </p:set>
                                    <p:animEffect transition="in" filter="fade">
                                      <p:cBhvr>
                                        <p:cTn id="22" dur="500"/>
                                        <p:tgtEl>
                                          <p:spTgt spid="10">
                                            <p:graphicEl>
                                              <a:chart seriesIdx="-4" categoryIdx="0"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graphicEl>
                                              <a:chart seriesIdx="-4" categoryIdx="1" bldStep="category"/>
                                            </p:graphicEl>
                                          </p:spTgt>
                                        </p:tgtEl>
                                        <p:attrNameLst>
                                          <p:attrName>style.visibility</p:attrName>
                                        </p:attrNameLst>
                                      </p:cBhvr>
                                      <p:to>
                                        <p:strVal val="visible"/>
                                      </p:to>
                                    </p:set>
                                    <p:animEffect transition="in" filter="fade">
                                      <p:cBhvr>
                                        <p:cTn id="27" dur="500"/>
                                        <p:tgtEl>
                                          <p:spTgt spid="10">
                                            <p:graphicEl>
                                              <a:chart seriesIdx="-4" categoryIdx="1"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graphicEl>
                                              <a:chart seriesIdx="-4" categoryIdx="2" bldStep="category"/>
                                            </p:graphicEl>
                                          </p:spTgt>
                                        </p:tgtEl>
                                        <p:attrNameLst>
                                          <p:attrName>style.visibility</p:attrName>
                                        </p:attrNameLst>
                                      </p:cBhvr>
                                      <p:to>
                                        <p:strVal val="visible"/>
                                      </p:to>
                                    </p:set>
                                    <p:animEffect transition="in" filter="fade">
                                      <p:cBhvr>
                                        <p:cTn id="40" dur="500"/>
                                        <p:tgtEl>
                                          <p:spTgt spid="10">
                                            <p:graphicEl>
                                              <a:chart seriesIdx="-4" categoryIdx="2" bldStep="category"/>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Chart bld="category"/>
        </p:bldSub>
      </p:bldGraphic>
      <p:bldP spid="11" grpId="0"/>
      <p:bldP spid="12" grpId="0"/>
      <p:bldP spid="13" grpId="0"/>
      <p:bldP spid="14" grpId="0"/>
      <p:bldP spid="15" grpId="0"/>
      <p:bldP spid="21"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9460" name="Rectangle 10"/>
          <p:cNvSpPr>
            <a:spLocks noChangeArrowheads="1"/>
          </p:cNvSpPr>
          <p:nvPr/>
        </p:nvSpPr>
        <p:spPr bwMode="auto">
          <a:xfrm>
            <a:off x="1949450" y="1419225"/>
            <a:ext cx="8032750" cy="478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342900" marR="0" lvl="0" indent="-342900" algn="l" defTabSz="457200" rtl="0" eaLnBrk="0" fontAlgn="auto" latinLnBrk="0" hangingPunct="0">
              <a:lnSpc>
                <a:spcPct val="100000"/>
              </a:lnSpc>
              <a:spcBef>
                <a:spcPct val="20000"/>
              </a:spcBef>
              <a:spcAft>
                <a:spcPts val="0"/>
              </a:spcAft>
              <a:buClrTx/>
              <a:buSzTx/>
              <a:buFont typeface="Arial" pitchFamily="34" charset="0"/>
              <a:buChar char="•"/>
              <a:tabLst/>
              <a:defRPr/>
            </a:pPr>
            <a:endParaRPr kumimoji="0" lang="en-AU" sz="2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3" name="Rectangle 2"/>
          <p:cNvSpPr/>
          <p:nvPr/>
        </p:nvSpPr>
        <p:spPr>
          <a:xfrm>
            <a:off x="1403131" y="2103773"/>
            <a:ext cx="9629116" cy="3890296"/>
          </a:xfrm>
          <a:prstGeom prst="rect">
            <a:avLst/>
          </a:prstGeom>
        </p:spPr>
        <p:txBody>
          <a:bodyPr wrap="square">
            <a:spAutoFit/>
          </a:bodyPr>
          <a:lstStyle/>
          <a:p>
            <a:pPr marL="457200" lvl="0" indent="-457200" defTabSz="457200">
              <a:lnSpc>
                <a:spcPct val="90000"/>
              </a:lnSpc>
              <a:spcAft>
                <a:spcPts val="1200"/>
              </a:spcAft>
              <a:buClr>
                <a:prstClr val="white"/>
              </a:buClr>
              <a:buFont typeface="Wingdings" panose="05000000000000000000" pitchFamily="2" charset="2"/>
              <a:buChar char="§"/>
              <a:defRPr/>
            </a:pPr>
            <a:r>
              <a:rPr lang="en-AU" sz="2800">
                <a:solidFill>
                  <a:prstClr val="white"/>
                </a:solidFill>
                <a:ea typeface="Segoe UI" panose="020B0502040204020203" pitchFamily="34" charset="0"/>
                <a:cs typeface="Segoe UI" panose="020B0502040204020203" pitchFamily="34" charset="0"/>
              </a:rPr>
              <a:t>Holiadur Iechyd Sefydliadol Ysgol (Hart et al., 2000)</a:t>
            </a:r>
          </a:p>
          <a:p>
            <a:pPr marL="457200" lvl="0" indent="-457200" defTabSz="457200">
              <a:lnSpc>
                <a:spcPct val="90000"/>
              </a:lnSpc>
              <a:spcAft>
                <a:spcPts val="1200"/>
              </a:spcAft>
              <a:buClr>
                <a:prstClr val="white"/>
              </a:buClr>
              <a:buFont typeface="Wingdings" panose="05000000000000000000" pitchFamily="2" charset="2"/>
              <a:buChar char="§"/>
              <a:defRPr/>
            </a:pPr>
            <a:r>
              <a:rPr lang="en-AU" sz="2800">
                <a:solidFill>
                  <a:prstClr val="white"/>
                </a:solidFill>
                <a:ea typeface="Segoe UI" panose="020B0502040204020203" pitchFamily="34" charset="0"/>
                <a:cs typeface="Segoe UI" panose="020B0502040204020203" pitchFamily="34" charset="0"/>
              </a:rPr>
              <a:t>Yn cynnwys 5 eitem ar raddfa 5 pwynt lle mai 1 = ‘Anghytuno’n gryf’ a 5 = ‘Cytuno’n gryf’</a:t>
            </a:r>
          </a:p>
          <a:p>
            <a:pPr marL="457200" marR="0" lvl="0" indent="-457200" algn="l" defTabSz="457200" rtl="0" eaLnBrk="1" fontAlgn="auto" latinLnBrk="0" hangingPunct="1">
              <a:lnSpc>
                <a:spcPct val="90000"/>
              </a:lnSpc>
              <a:spcBef>
                <a:spcPts val="0"/>
              </a:spcBef>
              <a:spcAft>
                <a:spcPts val="1200"/>
              </a:spcAft>
              <a:buClr>
                <a:prstClr val="white"/>
              </a:buClr>
              <a:buSzTx/>
              <a:buFont typeface="Wingdings" panose="05000000000000000000" pitchFamily="2" charset="2"/>
              <a:buChar char="§"/>
              <a:tabLst/>
              <a:defRPr/>
            </a:pPr>
            <a:r>
              <a:rPr kumimoji="0" lang="en-AU" sz="28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Yn cynnwys</a:t>
            </a:r>
            <a:r>
              <a:rPr kumimoji="0" lang="en-AU" sz="2800" b="0" i="0" u="none" strike="noStrike" kern="1200" cap="none" spc="0" normalizeH="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 cwestiynau ar faterion fel</a:t>
            </a:r>
            <a:r>
              <a:rPr kumimoji="0" lang="en-AU" sz="28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a:t>
            </a:r>
            <a:endPar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lang="en-AU" sz="2400">
                <a:solidFill>
                  <a:prstClr val="white"/>
                </a:solidFill>
                <a:latin typeface="Calibri" panose="020F0502020204030204"/>
                <a:ea typeface="Segoe UI" panose="020B0502040204020203" pitchFamily="34" charset="0"/>
                <a:cs typeface="Segoe UI" panose="020B0502040204020203" pitchFamily="34" charset="0"/>
              </a:rPr>
              <a:t>Derbyn adborth am berfformiad</a:t>
            </a:r>
            <a:endPar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Cyfleoedd i drafod perfformiad</a:t>
            </a:r>
            <a:endPar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Cydnabod</a:t>
            </a:r>
            <a:r>
              <a:rPr kumimoji="0" lang="en-AU" sz="2400" b="0" i="0" u="none" strike="noStrike" kern="1200" cap="none" spc="0" normalizeH="0" noProof="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 gwaith da</a:t>
            </a:r>
            <a:endPar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lang="en-AU" sz="2400">
                <a:solidFill>
                  <a:prstClr val="white"/>
                </a:solidFill>
                <a:latin typeface="Calibri" panose="020F0502020204030204"/>
                <a:ea typeface="Segoe UI" panose="020B0502040204020203" pitchFamily="34" charset="0"/>
                <a:cs typeface="Segoe UI" panose="020B0502040204020203" pitchFamily="34" charset="0"/>
              </a:rPr>
              <a:t>Derbyn anogaeth</a:t>
            </a:r>
            <a:endPar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endParaRPr>
          </a:p>
        </p:txBody>
      </p:sp>
      <p:sp>
        <p:nvSpPr>
          <p:cNvPr id="5" name="Rectangle 3"/>
          <p:cNvSpPr txBox="1">
            <a:spLocks noChangeArrowheads="1"/>
          </p:cNvSpPr>
          <p:nvPr/>
        </p:nvSpPr>
        <p:spPr bwMode="auto">
          <a:xfrm>
            <a:off x="1403131" y="1039488"/>
            <a:ext cx="9244281" cy="6845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342900" algn="l" defTabSz="914400" rtl="0" eaLnBrk="1" fontAlgn="auto" latinLnBrk="0" hangingPunct="1">
              <a:lnSpc>
                <a:spcPct val="85000"/>
              </a:lnSpc>
              <a:spcBef>
                <a:spcPct val="20000"/>
              </a:spcBef>
              <a:spcAft>
                <a:spcPct val="40000"/>
              </a:spcAft>
              <a:buClrTx/>
              <a:buSzTx/>
              <a:buFont typeface="Arial"/>
              <a:buNone/>
              <a:tabLst/>
              <a:defRPr/>
            </a:pPr>
            <a:r>
              <a:rPr lang="en-US" sz="4000">
                <a:solidFill>
                  <a:prstClr val="white"/>
                </a:solidFill>
                <a:latin typeface="Calibri" panose="020F0502020204030204" pitchFamily="34" charset="0"/>
              </a:rPr>
              <a:t>Effaith ar </a:t>
            </a:r>
            <a:r>
              <a:rPr kumimoji="0" lang="en-US" sz="4000" b="0" i="0" u="none" strike="noStrike" kern="1200" cap="none" spc="0" normalizeH="0" baseline="0" noProof="0">
                <a:ln>
                  <a:noFill/>
                </a:ln>
                <a:solidFill>
                  <a:srgbClr val="FFC000"/>
                </a:solidFill>
                <a:effectLst/>
                <a:uLnTx/>
                <a:uFillTx/>
                <a:latin typeface="Calibri" panose="020F0502020204030204" pitchFamily="34" charset="0"/>
                <a:ea typeface="+mn-ea"/>
                <a:cs typeface="+mn-cs"/>
              </a:rPr>
              <a:t>arfarnu a chydnabod</a:t>
            </a:r>
            <a:endParaRPr kumimoji="0" lang="en-US" sz="40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1666101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4269497842"/>
              </p:ext>
            </p:extLst>
          </p:nvPr>
        </p:nvGraphicFramePr>
        <p:xfrm>
          <a:off x="364150" y="1609725"/>
          <a:ext cx="11205965" cy="4777200"/>
        </p:xfrm>
        <a:graphic>
          <a:graphicData uri="http://schemas.openxmlformats.org/drawingml/2006/chart">
            <c:chart xmlns:c="http://schemas.openxmlformats.org/drawingml/2006/chart" xmlns:r="http://schemas.openxmlformats.org/officeDocument/2006/relationships" r:id="rId2"/>
          </a:graphicData>
        </a:graphic>
      </p:graphicFrame>
      <p:sp>
        <p:nvSpPr>
          <p:cNvPr id="22" name="TextBox 21"/>
          <p:cNvSpPr txBox="1"/>
          <p:nvPr/>
        </p:nvSpPr>
        <p:spPr>
          <a:xfrm>
            <a:off x="914401" y="3808904"/>
            <a:ext cx="1860826" cy="722955"/>
          </a:xfrm>
          <a:prstGeom prst="rect">
            <a:avLst/>
          </a:prstGeom>
          <a:noFill/>
        </p:spPr>
        <p:txBody>
          <a:bodyPr wrap="square" rtlCol="0">
            <a:spAutoFit/>
          </a:bodyPr>
          <a:lstStyle/>
          <a:p>
            <a:pPr marL="0" marR="0" lvl="0" indent="0" algn="r" defTabSz="914400" rtl="0" eaLnBrk="1" fontAlgn="auto" latinLnBrk="0" hangingPunct="1">
              <a:lnSpc>
                <a:spcPct val="85000"/>
              </a:lnSpc>
              <a:spcBef>
                <a:spcPts val="0"/>
              </a:spcBef>
              <a:spcAft>
                <a:spcPts val="0"/>
              </a:spcAft>
              <a:buClrTx/>
              <a:buSzTx/>
              <a:buFontTx/>
              <a:buNone/>
              <a:tabLst/>
              <a:defRPr/>
            </a:pPr>
            <a:r>
              <a:rPr lang="en-AU" sz="2400">
                <a:solidFill>
                  <a:srgbClr val="FFC000"/>
                </a:solidFill>
                <a:cs typeface="Segoe UI Light" panose="020B0502040204020203" pitchFamily="34" charset="0"/>
              </a:rPr>
              <a:t>RAA</a:t>
            </a:r>
            <a:r>
              <a:rPr kumimoji="0" lang="en-AU" sz="2400" b="0" i="0" u="none" strike="noStrike" kern="1200" cap="none" spc="0" normalizeH="0" baseline="0" noProof="0">
                <a:ln>
                  <a:noFill/>
                </a:ln>
                <a:solidFill>
                  <a:srgbClr val="FFC000"/>
                </a:solidFill>
                <a:effectLst/>
                <a:uLnTx/>
                <a:uFillTx/>
                <a:cs typeface="Segoe UI Light" panose="020B0502040204020203" pitchFamily="34" charset="0"/>
              </a:rPr>
              <a:t> </a:t>
            </a:r>
            <a:r>
              <a:rPr kumimoji="0" lang="en-AU" sz="2400" b="0" i="0" u="none" strike="noStrike" kern="1200" cap="none" spc="0" normalizeH="0" baseline="0" noProof="0" dirty="0">
                <a:ln>
                  <a:noFill/>
                </a:ln>
                <a:solidFill>
                  <a:srgbClr val="FFC000"/>
                </a:solidFill>
                <a:effectLst/>
                <a:uLnTx/>
                <a:uFillTx/>
                <a:cs typeface="Segoe UI Light" panose="020B0502040204020203" pitchFamily="34" charset="0"/>
              </a:rPr>
              <a:t>Set </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a:ln>
                  <a:noFill/>
                </a:ln>
                <a:solidFill>
                  <a:srgbClr val="ED7D31"/>
                </a:solidFill>
                <a:effectLst/>
                <a:uLnTx/>
                <a:uFillTx/>
                <a:cs typeface="Segoe UI Light" panose="020B0502040204020203" pitchFamily="34" charset="0"/>
              </a:rPr>
              <a:t>RAA Dewis</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p:txBody>
      </p:sp>
      <p:sp>
        <p:nvSpPr>
          <p:cNvPr id="23" name="TextBox 3"/>
          <p:cNvSpPr txBox="1"/>
          <p:nvPr/>
        </p:nvSpPr>
        <p:spPr>
          <a:xfrm>
            <a:off x="5833022" y="2152004"/>
            <a:ext cx="1699532"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1"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0.4</a:t>
            </a:r>
          </a:p>
        </p:txBody>
      </p:sp>
      <p:sp>
        <p:nvSpPr>
          <p:cNvPr id="24" name="TextBox 4"/>
          <p:cNvSpPr txBox="1"/>
          <p:nvPr/>
        </p:nvSpPr>
        <p:spPr>
          <a:xfrm>
            <a:off x="5833022" y="3645782"/>
            <a:ext cx="181338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0.3</a:t>
            </a:r>
          </a:p>
        </p:txBody>
      </p:sp>
      <p:sp>
        <p:nvSpPr>
          <p:cNvPr id="25" name="TextBox 5"/>
          <p:cNvSpPr txBox="1"/>
          <p:nvPr/>
        </p:nvSpPr>
        <p:spPr>
          <a:xfrm>
            <a:off x="9981385" y="1580864"/>
            <a:ext cx="1588730"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a:t>
            </a:r>
            <a:r>
              <a:rPr kumimoji="0" lang="en-AU" sz="2600" b="0" i="1"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0.5</a:t>
            </a:r>
          </a:p>
        </p:txBody>
      </p:sp>
      <p:sp>
        <p:nvSpPr>
          <p:cNvPr id="26" name="TextBox 6"/>
          <p:cNvSpPr txBox="1"/>
          <p:nvPr/>
        </p:nvSpPr>
        <p:spPr>
          <a:xfrm>
            <a:off x="9981385" y="2051137"/>
            <a:ext cx="183003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0"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0.4</a:t>
            </a:r>
          </a:p>
        </p:txBody>
      </p:sp>
      <p:sp>
        <p:nvSpPr>
          <p:cNvPr id="27" name="TextBox 26"/>
          <p:cNvSpPr txBox="1"/>
          <p:nvPr/>
        </p:nvSpPr>
        <p:spPr>
          <a:xfrm>
            <a:off x="934279" y="1744785"/>
            <a:ext cx="1840948" cy="435376"/>
          </a:xfrm>
          <a:prstGeom prst="rect">
            <a:avLst/>
          </a:prstGeom>
          <a:noFill/>
        </p:spPr>
        <p:txBody>
          <a:bodyPr wrap="square" rtlCol="0">
            <a:spAutoFit/>
          </a:bodyPr>
          <a:lstStyle/>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600" b="0" i="0" u="none" strike="noStrike" kern="1200" cap="none" spc="0" normalizeH="0" baseline="0" noProof="0">
                <a:ln>
                  <a:noFill/>
                </a:ln>
                <a:solidFill>
                  <a:prstClr val="black">
                    <a:lumMod val="50000"/>
                    <a:lumOff val="50000"/>
                  </a:prstClr>
                </a:solidFill>
                <a:effectLst/>
                <a:uLnTx/>
                <a:uFillTx/>
                <a:cs typeface="Segoe UI Light" panose="020B0502040204020203" pitchFamily="34" charset="0"/>
              </a:rPr>
              <a:t>Rheolyn</a:t>
            </a:r>
            <a:endParaRPr kumimoji="0" lang="en-AU" sz="2600" b="0" i="0" u="none" strike="noStrike" kern="1200" cap="none" spc="0" normalizeH="0" baseline="0" noProof="0" dirty="0">
              <a:ln>
                <a:noFill/>
              </a:ln>
              <a:solidFill>
                <a:prstClr val="black">
                  <a:lumMod val="50000"/>
                  <a:lumOff val="50000"/>
                </a:prstClr>
              </a:solidFill>
              <a:effectLst/>
              <a:uLnTx/>
              <a:uFillTx/>
              <a:cs typeface="Segoe UI Light" panose="020B0502040204020203" pitchFamily="34" charset="0"/>
            </a:endParaRPr>
          </a:p>
        </p:txBody>
      </p:sp>
      <p:sp>
        <p:nvSpPr>
          <p:cNvPr id="160" name="TextBox 159"/>
          <p:cNvSpPr txBox="1"/>
          <p:nvPr/>
        </p:nvSpPr>
        <p:spPr>
          <a:xfrm>
            <a:off x="564811" y="576221"/>
            <a:ext cx="11062379" cy="567399"/>
          </a:xfrm>
          <a:prstGeom prst="rect">
            <a:avLst/>
          </a:prstGeom>
          <a:noFill/>
        </p:spPr>
        <p:txBody>
          <a:bodyPr wrap="square" rtlCol="0">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kumimoji="0" lang="en-AU" sz="3600" b="0" i="0" u="none" strike="noStrike" kern="1200" cap="none" normalizeH="0" baseline="0" noProof="0">
                <a:ln>
                  <a:noFill/>
                </a:ln>
                <a:solidFill>
                  <a:schemeClr val="tx1">
                    <a:lumMod val="75000"/>
                    <a:lumOff val="25000"/>
                  </a:schemeClr>
                </a:solidFill>
                <a:effectLst/>
                <a:uLnTx/>
                <a:uFillTx/>
                <a:ea typeface="+mn-ea"/>
                <a:cs typeface="+mn-cs"/>
              </a:rPr>
              <a:t>Arfarnu a chydnabyddiaeth yn ôl</a:t>
            </a:r>
            <a:r>
              <a:rPr kumimoji="0" lang="en-AU" sz="3600" b="0" i="0" u="none" strike="noStrike" kern="1200" cap="none" normalizeH="0" noProof="0">
                <a:ln>
                  <a:noFill/>
                </a:ln>
                <a:solidFill>
                  <a:schemeClr val="tx1">
                    <a:lumMod val="75000"/>
                    <a:lumOff val="25000"/>
                  </a:schemeClr>
                </a:solidFill>
                <a:effectLst/>
                <a:uLnTx/>
                <a:uFillTx/>
                <a:ea typeface="+mn-ea"/>
                <a:cs typeface="+mn-cs"/>
              </a:rPr>
              <a:t> dyraniad grŵp</a:t>
            </a:r>
            <a:endParaRPr kumimoji="0" lang="en-AU" sz="3600" b="0" i="0" u="none" strike="noStrike" kern="1200" cap="none" normalizeH="0" baseline="0" noProof="0" dirty="0">
              <a:ln>
                <a:noFill/>
              </a:ln>
              <a:solidFill>
                <a:schemeClr val="tx1">
                  <a:lumMod val="75000"/>
                  <a:lumOff val="25000"/>
                </a:schemeClr>
              </a:solidFill>
              <a:effectLst/>
              <a:uLnTx/>
              <a:uFillTx/>
              <a:ea typeface="+mn-ea"/>
              <a:cs typeface="+mn-cs"/>
            </a:endParaRPr>
          </a:p>
        </p:txBody>
      </p:sp>
    </p:spTree>
    <p:extLst>
      <p:ext uri="{BB962C8B-B14F-4D97-AF65-F5344CB8AC3E}">
        <p14:creationId xmlns:p14="http://schemas.microsoft.com/office/powerpoint/2010/main" val="1075822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0"/>
                                        </p:tgtEl>
                                        <p:attrNameLst>
                                          <p:attrName>style.visibility</p:attrName>
                                        </p:attrNameLst>
                                      </p:cBhvr>
                                      <p:to>
                                        <p:strVal val="visible"/>
                                      </p:to>
                                    </p:set>
                                    <p:animEffect transition="in" filter="fade">
                                      <p:cBhvr>
                                        <p:cTn id="7" dur="500"/>
                                        <p:tgtEl>
                                          <p:spTgt spid="16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fade">
                                      <p:cBhvr>
                                        <p:cTn id="12" dur="500"/>
                                        <p:tgtEl>
                                          <p:spTgt spid="9">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graphicEl>
                                              <a:chart seriesIdx="-4" categoryIdx="0" bldStep="category"/>
                                            </p:graphicEl>
                                          </p:spTgt>
                                        </p:tgtEl>
                                        <p:attrNameLst>
                                          <p:attrName>style.visibility</p:attrName>
                                        </p:attrNameLst>
                                      </p:cBhvr>
                                      <p:to>
                                        <p:strVal val="visible"/>
                                      </p:to>
                                    </p:set>
                                    <p:animEffect transition="in" filter="fade">
                                      <p:cBhvr>
                                        <p:cTn id="25" dur="500"/>
                                        <p:tgtEl>
                                          <p:spTgt spid="9">
                                            <p:graphicEl>
                                              <a:chart seriesIdx="-4" categoryIdx="0" bldStep="category"/>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graphicEl>
                                              <a:chart seriesIdx="-4" categoryIdx="1" bldStep="category"/>
                                            </p:graphicEl>
                                          </p:spTgt>
                                        </p:tgtEl>
                                        <p:attrNameLst>
                                          <p:attrName>style.visibility</p:attrName>
                                        </p:attrNameLst>
                                      </p:cBhvr>
                                      <p:to>
                                        <p:strVal val="visible"/>
                                      </p:to>
                                    </p:set>
                                    <p:animEffect transition="in" filter="fade">
                                      <p:cBhvr>
                                        <p:cTn id="30" dur="500"/>
                                        <p:tgtEl>
                                          <p:spTgt spid="9">
                                            <p:graphicEl>
                                              <a:chart seriesIdx="-4" categoryIdx="1" bldStep="category"/>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9">
                                            <p:graphicEl>
                                              <a:chart seriesIdx="-4" categoryIdx="2" bldStep="category"/>
                                            </p:graphicEl>
                                          </p:spTgt>
                                        </p:tgtEl>
                                        <p:attrNameLst>
                                          <p:attrName>style.visibility</p:attrName>
                                        </p:attrNameLst>
                                      </p:cBhvr>
                                      <p:to>
                                        <p:strVal val="visible"/>
                                      </p:to>
                                    </p:set>
                                    <p:animEffect transition="in" filter="fade">
                                      <p:cBhvr>
                                        <p:cTn id="43" dur="500"/>
                                        <p:tgtEl>
                                          <p:spTgt spid="9">
                                            <p:graphicEl>
                                              <a:chart seriesIdx="-4" categoryIdx="2" bldStep="category"/>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Chart bld="category"/>
        </p:bldSub>
      </p:bldGraphic>
      <p:bldP spid="22" grpId="0"/>
      <p:bldP spid="23" grpId="0"/>
      <p:bldP spid="24" grpId="0"/>
      <p:bldP spid="25" grpId="0"/>
      <p:bldP spid="26" grpId="0"/>
      <p:bldP spid="27" grpId="0"/>
      <p:bldP spid="16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p:cNvSpPr txBox="1"/>
          <p:nvPr/>
        </p:nvSpPr>
        <p:spPr>
          <a:xfrm>
            <a:off x="1262741" y="1555080"/>
            <a:ext cx="6662058" cy="567399"/>
          </a:xfrm>
          <a:prstGeom prst="rect">
            <a:avLst/>
          </a:prstGeom>
          <a:noFill/>
        </p:spPr>
        <p:txBody>
          <a:bodyPr wrap="square" rtlCol="0">
            <a:spAutoFit/>
          </a:bodyPr>
          <a:lstStyle/>
          <a:p>
            <a:pPr lvl="0">
              <a:lnSpc>
                <a:spcPct val="85000"/>
              </a:lnSpc>
              <a:defRPr/>
            </a:pPr>
            <a:r>
              <a:rPr lang="en-AU" sz="3600">
                <a:solidFill>
                  <a:prstClr val="white"/>
                </a:solidFill>
              </a:rPr>
              <a:t>Mecanweithiau </a:t>
            </a:r>
            <a:r>
              <a:rPr lang="en-AU" sz="3600">
                <a:solidFill>
                  <a:srgbClr val="FFC000"/>
                </a:solidFill>
              </a:rPr>
              <a:t>gwaelodol</a:t>
            </a:r>
            <a:endParaRPr kumimoji="0" lang="en-AU" sz="3600" b="0" i="0" u="none" strike="noStrike" kern="1200" cap="none" normalizeH="0" baseline="0" noProof="0" dirty="0">
              <a:ln>
                <a:noFill/>
              </a:ln>
              <a:solidFill>
                <a:prstClr val="white"/>
              </a:solidFill>
              <a:effectLst/>
              <a:uLnTx/>
              <a:uFillTx/>
              <a:ea typeface="+mn-ea"/>
              <a:cs typeface="+mn-cs"/>
            </a:endParaRPr>
          </a:p>
        </p:txBody>
      </p:sp>
      <p:sp>
        <p:nvSpPr>
          <p:cNvPr id="10" name="TextBox 9"/>
          <p:cNvSpPr txBox="1"/>
          <p:nvPr/>
        </p:nvSpPr>
        <p:spPr>
          <a:xfrm>
            <a:off x="1262741" y="2606285"/>
            <a:ext cx="7576459" cy="2339102"/>
          </a:xfrm>
          <a:prstGeom prst="rect">
            <a:avLst/>
          </a:prstGeom>
          <a:noFill/>
        </p:spPr>
        <p:txBody>
          <a:bodyPr wrap="square" rtlCol="0">
            <a:spAutoFit/>
          </a:bodyPr>
          <a:lstStyle/>
          <a:p>
            <a:pPr marL="457200" marR="0" lvl="0" indent="-457200" algn="l" defTabSz="914400" rtl="0" eaLnBrk="1" fontAlgn="auto" latinLnBrk="0" hangingPunct="1">
              <a:lnSpc>
                <a:spcPct val="90000"/>
              </a:lnSpc>
              <a:spcBef>
                <a:spcPts val="0"/>
              </a:spcBef>
              <a:spcAft>
                <a:spcPts val="1200"/>
              </a:spcAft>
              <a:buClrTx/>
              <a:buSzTx/>
              <a:buFont typeface="+mj-lt"/>
              <a:buAutoNum type="arabicPeriod"/>
              <a:tabLst/>
              <a:defRPr/>
            </a:pPr>
            <a:r>
              <a:rPr kumimoji="0" lang="en-AU" sz="2800" b="0" i="0" u="none" strike="noStrike" kern="1200" cap="none" spc="0" normalizeH="0" baseline="0" noProof="0">
                <a:ln>
                  <a:noFill/>
                </a:ln>
                <a:solidFill>
                  <a:srgbClr val="FFC000"/>
                </a:solidFill>
                <a:effectLst/>
                <a:uLnTx/>
                <a:uFillTx/>
                <a:ea typeface="+mn-ea"/>
                <a:cs typeface="+mn-cs"/>
              </a:rPr>
              <a:t>Strwythuro</a:t>
            </a:r>
            <a:r>
              <a:rPr kumimoji="0" lang="en-AU" sz="2800" b="0" i="0" u="none" strike="noStrike" kern="1200" cap="none" spc="0" normalizeH="0" noProof="0">
                <a:ln>
                  <a:noFill/>
                </a:ln>
                <a:solidFill>
                  <a:srgbClr val="FFC000"/>
                </a:solidFill>
                <a:effectLst/>
                <a:uLnTx/>
                <a:uFillTx/>
                <a:ea typeface="+mn-ea"/>
                <a:cs typeface="+mn-cs"/>
              </a:rPr>
              <a:t> sail yr wybodaeth </a:t>
            </a:r>
            <a:r>
              <a:rPr kumimoji="0" lang="en-AU" sz="2800" b="0" i="0" u="none" strike="noStrike" kern="1200" cap="none" spc="0" normalizeH="0" baseline="0" noProof="0">
                <a:ln>
                  <a:noFill/>
                </a:ln>
                <a:solidFill>
                  <a:prstClr val="white"/>
                </a:solidFill>
                <a:effectLst/>
                <a:uLnTx/>
                <a:uFillTx/>
                <a:ea typeface="+mn-ea"/>
                <a:cs typeface="+mn-cs"/>
              </a:rPr>
              <a:t>ar gyfer addysgu</a:t>
            </a:r>
            <a:endParaRPr kumimoji="0" lang="en-AU" sz="2800" b="0" i="0" u="none" strike="noStrike" kern="1200" cap="none" spc="0" normalizeH="0" baseline="0" noProof="0" dirty="0">
              <a:ln>
                <a:noFill/>
              </a:ln>
              <a:solidFill>
                <a:prstClr val="white"/>
              </a:solidFill>
              <a:effectLst/>
              <a:uLnTx/>
              <a:uFillTx/>
              <a:ea typeface="+mn-ea"/>
              <a:cs typeface="+mn-cs"/>
            </a:endParaRPr>
          </a:p>
          <a:p>
            <a:pPr marL="457200" marR="0" lvl="0" indent="-457200" algn="l" defTabSz="914400" rtl="0" eaLnBrk="1" fontAlgn="auto" latinLnBrk="0" hangingPunct="1">
              <a:lnSpc>
                <a:spcPct val="90000"/>
              </a:lnSpc>
              <a:spcBef>
                <a:spcPts val="0"/>
              </a:spcBef>
              <a:spcAft>
                <a:spcPts val="1200"/>
              </a:spcAft>
              <a:buClrTx/>
              <a:buSzTx/>
              <a:buFont typeface="+mj-lt"/>
              <a:buAutoNum type="arabicPeriod"/>
              <a:tabLst/>
              <a:defRPr/>
            </a:pPr>
            <a:r>
              <a:rPr kumimoji="0" lang="en-AU" sz="2800" b="0" i="0" u="none" strike="noStrike" kern="1200" cap="none" spc="0" normalizeH="0" baseline="0" noProof="0">
                <a:ln>
                  <a:noFill/>
                </a:ln>
                <a:solidFill>
                  <a:srgbClr val="FFC000"/>
                </a:solidFill>
                <a:effectLst/>
                <a:uLnTx/>
                <a:uFillTx/>
                <a:ea typeface="+mn-ea"/>
                <a:cs typeface="+mn-cs"/>
              </a:rPr>
              <a:t>Llyfnu</a:t>
            </a:r>
            <a:r>
              <a:rPr kumimoji="0" lang="en-AU" sz="2800" b="0" i="0" u="none" strike="noStrike" kern="1200" cap="none" spc="0" normalizeH="0" noProof="0">
                <a:ln>
                  <a:noFill/>
                </a:ln>
                <a:solidFill>
                  <a:srgbClr val="FFC000"/>
                </a:solidFill>
                <a:effectLst/>
                <a:uLnTx/>
                <a:uFillTx/>
                <a:ea typeface="+mn-ea"/>
                <a:cs typeface="+mn-cs"/>
              </a:rPr>
              <a:t> hierarchaethau grym </a:t>
            </a:r>
            <a:r>
              <a:rPr lang="en-AU" sz="2800">
                <a:solidFill>
                  <a:prstClr val="white"/>
                </a:solidFill>
              </a:rPr>
              <a:t>er mwyn gwella cydweithredu</a:t>
            </a:r>
            <a:endParaRPr kumimoji="0" lang="en-AU" sz="2800" b="0" i="0" u="none" strike="noStrike" kern="1200" cap="none" spc="0" normalizeH="0" baseline="0" noProof="0" dirty="0">
              <a:ln>
                <a:noFill/>
              </a:ln>
              <a:solidFill>
                <a:prstClr val="white"/>
              </a:solidFill>
              <a:effectLst/>
              <a:uLnTx/>
              <a:uFillTx/>
              <a:ea typeface="+mn-ea"/>
              <a:cs typeface="+mn-cs"/>
            </a:endParaRPr>
          </a:p>
          <a:p>
            <a:pPr marL="457200" marR="0" lvl="0" indent="-457200" algn="l" defTabSz="914400" rtl="0" eaLnBrk="1" fontAlgn="auto" latinLnBrk="0" hangingPunct="1">
              <a:lnSpc>
                <a:spcPct val="90000"/>
              </a:lnSpc>
              <a:spcBef>
                <a:spcPts val="0"/>
              </a:spcBef>
              <a:spcAft>
                <a:spcPts val="1200"/>
              </a:spcAft>
              <a:buClrTx/>
              <a:buSzTx/>
              <a:buFont typeface="+mj-lt"/>
              <a:buAutoNum type="arabicPeriod"/>
              <a:tabLst/>
              <a:defRPr/>
            </a:pPr>
            <a:r>
              <a:rPr lang="en-AU" sz="2800">
                <a:solidFill>
                  <a:srgbClr val="FFC000"/>
                </a:solidFill>
              </a:rPr>
              <a:t>Gwella perthnasau </a:t>
            </a:r>
            <a:r>
              <a:rPr lang="en-AU" sz="2800">
                <a:solidFill>
                  <a:prstClr val="white"/>
                </a:solidFill>
              </a:rPr>
              <a:t>i greu diwylliant o ddysgu ymysg athrawon</a:t>
            </a:r>
            <a:endParaRPr kumimoji="0" lang="en-AU" sz="2800" b="0" i="0" u="none" strike="noStrike" kern="1200" cap="none" spc="0" normalizeH="0" baseline="0" noProof="0" dirty="0">
              <a:ln>
                <a:noFill/>
              </a:ln>
              <a:solidFill>
                <a:prstClr val="white"/>
              </a:solidFill>
              <a:effectLst/>
              <a:uLnTx/>
              <a:uFillTx/>
              <a:ea typeface="+mn-ea"/>
              <a:cs typeface="+mn-cs"/>
            </a:endParaRPr>
          </a:p>
        </p:txBody>
      </p:sp>
    </p:spTree>
    <p:extLst>
      <p:ext uri="{BB962C8B-B14F-4D97-AF65-F5344CB8AC3E}">
        <p14:creationId xmlns:p14="http://schemas.microsoft.com/office/powerpoint/2010/main" val="2269672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700"/>
                                        <p:tgtEl>
                                          <p:spTgt spid="10">
                                            <p:txEl>
                                              <p:pRg st="0" end="0"/>
                                            </p:txEl>
                                          </p:spTgt>
                                        </p:tgtEl>
                                      </p:cBhvr>
                                    </p:animEffect>
                                  </p:childTnLst>
                                </p:cTn>
                              </p:par>
                            </p:childTnLst>
                          </p:cTn>
                        </p:par>
                        <p:par>
                          <p:cTn id="12" fill="hold">
                            <p:stCondLst>
                              <p:cond delay="1700"/>
                            </p:stCondLst>
                            <p:childTnLst>
                              <p:par>
                                <p:cTn id="13" presetID="10" presetClass="entr" presetSubtype="0" fill="hold" grpId="0" nodeType="afterEffect">
                                  <p:stCondLst>
                                    <p:cond delay="500"/>
                                  </p:stCondLst>
                                  <p:childTnLst>
                                    <p:set>
                                      <p:cBhvr>
                                        <p:cTn id="14" dur="1" fill="hold">
                                          <p:stCondLst>
                                            <p:cond delay="0"/>
                                          </p:stCondLst>
                                        </p:cTn>
                                        <p:tgtEl>
                                          <p:spTgt spid="10">
                                            <p:txEl>
                                              <p:pRg st="1" end="1"/>
                                            </p:txEl>
                                          </p:spTgt>
                                        </p:tgtEl>
                                        <p:attrNameLst>
                                          <p:attrName>style.visibility</p:attrName>
                                        </p:attrNameLst>
                                      </p:cBhvr>
                                      <p:to>
                                        <p:strVal val="visible"/>
                                      </p:to>
                                    </p:set>
                                    <p:animEffect transition="in" filter="fade">
                                      <p:cBhvr>
                                        <p:cTn id="15" dur="700"/>
                                        <p:tgtEl>
                                          <p:spTgt spid="10">
                                            <p:txEl>
                                              <p:pRg st="1" end="1"/>
                                            </p:txEl>
                                          </p:spTgt>
                                        </p:tgtEl>
                                      </p:cBhvr>
                                    </p:animEffect>
                                  </p:childTnLst>
                                </p:cTn>
                              </p:par>
                            </p:childTnLst>
                          </p:cTn>
                        </p:par>
                        <p:par>
                          <p:cTn id="16" fill="hold">
                            <p:stCondLst>
                              <p:cond delay="2900"/>
                            </p:stCondLst>
                            <p:childTnLst>
                              <p:par>
                                <p:cTn id="17" presetID="10" presetClass="entr" presetSubtype="0" fill="hold" grpId="0" nodeType="afterEffect">
                                  <p:stCondLst>
                                    <p:cond delay="500"/>
                                  </p:stCondLst>
                                  <p:childTnLst>
                                    <p:set>
                                      <p:cBhvr>
                                        <p:cTn id="18" dur="1" fill="hold">
                                          <p:stCondLst>
                                            <p:cond delay="0"/>
                                          </p:stCondLst>
                                        </p:cTn>
                                        <p:tgtEl>
                                          <p:spTgt spid="10">
                                            <p:txEl>
                                              <p:pRg st="2" end="2"/>
                                            </p:txEl>
                                          </p:spTgt>
                                        </p:tgtEl>
                                        <p:attrNameLst>
                                          <p:attrName>style.visibility</p:attrName>
                                        </p:attrNameLst>
                                      </p:cBhvr>
                                      <p:to>
                                        <p:strVal val="visible"/>
                                      </p:to>
                                    </p:set>
                                    <p:animEffect transition="in" filter="fade">
                                      <p:cBhvr>
                                        <p:cTn id="19" dur="7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5735" y="2408148"/>
            <a:ext cx="3168869" cy="9463232"/>
          </a:xfrm>
          <a:prstGeom prst="rect">
            <a:avLst/>
          </a:prstGeom>
          <a:noFill/>
        </p:spPr>
        <p:txBody>
          <a:bodyPr wrap="square" rtlCol="0">
            <a:spAutoFit/>
          </a:bodyPr>
          <a:lstStyle/>
          <a:p>
            <a:pPr>
              <a:lnSpc>
                <a:spcPct val="50000"/>
              </a:lnSpc>
            </a:pPr>
            <a:r>
              <a:rPr lang="en-AU" sz="100000" b="1" spc="-300" dirty="0">
                <a:solidFill>
                  <a:schemeClr val="bg1">
                    <a:lumMod val="95000"/>
                  </a:schemeClr>
                </a:solidFill>
                <a:latin typeface="Garamond" panose="02020404030301010803" pitchFamily="18" charset="0"/>
              </a:rPr>
              <a:t>“</a:t>
            </a:r>
          </a:p>
        </p:txBody>
      </p:sp>
      <p:sp>
        <p:nvSpPr>
          <p:cNvPr id="2" name="Rectangle 1"/>
          <p:cNvSpPr/>
          <p:nvPr/>
        </p:nvSpPr>
        <p:spPr>
          <a:xfrm>
            <a:off x="3797300" y="1049419"/>
            <a:ext cx="7391400" cy="3582519"/>
          </a:xfrm>
          <a:prstGeom prst="rect">
            <a:avLst/>
          </a:prstGeom>
        </p:spPr>
        <p:txBody>
          <a:bodyPr wrap="square">
            <a:spAutoFit/>
          </a:bodyPr>
          <a:lstStyle/>
          <a:p>
            <a:pPr>
              <a:lnSpc>
                <a:spcPct val="90000"/>
              </a:lnSpc>
            </a:pPr>
            <a:r>
              <a:rPr lang="en-AU" sz="2800">
                <a:solidFill>
                  <a:schemeClr val="tx1">
                    <a:lumMod val="75000"/>
                    <a:lumOff val="25000"/>
                  </a:schemeClr>
                </a:solidFill>
              </a:rPr>
              <a:t>Ac </a:t>
            </a:r>
            <a:r>
              <a:rPr lang="en-AU" sz="2800" spc="300">
                <a:solidFill>
                  <a:srgbClr val="FFC000"/>
                </a:solidFill>
              </a:rPr>
              <a:t>mae’n braf gweithio gyda phobl nad wyf i fel arfer yn gweithio gyda nhw</a:t>
            </a:r>
            <a:r>
              <a:rPr lang="en-AU" sz="2800">
                <a:solidFill>
                  <a:schemeClr val="tx1">
                    <a:lumMod val="75000"/>
                    <a:lumOff val="25000"/>
                  </a:schemeClr>
                </a:solidFill>
              </a:rPr>
              <a:t>. …Rwy’ wedi dod i nabod un fenyw … doeddwn i ddim hyd yn oed yn gwybod mai athrawes yma oedd hi cynt… Roeddwn i’n meddwl mai rhiant oedd hi a oedd byth yn gadael y lle! … Rwy’ wedi bod ynghlwm â’i gwersi ac wedi dod i’w nabod drwy hyn, a gweld ei hangerdd – mae wedi bod yn dda.</a:t>
            </a:r>
            <a:endParaRPr lang="en-AU" sz="2800" dirty="0">
              <a:solidFill>
                <a:schemeClr val="tx1">
                  <a:lumMod val="75000"/>
                  <a:lumOff val="25000"/>
                </a:schemeClr>
              </a:solidFill>
            </a:endParaRPr>
          </a:p>
        </p:txBody>
      </p:sp>
      <p:sp>
        <p:nvSpPr>
          <p:cNvPr id="3" name="TextBox 2"/>
          <p:cNvSpPr txBox="1"/>
          <p:nvPr/>
        </p:nvSpPr>
        <p:spPr>
          <a:xfrm>
            <a:off x="37973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Tessa</a:t>
            </a:r>
            <a:r>
              <a:rPr lang="en-AU" altLang="en-US" sz="2200">
                <a:solidFill>
                  <a:schemeClr val="tx1">
                    <a:lumMod val="75000"/>
                    <a:lumOff val="25000"/>
                  </a:schemeClr>
                </a:solidFill>
                <a:cs typeface="Segoe UI Light" panose="020B0502040204020203" pitchFamily="34" charset="0"/>
              </a:rPr>
              <a:t>, athrawes gynradd ers 10 i 12 mlynedd</a:t>
            </a:r>
            <a:endParaRPr lang="en-AU" altLang="en-US" sz="2200" dirty="0">
              <a:solidFill>
                <a:schemeClr val="tx1">
                  <a:lumMod val="75000"/>
                  <a:lumOff val="25000"/>
                </a:schemeClr>
              </a:solidFill>
              <a:cs typeface="Segoe UI Light" panose="020B0502040204020203" pitchFamily="34" charset="0"/>
            </a:endParaRPr>
          </a:p>
        </p:txBody>
      </p:sp>
    </p:spTree>
    <p:extLst>
      <p:ext uri="{BB962C8B-B14F-4D97-AF65-F5344CB8AC3E}">
        <p14:creationId xmlns:p14="http://schemas.microsoft.com/office/powerpoint/2010/main" val="2914856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5735" y="2408148"/>
            <a:ext cx="3168869" cy="9463232"/>
          </a:xfrm>
          <a:prstGeom prst="rect">
            <a:avLst/>
          </a:prstGeom>
          <a:noFill/>
        </p:spPr>
        <p:txBody>
          <a:bodyPr wrap="square" rtlCol="0">
            <a:spAutoFit/>
          </a:bodyPr>
          <a:lstStyle/>
          <a:p>
            <a:pPr>
              <a:lnSpc>
                <a:spcPct val="50000"/>
              </a:lnSpc>
            </a:pPr>
            <a:r>
              <a:rPr lang="en-AU" sz="100000" b="1" spc="-300" dirty="0">
                <a:solidFill>
                  <a:schemeClr val="bg1">
                    <a:lumMod val="95000"/>
                  </a:schemeClr>
                </a:solidFill>
                <a:latin typeface="Garamond" panose="02020404030301010803" pitchFamily="18" charset="0"/>
              </a:rPr>
              <a:t>“</a:t>
            </a:r>
          </a:p>
        </p:txBody>
      </p:sp>
      <p:sp>
        <p:nvSpPr>
          <p:cNvPr id="2" name="Rectangle 1"/>
          <p:cNvSpPr/>
          <p:nvPr/>
        </p:nvSpPr>
        <p:spPr>
          <a:xfrm>
            <a:off x="3797300" y="1049419"/>
            <a:ext cx="7043420" cy="2806922"/>
          </a:xfrm>
          <a:prstGeom prst="rect">
            <a:avLst/>
          </a:prstGeom>
        </p:spPr>
        <p:txBody>
          <a:bodyPr wrap="square">
            <a:spAutoFit/>
          </a:bodyPr>
          <a:lstStyle/>
          <a:p>
            <a:pPr>
              <a:lnSpc>
                <a:spcPct val="90000"/>
              </a:lnSpc>
            </a:pPr>
            <a:r>
              <a:rPr lang="en-AU" sz="2800">
                <a:solidFill>
                  <a:schemeClr val="tx1">
                    <a:lumMod val="75000"/>
                    <a:lumOff val="25000"/>
                  </a:schemeClr>
                </a:solidFill>
              </a:rPr>
              <a:t>Doedden nhw ddim yn fy hoffi i, a doeddwn i ddim yn eu hoffi nhw, ac ar sail sgwrs a chlebran ac enw yn unig oedd hyn…. Ond pan oeddwn i yn yr ystafell gyda nhw ac yn gweithio gyda nhw, </a:t>
            </a:r>
            <a:r>
              <a:rPr lang="en-AU" sz="2800" spc="300">
                <a:solidFill>
                  <a:srgbClr val="FFC000"/>
                </a:solidFill>
              </a:rPr>
              <a:t>roeddwn i’n eu parchu ac wedi dysgu ymddiried ynddyn nhw </a:t>
            </a:r>
            <a:r>
              <a:rPr lang="en-AU" sz="2800">
                <a:solidFill>
                  <a:schemeClr val="tx1">
                    <a:lumMod val="75000"/>
                    <a:lumOff val="25000"/>
                  </a:schemeClr>
                </a:solidFill>
              </a:rPr>
              <a:t>a dysgais pwy oedden nhw go iawn. </a:t>
            </a:r>
            <a:endParaRPr lang="en-AU" sz="2800" dirty="0">
              <a:solidFill>
                <a:schemeClr val="tx1">
                  <a:lumMod val="75000"/>
                  <a:lumOff val="25000"/>
                </a:schemeClr>
              </a:solidFill>
            </a:endParaRPr>
          </a:p>
        </p:txBody>
      </p:sp>
      <p:sp>
        <p:nvSpPr>
          <p:cNvPr id="3" name="TextBox 2"/>
          <p:cNvSpPr txBox="1"/>
          <p:nvPr/>
        </p:nvSpPr>
        <p:spPr>
          <a:xfrm>
            <a:off x="37973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Karen</a:t>
            </a:r>
            <a:r>
              <a:rPr lang="en-AU" altLang="en-US" sz="2200">
                <a:solidFill>
                  <a:schemeClr val="tx1">
                    <a:lumMod val="75000"/>
                    <a:lumOff val="25000"/>
                  </a:schemeClr>
                </a:solidFill>
                <a:cs typeface="Segoe UI Light" panose="020B0502040204020203" pitchFamily="34" charset="0"/>
              </a:rPr>
              <a:t>, athrawes uwchradd ers 19 i 21 mlynedd</a:t>
            </a:r>
            <a:endParaRPr lang="en-AU" altLang="en-US" sz="2200" dirty="0">
              <a:solidFill>
                <a:schemeClr val="tx1">
                  <a:lumMod val="75000"/>
                  <a:lumOff val="25000"/>
                </a:schemeClr>
              </a:solidFill>
              <a:cs typeface="Segoe UI Light" panose="020B0502040204020203" pitchFamily="34" charset="0"/>
            </a:endParaRPr>
          </a:p>
        </p:txBody>
      </p:sp>
    </p:spTree>
    <p:extLst>
      <p:ext uri="{BB962C8B-B14F-4D97-AF65-F5344CB8AC3E}">
        <p14:creationId xmlns:p14="http://schemas.microsoft.com/office/powerpoint/2010/main" val="1780767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AU" dirty="0">
              <a:solidFill>
                <a:prstClr val="white"/>
              </a:solidFill>
            </a:endParaRPr>
          </a:p>
        </p:txBody>
      </p:sp>
      <p:sp>
        <p:nvSpPr>
          <p:cNvPr id="5" name="TextBox 4"/>
          <p:cNvSpPr txBox="1"/>
          <p:nvPr/>
        </p:nvSpPr>
        <p:spPr>
          <a:xfrm>
            <a:off x="1403131" y="1033386"/>
            <a:ext cx="9002110" cy="620170"/>
          </a:xfrm>
          <a:prstGeom prst="rect">
            <a:avLst/>
          </a:prstGeom>
          <a:noFill/>
        </p:spPr>
        <p:txBody>
          <a:bodyPr wrap="square" rtlCol="0">
            <a:spAutoFit/>
          </a:bodyPr>
          <a:lstStyle/>
          <a:p>
            <a:pPr>
              <a:lnSpc>
                <a:spcPct val="85000"/>
              </a:lnSpc>
            </a:pPr>
            <a:r>
              <a:rPr lang="en-AU" sz="4000">
                <a:solidFill>
                  <a:srgbClr val="EAB200"/>
                </a:solidFill>
              </a:rPr>
              <a:t>Rowndiau Addysgu o Ansawdd</a:t>
            </a:r>
            <a:endParaRPr lang="en-AU" sz="4000" dirty="0">
              <a:solidFill>
                <a:srgbClr val="EAB200"/>
              </a:solidFill>
            </a:endParaRPr>
          </a:p>
        </p:txBody>
      </p:sp>
      <p:sp>
        <p:nvSpPr>
          <p:cNvPr id="7" name="TextBox 6"/>
          <p:cNvSpPr txBox="1"/>
          <p:nvPr/>
        </p:nvSpPr>
        <p:spPr>
          <a:xfrm>
            <a:off x="1403132" y="2200202"/>
            <a:ext cx="9002110" cy="3582519"/>
          </a:xfrm>
          <a:prstGeom prst="rect">
            <a:avLst/>
          </a:prstGeom>
          <a:noFill/>
        </p:spPr>
        <p:txBody>
          <a:bodyPr wrap="square" rtlCol="0">
            <a:spAutoFit/>
          </a:bodyPr>
          <a:lstStyle/>
          <a:p>
            <a:pPr defTabSz="544513">
              <a:lnSpc>
                <a:spcPct val="90000"/>
              </a:lnSpc>
              <a:spcAft>
                <a:spcPts val="1800"/>
              </a:spcAft>
            </a:pPr>
            <a:r>
              <a:rPr lang="en-AU" sz="2800">
                <a:solidFill>
                  <a:prstClr val="white"/>
                </a:solidFill>
              </a:rPr>
              <a:t>Mae Rowndiau AA yn sefydlu cysyniad ar gyfer “y broblem” mewn datblygiad athrawon fel un lle mae sail wybodaeth annigonol sy’n cyfrannu at deimladau o ansicrwydd, bod yn fregus, a diffyg hyder ymysg athrawon. Mae teimladau o’r fath yn mygu eu twf ac ar ben hynny eu cyfle a’u gallu i ymgysylltu mewn gwaith dadansoddi critigol ar y cyd. Mewn gwirionedd, heb fwy o arweiniad, rydym yn gofyn yn rhy aml i bobl mewn ysgolion wneud yr hyn nad ydyn nhw’n gwybod sut i’w wneud. </a:t>
            </a:r>
            <a:endParaRPr lang="en-AU" sz="2800" dirty="0">
              <a:solidFill>
                <a:prstClr val="white"/>
              </a:solidFill>
            </a:endParaRPr>
          </a:p>
        </p:txBody>
      </p:sp>
    </p:spTree>
    <p:extLst>
      <p:ext uri="{BB962C8B-B14F-4D97-AF65-F5344CB8AC3E}">
        <p14:creationId xmlns:p14="http://schemas.microsoft.com/office/powerpoint/2010/main" val="2517846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p:cNvSpPr txBox="1"/>
          <p:nvPr/>
        </p:nvSpPr>
        <p:spPr>
          <a:xfrm>
            <a:off x="1262742" y="1553651"/>
            <a:ext cx="6662058" cy="563231"/>
          </a:xfrm>
          <a:prstGeom prst="rect">
            <a:avLst/>
          </a:prstGeom>
          <a:noFill/>
        </p:spPr>
        <p:txBody>
          <a:bodyPr wrap="square" rtlCol="0">
            <a:spAutoFit/>
          </a:bodyPr>
          <a:lstStyle/>
          <a:p>
            <a:pPr lvl="0">
              <a:lnSpc>
                <a:spcPct val="85000"/>
              </a:lnSpc>
              <a:defRPr/>
            </a:pPr>
            <a:r>
              <a:rPr lang="en-AU" sz="3600">
                <a:solidFill>
                  <a:srgbClr val="FFC000"/>
                </a:solidFill>
              </a:rPr>
              <a:t>Deilliannau</a:t>
            </a:r>
            <a:endParaRPr lang="en-AU" sz="3600" dirty="0">
              <a:solidFill>
                <a:srgbClr val="FFC000"/>
              </a:solidFill>
            </a:endParaRPr>
          </a:p>
        </p:txBody>
      </p:sp>
      <p:sp>
        <p:nvSpPr>
          <p:cNvPr id="10" name="TextBox 9"/>
          <p:cNvSpPr txBox="1"/>
          <p:nvPr/>
        </p:nvSpPr>
        <p:spPr>
          <a:xfrm>
            <a:off x="1262743" y="2606285"/>
            <a:ext cx="7448772" cy="3268587"/>
          </a:xfrm>
          <a:prstGeom prst="rect">
            <a:avLst/>
          </a:prstGeom>
          <a:noFill/>
        </p:spPr>
        <p:txBody>
          <a:bodyPr wrap="square" rtlCol="0">
            <a:spAutoFit/>
          </a:bodyPr>
          <a:lstStyle/>
          <a:p>
            <a:pPr lvl="0">
              <a:lnSpc>
                <a:spcPct val="90000"/>
              </a:lnSpc>
              <a:spcAft>
                <a:spcPts val="1200"/>
              </a:spcAft>
              <a:defRPr/>
            </a:pPr>
            <a:r>
              <a:rPr lang="en-AU" sz="2800">
                <a:solidFill>
                  <a:schemeClr val="bg1"/>
                </a:solidFill>
              </a:rPr>
              <a:t>Adroddodd athrawon:</a:t>
            </a:r>
            <a:endParaRPr lang="en-AU" sz="2800" dirty="0">
              <a:solidFill>
                <a:schemeClr val="bg1"/>
              </a:solidFill>
            </a:endParaRPr>
          </a:p>
          <a:p>
            <a:pPr marL="457200" lvl="0" indent="-457200">
              <a:lnSpc>
                <a:spcPct val="90000"/>
              </a:lnSpc>
              <a:spcAft>
                <a:spcPts val="1200"/>
              </a:spcAft>
              <a:buFont typeface="Wingdings" panose="05000000000000000000" pitchFamily="2" charset="2"/>
              <a:buChar char="§"/>
              <a:defRPr/>
            </a:pPr>
            <a:r>
              <a:rPr lang="en-AU" sz="2800">
                <a:solidFill>
                  <a:schemeClr val="bg1"/>
                </a:solidFill>
              </a:rPr>
              <a:t>Lefelau uwch o </a:t>
            </a:r>
            <a:r>
              <a:rPr lang="en-AU" sz="2800">
                <a:solidFill>
                  <a:srgbClr val="FFC000"/>
                </a:solidFill>
              </a:rPr>
              <a:t>hyder</a:t>
            </a:r>
            <a:r>
              <a:rPr lang="en-AU" sz="2800">
                <a:solidFill>
                  <a:schemeClr val="bg1"/>
                </a:solidFill>
              </a:rPr>
              <a:t> yn eu gallu eu hunain a gallu pobl eraill</a:t>
            </a:r>
            <a:endParaRPr lang="en-AU" sz="2800" dirty="0">
              <a:solidFill>
                <a:schemeClr val="bg1"/>
              </a:solidFill>
            </a:endParaRPr>
          </a:p>
          <a:p>
            <a:pPr marL="457200" lvl="0" indent="-457200">
              <a:lnSpc>
                <a:spcPct val="90000"/>
              </a:lnSpc>
              <a:spcAft>
                <a:spcPts val="1200"/>
              </a:spcAft>
              <a:buFont typeface="Wingdings" panose="05000000000000000000" pitchFamily="2" charset="2"/>
              <a:buChar char="§"/>
              <a:defRPr/>
            </a:pPr>
            <a:r>
              <a:rPr lang="en-AU" sz="2800">
                <a:solidFill>
                  <a:schemeClr val="bg1"/>
                </a:solidFill>
              </a:rPr>
              <a:t>Lefelau uwch o </a:t>
            </a:r>
            <a:r>
              <a:rPr lang="en-AU" sz="2800">
                <a:solidFill>
                  <a:srgbClr val="FFC000"/>
                </a:solidFill>
              </a:rPr>
              <a:t>gyfrifoldeb</a:t>
            </a:r>
            <a:r>
              <a:rPr lang="en-AU" sz="2800">
                <a:solidFill>
                  <a:schemeClr val="bg1"/>
                </a:solidFill>
              </a:rPr>
              <a:t> dros ddysgu myfyrwyr</a:t>
            </a:r>
            <a:endParaRPr lang="en-AU" sz="2800" dirty="0">
              <a:solidFill>
                <a:schemeClr val="bg1"/>
              </a:solidFill>
            </a:endParaRPr>
          </a:p>
          <a:p>
            <a:pPr marL="457200" lvl="0" indent="-457200">
              <a:lnSpc>
                <a:spcPct val="90000"/>
              </a:lnSpc>
              <a:spcAft>
                <a:spcPts val="1200"/>
              </a:spcAft>
              <a:buFont typeface="Wingdings" panose="05000000000000000000" pitchFamily="2" charset="2"/>
              <a:buChar char="§"/>
              <a:defRPr/>
            </a:pPr>
            <a:r>
              <a:rPr lang="en-AU" sz="2800">
                <a:solidFill>
                  <a:schemeClr val="bg1"/>
                </a:solidFill>
              </a:rPr>
              <a:t>Teimlo’n </a:t>
            </a:r>
            <a:r>
              <a:rPr lang="en-AU" sz="2800">
                <a:solidFill>
                  <a:srgbClr val="FFC000"/>
                </a:solidFill>
              </a:rPr>
              <a:t>(fwy) egnïol </a:t>
            </a:r>
            <a:r>
              <a:rPr lang="en-AU" sz="2800">
                <a:solidFill>
                  <a:schemeClr val="bg1"/>
                </a:solidFill>
              </a:rPr>
              <a:t>i addysgu drwy eu profiad o Rowndiau AA</a:t>
            </a:r>
            <a:endParaRPr lang="en-AU" sz="2800" dirty="0">
              <a:solidFill>
                <a:schemeClr val="bg1"/>
              </a:solidFill>
            </a:endParaRPr>
          </a:p>
        </p:txBody>
      </p:sp>
    </p:spTree>
    <p:extLst>
      <p:ext uri="{BB962C8B-B14F-4D97-AF65-F5344CB8AC3E}">
        <p14:creationId xmlns:p14="http://schemas.microsoft.com/office/powerpoint/2010/main" val="3029758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700"/>
                                        <p:tgtEl>
                                          <p:spTgt spid="10">
                                            <p:txEl>
                                              <p:pRg st="0" end="0"/>
                                            </p:txEl>
                                          </p:spTgt>
                                        </p:tgtEl>
                                      </p:cBhvr>
                                    </p:animEffect>
                                  </p:childTnLst>
                                </p:cTn>
                              </p:par>
                            </p:childTnLst>
                          </p:cTn>
                        </p:par>
                        <p:par>
                          <p:cTn id="12" fill="hold">
                            <p:stCondLst>
                              <p:cond delay="1700"/>
                            </p:stCondLst>
                            <p:childTnLst>
                              <p:par>
                                <p:cTn id="13" presetID="10" presetClass="entr" presetSubtype="0" fill="hold" grpId="0" nodeType="afterEffect">
                                  <p:stCondLst>
                                    <p:cond delay="500"/>
                                  </p:stCondLst>
                                  <p:childTnLst>
                                    <p:set>
                                      <p:cBhvr>
                                        <p:cTn id="14" dur="1" fill="hold">
                                          <p:stCondLst>
                                            <p:cond delay="0"/>
                                          </p:stCondLst>
                                        </p:cTn>
                                        <p:tgtEl>
                                          <p:spTgt spid="10">
                                            <p:txEl>
                                              <p:pRg st="1" end="1"/>
                                            </p:txEl>
                                          </p:spTgt>
                                        </p:tgtEl>
                                        <p:attrNameLst>
                                          <p:attrName>style.visibility</p:attrName>
                                        </p:attrNameLst>
                                      </p:cBhvr>
                                      <p:to>
                                        <p:strVal val="visible"/>
                                      </p:to>
                                    </p:set>
                                    <p:animEffect transition="in" filter="fade">
                                      <p:cBhvr>
                                        <p:cTn id="15" dur="700"/>
                                        <p:tgtEl>
                                          <p:spTgt spid="10">
                                            <p:txEl>
                                              <p:pRg st="1" end="1"/>
                                            </p:txEl>
                                          </p:spTgt>
                                        </p:tgtEl>
                                      </p:cBhvr>
                                    </p:animEffect>
                                  </p:childTnLst>
                                </p:cTn>
                              </p:par>
                            </p:childTnLst>
                          </p:cTn>
                        </p:par>
                        <p:par>
                          <p:cTn id="16" fill="hold">
                            <p:stCondLst>
                              <p:cond delay="2900"/>
                            </p:stCondLst>
                            <p:childTnLst>
                              <p:par>
                                <p:cTn id="17" presetID="10" presetClass="entr" presetSubtype="0" fill="hold" grpId="0" nodeType="afterEffect">
                                  <p:stCondLst>
                                    <p:cond delay="500"/>
                                  </p:stCondLst>
                                  <p:childTnLst>
                                    <p:set>
                                      <p:cBhvr>
                                        <p:cTn id="18" dur="1" fill="hold">
                                          <p:stCondLst>
                                            <p:cond delay="0"/>
                                          </p:stCondLst>
                                        </p:cTn>
                                        <p:tgtEl>
                                          <p:spTgt spid="10">
                                            <p:txEl>
                                              <p:pRg st="2" end="2"/>
                                            </p:txEl>
                                          </p:spTgt>
                                        </p:tgtEl>
                                        <p:attrNameLst>
                                          <p:attrName>style.visibility</p:attrName>
                                        </p:attrNameLst>
                                      </p:cBhvr>
                                      <p:to>
                                        <p:strVal val="visible"/>
                                      </p:to>
                                    </p:set>
                                    <p:animEffect transition="in" filter="fade">
                                      <p:cBhvr>
                                        <p:cTn id="19" dur="700"/>
                                        <p:tgtEl>
                                          <p:spTgt spid="10">
                                            <p:txEl>
                                              <p:pRg st="2" end="2"/>
                                            </p:txEl>
                                          </p:spTgt>
                                        </p:tgtEl>
                                      </p:cBhvr>
                                    </p:animEffect>
                                  </p:childTnLst>
                                </p:cTn>
                              </p:par>
                            </p:childTnLst>
                          </p:cTn>
                        </p:par>
                        <p:par>
                          <p:cTn id="20" fill="hold">
                            <p:stCondLst>
                              <p:cond delay="4100"/>
                            </p:stCondLst>
                            <p:childTnLst>
                              <p:par>
                                <p:cTn id="21" presetID="10" presetClass="entr" presetSubtype="0" fill="hold" grpId="0" nodeType="afterEffect">
                                  <p:stCondLst>
                                    <p:cond delay="500"/>
                                  </p:stCondLst>
                                  <p:childTnLst>
                                    <p:set>
                                      <p:cBhvr>
                                        <p:cTn id="22" dur="1" fill="hold">
                                          <p:stCondLst>
                                            <p:cond delay="0"/>
                                          </p:stCondLst>
                                        </p:cTn>
                                        <p:tgtEl>
                                          <p:spTgt spid="10">
                                            <p:txEl>
                                              <p:pRg st="3" end="3"/>
                                            </p:txEl>
                                          </p:spTgt>
                                        </p:tgtEl>
                                        <p:attrNameLst>
                                          <p:attrName>style.visibility</p:attrName>
                                        </p:attrNameLst>
                                      </p:cBhvr>
                                      <p:to>
                                        <p:strVal val="visible"/>
                                      </p:to>
                                    </p:set>
                                    <p:animEffect transition="in" filter="fade">
                                      <p:cBhvr>
                                        <p:cTn id="23" dur="7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62629"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3285140" y="1033386"/>
            <a:ext cx="7569419" cy="620170"/>
          </a:xfrm>
          <a:prstGeom prst="rect">
            <a:avLst/>
          </a:prstGeom>
          <a:noFill/>
        </p:spPr>
        <p:txBody>
          <a:bodyPr wrap="square" rtlCol="0">
            <a:spAutoFit/>
          </a:bodyPr>
          <a:lstStyle/>
          <a:p>
            <a:pPr>
              <a:lnSpc>
                <a:spcPct val="85000"/>
              </a:lnSpc>
            </a:pPr>
            <a:r>
              <a:rPr lang="en-AU" sz="4000">
                <a:solidFill>
                  <a:srgbClr val="FFC000"/>
                </a:solidFill>
                <a:latin typeface="Calibri" panose="020F0502020204030204" pitchFamily="34" charset="0"/>
              </a:rPr>
              <a:t>Addysg Gychwynnol Athrawon</a:t>
            </a:r>
            <a:endParaRPr lang="en-AU" sz="4000" dirty="0">
              <a:solidFill>
                <a:srgbClr val="FFC000"/>
              </a:solidFill>
              <a:latin typeface="Calibri" panose="020F0502020204030204" pitchFamily="34" charset="0"/>
            </a:endParaRPr>
          </a:p>
        </p:txBody>
      </p:sp>
      <p:sp>
        <p:nvSpPr>
          <p:cNvPr id="7" name="TextBox 6"/>
          <p:cNvSpPr txBox="1"/>
          <p:nvPr/>
        </p:nvSpPr>
        <p:spPr>
          <a:xfrm>
            <a:off x="3285141" y="2200202"/>
            <a:ext cx="7569418" cy="3425553"/>
          </a:xfrm>
          <a:prstGeom prst="rect">
            <a:avLst/>
          </a:prstGeom>
          <a:noFill/>
        </p:spPr>
        <p:txBody>
          <a:bodyPr wrap="square" rtlCol="0">
            <a:spAutoFit/>
          </a:bodyPr>
          <a:lstStyle/>
          <a:p>
            <a:pPr defTabSz="544513">
              <a:lnSpc>
                <a:spcPct val="90000"/>
              </a:lnSpc>
              <a:spcAft>
                <a:spcPts val="1800"/>
              </a:spcAft>
            </a:pPr>
            <a:r>
              <a:rPr lang="en-AU" sz="2800">
                <a:solidFill>
                  <a:schemeClr val="bg1"/>
                </a:solidFill>
                <a:latin typeface="Calibri" panose="020F0502020204030204" pitchFamily="34" charset="0"/>
              </a:rPr>
              <a:t>Mae’r model AA yn darparu cysyniadau ac iaith er mwyn rhagweld, trafod a chynllunio ar gyfer addysgu da. Mae’n darparu “strwythur” ar gyfer trefnu gwybodaeth athrawon a llywio’u dysgu.</a:t>
            </a:r>
            <a:endParaRPr lang="en-AU" sz="2800" dirty="0">
              <a:solidFill>
                <a:schemeClr val="bg1"/>
              </a:solidFill>
              <a:latin typeface="Calibri" panose="020F0502020204030204" pitchFamily="34" charset="0"/>
            </a:endParaRPr>
          </a:p>
          <a:p>
            <a:pPr defTabSz="544513">
              <a:lnSpc>
                <a:spcPct val="90000"/>
              </a:lnSpc>
              <a:spcAft>
                <a:spcPts val="1800"/>
              </a:spcAft>
            </a:pPr>
            <a:r>
              <a:rPr lang="en-AU" sz="2800">
                <a:solidFill>
                  <a:schemeClr val="bg1"/>
                </a:solidFill>
                <a:latin typeface="Calibri" panose="020F0502020204030204" pitchFamily="34" charset="0"/>
              </a:rPr>
              <a:t>Mae Rowndiau AA yn gosod athrawon sydd wrthi’n dechrau mewn sefyllfa o fod yn ddeiliaid gwybodaeth, yn aelodau sy’n cyfrannu at grŵp ac yn unigolion y gall athrawon eraill ddysgu wrthynt.</a:t>
            </a:r>
            <a:endParaRPr lang="en-AU" sz="28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595670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4044660" y="3403154"/>
            <a:ext cx="4136695" cy="345484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6" name="TextBox 15"/>
          <p:cNvSpPr txBox="1"/>
          <p:nvPr/>
        </p:nvSpPr>
        <p:spPr>
          <a:xfrm>
            <a:off x="4820155" y="4073058"/>
            <a:ext cx="3162702" cy="2415277"/>
          </a:xfrm>
          <a:prstGeom prst="rect">
            <a:avLst/>
          </a:prstGeom>
          <a:noFill/>
        </p:spPr>
        <p:txBody>
          <a:bodyPr wrap="square" rtlCol="0">
            <a:spAutoFit/>
          </a:bodyPr>
          <a:lstStyle/>
          <a:p>
            <a:pPr>
              <a:lnSpc>
                <a:spcPct val="80000"/>
              </a:lnSpc>
            </a:pPr>
            <a:r>
              <a:rPr lang="en-AU" sz="2200" b="1">
                <a:solidFill>
                  <a:schemeClr val="bg1"/>
                </a:solidFill>
                <a:latin typeface="Calibri" panose="020F0502020204030204" pitchFamily="34" charset="0"/>
              </a:rPr>
              <a:t>HAP-DREIAL WEDI’I REOLI</a:t>
            </a:r>
            <a:endParaRPr lang="en-AU" sz="2200" b="1" dirty="0">
              <a:solidFill>
                <a:schemeClr val="bg1"/>
              </a:solidFill>
              <a:latin typeface="Calibri" panose="020F0502020204030204" pitchFamily="34" charset="0"/>
            </a:endParaRPr>
          </a:p>
          <a:p>
            <a:pPr>
              <a:lnSpc>
                <a:spcPct val="85000"/>
              </a:lnSpc>
            </a:pPr>
            <a:endParaRPr lang="en-AU" sz="1600" dirty="0">
              <a:solidFill>
                <a:schemeClr val="bg1"/>
              </a:solidFill>
              <a:latin typeface="Calibri" panose="020F0502020204030204" pitchFamily="34" charset="0"/>
            </a:endParaRPr>
          </a:p>
          <a:p>
            <a:pPr>
              <a:lnSpc>
                <a:spcPct val="85000"/>
              </a:lnSpc>
            </a:pPr>
            <a:r>
              <a:rPr lang="en-AU" sz="2000">
                <a:solidFill>
                  <a:schemeClr val="bg1"/>
                </a:solidFill>
                <a:latin typeface="Calibri" panose="020F0502020204030204" pitchFamily="34" charset="0"/>
              </a:rPr>
              <a:t>192 o athrawon, 24 o ysgolion, 1,073 o arsylwadau a 164 o gyfweliadau</a:t>
            </a:r>
            <a:endParaRPr lang="en-AU" sz="2000" dirty="0">
              <a:solidFill>
                <a:schemeClr val="bg1"/>
              </a:solidFill>
              <a:latin typeface="Calibri" panose="020F0502020204030204" pitchFamily="34" charset="0"/>
            </a:endParaRPr>
          </a:p>
          <a:p>
            <a:pPr>
              <a:lnSpc>
                <a:spcPct val="85000"/>
              </a:lnSpc>
            </a:pPr>
            <a:endParaRPr lang="en-AU" sz="2000" dirty="0">
              <a:solidFill>
                <a:schemeClr val="bg1"/>
              </a:solidFill>
              <a:latin typeface="Calibri" panose="020F0502020204030204" pitchFamily="34" charset="0"/>
            </a:endParaRPr>
          </a:p>
          <a:p>
            <a:pPr>
              <a:lnSpc>
                <a:spcPct val="85000"/>
              </a:lnSpc>
            </a:pPr>
            <a:r>
              <a:rPr lang="en-AU" sz="2000">
                <a:solidFill>
                  <a:schemeClr val="bg1"/>
                </a:solidFill>
                <a:latin typeface="Calibri" panose="020F0502020204030204" pitchFamily="34" charset="0"/>
              </a:rPr>
              <a:t>Effaith ar addysgu a morâl ar bob cam gyrfaol</a:t>
            </a:r>
            <a:endParaRPr lang="en-AU" sz="2000" dirty="0">
              <a:solidFill>
                <a:schemeClr val="bg1"/>
              </a:solidFill>
              <a:latin typeface="Calibri" panose="020F0502020204030204" pitchFamily="34" charset="0"/>
            </a:endParaRPr>
          </a:p>
        </p:txBody>
      </p:sp>
      <p:sp>
        <p:nvSpPr>
          <p:cNvPr id="29" name="TextBox 28"/>
          <p:cNvSpPr txBox="1"/>
          <p:nvPr/>
        </p:nvSpPr>
        <p:spPr>
          <a:xfrm>
            <a:off x="5029238" y="1545893"/>
            <a:ext cx="522801" cy="584775"/>
          </a:xfrm>
          <a:prstGeom prst="rect">
            <a:avLst/>
          </a:prstGeom>
          <a:noFill/>
        </p:spPr>
        <p:txBody>
          <a:bodyPr wrap="square" rtlCol="0">
            <a:spAutoFit/>
          </a:bodyPr>
          <a:lstStyle/>
          <a:p>
            <a:pPr algn="ctr"/>
            <a:r>
              <a:rPr lang="en-AU" sz="3200" dirty="0">
                <a:solidFill>
                  <a:schemeClr val="bg1"/>
                </a:solidFill>
                <a:latin typeface="Tw Cen MT Condensed" panose="020B0606020104020203" pitchFamily="34" charset="0"/>
              </a:rPr>
              <a:t>QT</a:t>
            </a:r>
          </a:p>
        </p:txBody>
      </p:sp>
      <p:sp>
        <p:nvSpPr>
          <p:cNvPr id="25" name="Flowchart: Manual Operation 24"/>
          <p:cNvSpPr/>
          <p:nvPr/>
        </p:nvSpPr>
        <p:spPr>
          <a:xfrm rot="16200000">
            <a:off x="6661946" y="4922567"/>
            <a:ext cx="3454843" cy="416022"/>
          </a:xfrm>
          <a:prstGeom prst="flowChartManualOperation">
            <a:avLst/>
          </a:prstGeom>
          <a:solidFill>
            <a:srgbClr val="868686"/>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4" name="Rectangle 13"/>
          <p:cNvSpPr/>
          <p:nvPr/>
        </p:nvSpPr>
        <p:spPr>
          <a:xfrm>
            <a:off x="4044660" y="-5"/>
            <a:ext cx="4145853" cy="340315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 name="TextBox 3"/>
          <p:cNvSpPr txBox="1"/>
          <p:nvPr/>
        </p:nvSpPr>
        <p:spPr>
          <a:xfrm>
            <a:off x="2212588" y="678726"/>
            <a:ext cx="1786467" cy="369332"/>
          </a:xfrm>
          <a:prstGeom prst="rect">
            <a:avLst/>
          </a:prstGeom>
          <a:noFill/>
        </p:spPr>
        <p:txBody>
          <a:bodyPr wrap="square" rtlCol="0">
            <a:spAutoFit/>
          </a:bodyPr>
          <a:lstStyle/>
          <a:p>
            <a:r>
              <a:rPr lang="en-AU" dirty="0">
                <a:solidFill>
                  <a:schemeClr val="bg1"/>
                </a:solidFill>
                <a:latin typeface="Tw Cen MT" panose="020B0602020104020603" pitchFamily="34" charset="0"/>
              </a:rPr>
              <a:t>Quality Teaching</a:t>
            </a:r>
          </a:p>
        </p:txBody>
      </p:sp>
      <p:sp>
        <p:nvSpPr>
          <p:cNvPr id="10" name="Rectangle 9"/>
          <p:cNvSpPr/>
          <p:nvPr/>
        </p:nvSpPr>
        <p:spPr>
          <a:xfrm>
            <a:off x="0" y="0"/>
            <a:ext cx="4039200" cy="340315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Manual Operation 10"/>
          <p:cNvSpPr/>
          <p:nvPr/>
        </p:nvSpPr>
        <p:spPr>
          <a:xfrm rot="16200000">
            <a:off x="2544618" y="1492817"/>
            <a:ext cx="3403157" cy="417520"/>
          </a:xfrm>
          <a:prstGeom prst="flowChartManualOperation">
            <a:avLst/>
          </a:prstGeom>
          <a:solidFill>
            <a:srgbClr val="4545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5" name="Flowchart: Manual Operation 14"/>
          <p:cNvSpPr/>
          <p:nvPr/>
        </p:nvSpPr>
        <p:spPr>
          <a:xfrm>
            <a:off x="4035501" y="3403157"/>
            <a:ext cx="4145854" cy="417600"/>
          </a:xfrm>
          <a:prstGeom prst="flowChartManualOperation">
            <a:avLst/>
          </a:prstGeom>
          <a:solidFill>
            <a:srgbClr val="62626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2" name="TextBox 21"/>
          <p:cNvSpPr txBox="1"/>
          <p:nvPr/>
        </p:nvSpPr>
        <p:spPr>
          <a:xfrm>
            <a:off x="4820155" y="482794"/>
            <a:ext cx="2990345" cy="2498376"/>
          </a:xfrm>
          <a:prstGeom prst="rect">
            <a:avLst/>
          </a:prstGeom>
          <a:noFill/>
        </p:spPr>
        <p:txBody>
          <a:bodyPr wrap="square" rtlCol="0">
            <a:spAutoFit/>
          </a:bodyPr>
          <a:lstStyle/>
          <a:p>
            <a:pPr lvl="0">
              <a:lnSpc>
                <a:spcPct val="80000"/>
              </a:lnSpc>
            </a:pPr>
            <a:r>
              <a:rPr lang="en-AU" sz="2400" b="1">
                <a:solidFill>
                  <a:prstClr val="white"/>
                </a:solidFill>
                <a:latin typeface="Calibri" panose="020F0502020204030204" pitchFamily="34" charset="0"/>
              </a:rPr>
              <a:t>ROWNDIAU ADDYSGU O ANSAWDD</a:t>
            </a:r>
          </a:p>
          <a:p>
            <a:pPr lvl="0">
              <a:lnSpc>
                <a:spcPct val="85000"/>
              </a:lnSpc>
            </a:pPr>
            <a:endParaRPr lang="en-AU" sz="1600">
              <a:solidFill>
                <a:prstClr val="white"/>
              </a:solidFill>
              <a:latin typeface="Calibri" panose="020F0502020204030204" pitchFamily="34" charset="0"/>
            </a:endParaRPr>
          </a:p>
          <a:p>
            <a:pPr lvl="0">
              <a:lnSpc>
                <a:spcPct val="85000"/>
              </a:lnSpc>
            </a:pPr>
            <a:r>
              <a:rPr lang="en-AU" sz="2000">
                <a:solidFill>
                  <a:prstClr val="white"/>
                </a:solidFill>
                <a:latin typeface="Calibri" panose="020F0502020204030204" pitchFamily="34" charset="0"/>
              </a:rPr>
              <a:t>Ymagwedd DP, dadansoddi gwersi mewn ffordd gydweithredol, magu hyder a pherthnasau, gwella diwylliant addysgu</a:t>
            </a:r>
            <a:endParaRPr lang="en-AU" sz="2000" dirty="0">
              <a:solidFill>
                <a:prstClr val="white"/>
              </a:solidFill>
              <a:latin typeface="Calibri" panose="020F0502020204030204" pitchFamily="34" charset="0"/>
            </a:endParaRPr>
          </a:p>
        </p:txBody>
      </p:sp>
      <p:sp>
        <p:nvSpPr>
          <p:cNvPr id="23" name="TextBox 22"/>
          <p:cNvSpPr txBox="1"/>
          <p:nvPr/>
        </p:nvSpPr>
        <p:spPr>
          <a:xfrm>
            <a:off x="724017" y="477168"/>
            <a:ext cx="2846058" cy="2279855"/>
          </a:xfrm>
          <a:prstGeom prst="rect">
            <a:avLst/>
          </a:prstGeom>
          <a:noFill/>
        </p:spPr>
        <p:txBody>
          <a:bodyPr wrap="square" rtlCol="0">
            <a:spAutoFit/>
          </a:bodyPr>
          <a:lstStyle/>
          <a:p>
            <a:pPr>
              <a:lnSpc>
                <a:spcPct val="80000"/>
              </a:lnSpc>
            </a:pPr>
            <a:r>
              <a:rPr lang="en-AU" sz="2400" b="1">
                <a:solidFill>
                  <a:schemeClr val="bg1"/>
                </a:solidFill>
                <a:latin typeface="Calibri" panose="020F0502020204030204" pitchFamily="34" charset="0"/>
              </a:rPr>
              <a:t>MODEL ADDYSGU O ANSAWDD</a:t>
            </a:r>
          </a:p>
          <a:p>
            <a:pPr>
              <a:lnSpc>
                <a:spcPct val="85000"/>
              </a:lnSpc>
            </a:pPr>
            <a:endParaRPr lang="en-AU" sz="1600">
              <a:solidFill>
                <a:schemeClr val="bg1"/>
              </a:solidFill>
              <a:latin typeface="Calibri" panose="020F0502020204030204" pitchFamily="34" charset="0"/>
            </a:endParaRPr>
          </a:p>
          <a:p>
            <a:pPr>
              <a:lnSpc>
                <a:spcPct val="85000"/>
              </a:lnSpc>
              <a:spcBef>
                <a:spcPts val="600"/>
              </a:spcBef>
            </a:pPr>
            <a:r>
              <a:rPr lang="en-AU" sz="2000">
                <a:solidFill>
                  <a:schemeClr val="bg1"/>
                </a:solidFill>
                <a:latin typeface="Calibri" panose="020F0502020204030204" pitchFamily="34" charset="0"/>
              </a:rPr>
              <a:t>Model addysgegol cynhwysfawr, sail wybodaeth ar gyfer addysgu, iaith gyffredin i athrawon</a:t>
            </a:r>
            <a:endParaRPr lang="en-AU" sz="20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1083510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62629"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3285140" y="1033386"/>
            <a:ext cx="7569419" cy="620170"/>
          </a:xfrm>
          <a:prstGeom prst="rect">
            <a:avLst/>
          </a:prstGeom>
          <a:noFill/>
        </p:spPr>
        <p:txBody>
          <a:bodyPr wrap="square" rtlCol="0">
            <a:spAutoFit/>
          </a:bodyPr>
          <a:lstStyle/>
          <a:p>
            <a:pPr>
              <a:lnSpc>
                <a:spcPct val="85000"/>
              </a:lnSpc>
            </a:pPr>
            <a:r>
              <a:rPr lang="en-AU" sz="4000">
                <a:solidFill>
                  <a:srgbClr val="FFC000"/>
                </a:solidFill>
                <a:latin typeface="Calibri" panose="020F0502020204030204" pitchFamily="34" charset="0"/>
              </a:rPr>
              <a:t>Pontio i’r gweithlu</a:t>
            </a:r>
            <a:endParaRPr lang="en-AU" sz="4000" dirty="0">
              <a:solidFill>
                <a:srgbClr val="FFC000"/>
              </a:solidFill>
              <a:latin typeface="Calibri" panose="020F0502020204030204" pitchFamily="34" charset="0"/>
            </a:endParaRPr>
          </a:p>
        </p:txBody>
      </p:sp>
      <p:sp>
        <p:nvSpPr>
          <p:cNvPr id="7" name="TextBox 6"/>
          <p:cNvSpPr txBox="1"/>
          <p:nvPr/>
        </p:nvSpPr>
        <p:spPr>
          <a:xfrm>
            <a:off x="3285141" y="2200202"/>
            <a:ext cx="7569418" cy="1643527"/>
          </a:xfrm>
          <a:prstGeom prst="rect">
            <a:avLst/>
          </a:prstGeom>
          <a:noFill/>
        </p:spPr>
        <p:txBody>
          <a:bodyPr wrap="square" rtlCol="0">
            <a:spAutoFit/>
          </a:bodyPr>
          <a:lstStyle/>
          <a:p>
            <a:pPr defTabSz="544513">
              <a:lnSpc>
                <a:spcPct val="90000"/>
              </a:lnSpc>
              <a:spcAft>
                <a:spcPts val="1800"/>
              </a:spcAft>
            </a:pPr>
            <a:r>
              <a:rPr lang="en-AU" sz="2800">
                <a:solidFill>
                  <a:schemeClr val="bg1"/>
                </a:solidFill>
                <a:latin typeface="Calibri" panose="020F0502020204030204" pitchFamily="34" charset="0"/>
              </a:rPr>
              <a:t>Helpodd Rowndiau AA athrawon a oedd wrthi’n dechrau i bontio o weld eu hunain yn athrawon newydd i droi’n gydweithwyr mewn proffesiwn lle mae pawb yn parhau i ddysgu.</a:t>
            </a:r>
            <a:endParaRPr lang="en-AU" sz="28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2528413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62629"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3285140" y="1033386"/>
            <a:ext cx="7963885" cy="620170"/>
          </a:xfrm>
          <a:prstGeom prst="rect">
            <a:avLst/>
          </a:prstGeom>
          <a:noFill/>
        </p:spPr>
        <p:txBody>
          <a:bodyPr wrap="square" rtlCol="0">
            <a:spAutoFit/>
          </a:bodyPr>
          <a:lstStyle/>
          <a:p>
            <a:pPr>
              <a:lnSpc>
                <a:spcPct val="85000"/>
              </a:lnSpc>
            </a:pPr>
            <a:r>
              <a:rPr lang="en-AU" sz="4000">
                <a:solidFill>
                  <a:srgbClr val="FFC000"/>
                </a:solidFill>
                <a:latin typeface="Calibri" panose="020F0502020204030204" pitchFamily="34" charset="0"/>
              </a:rPr>
              <a:t>Datblygiad Proffesiynol Parhaus</a:t>
            </a:r>
            <a:endParaRPr lang="en-AU" sz="4000" dirty="0">
              <a:solidFill>
                <a:srgbClr val="FFC000"/>
              </a:solidFill>
              <a:latin typeface="Calibri" panose="020F0502020204030204" pitchFamily="34" charset="0"/>
            </a:endParaRPr>
          </a:p>
        </p:txBody>
      </p:sp>
      <p:sp>
        <p:nvSpPr>
          <p:cNvPr id="7" name="TextBox 6"/>
          <p:cNvSpPr txBox="1"/>
          <p:nvPr/>
        </p:nvSpPr>
        <p:spPr>
          <a:xfrm>
            <a:off x="3285141" y="2200202"/>
            <a:ext cx="7569418" cy="3425553"/>
          </a:xfrm>
          <a:prstGeom prst="rect">
            <a:avLst/>
          </a:prstGeom>
          <a:noFill/>
        </p:spPr>
        <p:txBody>
          <a:bodyPr wrap="square" rtlCol="0">
            <a:spAutoFit/>
          </a:bodyPr>
          <a:lstStyle/>
          <a:p>
            <a:pPr defTabSz="544513">
              <a:lnSpc>
                <a:spcPct val="90000"/>
              </a:lnSpc>
              <a:spcAft>
                <a:spcPts val="1800"/>
              </a:spcAft>
            </a:pPr>
            <a:r>
              <a:rPr lang="en-AU" sz="2800">
                <a:solidFill>
                  <a:schemeClr val="bg1"/>
                </a:solidFill>
                <a:latin typeface="Calibri" panose="020F0502020204030204" pitchFamily="34" charset="0"/>
              </a:rPr>
              <a:t>Mae tarddiad y broblem o ran ymateb athrawon profiadol i dderbyn DPP yn ymwneud i raddau llai â thybiaethau am eu hoedran a’u gwrthwynebiad i newid nag y mae’n ymwneud â natur y DPP sydd ar gael.</a:t>
            </a:r>
            <a:endParaRPr lang="en-AU" sz="2800" dirty="0">
              <a:solidFill>
                <a:schemeClr val="bg1"/>
              </a:solidFill>
              <a:latin typeface="Calibri" panose="020F0502020204030204" pitchFamily="34" charset="0"/>
            </a:endParaRPr>
          </a:p>
          <a:p>
            <a:pPr defTabSz="544513">
              <a:lnSpc>
                <a:spcPct val="90000"/>
              </a:lnSpc>
              <a:spcAft>
                <a:spcPts val="1800"/>
              </a:spcAft>
            </a:pPr>
            <a:r>
              <a:rPr lang="en-AU" sz="2800">
                <a:solidFill>
                  <a:schemeClr val="bg1"/>
                </a:solidFill>
                <a:latin typeface="Calibri" panose="020F0502020204030204" pitchFamily="34" charset="0"/>
              </a:rPr>
              <a:t>Pan fydd tybiaeth bod DPP yn berthnasol ac yn ystyrlon, bydd athrawon profiadol yn cydio’n awyddus ynddo.</a:t>
            </a:r>
            <a:endParaRPr lang="en-AU" sz="28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2850232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4283241" y="2357966"/>
            <a:ext cx="6550064" cy="620170"/>
          </a:xfrm>
          <a:prstGeom prst="rect">
            <a:avLst/>
          </a:prstGeom>
          <a:noFill/>
        </p:spPr>
        <p:txBody>
          <a:bodyPr wrap="square" rtlCol="0">
            <a:spAutoFit/>
          </a:bodyPr>
          <a:lstStyle/>
          <a:p>
            <a:pPr>
              <a:lnSpc>
                <a:spcPct val="85000"/>
              </a:lnSpc>
            </a:pPr>
            <a:r>
              <a:rPr lang="en-AU" sz="4000">
                <a:solidFill>
                  <a:schemeClr val="bg1"/>
                </a:solidFill>
              </a:rPr>
              <a:t>Ateb </a:t>
            </a:r>
            <a:r>
              <a:rPr lang="en-AU" sz="4000">
                <a:solidFill>
                  <a:srgbClr val="FFC000"/>
                </a:solidFill>
              </a:rPr>
              <a:t>mwy priodol</a:t>
            </a:r>
            <a:r>
              <a:rPr lang="en-AU" sz="4000">
                <a:solidFill>
                  <a:schemeClr val="bg1"/>
                </a:solidFill>
              </a:rPr>
              <a:t>?</a:t>
            </a:r>
            <a:endParaRPr lang="en-AU" sz="4000" dirty="0">
              <a:solidFill>
                <a:schemeClr val="bg1"/>
              </a:solidFill>
            </a:endParaRPr>
          </a:p>
        </p:txBody>
      </p:sp>
      <p:sp>
        <p:nvSpPr>
          <p:cNvPr id="7" name="TextBox 6"/>
          <p:cNvSpPr txBox="1"/>
          <p:nvPr/>
        </p:nvSpPr>
        <p:spPr>
          <a:xfrm>
            <a:off x="4283241" y="3496739"/>
            <a:ext cx="6771446" cy="2419124"/>
          </a:xfrm>
          <a:prstGeom prst="rect">
            <a:avLst/>
          </a:prstGeom>
          <a:noFill/>
        </p:spPr>
        <p:txBody>
          <a:bodyPr wrap="square" rtlCol="0">
            <a:spAutoFit/>
          </a:bodyPr>
          <a:lstStyle/>
          <a:p>
            <a:pPr defTabSz="544513">
              <a:lnSpc>
                <a:spcPct val="90000"/>
              </a:lnSpc>
              <a:spcAft>
                <a:spcPts val="1200"/>
              </a:spcAft>
            </a:pPr>
            <a:r>
              <a:rPr lang="en-AU" sz="2800">
                <a:solidFill>
                  <a:schemeClr val="bg1"/>
                </a:solidFill>
              </a:rPr>
              <a:t>Mae gwella addysgu er mwyn gwella dysgu disgyblion yn dibynnu, i raddau health, ar hyder athrawon ynddyn nhw eu hunain ac yn ei gilydd ac nid yn unig ar hyder y cyhoedd (neu ddiffyg hynny) mewn athrawon, a ddaw yn sgil atebolrwydd uwch. </a:t>
            </a:r>
            <a:endParaRPr lang="en-AU" sz="2800" dirty="0">
              <a:solidFill>
                <a:schemeClr val="bg1"/>
              </a:solidFill>
            </a:endParaRPr>
          </a:p>
        </p:txBody>
      </p:sp>
    </p:spTree>
    <p:extLst>
      <p:ext uri="{BB962C8B-B14F-4D97-AF65-F5344CB8AC3E}">
        <p14:creationId xmlns:p14="http://schemas.microsoft.com/office/powerpoint/2010/main" val="3418656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p:cNvGraphicFramePr>
          <p:nvPr>
            <p:extLst>
              <p:ext uri="{D42A27DB-BD31-4B8C-83A1-F6EECF244321}">
                <p14:modId xmlns:p14="http://schemas.microsoft.com/office/powerpoint/2010/main" val="3205871404"/>
              </p:ext>
            </p:extLst>
          </p:nvPr>
        </p:nvGraphicFramePr>
        <p:xfrm>
          <a:off x="2171564" y="2961359"/>
          <a:ext cx="7848872"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Group 1"/>
          <p:cNvGrpSpPr/>
          <p:nvPr/>
        </p:nvGrpSpPr>
        <p:grpSpPr>
          <a:xfrm>
            <a:off x="6968408" y="4457700"/>
            <a:ext cx="965556" cy="1323439"/>
            <a:chOff x="10131523" y="2874895"/>
            <a:chExt cx="965556" cy="1323439"/>
          </a:xfrm>
        </p:grpSpPr>
        <p:sp>
          <p:nvSpPr>
            <p:cNvPr id="9" name="Rectangle 8"/>
            <p:cNvSpPr/>
            <p:nvPr/>
          </p:nvSpPr>
          <p:spPr>
            <a:xfrm>
              <a:off x="10131523" y="2961359"/>
              <a:ext cx="965556" cy="965555"/>
            </a:xfrm>
            <a:prstGeom prst="rect">
              <a:avLst/>
            </a:prstGeom>
            <a:solidFill>
              <a:schemeClr val="bg2">
                <a:lumMod val="90000"/>
              </a:schemeClr>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p>
          </p:txBody>
        </p:sp>
        <p:sp>
          <p:nvSpPr>
            <p:cNvPr id="8" name="TextBox 7"/>
            <p:cNvSpPr txBox="1"/>
            <p:nvPr/>
          </p:nvSpPr>
          <p:spPr>
            <a:xfrm>
              <a:off x="10131523" y="2874895"/>
              <a:ext cx="762000" cy="1323439"/>
            </a:xfrm>
            <a:prstGeom prst="rect">
              <a:avLst/>
            </a:prstGeom>
            <a:noFill/>
          </p:spPr>
          <p:txBody>
            <a:bodyPr wrap="square" rtlCol="0" anchor="ctr">
              <a:spAutoFit/>
            </a:bodyPr>
            <a:lstStyle/>
            <a:p>
              <a:r>
                <a:rPr lang="en-AU" sz="8000" b="1" dirty="0">
                  <a:ln w="28575">
                    <a:solidFill>
                      <a:schemeClr val="bg1"/>
                    </a:solidFill>
                    <a:prstDash val="solid"/>
                  </a:ln>
                  <a:solidFill>
                    <a:schemeClr val="tx1">
                      <a:lumMod val="50000"/>
                      <a:lumOff val="50000"/>
                    </a:schemeClr>
                  </a:solidFill>
                  <a:sym typeface="Wingdings" panose="05000000000000000000" pitchFamily="2" charset="2"/>
                </a:rPr>
                <a:t></a:t>
              </a:r>
              <a:endParaRPr lang="en-AU" sz="8000" dirty="0">
                <a:ln w="28575">
                  <a:solidFill>
                    <a:schemeClr val="bg1"/>
                  </a:solidFill>
                  <a:prstDash val="solid"/>
                </a:ln>
                <a:solidFill>
                  <a:schemeClr val="tx1">
                    <a:lumMod val="50000"/>
                    <a:lumOff val="50000"/>
                  </a:schemeClr>
                </a:solidFill>
              </a:endParaRPr>
            </a:p>
          </p:txBody>
        </p:sp>
      </p:grpSp>
      <p:sp>
        <p:nvSpPr>
          <p:cNvPr id="5" name="TextBox 4"/>
          <p:cNvSpPr txBox="1"/>
          <p:nvPr/>
        </p:nvSpPr>
        <p:spPr>
          <a:xfrm>
            <a:off x="1856921" y="1502758"/>
            <a:ext cx="8478158" cy="620170"/>
          </a:xfrm>
          <a:prstGeom prst="rect">
            <a:avLst/>
          </a:prstGeom>
          <a:noFill/>
        </p:spPr>
        <p:txBody>
          <a:bodyPr wrap="square" rtlCol="0">
            <a:spAutoFit/>
          </a:bodyPr>
          <a:lstStyle/>
          <a:p>
            <a:pPr lvl="0" algn="ctr">
              <a:lnSpc>
                <a:spcPct val="85000"/>
              </a:lnSpc>
              <a:defRPr/>
            </a:pPr>
            <a:r>
              <a:rPr lang="en-AU" sz="4000">
                <a:solidFill>
                  <a:schemeClr val="tx1">
                    <a:lumMod val="95000"/>
                    <a:lumOff val="5000"/>
                  </a:schemeClr>
                </a:solidFill>
              </a:rPr>
              <a:t>Maes dysgu proffesiynol cymhleth</a:t>
            </a:r>
            <a:endParaRPr lang="en-AU" sz="4000" dirty="0">
              <a:solidFill>
                <a:schemeClr val="tx1">
                  <a:lumMod val="95000"/>
                  <a:lumOff val="5000"/>
                </a:schemeClr>
              </a:solidFill>
            </a:endParaRPr>
          </a:p>
        </p:txBody>
      </p:sp>
    </p:spTree>
    <p:extLst>
      <p:ext uri="{BB962C8B-B14F-4D97-AF65-F5344CB8AC3E}">
        <p14:creationId xmlns:p14="http://schemas.microsoft.com/office/powerpoint/2010/main" val="3797185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927600" y="0"/>
            <a:ext cx="72644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Picture 5"/>
          <p:cNvPicPr>
            <a:picLocks noChangeAspect="1"/>
          </p:cNvPicPr>
          <p:nvPr/>
        </p:nvPicPr>
        <p:blipFill rotWithShape="1">
          <a:blip r:embed="rId3">
            <a:duotone>
              <a:schemeClr val="accent4">
                <a:shade val="45000"/>
                <a:satMod val="135000"/>
              </a:schemeClr>
              <a:prstClr val="white"/>
            </a:duotone>
          </a:blip>
          <a:srcRect l="23302" r="24228"/>
          <a:stretch/>
        </p:blipFill>
        <p:spPr>
          <a:xfrm>
            <a:off x="5718175" y="710299"/>
            <a:ext cx="5777916" cy="5413828"/>
          </a:xfrm>
          <a:prstGeom prst="rect">
            <a:avLst/>
          </a:prstGeom>
        </p:spPr>
      </p:pic>
      <p:sp>
        <p:nvSpPr>
          <p:cNvPr id="7" name="TextBox 6"/>
          <p:cNvSpPr txBox="1"/>
          <p:nvPr/>
        </p:nvSpPr>
        <p:spPr>
          <a:xfrm>
            <a:off x="774743" y="4937598"/>
            <a:ext cx="3592872" cy="1038298"/>
          </a:xfrm>
          <a:prstGeom prst="rect">
            <a:avLst/>
          </a:prstGeom>
          <a:noFill/>
        </p:spPr>
        <p:txBody>
          <a:bodyPr wrap="square" rtlCol="0">
            <a:spAutoFit/>
          </a:bodyPr>
          <a:lstStyle/>
          <a:p>
            <a:pPr lvl="0" algn="r">
              <a:lnSpc>
                <a:spcPct val="85000"/>
              </a:lnSpc>
              <a:defRPr/>
            </a:pPr>
            <a:endParaRPr lang="en-AU" sz="3600" dirty="0">
              <a:solidFill>
                <a:schemeClr val="tx1">
                  <a:lumMod val="75000"/>
                  <a:lumOff val="25000"/>
                </a:schemeClr>
              </a:solidFill>
            </a:endParaRPr>
          </a:p>
          <a:p>
            <a:pPr lvl="0" algn="r">
              <a:lnSpc>
                <a:spcPct val="85000"/>
              </a:lnSpc>
              <a:defRPr/>
            </a:pPr>
            <a:r>
              <a:rPr lang="en-AU" sz="3600">
                <a:solidFill>
                  <a:schemeClr val="tx1">
                    <a:lumMod val="75000"/>
                    <a:lumOff val="25000"/>
                  </a:schemeClr>
                </a:solidFill>
              </a:rPr>
              <a:t>Effaith RAA</a:t>
            </a:r>
            <a:endParaRPr lang="en-AU" sz="3600" dirty="0">
              <a:solidFill>
                <a:schemeClr val="tx1">
                  <a:lumMod val="75000"/>
                  <a:lumOff val="25000"/>
                </a:schemeClr>
              </a:solidFill>
            </a:endParaRPr>
          </a:p>
        </p:txBody>
      </p:sp>
    </p:spTree>
    <p:extLst>
      <p:ext uri="{BB962C8B-B14F-4D97-AF65-F5344CB8AC3E}">
        <p14:creationId xmlns:p14="http://schemas.microsoft.com/office/powerpoint/2010/main" val="2653827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2"/>
          <a:srcRect l="20160" t="12922" r="8915" b="764"/>
          <a:stretch/>
        </p:blipFill>
        <p:spPr>
          <a:xfrm>
            <a:off x="-14513" y="-1"/>
            <a:ext cx="10029370" cy="6865258"/>
          </a:xfrm>
          <a:prstGeom prst="rect">
            <a:avLst/>
          </a:prstGeom>
        </p:spPr>
      </p:pic>
      <p:sp>
        <p:nvSpPr>
          <p:cNvPr id="4" name="Rectangle 3"/>
          <p:cNvSpPr/>
          <p:nvPr/>
        </p:nvSpPr>
        <p:spPr>
          <a:xfrm>
            <a:off x="-14513" y="0"/>
            <a:ext cx="10014857" cy="6865257"/>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5" name="TextBox 4"/>
          <p:cNvSpPr txBox="1"/>
          <p:nvPr/>
        </p:nvSpPr>
        <p:spPr>
          <a:xfrm>
            <a:off x="1109586" y="3207079"/>
            <a:ext cx="6404428" cy="3352200"/>
          </a:xfrm>
          <a:prstGeom prst="rect">
            <a:avLst/>
          </a:prstGeom>
          <a:noFill/>
        </p:spPr>
        <p:txBody>
          <a:bodyPr wrap="square" rtlCol="0">
            <a:spAutoFit/>
          </a:bodyPr>
          <a:lstStyle/>
          <a:p>
            <a:pPr>
              <a:lnSpc>
                <a:spcPct val="85000"/>
              </a:lnSpc>
              <a:spcAft>
                <a:spcPts val="2400"/>
              </a:spcAft>
            </a:pPr>
            <a:r>
              <a:rPr lang="en-AU">
                <a:solidFill>
                  <a:schemeClr val="accent4"/>
                </a:solidFill>
              </a:rPr>
              <a:t>Yr Athro Llawryfol Jennifer </a:t>
            </a:r>
            <a:r>
              <a:rPr lang="en-AU" dirty="0">
                <a:solidFill>
                  <a:schemeClr val="accent4"/>
                </a:solidFill>
              </a:rPr>
              <a:t>Gore </a:t>
            </a:r>
            <a:r>
              <a:rPr lang="en-AU">
                <a:solidFill>
                  <a:schemeClr val="accent4"/>
                </a:solidFill>
              </a:rPr>
              <a:t/>
            </a:r>
            <a:br>
              <a:rPr lang="en-AU">
                <a:solidFill>
                  <a:schemeClr val="accent4"/>
                </a:solidFill>
              </a:rPr>
            </a:br>
            <a:r>
              <a:rPr lang="en-AU">
                <a:solidFill>
                  <a:schemeClr val="bg1"/>
                </a:solidFill>
              </a:rPr>
              <a:t>Cyfarwyddwr y Ganolfan Ymchwil Athrawon ac Addysgu, Teachers and Teaching Research Centre</a:t>
            </a:r>
            <a:r>
              <a:rPr lang="en-AU">
                <a:solidFill>
                  <a:schemeClr val="accent4"/>
                </a:solidFill>
              </a:rPr>
              <a:t/>
            </a:r>
            <a:br>
              <a:rPr lang="en-AU">
                <a:solidFill>
                  <a:schemeClr val="accent4"/>
                </a:solidFill>
              </a:rPr>
            </a:br>
            <a:r>
              <a:rPr lang="en-AU">
                <a:solidFill>
                  <a:schemeClr val="bg1"/>
                </a:solidFill>
              </a:rPr>
              <a:t>Prif Olygydd, </a:t>
            </a:r>
            <a:r>
              <a:rPr lang="en-AU" i="1">
                <a:solidFill>
                  <a:schemeClr val="bg1"/>
                </a:solidFill>
              </a:rPr>
              <a:t>Teaching and Teacher Education </a:t>
            </a:r>
            <a:r>
              <a:rPr lang="en-AU">
                <a:solidFill>
                  <a:schemeClr val="bg1"/>
                </a:solidFill>
              </a:rPr>
              <a:t>(Elsevier)</a:t>
            </a:r>
            <a:r>
              <a:rPr lang="en-AU">
                <a:solidFill>
                  <a:schemeClr val="accent4"/>
                </a:solidFill>
              </a:rPr>
              <a:t/>
            </a:r>
            <a:br>
              <a:rPr lang="en-AU">
                <a:solidFill>
                  <a:schemeClr val="accent4"/>
                </a:solidFill>
              </a:rPr>
            </a:br>
            <a:endParaRPr lang="en-AU">
              <a:solidFill>
                <a:schemeClr val="accent4"/>
              </a:solidFill>
            </a:endParaRPr>
          </a:p>
          <a:p>
            <a:pPr>
              <a:lnSpc>
                <a:spcPct val="85000"/>
              </a:lnSpc>
              <a:spcAft>
                <a:spcPts val="2400"/>
              </a:spcAft>
            </a:pPr>
            <a:r>
              <a:rPr lang="en-AU">
                <a:solidFill>
                  <a:schemeClr val="bg1"/>
                </a:solidFill>
              </a:rPr>
              <a:t>Yr Ysgol Addysg, Cyfadran Addysg a’r Celfyddydau</a:t>
            </a:r>
            <a:br>
              <a:rPr lang="en-AU">
                <a:solidFill>
                  <a:schemeClr val="bg1"/>
                </a:solidFill>
              </a:rPr>
            </a:br>
            <a:r>
              <a:rPr lang="en-AU">
                <a:solidFill>
                  <a:schemeClr val="bg1"/>
                </a:solidFill>
              </a:rPr>
              <a:t>Prifysgol Newcastle, Awstralia</a:t>
            </a:r>
            <a:r>
              <a:rPr lang="en-AU" dirty="0">
                <a:solidFill>
                  <a:schemeClr val="bg1"/>
                </a:solidFill>
              </a:rPr>
              <a:t/>
            </a:r>
            <a:br>
              <a:rPr lang="en-AU" dirty="0">
                <a:solidFill>
                  <a:schemeClr val="bg1"/>
                </a:solidFill>
              </a:rPr>
            </a:br>
            <a:r>
              <a:rPr lang="en-AU" dirty="0">
                <a:solidFill>
                  <a:schemeClr val="bg1"/>
                </a:solidFill>
              </a:rPr>
              <a:t>www.newcastle.edu.au/profile/jenny-gore</a:t>
            </a:r>
            <a:br>
              <a:rPr lang="en-AU" dirty="0">
                <a:solidFill>
                  <a:schemeClr val="bg1"/>
                </a:solidFill>
              </a:rPr>
            </a:br>
            <a:r>
              <a:rPr lang="en-AU" dirty="0">
                <a:solidFill>
                  <a:schemeClr val="bg1"/>
                </a:solidFill>
              </a:rPr>
              <a:t>jenny.gore@newcastle.edu.au</a:t>
            </a:r>
          </a:p>
          <a:p>
            <a:pPr lvl="0">
              <a:lnSpc>
                <a:spcPct val="85000"/>
              </a:lnSpc>
              <a:spcAft>
                <a:spcPts val="2400"/>
              </a:spcAft>
            </a:pPr>
            <a:r>
              <a:rPr lang="en-AU">
                <a:solidFill>
                  <a:schemeClr val="bg1"/>
                </a:solidFill>
              </a:rPr>
              <a:t>Cysylltwch â ni ar Twitter</a:t>
            </a:r>
            <a:r>
              <a:rPr lang="en-AU" dirty="0">
                <a:solidFill>
                  <a:schemeClr val="bg1"/>
                </a:solidFill>
              </a:rPr>
              <a:t>!</a:t>
            </a:r>
            <a:r>
              <a:rPr lang="en-AU" sz="2200" dirty="0">
                <a:solidFill>
                  <a:prstClr val="white"/>
                </a:solidFill>
                <a:latin typeface="Segoe UI Light" panose="020B0502040204020203" pitchFamily="34" charset="0"/>
                <a:cs typeface="Segoe UI Light" panose="020B0502040204020203" pitchFamily="34" charset="0"/>
              </a:rPr>
              <a:t> </a:t>
            </a:r>
            <a:r>
              <a:rPr lang="en-AU" dirty="0">
                <a:solidFill>
                  <a:schemeClr val="accent4"/>
                </a:solidFill>
              </a:rPr>
              <a:t>@UON_TTRC</a:t>
            </a:r>
            <a:r>
              <a:rPr lang="en-AU">
                <a:solidFill>
                  <a:schemeClr val="accent4"/>
                </a:solidFill>
              </a:rPr>
              <a:t/>
            </a:r>
            <a:br>
              <a:rPr lang="en-AU">
                <a:solidFill>
                  <a:schemeClr val="accent4"/>
                </a:solidFill>
              </a:rPr>
            </a:br>
            <a:r>
              <a:rPr lang="en-AU">
                <a:solidFill>
                  <a:schemeClr val="bg1"/>
                </a:solidFill>
              </a:rPr>
              <a:t>Ebostiwch ni yn </a:t>
            </a:r>
            <a:r>
              <a:rPr lang="en-AU">
                <a:solidFill>
                  <a:srgbClr val="EAB200"/>
                </a:solidFill>
              </a:rPr>
              <a:t>QTR</a:t>
            </a:r>
            <a:r>
              <a:rPr lang="en-AU" dirty="0">
                <a:solidFill>
                  <a:schemeClr val="accent4"/>
                </a:solidFill>
              </a:rPr>
              <a:t>@newcastle.edu.au</a:t>
            </a:r>
          </a:p>
        </p:txBody>
      </p:sp>
      <p:pic>
        <p:nvPicPr>
          <p:cNvPr id="7" name="Picture 5" descr="Report Cover28-10-14-V4-0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8757" t="-124" b="85145"/>
          <a:stretch/>
        </p:blipFill>
        <p:spPr bwMode="auto">
          <a:xfrm>
            <a:off x="10266303" y="191911"/>
            <a:ext cx="1699652"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16263" y="5830526"/>
            <a:ext cx="1399731" cy="491252"/>
          </a:xfrm>
          <a:prstGeom prst="rect">
            <a:avLst/>
          </a:prstGeom>
        </p:spPr>
      </p:pic>
    </p:spTree>
    <p:extLst>
      <p:ext uri="{BB962C8B-B14F-4D97-AF65-F5344CB8AC3E}">
        <p14:creationId xmlns:p14="http://schemas.microsoft.com/office/powerpoint/2010/main" val="2647043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8181356" y="3403155"/>
            <a:ext cx="4032000" cy="34548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9" name="TextBox 28"/>
          <p:cNvSpPr txBox="1"/>
          <p:nvPr/>
        </p:nvSpPr>
        <p:spPr>
          <a:xfrm>
            <a:off x="5029238" y="1545893"/>
            <a:ext cx="522801" cy="584775"/>
          </a:xfrm>
          <a:prstGeom prst="rect">
            <a:avLst/>
          </a:prstGeom>
          <a:noFill/>
        </p:spPr>
        <p:txBody>
          <a:bodyPr wrap="square" rtlCol="0">
            <a:spAutoFit/>
          </a:bodyPr>
          <a:lstStyle/>
          <a:p>
            <a:pPr algn="ctr"/>
            <a:r>
              <a:rPr lang="en-AU" sz="3200" dirty="0">
                <a:solidFill>
                  <a:schemeClr val="bg1"/>
                </a:solidFill>
                <a:latin typeface="Tw Cen MT Condensed" panose="020B0606020104020203" pitchFamily="34" charset="0"/>
              </a:rPr>
              <a:t>QT</a:t>
            </a:r>
          </a:p>
        </p:txBody>
      </p:sp>
      <p:sp>
        <p:nvSpPr>
          <p:cNvPr id="30" name="TextBox 29"/>
          <p:cNvSpPr txBox="1"/>
          <p:nvPr/>
        </p:nvSpPr>
        <p:spPr>
          <a:xfrm>
            <a:off x="6254402" y="3441951"/>
            <a:ext cx="650567" cy="584775"/>
          </a:xfrm>
          <a:prstGeom prst="rect">
            <a:avLst/>
          </a:prstGeom>
          <a:noFill/>
        </p:spPr>
        <p:txBody>
          <a:bodyPr wrap="square" rtlCol="0">
            <a:spAutoFit/>
          </a:bodyPr>
          <a:lstStyle/>
          <a:p>
            <a:pPr algn="ctr"/>
            <a:r>
              <a:rPr lang="en-AU" sz="3200" dirty="0">
                <a:solidFill>
                  <a:schemeClr val="bg1"/>
                </a:solidFill>
                <a:latin typeface="Tw Cen MT Condensed" panose="020B0606020104020203" pitchFamily="34" charset="0"/>
              </a:rPr>
              <a:t>QTR</a:t>
            </a:r>
          </a:p>
        </p:txBody>
      </p:sp>
      <p:sp>
        <p:nvSpPr>
          <p:cNvPr id="24" name="Rectangle 23"/>
          <p:cNvSpPr/>
          <p:nvPr/>
        </p:nvSpPr>
        <p:spPr>
          <a:xfrm>
            <a:off x="4044660" y="3403154"/>
            <a:ext cx="4136695" cy="345484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5" name="Flowchart: Manual Operation 24"/>
          <p:cNvSpPr/>
          <p:nvPr/>
        </p:nvSpPr>
        <p:spPr>
          <a:xfrm rot="16200000">
            <a:off x="6661946" y="4922567"/>
            <a:ext cx="3454843" cy="416022"/>
          </a:xfrm>
          <a:prstGeom prst="flowChartManualOperation">
            <a:avLst/>
          </a:prstGeom>
          <a:solidFill>
            <a:srgbClr val="868686"/>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4" name="Rectangle 13"/>
          <p:cNvSpPr/>
          <p:nvPr/>
        </p:nvSpPr>
        <p:spPr>
          <a:xfrm>
            <a:off x="4035502" y="0"/>
            <a:ext cx="4145853" cy="340315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 name="TextBox 3"/>
          <p:cNvSpPr txBox="1"/>
          <p:nvPr/>
        </p:nvSpPr>
        <p:spPr>
          <a:xfrm>
            <a:off x="2212588" y="678726"/>
            <a:ext cx="1786467" cy="369332"/>
          </a:xfrm>
          <a:prstGeom prst="rect">
            <a:avLst/>
          </a:prstGeom>
          <a:noFill/>
        </p:spPr>
        <p:txBody>
          <a:bodyPr wrap="square" rtlCol="0">
            <a:spAutoFit/>
          </a:bodyPr>
          <a:lstStyle/>
          <a:p>
            <a:r>
              <a:rPr lang="en-AU" dirty="0">
                <a:solidFill>
                  <a:schemeClr val="bg1"/>
                </a:solidFill>
                <a:latin typeface="Tw Cen MT" panose="020B0602020104020603" pitchFamily="34" charset="0"/>
              </a:rPr>
              <a:t>Quality Teaching</a:t>
            </a:r>
          </a:p>
        </p:txBody>
      </p:sp>
      <p:sp>
        <p:nvSpPr>
          <p:cNvPr id="10" name="Rectangle 9"/>
          <p:cNvSpPr/>
          <p:nvPr/>
        </p:nvSpPr>
        <p:spPr>
          <a:xfrm>
            <a:off x="0" y="0"/>
            <a:ext cx="4039200" cy="340315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Manual Operation 10"/>
          <p:cNvSpPr/>
          <p:nvPr/>
        </p:nvSpPr>
        <p:spPr>
          <a:xfrm rot="16200000">
            <a:off x="2544618" y="1492817"/>
            <a:ext cx="3403157" cy="417520"/>
          </a:xfrm>
          <a:prstGeom prst="flowChartManualOperation">
            <a:avLst/>
          </a:prstGeom>
          <a:solidFill>
            <a:srgbClr val="4545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5" name="Flowchart: Manual Operation 14"/>
          <p:cNvSpPr/>
          <p:nvPr/>
        </p:nvSpPr>
        <p:spPr>
          <a:xfrm>
            <a:off x="4035501" y="3403157"/>
            <a:ext cx="4145854" cy="417600"/>
          </a:xfrm>
          <a:prstGeom prst="flowChartManualOperation">
            <a:avLst/>
          </a:prstGeom>
          <a:solidFill>
            <a:srgbClr val="62626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2" name="TextBox 21"/>
          <p:cNvSpPr txBox="1"/>
          <p:nvPr/>
        </p:nvSpPr>
        <p:spPr>
          <a:xfrm>
            <a:off x="4820155" y="482794"/>
            <a:ext cx="2990345" cy="2498376"/>
          </a:xfrm>
          <a:prstGeom prst="rect">
            <a:avLst/>
          </a:prstGeom>
          <a:noFill/>
        </p:spPr>
        <p:txBody>
          <a:bodyPr wrap="square" rtlCol="0">
            <a:spAutoFit/>
          </a:bodyPr>
          <a:lstStyle/>
          <a:p>
            <a:pPr lvl="0">
              <a:lnSpc>
                <a:spcPct val="80000"/>
              </a:lnSpc>
            </a:pPr>
            <a:r>
              <a:rPr lang="en-AU" sz="2400" b="1">
                <a:solidFill>
                  <a:prstClr val="white"/>
                </a:solidFill>
                <a:latin typeface="Calibri" panose="020F0502020204030204" pitchFamily="34" charset="0"/>
              </a:rPr>
              <a:t>ROWNDIAU ADDYSGU O ANSAWDD</a:t>
            </a:r>
          </a:p>
          <a:p>
            <a:pPr lvl="0">
              <a:lnSpc>
                <a:spcPct val="85000"/>
              </a:lnSpc>
            </a:pPr>
            <a:endParaRPr lang="en-AU" sz="1600">
              <a:solidFill>
                <a:prstClr val="white"/>
              </a:solidFill>
              <a:latin typeface="Calibri" panose="020F0502020204030204" pitchFamily="34" charset="0"/>
            </a:endParaRPr>
          </a:p>
          <a:p>
            <a:pPr lvl="0">
              <a:lnSpc>
                <a:spcPct val="85000"/>
              </a:lnSpc>
            </a:pPr>
            <a:r>
              <a:rPr lang="en-AU" sz="2000">
                <a:solidFill>
                  <a:prstClr val="white"/>
                </a:solidFill>
                <a:latin typeface="Calibri" panose="020F0502020204030204" pitchFamily="34" charset="0"/>
              </a:rPr>
              <a:t>Ymagwedd DP, dadansoddi gwersi mewn ffordd gydweithredol, magu hyder a pherthnasau, gwella diwylliant addysgu</a:t>
            </a:r>
            <a:endParaRPr lang="en-AU" sz="2000" dirty="0">
              <a:solidFill>
                <a:prstClr val="white"/>
              </a:solidFill>
              <a:latin typeface="Calibri" panose="020F0502020204030204" pitchFamily="34" charset="0"/>
            </a:endParaRPr>
          </a:p>
        </p:txBody>
      </p:sp>
      <p:sp>
        <p:nvSpPr>
          <p:cNvPr id="23" name="TextBox 22"/>
          <p:cNvSpPr txBox="1"/>
          <p:nvPr/>
        </p:nvSpPr>
        <p:spPr>
          <a:xfrm>
            <a:off x="724017" y="477168"/>
            <a:ext cx="2846058" cy="2279855"/>
          </a:xfrm>
          <a:prstGeom prst="rect">
            <a:avLst/>
          </a:prstGeom>
          <a:noFill/>
        </p:spPr>
        <p:txBody>
          <a:bodyPr wrap="square" rtlCol="0">
            <a:spAutoFit/>
          </a:bodyPr>
          <a:lstStyle/>
          <a:p>
            <a:pPr>
              <a:lnSpc>
                <a:spcPct val="80000"/>
              </a:lnSpc>
            </a:pPr>
            <a:r>
              <a:rPr lang="en-AU" sz="2400" b="1">
                <a:solidFill>
                  <a:schemeClr val="bg1"/>
                </a:solidFill>
                <a:latin typeface="Calibri" panose="020F0502020204030204" pitchFamily="34" charset="0"/>
              </a:rPr>
              <a:t>MODEL ADDYSGU O ANSAWDD</a:t>
            </a:r>
          </a:p>
          <a:p>
            <a:pPr>
              <a:lnSpc>
                <a:spcPct val="85000"/>
              </a:lnSpc>
            </a:pPr>
            <a:endParaRPr lang="en-AU" sz="1600">
              <a:solidFill>
                <a:schemeClr val="bg1"/>
              </a:solidFill>
              <a:latin typeface="Calibri" panose="020F0502020204030204" pitchFamily="34" charset="0"/>
            </a:endParaRPr>
          </a:p>
          <a:p>
            <a:pPr>
              <a:lnSpc>
                <a:spcPct val="85000"/>
              </a:lnSpc>
              <a:spcBef>
                <a:spcPts val="600"/>
              </a:spcBef>
            </a:pPr>
            <a:r>
              <a:rPr lang="en-AU" sz="2000">
                <a:solidFill>
                  <a:schemeClr val="bg1"/>
                </a:solidFill>
                <a:latin typeface="Calibri" panose="020F0502020204030204" pitchFamily="34" charset="0"/>
              </a:rPr>
              <a:t>Model addysgegol cynhwysfawr, sail wybodaeth ar gyfer addysgu, iaith gyffredin i athrawon</a:t>
            </a:r>
            <a:endParaRPr lang="en-AU" sz="2000" dirty="0">
              <a:solidFill>
                <a:schemeClr val="bg1"/>
              </a:solidFill>
              <a:latin typeface="Calibri" panose="020F0502020204030204" pitchFamily="34" charset="0"/>
            </a:endParaRPr>
          </a:p>
        </p:txBody>
      </p:sp>
      <p:sp>
        <p:nvSpPr>
          <p:cNvPr id="19" name="TextBox 18"/>
          <p:cNvSpPr txBox="1"/>
          <p:nvPr/>
        </p:nvSpPr>
        <p:spPr>
          <a:xfrm>
            <a:off x="4820155" y="4073058"/>
            <a:ext cx="3162702" cy="2464521"/>
          </a:xfrm>
          <a:prstGeom prst="rect">
            <a:avLst/>
          </a:prstGeom>
          <a:noFill/>
        </p:spPr>
        <p:txBody>
          <a:bodyPr wrap="square" rtlCol="0">
            <a:spAutoFit/>
          </a:bodyPr>
          <a:lstStyle/>
          <a:p>
            <a:pPr>
              <a:lnSpc>
                <a:spcPct val="80000"/>
              </a:lnSpc>
            </a:pPr>
            <a:r>
              <a:rPr lang="en-AU" sz="2400" b="1">
                <a:solidFill>
                  <a:schemeClr val="bg1"/>
                </a:solidFill>
                <a:latin typeface="Calibri" panose="020F0502020204030204" pitchFamily="34" charset="0"/>
              </a:rPr>
              <a:t>HAP-DREIAL WEDI’I REOLI</a:t>
            </a:r>
          </a:p>
          <a:p>
            <a:pPr>
              <a:lnSpc>
                <a:spcPct val="85000"/>
              </a:lnSpc>
            </a:pPr>
            <a:endParaRPr lang="en-AU" sz="1600">
              <a:solidFill>
                <a:schemeClr val="bg1"/>
              </a:solidFill>
              <a:latin typeface="Calibri" panose="020F0502020204030204" pitchFamily="34" charset="0"/>
            </a:endParaRPr>
          </a:p>
          <a:p>
            <a:pPr>
              <a:lnSpc>
                <a:spcPct val="85000"/>
              </a:lnSpc>
            </a:pPr>
            <a:r>
              <a:rPr lang="en-AU" sz="2000">
                <a:solidFill>
                  <a:schemeClr val="bg1"/>
                </a:solidFill>
                <a:latin typeface="Calibri" panose="020F0502020204030204" pitchFamily="34" charset="0"/>
              </a:rPr>
              <a:t>192 o athrawon, 24 o ysgolion, 1,073 o arsylwadau a 164 o gyfweliadau</a:t>
            </a:r>
          </a:p>
          <a:p>
            <a:pPr>
              <a:lnSpc>
                <a:spcPct val="85000"/>
              </a:lnSpc>
            </a:pPr>
            <a:endParaRPr lang="en-AU" sz="2000">
              <a:solidFill>
                <a:schemeClr val="bg1"/>
              </a:solidFill>
              <a:latin typeface="Calibri" panose="020F0502020204030204" pitchFamily="34" charset="0"/>
            </a:endParaRPr>
          </a:p>
          <a:p>
            <a:pPr>
              <a:lnSpc>
                <a:spcPct val="85000"/>
              </a:lnSpc>
            </a:pPr>
            <a:r>
              <a:rPr lang="en-AU" sz="2000">
                <a:solidFill>
                  <a:schemeClr val="bg1"/>
                </a:solidFill>
                <a:latin typeface="Calibri" panose="020F0502020204030204" pitchFamily="34" charset="0"/>
              </a:rPr>
              <a:t>Effaith ar addysgu a morâl ar bob cam gyrfaol</a:t>
            </a:r>
            <a:endParaRPr lang="en-AU" sz="2000" dirty="0">
              <a:solidFill>
                <a:schemeClr val="bg1"/>
              </a:solidFill>
              <a:latin typeface="Calibri" panose="020F0502020204030204" pitchFamily="34" charset="0"/>
            </a:endParaRPr>
          </a:p>
        </p:txBody>
      </p:sp>
      <p:sp>
        <p:nvSpPr>
          <p:cNvPr id="17" name="TextBox 16"/>
          <p:cNvSpPr txBox="1"/>
          <p:nvPr/>
        </p:nvSpPr>
        <p:spPr>
          <a:xfrm>
            <a:off x="9295236" y="4059203"/>
            <a:ext cx="2492637" cy="2199833"/>
          </a:xfrm>
          <a:prstGeom prst="rect">
            <a:avLst/>
          </a:prstGeom>
          <a:noFill/>
        </p:spPr>
        <p:txBody>
          <a:bodyPr wrap="square" rtlCol="0">
            <a:spAutoFit/>
          </a:bodyPr>
          <a:lstStyle/>
          <a:p>
            <a:pPr>
              <a:lnSpc>
                <a:spcPct val="80000"/>
              </a:lnSpc>
            </a:pPr>
            <a:r>
              <a:rPr lang="en-AU" sz="2200" b="1">
                <a:solidFill>
                  <a:schemeClr val="bg1"/>
                </a:solidFill>
                <a:latin typeface="Calibri" panose="020F0502020204030204" pitchFamily="34" charset="0"/>
              </a:rPr>
              <a:t>CWESTIYNAU NESAF</a:t>
            </a:r>
            <a:endParaRPr lang="en-AU" sz="2200" b="1" dirty="0">
              <a:solidFill>
                <a:schemeClr val="bg1"/>
              </a:solidFill>
              <a:latin typeface="Calibri" panose="020F0502020204030204" pitchFamily="34" charset="0"/>
            </a:endParaRPr>
          </a:p>
          <a:p>
            <a:pPr>
              <a:lnSpc>
                <a:spcPct val="85000"/>
              </a:lnSpc>
            </a:pPr>
            <a:endParaRPr lang="en-AU" sz="1600" dirty="0">
              <a:solidFill>
                <a:schemeClr val="bg1"/>
              </a:solidFill>
              <a:latin typeface="Calibri" panose="020F0502020204030204" pitchFamily="34" charset="0"/>
            </a:endParaRPr>
          </a:p>
          <a:p>
            <a:pPr>
              <a:lnSpc>
                <a:spcPct val="85000"/>
              </a:lnSpc>
            </a:pPr>
            <a:r>
              <a:rPr lang="en-AU" sz="2000">
                <a:solidFill>
                  <a:schemeClr val="bg1"/>
                </a:solidFill>
                <a:latin typeface="Calibri" panose="020F0502020204030204" pitchFamily="34" charset="0"/>
              </a:rPr>
              <a:t>Effaith ar ddeilliannau myfyrwyr</a:t>
            </a:r>
            <a:endParaRPr lang="en-AU" sz="2000" dirty="0">
              <a:solidFill>
                <a:schemeClr val="bg1"/>
              </a:solidFill>
              <a:latin typeface="Calibri" panose="020F0502020204030204" pitchFamily="34" charset="0"/>
            </a:endParaRPr>
          </a:p>
          <a:p>
            <a:pPr>
              <a:lnSpc>
                <a:spcPct val="85000"/>
              </a:lnSpc>
              <a:spcBef>
                <a:spcPts val="1200"/>
              </a:spcBef>
            </a:pPr>
            <a:r>
              <a:rPr lang="en-AU" sz="2000">
                <a:solidFill>
                  <a:schemeClr val="bg1"/>
                </a:solidFill>
                <a:latin typeface="Calibri" panose="020F0502020204030204" pitchFamily="34" charset="0"/>
              </a:rPr>
              <a:t>Cynaliadwyedd</a:t>
            </a:r>
            <a:endParaRPr lang="en-AU" sz="2000" dirty="0">
              <a:solidFill>
                <a:schemeClr val="bg1"/>
              </a:solidFill>
              <a:latin typeface="Calibri" panose="020F0502020204030204" pitchFamily="34" charset="0"/>
            </a:endParaRPr>
          </a:p>
          <a:p>
            <a:pPr>
              <a:lnSpc>
                <a:spcPct val="85000"/>
              </a:lnSpc>
              <a:spcBef>
                <a:spcPts val="1200"/>
              </a:spcBef>
            </a:pPr>
            <a:r>
              <a:rPr lang="en-AU" sz="2000">
                <a:solidFill>
                  <a:schemeClr val="bg1"/>
                </a:solidFill>
                <a:latin typeface="Calibri" panose="020F0502020204030204" pitchFamily="34" charset="0"/>
              </a:rPr>
              <a:t>Trosadwyedd</a:t>
            </a:r>
            <a:endParaRPr lang="en-AU" sz="20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2803830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262742" y="1502758"/>
            <a:ext cx="8478158" cy="620170"/>
          </a:xfrm>
          <a:prstGeom prst="rect">
            <a:avLst/>
          </a:prstGeom>
          <a:noFill/>
        </p:spPr>
        <p:txBody>
          <a:bodyPr wrap="square" rtlCol="0">
            <a:spAutoFit/>
          </a:bodyPr>
          <a:lstStyle/>
          <a:p>
            <a:pPr lvl="0">
              <a:lnSpc>
                <a:spcPct val="85000"/>
              </a:lnSpc>
              <a:defRPr/>
            </a:pPr>
            <a:r>
              <a:rPr lang="en-AU" sz="4000">
                <a:solidFill>
                  <a:schemeClr val="bg1"/>
                </a:solidFill>
              </a:rPr>
              <a:t>Gwella addysgu: </a:t>
            </a:r>
            <a:r>
              <a:rPr lang="en-AU" sz="4000">
                <a:solidFill>
                  <a:srgbClr val="FFC000"/>
                </a:solidFill>
              </a:rPr>
              <a:t>atebion byd-eang</a:t>
            </a:r>
            <a:endParaRPr lang="en-AU" sz="4000" dirty="0">
              <a:solidFill>
                <a:srgbClr val="FFC000"/>
              </a:solidFill>
            </a:endParaRPr>
          </a:p>
        </p:txBody>
      </p:sp>
      <p:sp>
        <p:nvSpPr>
          <p:cNvPr id="7" name="TextBox 6"/>
          <p:cNvSpPr txBox="1"/>
          <p:nvPr/>
        </p:nvSpPr>
        <p:spPr>
          <a:xfrm>
            <a:off x="1262742" y="2606285"/>
            <a:ext cx="8478158" cy="3034677"/>
          </a:xfrm>
          <a:prstGeom prst="rect">
            <a:avLst/>
          </a:prstGeom>
          <a:noFill/>
        </p:spPr>
        <p:txBody>
          <a:bodyPr wrap="square" rtlCol="0">
            <a:spAutoFit/>
          </a:bodyPr>
          <a:lstStyle/>
          <a:p>
            <a:pPr marL="457200" lvl="0" indent="-457200">
              <a:lnSpc>
                <a:spcPct val="90000"/>
              </a:lnSpc>
              <a:spcAft>
                <a:spcPts val="1200"/>
              </a:spcAft>
              <a:buFont typeface="Wingdings" panose="05000000000000000000" pitchFamily="2" charset="2"/>
              <a:buChar char="§"/>
              <a:defRPr/>
            </a:pPr>
            <a:r>
              <a:rPr lang="en-AU" sz="2800">
                <a:solidFill>
                  <a:prstClr val="white"/>
                </a:solidFill>
              </a:rPr>
              <a:t>Recriwtio athrawon o ansawdd ‘gwell’ </a:t>
            </a:r>
            <a:endParaRPr lang="en-AU" sz="2800" dirty="0">
              <a:solidFill>
                <a:prstClr val="white"/>
              </a:solidFill>
            </a:endParaRPr>
          </a:p>
          <a:p>
            <a:pPr marL="457200" lvl="0" indent="-457200">
              <a:lnSpc>
                <a:spcPct val="90000"/>
              </a:lnSpc>
              <a:spcAft>
                <a:spcPts val="1200"/>
              </a:spcAft>
              <a:buFont typeface="Wingdings" panose="05000000000000000000" pitchFamily="2" charset="2"/>
              <a:buChar char="§"/>
              <a:defRPr/>
            </a:pPr>
            <a:r>
              <a:rPr lang="en-AU" sz="2800">
                <a:solidFill>
                  <a:prstClr val="white"/>
                </a:solidFill>
              </a:rPr>
              <a:t>Mesur/gwerthuso ansawdd addysgu</a:t>
            </a:r>
            <a:endParaRPr lang="en-AU" sz="2800" dirty="0">
              <a:solidFill>
                <a:prstClr val="white"/>
              </a:solidFill>
            </a:endParaRPr>
          </a:p>
          <a:p>
            <a:pPr marL="457200" lvl="0" indent="-457200">
              <a:lnSpc>
                <a:spcPct val="90000"/>
              </a:lnSpc>
              <a:spcAft>
                <a:spcPts val="1200"/>
              </a:spcAft>
              <a:buFont typeface="Wingdings" panose="05000000000000000000" pitchFamily="2" charset="2"/>
              <a:buChar char="§"/>
              <a:defRPr/>
            </a:pPr>
            <a:r>
              <a:rPr lang="en-AU" sz="2800">
                <a:solidFill>
                  <a:prstClr val="white"/>
                </a:solidFill>
              </a:rPr>
              <a:t>Gwella dysgu proffesiynol</a:t>
            </a:r>
            <a:endParaRPr lang="en-AU" sz="2800" dirty="0">
              <a:solidFill>
                <a:prstClr val="white"/>
              </a:solidFill>
            </a:endParaRPr>
          </a:p>
          <a:p>
            <a:pPr marL="914400" lvl="1" indent="-457200">
              <a:lnSpc>
                <a:spcPct val="90000"/>
              </a:lnSpc>
              <a:spcAft>
                <a:spcPts val="1200"/>
              </a:spcAft>
              <a:buFont typeface="Calibri" panose="020F0502020204030204" pitchFamily="34" charset="0"/>
              <a:buChar char="–"/>
              <a:defRPr/>
            </a:pPr>
            <a:r>
              <a:rPr lang="en-AU" sz="2800">
                <a:solidFill>
                  <a:prstClr val="white"/>
                </a:solidFill>
              </a:rPr>
              <a:t>Er mwyn addysgu’n dda, mae angen i athrawon wybod beth yw ansawdd yn ei hanfod</a:t>
            </a:r>
            <a:endParaRPr lang="en-AU" sz="2800" dirty="0">
              <a:solidFill>
                <a:prstClr val="white"/>
              </a:solidFill>
            </a:endParaRPr>
          </a:p>
          <a:p>
            <a:pPr marL="914400" lvl="1" indent="-457200">
              <a:lnSpc>
                <a:spcPct val="90000"/>
              </a:lnSpc>
              <a:spcAft>
                <a:spcPts val="1200"/>
              </a:spcAft>
              <a:buFont typeface="Calibri" panose="020F0502020204030204" pitchFamily="34" charset="0"/>
              <a:buChar char="–"/>
              <a:defRPr/>
            </a:pPr>
            <a:r>
              <a:rPr lang="en-AU" sz="2800">
                <a:solidFill>
                  <a:prstClr val="white"/>
                </a:solidFill>
              </a:rPr>
              <a:t>Nid yw prosesau DP yn ddigon</a:t>
            </a:r>
            <a:endParaRPr lang="en-AU" sz="2800" dirty="0">
              <a:solidFill>
                <a:prstClr val="white"/>
              </a:solidFill>
            </a:endParaRPr>
          </a:p>
        </p:txBody>
      </p:sp>
    </p:spTree>
    <p:extLst>
      <p:ext uri="{BB962C8B-B14F-4D97-AF65-F5344CB8AC3E}">
        <p14:creationId xmlns:p14="http://schemas.microsoft.com/office/powerpoint/2010/main" val="1038040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10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1000"/>
                                        <p:tgtEl>
                                          <p:spTgt spid="7">
                                            <p:txEl>
                                              <p:pRg st="1" end="1"/>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1000"/>
                                        <p:tgtEl>
                                          <p:spTgt spid="7">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1000"/>
                                        <p:tgtEl>
                                          <p:spTgt spid="7">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fade">
                                      <p:cBhvr>
                                        <p:cTn id="25" dur="1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56921" y="1502758"/>
            <a:ext cx="8478158" cy="620170"/>
          </a:xfrm>
          <a:prstGeom prst="rect">
            <a:avLst/>
          </a:prstGeom>
          <a:noFill/>
        </p:spPr>
        <p:txBody>
          <a:bodyPr wrap="square" rtlCol="0">
            <a:spAutoFit/>
          </a:bodyPr>
          <a:lstStyle/>
          <a:p>
            <a:pPr lvl="0" algn="ctr">
              <a:lnSpc>
                <a:spcPct val="85000"/>
              </a:lnSpc>
              <a:defRPr/>
            </a:pPr>
            <a:r>
              <a:rPr lang="en-AU" sz="4000">
                <a:solidFill>
                  <a:schemeClr val="tx1">
                    <a:lumMod val="95000"/>
                    <a:lumOff val="5000"/>
                  </a:schemeClr>
                </a:solidFill>
              </a:rPr>
              <a:t>Maes dysgu proffesiynol cymhleth</a:t>
            </a:r>
            <a:endParaRPr lang="en-AU" sz="4000" dirty="0">
              <a:solidFill>
                <a:schemeClr val="tx1">
                  <a:lumMod val="95000"/>
                  <a:lumOff val="5000"/>
                </a:schemeClr>
              </a:solidFill>
            </a:endParaRPr>
          </a:p>
        </p:txBody>
      </p:sp>
      <p:graphicFrame>
        <p:nvGraphicFramePr>
          <p:cNvPr id="6" name="Content Placeholder 3"/>
          <p:cNvGraphicFramePr>
            <a:graphicFrameLocks/>
          </p:cNvGraphicFramePr>
          <p:nvPr>
            <p:extLst>
              <p:ext uri="{D42A27DB-BD31-4B8C-83A1-F6EECF244321}">
                <p14:modId xmlns:p14="http://schemas.microsoft.com/office/powerpoint/2010/main" val="3476385595"/>
              </p:ext>
            </p:extLst>
          </p:nvPr>
        </p:nvGraphicFramePr>
        <p:xfrm>
          <a:off x="2171564" y="2961359"/>
          <a:ext cx="7848872"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Action Button: Help 6">
            <a:hlinkClick r:id="" action="ppaction://noaction" highlightClick="1"/>
          </p:cNvPr>
          <p:cNvSpPr>
            <a:spLocks noChangeArrowheads="1"/>
          </p:cNvSpPr>
          <p:nvPr/>
        </p:nvSpPr>
        <p:spPr bwMode="auto">
          <a:xfrm>
            <a:off x="6968408" y="4546600"/>
            <a:ext cx="965556" cy="965555"/>
          </a:xfrm>
          <a:prstGeom prst="actionButtonHelp">
            <a:avLst/>
          </a:prstGeom>
          <a:solidFill>
            <a:schemeClr val="bg2">
              <a:lumMod val="90000"/>
            </a:schemeClr>
          </a:solidFill>
          <a:ln w="28575">
            <a:solidFill>
              <a:schemeClr val="bg1"/>
            </a:solidFill>
            <a:headEnd/>
            <a:tailEnd/>
          </a:ln>
        </p:spPr>
        <p:style>
          <a:lnRef idx="2">
            <a:schemeClr val="accent2">
              <a:shade val="50000"/>
            </a:schemeClr>
          </a:lnRef>
          <a:fillRef idx="1">
            <a:schemeClr val="accent2"/>
          </a:fillRef>
          <a:effectRef idx="0">
            <a:schemeClr val="accent2"/>
          </a:effectRef>
          <a:fontRef idx="minor">
            <a:schemeClr val="lt1"/>
          </a:fontRef>
        </p:style>
        <p:txBody>
          <a:bodyPr/>
          <a:lstStyle>
            <a:lvl1pPr>
              <a:spcBef>
                <a:spcPct val="20000"/>
              </a:spcBef>
              <a:buChar char="•"/>
              <a:defRPr sz="3200">
                <a:solidFill>
                  <a:schemeClr val="tx1"/>
                </a:solidFill>
                <a:latin typeface="Arial" pitchFamily="34" charset="0"/>
                <a:ea typeface="ＭＳ Ｐゴシック" pitchFamily="34" charset="-128"/>
              </a:defRPr>
            </a:lvl1pPr>
            <a:lvl2pPr marL="742950" indent="-285750">
              <a:spcBef>
                <a:spcPct val="20000"/>
              </a:spcBef>
              <a:buChar char="–"/>
              <a:defRPr sz="2800">
                <a:solidFill>
                  <a:schemeClr val="tx1"/>
                </a:solidFill>
                <a:latin typeface="Arial" pitchFamily="34" charset="0"/>
                <a:ea typeface="ＭＳ Ｐゴシック" pitchFamily="34" charset="-128"/>
              </a:defRPr>
            </a:lvl2pPr>
            <a:lvl3pPr marL="1143000" indent="-228600">
              <a:spcBef>
                <a:spcPct val="20000"/>
              </a:spcBef>
              <a:buChar char="•"/>
              <a:defRPr sz="2400">
                <a:solidFill>
                  <a:schemeClr val="tx1"/>
                </a:solidFill>
                <a:latin typeface="Arial" pitchFamily="34" charset="0"/>
                <a:ea typeface="ＭＳ Ｐゴシック" pitchFamily="34" charset="-128"/>
              </a:defRPr>
            </a:lvl3pPr>
            <a:lvl4pPr marL="1600200" indent="-228600">
              <a:spcBef>
                <a:spcPct val="20000"/>
              </a:spcBef>
              <a:buChar char="–"/>
              <a:defRPr sz="2000">
                <a:solidFill>
                  <a:schemeClr val="tx1"/>
                </a:solidFill>
                <a:latin typeface="Arial" pitchFamily="34" charset="0"/>
                <a:ea typeface="ＭＳ Ｐゴシック" pitchFamily="34" charset="-128"/>
              </a:defRPr>
            </a:lvl4pPr>
            <a:lvl5pPr marL="2057400" indent="-228600">
              <a:spcBef>
                <a:spcPct val="20000"/>
              </a:spcBef>
              <a:buChar char="»"/>
              <a:defRPr sz="2000">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a:spcBef>
                <a:spcPct val="0"/>
              </a:spcBef>
              <a:buFontTx/>
              <a:buNone/>
              <a:defRPr/>
            </a:pPr>
            <a:endParaRPr lang="en-AU" altLang="en-US" sz="2400" b="1" cap="all" dirty="0">
              <a:ln w="9000" cmpd="sng">
                <a:solidFill>
                  <a:schemeClr val="accent4">
                    <a:shade val="50000"/>
                    <a:satMod val="120000"/>
                  </a:schemeClr>
                </a:solidFill>
                <a:prstDash val="solid"/>
              </a:ln>
              <a:solidFill>
                <a:srgbClr val="EAB200"/>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329730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6" grpId="0">
        <p:bldAsOne/>
      </p:bldGraphic>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51200" y="0"/>
            <a:ext cx="89408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Rectangle 1"/>
          <p:cNvSpPr/>
          <p:nvPr/>
        </p:nvSpPr>
        <p:spPr>
          <a:xfrm>
            <a:off x="4445000" y="1049419"/>
            <a:ext cx="6743700" cy="4053417"/>
          </a:xfrm>
          <a:prstGeom prst="rect">
            <a:avLst/>
          </a:prstGeom>
        </p:spPr>
        <p:txBody>
          <a:bodyPr wrap="square">
            <a:spAutoFit/>
          </a:bodyPr>
          <a:lstStyle/>
          <a:p>
            <a:pPr>
              <a:lnSpc>
                <a:spcPct val="90000"/>
              </a:lnSpc>
            </a:pPr>
            <a:r>
              <a:rPr lang="en-AU" sz="2600" dirty="0">
                <a:solidFill>
                  <a:schemeClr val="bg1"/>
                </a:solidFill>
              </a:rPr>
              <a:t>We have worked, collectively and separately, in dozens of school districts where there was no common point of view on instruction, where ten educators from the same district could watch a fifteen-minute classroom video and have ten different opinions about its quality, ranging the full gamut from high praise to excoriation. Gaining an explicit and widely held view of what constitutes good teaching and learning in your setting is a first step toward any systematic efforts to scaling up quality.</a:t>
            </a:r>
          </a:p>
        </p:txBody>
      </p:sp>
      <p:sp>
        <p:nvSpPr>
          <p:cNvPr id="3" name="TextBox 2"/>
          <p:cNvSpPr txBox="1"/>
          <p:nvPr/>
        </p:nvSpPr>
        <p:spPr>
          <a:xfrm>
            <a:off x="4445000" y="5695357"/>
            <a:ext cx="3009899" cy="397032"/>
          </a:xfrm>
          <a:prstGeom prst="rect">
            <a:avLst/>
          </a:prstGeom>
          <a:noFill/>
        </p:spPr>
        <p:txBody>
          <a:bodyPr wrap="square" rtlCol="0">
            <a:spAutoFit/>
          </a:bodyPr>
          <a:lstStyle/>
          <a:p>
            <a:pPr>
              <a:lnSpc>
                <a:spcPct val="90000"/>
              </a:lnSpc>
            </a:pPr>
            <a:r>
              <a:rPr lang="en-US" altLang="en-US" sz="2200" dirty="0">
                <a:solidFill>
                  <a:srgbClr val="FFC000"/>
                </a:solidFill>
                <a:cs typeface="Segoe UI Light" panose="020B0502040204020203" pitchFamily="34" charset="0"/>
              </a:rPr>
              <a:t>City et al. (2009, p. 173)</a:t>
            </a:r>
            <a:endParaRPr lang="en-AU" sz="2200" dirty="0">
              <a:solidFill>
                <a:srgbClr val="FFC000"/>
              </a:solidFill>
              <a:cs typeface="Segoe UI Light" panose="020B0502040204020203" pitchFamily="34" charset="0"/>
            </a:endParaRPr>
          </a:p>
        </p:txBody>
      </p:sp>
    </p:spTree>
    <p:extLst>
      <p:ext uri="{BB962C8B-B14F-4D97-AF65-F5344CB8AC3E}">
        <p14:creationId xmlns:p14="http://schemas.microsoft.com/office/powerpoint/2010/main" val="3529296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51200" y="0"/>
            <a:ext cx="89408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Rectangle 1"/>
          <p:cNvSpPr/>
          <p:nvPr/>
        </p:nvSpPr>
        <p:spPr>
          <a:xfrm>
            <a:off x="4445000" y="1049419"/>
            <a:ext cx="6743700" cy="2973122"/>
          </a:xfrm>
          <a:prstGeom prst="rect">
            <a:avLst/>
          </a:prstGeom>
        </p:spPr>
        <p:txBody>
          <a:bodyPr wrap="square">
            <a:spAutoFit/>
          </a:bodyPr>
          <a:lstStyle/>
          <a:p>
            <a:pPr>
              <a:lnSpc>
                <a:spcPct val="90000"/>
              </a:lnSpc>
            </a:pPr>
            <a:r>
              <a:rPr lang="en-AU" sz="2600" dirty="0">
                <a:solidFill>
                  <a:schemeClr val="bg1"/>
                </a:solidFill>
              </a:rPr>
              <a:t>Politely refraining from critique and challenge, teachers have no forum for debating and improving their understandings. To the extent that teaching remains a smorgasbord of alternatives … there is no basis for comparing or choosing from among alternatives, no basis for real and helpful debate. This lack impedes the capacity to grow. </a:t>
            </a:r>
          </a:p>
        </p:txBody>
      </p:sp>
      <p:sp>
        <p:nvSpPr>
          <p:cNvPr id="3" name="TextBox 2"/>
          <p:cNvSpPr txBox="1"/>
          <p:nvPr/>
        </p:nvSpPr>
        <p:spPr>
          <a:xfrm>
            <a:off x="4445000" y="5695357"/>
            <a:ext cx="3009899" cy="397032"/>
          </a:xfrm>
          <a:prstGeom prst="rect">
            <a:avLst/>
          </a:prstGeom>
          <a:noFill/>
        </p:spPr>
        <p:txBody>
          <a:bodyPr wrap="square" rtlCol="0">
            <a:spAutoFit/>
          </a:bodyPr>
          <a:lstStyle/>
          <a:p>
            <a:pPr>
              <a:lnSpc>
                <a:spcPct val="90000"/>
              </a:lnSpc>
            </a:pPr>
            <a:r>
              <a:rPr lang="en-US" altLang="en-US" sz="2200" dirty="0">
                <a:solidFill>
                  <a:srgbClr val="FFC000"/>
                </a:solidFill>
                <a:cs typeface="Segoe UI Light" panose="020B0502040204020203" pitchFamily="34" charset="0"/>
              </a:rPr>
              <a:t>Ball (1994)</a:t>
            </a:r>
            <a:endParaRPr lang="en-AU" sz="2200" dirty="0">
              <a:solidFill>
                <a:srgbClr val="FFC000"/>
              </a:solidFill>
              <a:cs typeface="Segoe UI Light" panose="020B0502040204020203" pitchFamily="34" charset="0"/>
            </a:endParaRPr>
          </a:p>
        </p:txBody>
      </p:sp>
    </p:spTree>
    <p:extLst>
      <p:ext uri="{BB962C8B-B14F-4D97-AF65-F5344CB8AC3E}">
        <p14:creationId xmlns:p14="http://schemas.microsoft.com/office/powerpoint/2010/main" val="931759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49519</TotalTime>
  <Words>2706</Words>
  <Application>Microsoft Office PowerPoint</Application>
  <PresentationFormat>Sgrin Lydan</PresentationFormat>
  <Paragraphs>345</Paragraphs>
  <Slides>45</Slides>
  <Notes>20</Notes>
  <HiddenSlides>0</HiddenSlides>
  <MMClips>0</MMClips>
  <ScaleCrop>false</ScaleCrop>
  <HeadingPairs>
    <vt:vector size="6" baseType="variant">
      <vt:variant>
        <vt:lpstr>Ffontiau a Ddefnyddiwyd</vt:lpstr>
      </vt:variant>
      <vt:variant>
        <vt:i4>13</vt:i4>
      </vt:variant>
      <vt:variant>
        <vt:lpstr>Thema</vt:lpstr>
      </vt:variant>
      <vt:variant>
        <vt:i4>1</vt:i4>
      </vt:variant>
      <vt:variant>
        <vt:lpstr>Teitlau Sleidiau</vt:lpstr>
      </vt:variant>
      <vt:variant>
        <vt:i4>45</vt:i4>
      </vt:variant>
    </vt:vector>
  </HeadingPairs>
  <TitlesOfParts>
    <vt:vector size="59" baseType="lpstr">
      <vt:lpstr>ＭＳ Ｐゴシック</vt:lpstr>
      <vt:lpstr>Arial</vt:lpstr>
      <vt:lpstr>Arial Narrow</vt:lpstr>
      <vt:lpstr>Calibri</vt:lpstr>
      <vt:lpstr>Calibri Light</vt:lpstr>
      <vt:lpstr>Garamond</vt:lpstr>
      <vt:lpstr>Segoe UI</vt:lpstr>
      <vt:lpstr>Segoe UI Light</vt:lpstr>
      <vt:lpstr>Times New Roman</vt:lpstr>
      <vt:lpstr>Tw Cen MT</vt:lpstr>
      <vt:lpstr>Tw Cen MT Condensed</vt:lpstr>
      <vt:lpstr>Verdana</vt:lpstr>
      <vt:lpstr>Wingdings</vt:lpstr>
      <vt:lpstr>Office Theme</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vector>
  </TitlesOfParts>
  <Company>The University of Newcastle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 H Le</dc:creator>
  <cp:lastModifiedBy>Mathew Rees</cp:lastModifiedBy>
  <cp:revision>395</cp:revision>
  <cp:lastPrinted>2018-05-14T09:24:11Z</cp:lastPrinted>
  <dcterms:created xsi:type="dcterms:W3CDTF">2016-11-22T01:22:27Z</dcterms:created>
  <dcterms:modified xsi:type="dcterms:W3CDTF">2018-05-22T09:17:28Z</dcterms:modified>
</cp:coreProperties>
</file>