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6"/>
  </p:sldMasterIdLst>
  <p:notesMasterIdLst>
    <p:notesMasterId r:id="rId20"/>
  </p:notesMasterIdLst>
  <p:sldIdLst>
    <p:sldId id="273" r:id="rId7"/>
    <p:sldId id="294" r:id="rId8"/>
    <p:sldId id="295" r:id="rId9"/>
    <p:sldId id="296" r:id="rId10"/>
    <p:sldId id="272" r:id="rId11"/>
    <p:sldId id="297" r:id="rId12"/>
    <p:sldId id="279" r:id="rId13"/>
    <p:sldId id="267" r:id="rId14"/>
    <p:sldId id="269" r:id="rId15"/>
    <p:sldId id="270" r:id="rId16"/>
    <p:sldId id="291" r:id="rId17"/>
    <p:sldId id="285" r:id="rId18"/>
    <p:sldId id="298" r:id="rId19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695CFA-2B01-44EB-AD7F-AB0D099F840C}">
          <p14:sldIdLst>
            <p14:sldId id="273"/>
            <p14:sldId id="294"/>
            <p14:sldId id="295"/>
            <p14:sldId id="296"/>
            <p14:sldId id="272"/>
            <p14:sldId id="297"/>
            <p14:sldId id="279"/>
            <p14:sldId id="267"/>
            <p14:sldId id="269"/>
            <p14:sldId id="270"/>
            <p14:sldId id="291"/>
            <p14:sldId id="285"/>
            <p14:sldId id="298"/>
          </p14:sldIdLst>
        </p14:section>
        <p14:section name="Untitled Section" id="{FD64F583-A2B9-4A46-BDDB-F47B5E7FA73A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A5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2276" autoAdjust="0"/>
  </p:normalViewPr>
  <p:slideViewPr>
    <p:cSldViewPr snapToGrid="0">
      <p:cViewPr varScale="1">
        <p:scale>
          <a:sx n="53" d="100"/>
          <a:sy n="53" d="100"/>
        </p:scale>
        <p:origin x="57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30" d="100"/>
          <a:sy n="130" d="100"/>
        </p:scale>
        <p:origin x="1032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AEBEF6-782D-4B96-9EDA-ED2849F775C1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28238C7-5922-430E-A99B-37CF7A2A09B5}">
      <dgm:prSet phldrT="[Text]" custT="1"/>
      <dgm:spPr/>
      <dgm:t>
        <a:bodyPr/>
        <a:lstStyle/>
        <a:p>
          <a:r>
            <a:rPr lang="en-GB" sz="1000" dirty="0">
              <a:latin typeface="Arial" panose="020B0604020202020204" pitchFamily="34" charset="0"/>
              <a:cs typeface="Arial" panose="020B0604020202020204" pitchFamily="34" charset="0"/>
            </a:rPr>
            <a:t>WCfOL - the national voice for ESDGC and OL</a:t>
          </a:r>
        </a:p>
      </dgm:t>
    </dgm:pt>
    <dgm:pt modelId="{5EBF2D8C-75F4-4B8E-BB26-55EC345354DE}" type="parTrans" cxnId="{BE64F952-2AE0-49B5-97D6-7022AA617327}">
      <dgm:prSet/>
      <dgm:spPr/>
      <dgm:t>
        <a:bodyPr/>
        <a:lstStyle/>
        <a:p>
          <a:endParaRPr lang="en-GB"/>
        </a:p>
      </dgm:t>
    </dgm:pt>
    <dgm:pt modelId="{42C62D3F-11F2-44CC-9788-3DD223549026}" type="sibTrans" cxnId="{BE64F952-2AE0-49B5-97D6-7022AA617327}">
      <dgm:prSet/>
      <dgm:spPr/>
      <dgm:t>
        <a:bodyPr/>
        <a:lstStyle/>
        <a:p>
          <a:endParaRPr lang="en-GB"/>
        </a:p>
      </dgm:t>
    </dgm:pt>
    <dgm:pt modelId="{2744E1BA-6F63-4952-AD06-E65FB5C5D3E1}">
      <dgm:prSet phldrT="[Text]" custT="1"/>
      <dgm:spPr/>
      <dgm:t>
        <a:bodyPr/>
        <a:lstStyle/>
        <a:p>
          <a:r>
            <a:rPr lang="en-GB" sz="1000" dirty="0">
              <a:latin typeface="Arial" panose="020B0604020202020204" pitchFamily="34" charset="0"/>
              <a:cs typeface="Arial" panose="020B0604020202020204" pitchFamily="34" charset="0"/>
            </a:rPr>
            <a:t>OLW - local place based networks</a:t>
          </a:r>
        </a:p>
      </dgm:t>
    </dgm:pt>
    <dgm:pt modelId="{AFCF514B-7FCC-47D2-BC46-D54940E259DA}" type="parTrans" cxnId="{7A1F26C6-8F12-4DC9-8ED8-140610390126}">
      <dgm:prSet/>
      <dgm:spPr/>
      <dgm:t>
        <a:bodyPr/>
        <a:lstStyle/>
        <a:p>
          <a:endParaRPr lang="en-GB"/>
        </a:p>
      </dgm:t>
    </dgm:pt>
    <dgm:pt modelId="{12106222-38B6-40DA-9FEF-FA66AC870505}" type="sibTrans" cxnId="{7A1F26C6-8F12-4DC9-8ED8-140610390126}">
      <dgm:prSet/>
      <dgm:spPr/>
      <dgm:t>
        <a:bodyPr/>
        <a:lstStyle/>
        <a:p>
          <a:endParaRPr lang="en-GB"/>
        </a:p>
      </dgm:t>
    </dgm:pt>
    <dgm:pt modelId="{5D4398D2-95AB-4D48-846F-DED4E36BD320}">
      <dgm:prSet phldrT="[Text]" custT="1"/>
      <dgm:spPr/>
      <dgm:t>
        <a:bodyPr/>
        <a:lstStyle/>
        <a:p>
          <a:r>
            <a:rPr lang="en-GB" sz="1000">
              <a:latin typeface="Arial" panose="020B0604020202020204" pitchFamily="34" charset="0"/>
              <a:cs typeface="Arial" panose="020B0604020202020204" pitchFamily="34" charset="0"/>
            </a:rPr>
            <a:t>OLTN - quality assurance for the sector</a:t>
          </a:r>
        </a:p>
      </dgm:t>
    </dgm:pt>
    <dgm:pt modelId="{EDDFE636-6914-4CF4-80E1-384229720922}" type="parTrans" cxnId="{44838B46-AAC4-4F6A-849A-A04F8D9687FF}">
      <dgm:prSet/>
      <dgm:spPr/>
      <dgm:t>
        <a:bodyPr/>
        <a:lstStyle/>
        <a:p>
          <a:endParaRPr lang="en-GB"/>
        </a:p>
      </dgm:t>
    </dgm:pt>
    <dgm:pt modelId="{7930CA03-D0B0-45DF-8202-D5332E6F0304}" type="sibTrans" cxnId="{44838B46-AAC4-4F6A-849A-A04F8D9687FF}">
      <dgm:prSet/>
      <dgm:spPr/>
      <dgm:t>
        <a:bodyPr/>
        <a:lstStyle/>
        <a:p>
          <a:endParaRPr lang="en-GB"/>
        </a:p>
      </dgm:t>
    </dgm:pt>
    <dgm:pt modelId="{AE01281D-9908-4A59-998E-CC153DCC22B2}" type="pres">
      <dgm:prSet presAssocID="{C8AEBEF6-782D-4B96-9EDA-ED2849F775C1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E1F8BE56-8708-4337-954A-497F96EB3890}" type="pres">
      <dgm:prSet presAssocID="{028238C7-5922-430E-A99B-37CF7A2A09B5}" presName="Accent1" presStyleCnt="0"/>
      <dgm:spPr/>
    </dgm:pt>
    <dgm:pt modelId="{EE84D311-C76D-4EF1-9C4D-ECCEFBB2E4C9}" type="pres">
      <dgm:prSet presAssocID="{028238C7-5922-430E-A99B-37CF7A2A09B5}" presName="Accent" presStyleLbl="node1" presStyleIdx="0" presStyleCnt="3" custScaleX="117293" custScaleY="110726" custLinFactNeighborX="-2488" custLinFactNeighborY="-18442"/>
      <dgm:spPr/>
    </dgm:pt>
    <dgm:pt modelId="{D6CB7DE9-F579-46DD-95E5-114B841DB8D8}" type="pres">
      <dgm:prSet presAssocID="{028238C7-5922-430E-A99B-37CF7A2A09B5}" presName="Parent1" presStyleLbl="revTx" presStyleIdx="0" presStyleCnt="3" custLinFactNeighborX="-3229" custLinFactNeighborY="-60287">
        <dgm:presLayoutVars>
          <dgm:chMax val="1"/>
          <dgm:chPref val="1"/>
          <dgm:bulletEnabled val="1"/>
        </dgm:presLayoutVars>
      </dgm:prSet>
      <dgm:spPr/>
    </dgm:pt>
    <dgm:pt modelId="{16A74DB6-23B8-49D5-B349-A8C038FD5AFC}" type="pres">
      <dgm:prSet presAssocID="{2744E1BA-6F63-4952-AD06-E65FB5C5D3E1}" presName="Accent2" presStyleCnt="0"/>
      <dgm:spPr/>
    </dgm:pt>
    <dgm:pt modelId="{F96E39BE-FA79-424B-9FCE-E652D52B3610}" type="pres">
      <dgm:prSet presAssocID="{2744E1BA-6F63-4952-AD06-E65FB5C5D3E1}" presName="Accent" presStyleLbl="node1" presStyleIdx="1" presStyleCnt="3" custScaleX="108311" custScaleY="109229"/>
      <dgm:spPr/>
    </dgm:pt>
    <dgm:pt modelId="{73DCB746-A921-405C-AF08-0EE1FACB83BB}" type="pres">
      <dgm:prSet presAssocID="{2744E1BA-6F63-4952-AD06-E65FB5C5D3E1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784242B1-E2FD-4FBA-969B-53B352CE8EE3}" type="pres">
      <dgm:prSet presAssocID="{5D4398D2-95AB-4D48-846F-DED4E36BD320}" presName="Accent3" presStyleCnt="0"/>
      <dgm:spPr/>
    </dgm:pt>
    <dgm:pt modelId="{55F536B1-5F18-4674-ABFC-8F4CA4125264}" type="pres">
      <dgm:prSet presAssocID="{5D4398D2-95AB-4D48-846F-DED4E36BD320}" presName="Accent" presStyleLbl="node1" presStyleIdx="2" presStyleCnt="3" custScaleX="112606" custScaleY="93492" custLinFactNeighborX="-2088" custLinFactNeighborY="13221"/>
      <dgm:spPr/>
    </dgm:pt>
    <dgm:pt modelId="{FDD04D3C-4482-45C7-BC2B-260A213FFD0A}" type="pres">
      <dgm:prSet presAssocID="{5D4398D2-95AB-4D48-846F-DED4E36BD320}" presName="Parent3" presStyleLbl="revTx" presStyleIdx="2" presStyleCnt="3" custLinFactNeighborY="38755">
        <dgm:presLayoutVars>
          <dgm:chMax val="1"/>
          <dgm:chPref val="1"/>
          <dgm:bulletEnabled val="1"/>
        </dgm:presLayoutVars>
      </dgm:prSet>
      <dgm:spPr/>
    </dgm:pt>
  </dgm:ptLst>
  <dgm:cxnLst>
    <dgm:cxn modelId="{BB19FA2C-450F-4FE6-AA02-447B7DF4F4FD}" type="presOf" srcId="{2744E1BA-6F63-4952-AD06-E65FB5C5D3E1}" destId="{73DCB746-A921-405C-AF08-0EE1FACB83BB}" srcOrd="0" destOrd="0" presId="urn:microsoft.com/office/officeart/2009/layout/CircleArrowProcess"/>
    <dgm:cxn modelId="{8CE92931-D05A-42D7-B523-56BE0FF364FE}" type="presOf" srcId="{C8AEBEF6-782D-4B96-9EDA-ED2849F775C1}" destId="{AE01281D-9908-4A59-998E-CC153DCC22B2}" srcOrd="0" destOrd="0" presId="urn:microsoft.com/office/officeart/2009/layout/CircleArrowProcess"/>
    <dgm:cxn modelId="{44838B46-AAC4-4F6A-849A-A04F8D9687FF}" srcId="{C8AEBEF6-782D-4B96-9EDA-ED2849F775C1}" destId="{5D4398D2-95AB-4D48-846F-DED4E36BD320}" srcOrd="2" destOrd="0" parTransId="{EDDFE636-6914-4CF4-80E1-384229720922}" sibTransId="{7930CA03-D0B0-45DF-8202-D5332E6F0304}"/>
    <dgm:cxn modelId="{BE64F952-2AE0-49B5-97D6-7022AA617327}" srcId="{C8AEBEF6-782D-4B96-9EDA-ED2849F775C1}" destId="{028238C7-5922-430E-A99B-37CF7A2A09B5}" srcOrd="0" destOrd="0" parTransId="{5EBF2D8C-75F4-4B8E-BB26-55EC345354DE}" sibTransId="{42C62D3F-11F2-44CC-9788-3DD223549026}"/>
    <dgm:cxn modelId="{7A1F26C6-8F12-4DC9-8ED8-140610390126}" srcId="{C8AEBEF6-782D-4B96-9EDA-ED2849F775C1}" destId="{2744E1BA-6F63-4952-AD06-E65FB5C5D3E1}" srcOrd="1" destOrd="0" parTransId="{AFCF514B-7FCC-47D2-BC46-D54940E259DA}" sibTransId="{12106222-38B6-40DA-9FEF-FA66AC870505}"/>
    <dgm:cxn modelId="{FC0098DE-BE11-4D3F-905F-604306A6C228}" type="presOf" srcId="{5D4398D2-95AB-4D48-846F-DED4E36BD320}" destId="{FDD04D3C-4482-45C7-BC2B-260A213FFD0A}" srcOrd="0" destOrd="0" presId="urn:microsoft.com/office/officeart/2009/layout/CircleArrowProcess"/>
    <dgm:cxn modelId="{DE5468E5-0F10-4043-B850-BC38C447931A}" type="presOf" srcId="{028238C7-5922-430E-A99B-37CF7A2A09B5}" destId="{D6CB7DE9-F579-46DD-95E5-114B841DB8D8}" srcOrd="0" destOrd="0" presId="urn:microsoft.com/office/officeart/2009/layout/CircleArrowProcess"/>
    <dgm:cxn modelId="{151492D9-2343-425B-8982-C8A83D9E7EA7}" type="presParOf" srcId="{AE01281D-9908-4A59-998E-CC153DCC22B2}" destId="{E1F8BE56-8708-4337-954A-497F96EB3890}" srcOrd="0" destOrd="0" presId="urn:microsoft.com/office/officeart/2009/layout/CircleArrowProcess"/>
    <dgm:cxn modelId="{26F8C6FE-91E2-441F-B551-088F517297FB}" type="presParOf" srcId="{E1F8BE56-8708-4337-954A-497F96EB3890}" destId="{EE84D311-C76D-4EF1-9C4D-ECCEFBB2E4C9}" srcOrd="0" destOrd="0" presId="urn:microsoft.com/office/officeart/2009/layout/CircleArrowProcess"/>
    <dgm:cxn modelId="{86C6846D-7012-4DAD-B311-88651AEE5FDE}" type="presParOf" srcId="{AE01281D-9908-4A59-998E-CC153DCC22B2}" destId="{D6CB7DE9-F579-46DD-95E5-114B841DB8D8}" srcOrd="1" destOrd="0" presId="urn:microsoft.com/office/officeart/2009/layout/CircleArrowProcess"/>
    <dgm:cxn modelId="{FF4AC43D-B0D5-4C1A-9D7E-902B0A133158}" type="presParOf" srcId="{AE01281D-9908-4A59-998E-CC153DCC22B2}" destId="{16A74DB6-23B8-49D5-B349-A8C038FD5AFC}" srcOrd="2" destOrd="0" presId="urn:microsoft.com/office/officeart/2009/layout/CircleArrowProcess"/>
    <dgm:cxn modelId="{A55DF7D1-FBA3-4783-AE25-87FC71D53918}" type="presParOf" srcId="{16A74DB6-23B8-49D5-B349-A8C038FD5AFC}" destId="{F96E39BE-FA79-424B-9FCE-E652D52B3610}" srcOrd="0" destOrd="0" presId="urn:microsoft.com/office/officeart/2009/layout/CircleArrowProcess"/>
    <dgm:cxn modelId="{CB37172B-5DD3-4DA9-8597-2C8571182380}" type="presParOf" srcId="{AE01281D-9908-4A59-998E-CC153DCC22B2}" destId="{73DCB746-A921-405C-AF08-0EE1FACB83BB}" srcOrd="3" destOrd="0" presId="urn:microsoft.com/office/officeart/2009/layout/CircleArrowProcess"/>
    <dgm:cxn modelId="{12A68555-9272-45A5-81CE-644083C5E679}" type="presParOf" srcId="{AE01281D-9908-4A59-998E-CC153DCC22B2}" destId="{784242B1-E2FD-4FBA-969B-53B352CE8EE3}" srcOrd="4" destOrd="0" presId="urn:microsoft.com/office/officeart/2009/layout/CircleArrowProcess"/>
    <dgm:cxn modelId="{0B25490D-2A67-4CAF-80AD-EC1E74BB6F9A}" type="presParOf" srcId="{784242B1-E2FD-4FBA-969B-53B352CE8EE3}" destId="{55F536B1-5F18-4674-ABFC-8F4CA4125264}" srcOrd="0" destOrd="0" presId="urn:microsoft.com/office/officeart/2009/layout/CircleArrowProcess"/>
    <dgm:cxn modelId="{3BF97262-BE45-413B-BDC2-2517191A7829}" type="presParOf" srcId="{AE01281D-9908-4A59-998E-CC153DCC22B2}" destId="{FDD04D3C-4482-45C7-BC2B-260A213FFD0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84D311-C76D-4EF1-9C4D-ECCEFBB2E4C9}">
      <dsp:nvSpPr>
        <dsp:cNvPr id="0" name=""/>
        <dsp:cNvSpPr/>
      </dsp:nvSpPr>
      <dsp:spPr>
        <a:xfrm>
          <a:off x="653092" y="46416"/>
          <a:ext cx="1725141" cy="162880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B7DE9-F579-46DD-95E5-114B841DB8D8}">
      <dsp:nvSpPr>
        <dsp:cNvPr id="0" name=""/>
        <dsp:cNvSpPr/>
      </dsp:nvSpPr>
      <dsp:spPr>
        <a:xfrm>
          <a:off x="1115562" y="681374"/>
          <a:ext cx="817293" cy="408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 pitchFamily="34" charset="0"/>
              <a:cs typeface="Arial" panose="020B0604020202020204" pitchFamily="34" charset="0"/>
            </a:rPr>
            <a:t>WCfOL - the national voice for ESDGC and OL</a:t>
          </a:r>
        </a:p>
      </dsp:txBody>
      <dsp:txXfrm>
        <a:off x="1115562" y="681374"/>
        <a:ext cx="817293" cy="408548"/>
      </dsp:txXfrm>
    </dsp:sp>
    <dsp:sp modelId="{F96E39BE-FA79-424B-9FCE-E652D52B3610}">
      <dsp:nvSpPr>
        <dsp:cNvPr id="0" name=""/>
        <dsp:cNvSpPr/>
      </dsp:nvSpPr>
      <dsp:spPr>
        <a:xfrm>
          <a:off x="347231" y="1173923"/>
          <a:ext cx="1593034" cy="160678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DCB746-A921-405C-AF08-0EE1FACB83BB}">
      <dsp:nvSpPr>
        <dsp:cNvPr id="0" name=""/>
        <dsp:cNvSpPr/>
      </dsp:nvSpPr>
      <dsp:spPr>
        <a:xfrm>
          <a:off x="735101" y="1777775"/>
          <a:ext cx="817293" cy="408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 pitchFamily="34" charset="0"/>
              <a:cs typeface="Arial" panose="020B0604020202020204" pitchFamily="34" charset="0"/>
            </a:rPr>
            <a:t>OLW - local place based networks</a:t>
          </a:r>
        </a:p>
      </dsp:txBody>
      <dsp:txXfrm>
        <a:off x="735101" y="1777775"/>
        <a:ext cx="817293" cy="408548"/>
      </dsp:txXfrm>
    </dsp:sp>
    <dsp:sp modelId="{55F536B1-5F18-4674-ABFC-8F4CA4125264}">
      <dsp:nvSpPr>
        <dsp:cNvPr id="0" name=""/>
        <dsp:cNvSpPr/>
      </dsp:nvSpPr>
      <dsp:spPr>
        <a:xfrm>
          <a:off x="815508" y="2396426"/>
          <a:ext cx="1422936" cy="118187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D04D3C-4482-45C7-BC2B-260A213FFD0A}">
      <dsp:nvSpPr>
        <dsp:cNvPr id="0" name=""/>
        <dsp:cNvSpPr/>
      </dsp:nvSpPr>
      <dsp:spPr>
        <a:xfrm>
          <a:off x="1143886" y="2787430"/>
          <a:ext cx="817293" cy="408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>
              <a:latin typeface="Arial" panose="020B0604020202020204" pitchFamily="34" charset="0"/>
              <a:cs typeface="Arial" panose="020B0604020202020204" pitchFamily="34" charset="0"/>
            </a:rPr>
            <a:t>OLTN - quality assurance for the sector</a:t>
          </a:r>
        </a:p>
      </dsp:txBody>
      <dsp:txXfrm>
        <a:off x="1143886" y="2787430"/>
        <a:ext cx="817293" cy="408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B435F0E6-AC5D-4E26-8358-3D56013EF103}" type="datetimeFigureOut">
              <a:rPr lang="en-GB" smtClean="0"/>
              <a:t>21/10/2018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5028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AA83DDEC-5940-4676-957C-C087F04EA5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5014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1513" y="109538"/>
            <a:ext cx="5919787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12617" y="3688984"/>
            <a:ext cx="5388610" cy="3884861"/>
          </a:xfrm>
        </p:spPr>
        <p:txBody>
          <a:bodyPr/>
          <a:lstStyle/>
          <a:p>
            <a:endParaRPr lang="en-GB" sz="1000" b="0" kern="1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E6A4-55B7-42F1-9F58-6BBDBC7E90C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417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837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6163" y="254000"/>
            <a:ext cx="3897312" cy="219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68849" y="2572526"/>
            <a:ext cx="6060093" cy="717237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E6A4-55B7-42F1-9F58-6BBDBC7E90C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864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E6A4-55B7-42F1-9F58-6BBDBC7E90C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497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07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487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015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9885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6000" y="257175"/>
            <a:ext cx="2682875" cy="15097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577" y="2088292"/>
            <a:ext cx="5388610" cy="705570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21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381000"/>
            <a:ext cx="2287587" cy="128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97708" y="1890585"/>
            <a:ext cx="6339016" cy="769825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b="0" dirty="0"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b="0" dirty="0">
              <a:cs typeface="Arial" panose="020B0604020202020204" pitchFamily="34" charset="0"/>
            </a:endParaRPr>
          </a:p>
          <a:p>
            <a:endParaRPr lang="en-GB" sz="1100" b="1" dirty="0">
              <a:cs typeface="Arial" panose="020B0604020202020204" pitchFamily="34" charset="0"/>
            </a:endParaRP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6684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577" y="4748163"/>
            <a:ext cx="5480651" cy="3884861"/>
          </a:xfrm>
        </p:spPr>
        <p:txBody>
          <a:bodyPr/>
          <a:lstStyle/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0747" indent="-170747">
              <a:buFont typeface="Arial" panose="020B0604020202020204" pitchFamily="34" charset="0"/>
              <a:buChar char="•"/>
            </a:pPr>
            <a:endParaRPr lang="en-GB" sz="800" b="1" dirty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441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 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967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 </a:t>
            </a: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30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UPERGRAPHIC_FINAL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626"/>
            <a:ext cx="12192000" cy="2492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83359"/>
            <a:ext cx="10363200" cy="1470025"/>
          </a:xfrm>
        </p:spPr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26557"/>
            <a:ext cx="8534400" cy="1752600"/>
          </a:xfrm>
        </p:spPr>
        <p:txBody>
          <a:bodyPr>
            <a:noAutofit/>
          </a:bodyPr>
          <a:lstStyle>
            <a:lvl1pPr marL="0" indent="0" algn="ctr">
              <a:buNone/>
              <a:defRPr>
                <a:solidFill>
                  <a:srgbClr val="0091A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0" tIns="0" rIns="0" bIns="0" rtlCol="0" anchor="b" anchorCtr="0"/>
          <a:lstStyle>
            <a:lvl1pPr>
              <a:defRPr lang="en-GB" smtClean="0"/>
            </a:lvl1pPr>
          </a:lstStyle>
          <a:p>
            <a:fld id="{95B698E4-0AB5-410A-A0CD-38C73D25D732}" type="datetime3">
              <a:rPr lang="en-US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0" tIns="0" rIns="0" bIns="0" rtlCol="0" anchor="b" anchorCtr="0"/>
          <a:lstStyle>
            <a:lvl1pPr>
              <a:defRPr lang="en-GB" smtClean="0"/>
            </a:lvl1pPr>
          </a:lstStyle>
          <a:p>
            <a:fld id="{1EB79DAB-90E4-4F14-9B31-761BB9951B41}" type="slidenum">
              <a:rPr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331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799" y="476250"/>
            <a:ext cx="8760884" cy="1223963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799" y="1989138"/>
            <a:ext cx="8760884" cy="4608214"/>
          </a:xfrm>
        </p:spPr>
        <p:txBody>
          <a:bodyPr>
            <a:no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06984" y="1989138"/>
            <a:ext cx="2453216" cy="4608214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5F934297-E040-40B9-8B9E-1F9726BDDFE6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79DAB-90E4-4F14-9B31-761BB9951B41}" type="slidenum">
              <a:rPr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1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1989138"/>
            <a:ext cx="11328400" cy="4536206"/>
          </a:xfrm>
        </p:spPr>
        <p:txBody>
          <a:bodyPr vert="eaVer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36359631-7D1F-459B-928E-43544B05E48E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233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984" y="1844824"/>
            <a:ext cx="2453216" cy="4608513"/>
          </a:xfrm>
        </p:spPr>
        <p:txBody>
          <a:bodyPr vert="eaVert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548681"/>
            <a:ext cx="8583084" cy="6003707"/>
          </a:xfrm>
        </p:spPr>
        <p:txBody>
          <a:bodyPr vert="eaVer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5C166BB2-EF58-472A-B562-AE6313B280A8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86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916832"/>
            <a:ext cx="11328400" cy="453635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48528" y="54067"/>
            <a:ext cx="2844800" cy="365125"/>
          </a:xfrm>
        </p:spPr>
        <p:txBody>
          <a:bodyPr>
            <a:noAutofit/>
          </a:bodyPr>
          <a:lstStyle>
            <a:lvl1pPr algn="r">
              <a:defRPr>
                <a:solidFill>
                  <a:srgbClr val="3C3C41"/>
                </a:solidFill>
              </a:defRPr>
            </a:lvl1pPr>
          </a:lstStyle>
          <a:p>
            <a:fld id="{7E9EFE7B-2BB4-4E22-8F09-F199B7FE1F90}" type="datetime3">
              <a:rPr lang="en-US" smtClean="0"/>
              <a:pPr/>
              <a:t>21 October 2018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09099" y="107107"/>
            <a:ext cx="2451100" cy="312084"/>
          </a:xfrm>
        </p:spPr>
        <p:txBody>
          <a:bodyPr>
            <a:noAutofit/>
          </a:bodyPr>
          <a:lstStyle>
            <a:lvl1pPr>
              <a:defRPr>
                <a:solidFill>
                  <a:srgbClr val="3C3C4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rgbClr val="3C3C41"/>
                </a:solidFill>
              </a:defRPr>
            </a:lvl1pPr>
          </a:lstStyle>
          <a:p>
            <a:fld id="{1EB79DAB-90E4-4F14-9B31-761BB9951B41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7094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UPERGRAPHIC_FINAL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626"/>
            <a:ext cx="12192000" cy="2492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3507086"/>
            <a:ext cx="10363200" cy="1362075"/>
          </a:xfrm>
        </p:spPr>
        <p:txBody>
          <a:bodyPr anchor="t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006899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FA6D568E-1C59-4CAF-A029-FD62F99FD889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08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916833"/>
            <a:ext cx="5558400" cy="452596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495" y="1916833"/>
            <a:ext cx="5384800" cy="452596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4AC1BCF0-B662-4372-B5A6-2FF7226A59F1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46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A8E4-17AA-4AC4-89B9-B29C821773F6}" type="datetime3">
              <a:rPr lang="en-US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79DAB-90E4-4F14-9B31-761BB9951B41}" type="slidenum">
              <a:rPr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916831"/>
            <a:ext cx="11328400" cy="21600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31801" y="4293096"/>
            <a:ext cx="11318495" cy="21600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2565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1" y="476250"/>
            <a:ext cx="8775700" cy="1223963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989138"/>
            <a:ext cx="5558400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800" y="2708920"/>
            <a:ext cx="5558400" cy="3951288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800" y="1989138"/>
            <a:ext cx="5558400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800" y="2708920"/>
            <a:ext cx="5558400" cy="3951288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7986C46A-F843-447A-8F94-C253222F6B0E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99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1FA7E4C7-43F1-4ECF-A514-1D14603EEA9D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64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1E02EA0E-FF6F-4CE6-9D55-67502EE03C71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983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1" y="476250"/>
            <a:ext cx="8760884" cy="1223963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799" y="1916833"/>
            <a:ext cx="8760884" cy="460851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06984" y="1978026"/>
            <a:ext cx="2453216" cy="4542032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sz="1400" b="0" i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FB8DC4F9-3CF5-46C8-A80A-DE5B03B3E759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9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801" y="476250"/>
            <a:ext cx="8775700" cy="12239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26" name="Picture 2" descr="NRW_logo_CMYK_stack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601" y="581026"/>
            <a:ext cx="2207684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916833"/>
            <a:ext cx="11150600" cy="42093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48528" y="63592"/>
            <a:ext cx="28448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en-GB" sz="900" b="1" smtClean="0">
                <a:solidFill>
                  <a:schemeClr val="tx2"/>
                </a:solidFill>
              </a:defRPr>
            </a:lvl1pPr>
          </a:lstStyle>
          <a:p>
            <a:fld id="{41B6A8E4-17AA-4AC4-89B9-B29C821773F6}" type="datetime3">
              <a:rPr lang="en-US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09099" y="116632"/>
            <a:ext cx="2451100" cy="31208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07500" y="6413501"/>
            <a:ext cx="28448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en-GB" sz="900" b="1" smtClean="0">
                <a:solidFill>
                  <a:schemeClr val="tx2"/>
                </a:solidFill>
              </a:defRPr>
            </a:lvl1pPr>
          </a:lstStyle>
          <a:p>
            <a:fld id="{1EB79DAB-90E4-4F14-9B31-761BB9951B41}" type="slidenum">
              <a:rPr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9309101" y="428625"/>
            <a:ext cx="2451100" cy="3175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 sz="1800" dirty="0">
              <a:solidFill>
                <a:prstClr val="black"/>
              </a:solidFill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 flipV="1">
            <a:off x="431801" y="428625"/>
            <a:ext cx="8775700" cy="3175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8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400" b="1" kern="1200">
          <a:solidFill>
            <a:srgbClr val="0091A5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ct val="20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66700" indent="-2667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542925" indent="-276225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09625" indent="-2667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hyperlink" Target="http://www.outdoorlearningwales.org/home" TargetMode="External"/><Relationship Id="rId7" Type="http://schemas.openxmlformats.org/officeDocument/2006/relationships/diagramData" Target="../diagrams/data1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microsoft.com/office/2007/relationships/diagramDrawing" Target="../diagrams/drawing1.xml"/><Relationship Id="rId5" Type="http://schemas.openxmlformats.org/officeDocument/2006/relationships/image" Target="../media/image30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29.png"/><Relationship Id="rId9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493452"/>
            <a:ext cx="7772400" cy="2262113"/>
          </a:xfrm>
        </p:spPr>
        <p:txBody>
          <a:bodyPr/>
          <a:lstStyle/>
          <a:p>
            <a:br>
              <a:rPr lang="en-GB" dirty="0"/>
            </a:br>
            <a:br>
              <a:rPr lang="en-GB" sz="4000" dirty="0"/>
            </a:br>
            <a:r>
              <a:rPr lang="en-GB" sz="4000" dirty="0">
                <a:solidFill>
                  <a:srgbClr val="0091A5"/>
                </a:solidFill>
              </a:rPr>
              <a:t>Dyfodol </a:t>
            </a:r>
            <a:r>
              <a:rPr lang="en-GB" sz="4000" dirty="0" err="1">
                <a:solidFill>
                  <a:srgbClr val="0091A5"/>
                </a:solidFill>
              </a:rPr>
              <a:t>Llwyddiannus</a:t>
            </a:r>
            <a:r>
              <a:rPr lang="en-GB" sz="4000" dirty="0">
                <a:solidFill>
                  <a:srgbClr val="0091A5"/>
                </a:solidFill>
              </a:rPr>
              <a:t> </a:t>
            </a:r>
            <a:r>
              <a:rPr lang="en-GB" sz="4000" dirty="0" err="1">
                <a:solidFill>
                  <a:srgbClr val="0091A5"/>
                </a:solidFill>
              </a:rPr>
              <a:t>drwy</a:t>
            </a:r>
            <a:r>
              <a:rPr lang="en-GB" sz="4000" dirty="0">
                <a:solidFill>
                  <a:srgbClr val="0091A5"/>
                </a:solidFill>
              </a:rPr>
              <a:t> </a:t>
            </a:r>
            <a:r>
              <a:rPr lang="en-GB" sz="4000" dirty="0" err="1">
                <a:solidFill>
                  <a:srgbClr val="0091A5"/>
                </a:solidFill>
              </a:rPr>
              <a:t>Ddysgu</a:t>
            </a:r>
            <a:r>
              <a:rPr lang="en-GB" sz="4000" dirty="0">
                <a:solidFill>
                  <a:srgbClr val="0091A5"/>
                </a:solidFill>
              </a:rPr>
              <a:t> yn yr Awyr Agored</a:t>
            </a:r>
            <a:br>
              <a:rPr lang="en-GB" sz="4000" dirty="0"/>
            </a:br>
            <a:br>
              <a:rPr lang="en-GB" sz="4000" dirty="0">
                <a:solidFill>
                  <a:srgbClr val="0091A5"/>
                </a:solidFill>
              </a:rPr>
            </a:br>
            <a:r>
              <a:rPr lang="en-GB" sz="4000" dirty="0">
                <a:solidFill>
                  <a:srgbClr val="2D962D"/>
                </a:solidFill>
              </a:rPr>
              <a:t>Cyfoeth Naturiol Cymru</a:t>
            </a:r>
            <a:br>
              <a:rPr lang="en-GB" sz="4000" dirty="0">
                <a:solidFill>
                  <a:srgbClr val="0091A5"/>
                </a:solidFill>
              </a:rPr>
            </a:br>
            <a:r>
              <a:rPr lang="en-GB" sz="4000" dirty="0">
                <a:solidFill>
                  <a:srgbClr val="0091A5"/>
                </a:solidFill>
              </a:rPr>
              <a:t> </a:t>
            </a:r>
            <a:br>
              <a:rPr lang="en-GB" dirty="0">
                <a:solidFill>
                  <a:srgbClr val="0091A5"/>
                </a:solidFill>
              </a:rPr>
            </a:br>
            <a:br>
              <a:rPr lang="en-GB" dirty="0"/>
            </a:br>
            <a:endParaRPr lang="en-GB" sz="1800" baseline="30000" dirty="0">
              <a:solidFill>
                <a:srgbClr val="0091A5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63A450-3F45-4D3D-9EA0-C5871DC55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01" y="494283"/>
            <a:ext cx="4682134" cy="133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39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1004" y="1818709"/>
            <a:ext cx="2813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solidFill>
                  <a:schemeClr val="accent2">
                    <a:lumMod val="75000"/>
                  </a:schemeClr>
                </a:solidFill>
              </a:rPr>
              <a:t>Camau</a:t>
            </a:r>
            <a:r>
              <a:rPr lang="en-GB" sz="3200" b="1" dirty="0">
                <a:solidFill>
                  <a:schemeClr val="accent2">
                    <a:lumMod val="75000"/>
                  </a:schemeClr>
                </a:solidFill>
              </a:rPr>
              <a:t> 5 &amp; 6 </a:t>
            </a:r>
          </a:p>
        </p:txBody>
      </p:sp>
      <p:sp>
        <p:nvSpPr>
          <p:cNvPr id="8" name="Rectangle 7"/>
          <p:cNvSpPr/>
          <p:nvPr/>
        </p:nvSpPr>
        <p:spPr>
          <a:xfrm>
            <a:off x="492369" y="630600"/>
            <a:ext cx="89027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91A5"/>
                </a:solidFill>
              </a:rPr>
              <a:t>Mae </a:t>
            </a:r>
            <a:r>
              <a:rPr lang="en-GB" sz="3200" b="1" dirty="0" err="1">
                <a:solidFill>
                  <a:srgbClr val="0091A5"/>
                </a:solidFill>
              </a:rPr>
              <a:t>meithrin</a:t>
            </a:r>
            <a:r>
              <a:rPr lang="en-GB" sz="3200" b="1" dirty="0">
                <a:solidFill>
                  <a:srgbClr val="0091A5"/>
                </a:solidFill>
              </a:rPr>
              <a:t> </a:t>
            </a:r>
            <a:r>
              <a:rPr lang="en-GB" sz="3200" b="1" dirty="0" err="1">
                <a:solidFill>
                  <a:srgbClr val="227122"/>
                </a:solidFill>
              </a:rPr>
              <a:t>Cysylltiad</a:t>
            </a:r>
            <a:r>
              <a:rPr lang="en-GB" sz="3200" b="1" dirty="0">
                <a:solidFill>
                  <a:srgbClr val="227122"/>
                </a:solidFill>
              </a:rPr>
              <a:t> â</a:t>
            </a:r>
            <a:r>
              <a:rPr lang="en-GB" sz="32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b="1" dirty="0" err="1">
                <a:solidFill>
                  <a:schemeClr val="accent2">
                    <a:lumMod val="75000"/>
                  </a:schemeClr>
                </a:solidFill>
              </a:rPr>
              <a:t>Natur</a:t>
            </a:r>
            <a:r>
              <a:rPr lang="en-GB" sz="3200" b="1" dirty="0">
                <a:solidFill>
                  <a:srgbClr val="0091A5"/>
                </a:solidFill>
              </a:rPr>
              <a:t> yn </a:t>
            </a:r>
            <a:r>
              <a:rPr lang="en-GB" sz="3200" b="1" dirty="0" err="1">
                <a:solidFill>
                  <a:srgbClr val="0091A5"/>
                </a:solidFill>
              </a:rPr>
              <a:t>rhoi</a:t>
            </a:r>
            <a:r>
              <a:rPr lang="en-GB" sz="3200" b="1" dirty="0">
                <a:solidFill>
                  <a:srgbClr val="0091A5"/>
                </a:solidFill>
              </a:rPr>
              <a:t> </a:t>
            </a:r>
            <a:r>
              <a:rPr lang="en-GB" sz="3200" b="1" dirty="0" err="1">
                <a:solidFill>
                  <a:srgbClr val="0091A5"/>
                </a:solidFill>
              </a:rPr>
              <a:t>nifer</a:t>
            </a:r>
            <a:r>
              <a:rPr lang="en-GB" sz="3200" b="1" dirty="0">
                <a:solidFill>
                  <a:srgbClr val="0091A5"/>
                </a:solidFill>
              </a:rPr>
              <a:t> o </a:t>
            </a:r>
            <a:r>
              <a:rPr lang="en-GB" sz="3200" b="1" dirty="0" err="1">
                <a:solidFill>
                  <a:srgbClr val="0091A5"/>
                </a:solidFill>
              </a:rPr>
              <a:t>fanteision</a:t>
            </a:r>
            <a:r>
              <a:rPr lang="en-GB" sz="3200" b="1" dirty="0">
                <a:solidFill>
                  <a:srgbClr val="0091A5"/>
                </a:solidFill>
              </a:rPr>
              <a:t> </a:t>
            </a:r>
            <a:r>
              <a:rPr lang="en-GB" sz="3200" b="1" dirty="0" err="1">
                <a:solidFill>
                  <a:srgbClr val="0091A5"/>
                </a:solidFill>
              </a:rPr>
              <a:t>hir</a:t>
            </a:r>
            <a:r>
              <a:rPr lang="en-GB" sz="3200" b="1" dirty="0">
                <a:solidFill>
                  <a:srgbClr val="0091A5"/>
                </a:solidFill>
              </a:rPr>
              <a:t> </a:t>
            </a:r>
            <a:r>
              <a:rPr lang="en-GB" sz="3200" b="1" dirty="0" err="1">
                <a:solidFill>
                  <a:srgbClr val="0091A5"/>
                </a:solidFill>
              </a:rPr>
              <a:t>dymor</a:t>
            </a:r>
            <a:endParaRPr lang="en-GB" sz="3200" b="1" dirty="0">
              <a:solidFill>
                <a:srgbClr val="0091A5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63816" y="1991274"/>
            <a:ext cx="5367246" cy="23698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Beth </a:t>
            </a:r>
            <a:r>
              <a:rPr lang="en-GB" sz="1600" b="1" dirty="0" err="1">
                <a:solidFill>
                  <a:schemeClr val="accent2">
                    <a:lumMod val="75000"/>
                  </a:schemeClr>
                </a:solidFill>
              </a:rPr>
              <a:t>allwch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 chi </a:t>
            </a:r>
            <a:r>
              <a:rPr lang="en-GB" sz="1600" b="1" dirty="0" err="1">
                <a:solidFill>
                  <a:schemeClr val="accent2">
                    <a:lumMod val="75000"/>
                  </a:schemeClr>
                </a:solidFill>
              </a:rPr>
              <a:t>wneud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 .. </a:t>
            </a:r>
            <a:r>
              <a:rPr lang="en-GB" sz="1600" b="1" dirty="0" err="1">
                <a:solidFill>
                  <a:schemeClr val="accent2">
                    <a:lumMod val="75000"/>
                  </a:schemeClr>
                </a:solidFill>
              </a:rPr>
              <a:t>Darparu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600" b="1" dirty="0" err="1">
                <a:solidFill>
                  <a:schemeClr val="accent2">
                    <a:lumMod val="75000"/>
                  </a:schemeClr>
                </a:solidFill>
              </a:rPr>
              <a:t>dylanwadu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 a </a:t>
            </a:r>
            <a:r>
              <a:rPr lang="en-GB" sz="1600" b="1" dirty="0" err="1">
                <a:solidFill>
                  <a:schemeClr val="accent2">
                    <a:lumMod val="75000"/>
                  </a:schemeClr>
                </a:solidFill>
              </a:rPr>
              <a:t>chyngori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. /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0091A5"/>
                </a:solidFill>
              </a:rPr>
              <a:t>Darparu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neu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gyfeirio</a:t>
            </a:r>
            <a:r>
              <a:rPr lang="en-GB" sz="1600" b="1" dirty="0">
                <a:solidFill>
                  <a:srgbClr val="0091A5"/>
                </a:solidFill>
              </a:rPr>
              <a:t> at </a:t>
            </a:r>
            <a:r>
              <a:rPr lang="en-GB" sz="1600" b="1" dirty="0" err="1">
                <a:solidFill>
                  <a:srgbClr val="0091A5"/>
                </a:solidFill>
              </a:rPr>
              <a:t>gyfleoedd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gwirfoddoli</a:t>
            </a:r>
            <a:r>
              <a:rPr lang="en-GB" sz="1600" b="1" dirty="0">
                <a:solidFill>
                  <a:srgbClr val="0091A5"/>
                </a:solidFill>
              </a:rPr>
              <a:t> a </a:t>
            </a:r>
            <a:r>
              <a:rPr lang="en-GB" sz="1600" b="1" dirty="0" err="1">
                <a:solidFill>
                  <a:srgbClr val="0091A5"/>
                </a:solidFill>
              </a:rPr>
              <a:t>lleoliadau</a:t>
            </a:r>
            <a:r>
              <a:rPr lang="en-GB" sz="1600" b="1" dirty="0">
                <a:solidFill>
                  <a:srgbClr val="0091A5"/>
                </a:solidFill>
              </a:rPr>
              <a:t> yn yr </a:t>
            </a:r>
            <a:r>
              <a:rPr lang="en-GB" sz="1600" b="1" dirty="0" err="1">
                <a:solidFill>
                  <a:srgbClr val="0091A5"/>
                </a:solidFill>
              </a:rPr>
              <a:t>awyr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agored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0091A5"/>
                </a:solidFill>
              </a:rPr>
              <a:t>Dylanwadu</a:t>
            </a:r>
            <a:r>
              <a:rPr lang="en-GB" sz="1600" b="1" dirty="0">
                <a:solidFill>
                  <a:srgbClr val="0091A5"/>
                </a:solidFill>
              </a:rPr>
              <a:t> ar </a:t>
            </a:r>
            <a:r>
              <a:rPr lang="en-GB" sz="1600" b="1" dirty="0" err="1">
                <a:solidFill>
                  <a:srgbClr val="0091A5"/>
                </a:solidFill>
              </a:rPr>
              <a:t>gadwraeth</a:t>
            </a:r>
            <a:r>
              <a:rPr lang="en-GB" sz="1600" b="1" dirty="0">
                <a:solidFill>
                  <a:srgbClr val="0091A5"/>
                </a:solidFill>
              </a:rPr>
              <a:t> a’r </a:t>
            </a:r>
            <a:r>
              <a:rPr lang="en-GB" sz="1600" b="1" dirty="0" err="1">
                <a:solidFill>
                  <a:srgbClr val="0091A5"/>
                </a:solidFill>
              </a:rPr>
              <a:t>gwaith</a:t>
            </a:r>
            <a:r>
              <a:rPr lang="en-GB" sz="1600" b="1" dirty="0">
                <a:solidFill>
                  <a:srgbClr val="0091A5"/>
                </a:solidFill>
              </a:rPr>
              <a:t> o </a:t>
            </a:r>
            <a:r>
              <a:rPr lang="en-GB" sz="1600" b="1" dirty="0" err="1">
                <a:solidFill>
                  <a:srgbClr val="0091A5"/>
                </a:solidFill>
              </a:rPr>
              <a:t>ychwanegu</a:t>
            </a:r>
            <a:r>
              <a:rPr lang="en-GB" sz="1600" b="1" dirty="0">
                <a:solidFill>
                  <a:srgbClr val="0091A5"/>
                </a:solidFill>
              </a:rPr>
              <a:t> at </a:t>
            </a:r>
            <a:r>
              <a:rPr lang="en-GB" sz="1600" b="1" dirty="0" err="1">
                <a:solidFill>
                  <a:srgbClr val="0091A5"/>
                </a:solidFill>
              </a:rPr>
              <a:t>seilwaith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gwyrdd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0091A5"/>
                </a:solidFill>
              </a:rPr>
              <a:t>Cynghori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partneriaid</a:t>
            </a:r>
            <a:r>
              <a:rPr lang="en-GB" sz="1600" b="1" dirty="0">
                <a:solidFill>
                  <a:srgbClr val="0091A5"/>
                </a:solidFill>
              </a:rPr>
              <a:t> ar y </a:t>
            </a:r>
            <a:r>
              <a:rPr lang="en-GB" sz="1600" b="1" dirty="0" err="1">
                <a:solidFill>
                  <a:srgbClr val="0091A5"/>
                </a:solidFill>
              </a:rPr>
              <a:t>manteision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niferus</a:t>
            </a:r>
            <a:endParaRPr lang="en-GB" sz="1600" b="1" dirty="0">
              <a:solidFill>
                <a:srgbClr val="0091A5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0091A5"/>
                </a:solidFill>
              </a:rPr>
              <a:t>Dylanwadu</a:t>
            </a:r>
            <a:r>
              <a:rPr lang="en-GB" sz="1600" b="1" dirty="0">
                <a:solidFill>
                  <a:srgbClr val="0091A5"/>
                </a:solidFill>
              </a:rPr>
              <a:t> ar </a:t>
            </a:r>
            <a:r>
              <a:rPr lang="en-GB" sz="1600" b="1" dirty="0" err="1">
                <a:solidFill>
                  <a:srgbClr val="0091A5"/>
                </a:solidFill>
              </a:rPr>
              <a:t>sefydliadau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addysg</a:t>
            </a:r>
            <a:r>
              <a:rPr lang="en-GB" sz="1600" b="1" dirty="0">
                <a:solidFill>
                  <a:srgbClr val="0091A5"/>
                </a:solidFill>
              </a:rPr>
              <a:t> a </a:t>
            </a:r>
            <a:r>
              <a:rPr lang="en-GB" sz="1600" b="1" dirty="0" err="1">
                <a:solidFill>
                  <a:srgbClr val="0091A5"/>
                </a:solidFill>
              </a:rPr>
              <a:t>hyfforddi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4333B126-B39B-4FA2-A584-F9A8E66EAF3B}"/>
              </a:ext>
            </a:extLst>
          </p:cNvPr>
          <p:cNvSpPr/>
          <p:nvPr/>
        </p:nvSpPr>
        <p:spPr>
          <a:xfrm rot="21202577">
            <a:off x="5401488" y="4708551"/>
            <a:ext cx="6492626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Manteision</a:t>
            </a:r>
            <a:r>
              <a:rPr lang="en-GB" sz="1400" dirty="0"/>
              <a:t> </a:t>
            </a:r>
            <a:r>
              <a:rPr lang="en-GB" sz="1400" dirty="0" err="1"/>
              <a:t>Lles</a:t>
            </a:r>
            <a:r>
              <a:rPr lang="en-GB" sz="1400" dirty="0"/>
              <a:t> </a:t>
            </a:r>
            <a:r>
              <a:rPr lang="en-GB" sz="1400" dirty="0" err="1"/>
              <a:t>Corfforol</a:t>
            </a:r>
            <a:r>
              <a:rPr lang="en-GB" sz="1400" dirty="0"/>
              <a:t> a </a:t>
            </a:r>
            <a:r>
              <a:rPr lang="en-GB" sz="1400" dirty="0" err="1"/>
              <a:t>Meddyliol</a:t>
            </a:r>
            <a:r>
              <a:rPr lang="en-GB" sz="1400" dirty="0"/>
              <a:t> – </a:t>
            </a:r>
            <a:r>
              <a:rPr lang="en-GB" sz="1400" dirty="0" err="1"/>
              <a:t>unigolion</a:t>
            </a:r>
            <a:r>
              <a:rPr lang="en-GB" sz="1400" dirty="0"/>
              <a:t> </a:t>
            </a:r>
            <a:r>
              <a:rPr lang="en-GB" sz="1400" dirty="0" err="1"/>
              <a:t>Iach</a:t>
            </a:r>
            <a:r>
              <a:rPr lang="en-GB" sz="1400" dirty="0"/>
              <a:t> a </a:t>
            </a:r>
            <a:r>
              <a:rPr lang="en-GB" sz="1400" dirty="0" err="1"/>
              <a:t>Hyderus</a:t>
            </a:r>
            <a:r>
              <a:rPr lang="en-GB" sz="1400" dirty="0"/>
              <a:t> 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5573CA2-76F7-4D31-8E3A-17818B1C2642}"/>
              </a:ext>
            </a:extLst>
          </p:cNvPr>
          <p:cNvSpPr/>
          <p:nvPr/>
        </p:nvSpPr>
        <p:spPr>
          <a:xfrm rot="21202577">
            <a:off x="5303527" y="5430060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33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Newid</a:t>
            </a:r>
            <a:r>
              <a:rPr lang="en-GB" sz="1400" dirty="0"/>
              <a:t> </a:t>
            </a:r>
            <a:r>
              <a:rPr lang="en-GB" sz="1400" dirty="0" err="1"/>
              <a:t>Positif</a:t>
            </a:r>
            <a:r>
              <a:rPr lang="en-GB" sz="1400" dirty="0"/>
              <a:t>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Ymddygiad</a:t>
            </a:r>
            <a:r>
              <a:rPr lang="en-GB" sz="1400" dirty="0"/>
              <a:t> 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4920F8E-FC1C-4555-8A13-80D543DB28AE}"/>
              </a:ext>
            </a:extLst>
          </p:cNvPr>
          <p:cNvSpPr/>
          <p:nvPr/>
        </p:nvSpPr>
        <p:spPr>
          <a:xfrm rot="21202577">
            <a:off x="5451975" y="5996972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Sgiliau a </a:t>
            </a:r>
            <a:r>
              <a:rPr lang="en-GB" sz="1400" dirty="0" err="1"/>
              <a:t>Gwybodaeth</a:t>
            </a:r>
            <a:r>
              <a:rPr lang="en-GB" sz="1400" dirty="0"/>
              <a:t> ar gyfer </a:t>
            </a:r>
            <a:r>
              <a:rPr lang="en-GB" sz="1400" dirty="0" err="1"/>
              <a:t>Cyflogaeth</a:t>
            </a:r>
            <a:r>
              <a:rPr lang="en-GB" sz="14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D93503-BFD6-4148-8BDF-30212E73E5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65" y="2412018"/>
            <a:ext cx="4983214" cy="441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47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1" y="958251"/>
            <a:ext cx="8775700" cy="741962"/>
          </a:xfrm>
        </p:spPr>
        <p:txBody>
          <a:bodyPr/>
          <a:lstStyle/>
          <a:p>
            <a:pPr algn="ctr"/>
            <a:br>
              <a:rPr lang="en-GB" sz="2800" dirty="0">
                <a:solidFill>
                  <a:srgbClr val="0091A5"/>
                </a:solidFill>
              </a:rPr>
            </a:br>
            <a:r>
              <a:rPr lang="en-GB" sz="3600" dirty="0" err="1">
                <a:solidFill>
                  <a:srgbClr val="0091A5"/>
                </a:solidFill>
              </a:rPr>
              <a:t>Rhwydweithiau</a:t>
            </a:r>
            <a:r>
              <a:rPr lang="en-GB" sz="3600" dirty="0">
                <a:solidFill>
                  <a:srgbClr val="0091A5"/>
                </a:solidFill>
              </a:rPr>
              <a:t> a Phartneriaethau Dysgu  </a:t>
            </a:r>
            <a:br>
              <a:rPr lang="en-GB" sz="2800" dirty="0">
                <a:solidFill>
                  <a:srgbClr val="0091A5"/>
                </a:solidFill>
              </a:rPr>
            </a:br>
            <a:br>
              <a:rPr lang="en-GB" dirty="0"/>
            </a:b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Education, Learning and Skills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79DAB-90E4-4F14-9B31-761BB9951B4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898538" y="5133898"/>
            <a:ext cx="64803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91A5"/>
                </a:solidFill>
              </a:rPr>
              <a:t> </a:t>
            </a:r>
          </a:p>
        </p:txBody>
      </p:sp>
      <p:pic>
        <p:nvPicPr>
          <p:cNvPr id="16" name="Picture 15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3380" y="2456538"/>
            <a:ext cx="3333590" cy="2567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6758" y="5529598"/>
            <a:ext cx="611372" cy="6113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9900" y="5463249"/>
            <a:ext cx="698053" cy="701102"/>
          </a:xfrm>
          <a:prstGeom prst="rect">
            <a:avLst/>
          </a:prstGeom>
        </p:spPr>
      </p:pic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02151962"/>
              </p:ext>
            </p:extLst>
          </p:nvPr>
        </p:nvGraphicFramePr>
        <p:xfrm>
          <a:off x="345030" y="1929977"/>
          <a:ext cx="2762059" cy="3728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Rectangle 3"/>
          <p:cNvSpPr/>
          <p:nvPr/>
        </p:nvSpPr>
        <p:spPr>
          <a:xfrm>
            <a:off x="3190973" y="1886257"/>
            <a:ext cx="568642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Mae’r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Sector Dysgu yn yr Awyr Agored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yng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Nghymru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yn cael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gefnogi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gan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3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prif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rwydwaith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sy’n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cydweithio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ddarparu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dysgu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awyr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agored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safon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uchel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:</a:t>
            </a:r>
          </a:p>
          <a:p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Dysgu yn yr Awyr Agored Cymru (DAAC) </a:t>
            </a:r>
          </a:p>
          <a:p>
            <a:endParaRPr lang="en-GB" sz="1600" b="1" dirty="0">
              <a:solidFill>
                <a:schemeClr val="accent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Cyngor Cymru ar gyfer Dysgu yn yr Awyr Agored </a:t>
            </a:r>
          </a:p>
          <a:p>
            <a:r>
              <a:rPr lang="en-GB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600" b="1" dirty="0" err="1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Rhwydwaith</a:t>
            </a:r>
            <a:r>
              <a:rPr lang="en-GB" sz="16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Hyfforddiant Dysgu yn yr Awyr Agored </a:t>
            </a:r>
          </a:p>
          <a:p>
            <a:endParaRPr lang="en-GB" sz="1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Gyda’i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gilydd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maen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nhw’n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"/>
            </a:pP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darparu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cyfleoedd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rhwydweithio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cenedlaethol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lleol</a:t>
            </a:r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"/>
            </a:pP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darparu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llais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i’r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sector </a:t>
            </a:r>
          </a:p>
          <a:p>
            <a:pPr marL="342900" indent="-342900">
              <a:buFont typeface="Wingdings" panose="05000000000000000000" pitchFamily="2" charset="2"/>
              <a:buChar char=""/>
            </a:pP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Cynorthwo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sicrwydd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ansawdd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chodi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safonau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drwy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gymwysterau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perthnasol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chyfleoedd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hyfforddi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"/>
            </a:pP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Sicrhau dysgu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awyr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agored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safon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uchel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ledled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Cymru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33EB156-702F-432F-9442-FDEE27AA6A44}"/>
              </a:ext>
            </a:extLst>
          </p:cNvPr>
          <p:cNvCxnSpPr/>
          <p:nvPr/>
        </p:nvCxnSpPr>
        <p:spPr>
          <a:xfrm flipV="1">
            <a:off x="0" y="1733295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3847084-2284-4906-8440-C440836C94E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7517" y="5720052"/>
            <a:ext cx="3177087" cy="90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225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6060" y="1735689"/>
            <a:ext cx="779380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err="1">
                <a:solidFill>
                  <a:srgbClr val="2D962D"/>
                </a:solidFill>
              </a:rPr>
              <a:t>Os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oes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gennych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unrhyw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broblem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neu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gwestiwn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cysylltwch</a:t>
            </a:r>
            <a:r>
              <a:rPr lang="en-GB" sz="2800" dirty="0">
                <a:solidFill>
                  <a:srgbClr val="2D962D"/>
                </a:solidFill>
              </a:rPr>
              <a:t>:</a:t>
            </a:r>
          </a:p>
          <a:p>
            <a:r>
              <a:rPr lang="en-GB" sz="2800" dirty="0">
                <a:solidFill>
                  <a:srgbClr val="0091A5"/>
                </a:solidFill>
              </a:rPr>
              <a:t>Any problems or queries please get in touch:</a:t>
            </a:r>
          </a:p>
          <a:p>
            <a:endParaRPr lang="en-GB" sz="2000" dirty="0"/>
          </a:p>
          <a:p>
            <a:r>
              <a:rPr lang="en-GB" sz="2800" dirty="0" err="1">
                <a:solidFill>
                  <a:srgbClr val="2D962D"/>
                </a:solidFill>
              </a:rPr>
              <a:t>addysg@cyfoethnaturiol.cymru</a:t>
            </a:r>
            <a:endParaRPr lang="en-GB" sz="2800" dirty="0">
              <a:solidFill>
                <a:srgbClr val="2D962D"/>
              </a:solidFill>
            </a:endParaRPr>
          </a:p>
          <a:p>
            <a:r>
              <a:rPr lang="en-GB" sz="2800" dirty="0"/>
              <a:t> </a:t>
            </a:r>
          </a:p>
          <a:p>
            <a:r>
              <a:rPr lang="en-GB" sz="2800" dirty="0">
                <a:solidFill>
                  <a:srgbClr val="0091A5"/>
                </a:solidFill>
              </a:rPr>
              <a:t>education@naturalresourceswales.gov.uk</a:t>
            </a:r>
            <a:endParaRPr lang="en-GB" sz="2800" dirty="0">
              <a:solidFill>
                <a:srgbClr val="0091A5"/>
              </a:solidFill>
              <a:latin typeface="Arial" panose="020B0604020202020204" pitchFamily="34" charset="0"/>
            </a:endParaRPr>
          </a:p>
          <a:p>
            <a:endParaRPr lang="en-GB" sz="2000" dirty="0"/>
          </a:p>
          <a:p>
            <a:r>
              <a:rPr lang="en-GB" sz="2800" b="1" dirty="0"/>
              <a:t>0300 065 3000 </a:t>
            </a:r>
            <a:endParaRPr lang="en-GB" sz="2800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422712" y="819945"/>
            <a:ext cx="59194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sz="3600" b="1" dirty="0" err="1">
                <a:solidFill>
                  <a:srgbClr val="2D962D"/>
                </a:solidFill>
              </a:rPr>
              <a:t>Cysylltwch</a:t>
            </a:r>
            <a:r>
              <a:rPr lang="en-GB" altLang="en-US" sz="3600" b="1" dirty="0">
                <a:solidFill>
                  <a:srgbClr val="2D962D"/>
                </a:solidFill>
              </a:rPr>
              <a:t> </a:t>
            </a:r>
            <a:r>
              <a:rPr lang="en-GB" altLang="en-US" sz="3600" b="1" dirty="0"/>
              <a:t>/</a:t>
            </a:r>
            <a:r>
              <a:rPr lang="en-GB" altLang="en-US" sz="3600" b="1" dirty="0">
                <a:solidFill>
                  <a:srgbClr val="2D962D"/>
                </a:solidFill>
              </a:rPr>
              <a:t> </a:t>
            </a:r>
            <a:r>
              <a:rPr lang="en-GB" altLang="en-US" sz="3600" b="1" dirty="0">
                <a:solidFill>
                  <a:srgbClr val="0091A5"/>
                </a:solidFill>
              </a:rPr>
              <a:t>Get in touch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161" y="3949780"/>
            <a:ext cx="2696077" cy="26762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020" y="5043245"/>
            <a:ext cx="2017951" cy="14997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49CB0B-A542-458E-B2F4-24E839838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17" y="5720052"/>
            <a:ext cx="3177087" cy="90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00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1BA7C7-191E-4A2E-B954-95E2F6590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63" y="144379"/>
            <a:ext cx="11562348" cy="65933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BD6980-5877-410F-9D12-B053E7D871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264" y="120316"/>
            <a:ext cx="9252284" cy="661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003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A1C00-1D35-4323-9E12-A2C4EC6C9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E05E08-AF98-44D6-8513-750462F2A5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84" y="361403"/>
            <a:ext cx="9633356" cy="6405157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E51C68B-E101-4F69-BD2B-7998E4F89F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241009"/>
            <a:ext cx="11328398" cy="65255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EF996A-3A7E-46FF-A73E-B86D64CD5D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241009"/>
            <a:ext cx="11328398" cy="652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1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C0A0D-C30E-42D3-A97F-A348E3CF7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476250"/>
            <a:ext cx="3797559" cy="757639"/>
          </a:xfrm>
        </p:spPr>
        <p:txBody>
          <a:bodyPr/>
          <a:lstStyle/>
          <a:p>
            <a:r>
              <a:rPr lang="en-GB" sz="3600" dirty="0">
                <a:solidFill>
                  <a:srgbClr val="2D962D"/>
                </a:solidFill>
              </a:rPr>
              <a:t>Miri </a:t>
            </a:r>
            <a:r>
              <a:rPr lang="en-GB" sz="3600" dirty="0" err="1">
                <a:solidFill>
                  <a:srgbClr val="2D962D"/>
                </a:solidFill>
              </a:rPr>
              <a:t>Mes</a:t>
            </a:r>
            <a:r>
              <a:rPr lang="en-GB" sz="3600" dirty="0">
                <a:solidFill>
                  <a:srgbClr val="2D962D"/>
                </a:solidFill>
              </a:rPr>
              <a:t> 2018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D2AF1F-9273-4379-AD48-5FABE0D1CE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294" y="798328"/>
            <a:ext cx="4193923" cy="2876132"/>
          </a:xfrm>
          <a:ln w="19050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23ADC9-E49C-43F1-8E98-C729945E33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892" y="3483694"/>
            <a:ext cx="4531307" cy="301283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98F95A-096B-4EFC-84E2-C1EE5D26AD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5838" y="3529978"/>
            <a:ext cx="4175127" cy="311103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45D524-8622-402A-9485-268F559FE34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1348259"/>
            <a:ext cx="3101601" cy="2326201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83371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431261-4CE5-4B20-8F54-4AFB1268F6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28" y="0"/>
            <a:ext cx="2456137" cy="327279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C51E9B-1C12-4ED0-812F-F3CA616869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3775" y="0"/>
            <a:ext cx="3156919" cy="321804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1409AE-B1AE-4D7E-A8DD-40BF5FD35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01" y="3550285"/>
            <a:ext cx="2691045" cy="326898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6DAAA0-6FD4-4B8E-882B-50AC2CDC66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5274" y="0"/>
            <a:ext cx="3270725" cy="344223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FCA106-04ED-4A36-AF0F-925E522EC8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0005" y="2330489"/>
            <a:ext cx="3402235" cy="285428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31AE92-5ED5-418A-85A4-DC0C0A4D2E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6120" y="0"/>
            <a:ext cx="2216339" cy="451184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2DEFCA-EE63-41B8-B7D9-E6098623A3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5003" y="3964979"/>
            <a:ext cx="4218772" cy="285428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923EB1-E49A-42D0-85DD-113A1C8432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951" y="4764179"/>
            <a:ext cx="3507172" cy="205508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1973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29519" y="654475"/>
            <a:ext cx="8902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91A5"/>
                </a:solidFill>
              </a:rPr>
              <a:t>Dyfodol </a:t>
            </a:r>
            <a:r>
              <a:rPr lang="en-GB" sz="3600" b="1" dirty="0" err="1">
                <a:solidFill>
                  <a:srgbClr val="0091A5"/>
                </a:solidFill>
              </a:rPr>
              <a:t>Llwyddiannus</a:t>
            </a:r>
            <a:endParaRPr lang="en-GB" sz="3600" b="1" dirty="0">
              <a:solidFill>
                <a:srgbClr val="0091A5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D442FBC-C36F-4F39-9DFB-A23EEFC52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1669" y="2399022"/>
            <a:ext cx="4045419" cy="364087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21E99C8-D81B-4A6D-B4FF-3012D467288F}"/>
              </a:ext>
            </a:extLst>
          </p:cNvPr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</a:p>
        </p:txBody>
      </p:sp>
      <p:pic>
        <p:nvPicPr>
          <p:cNvPr id="9" name="Picture 8" descr="https://sewales.org.uk/getmedia/33fbf7eb-7bd3-4df1-9493-ecd33fb6c133/Structure_Cymraeg.aspx;?width=670&amp;height=397">
            <a:extLst>
              <a:ext uri="{FF2B5EF4-FFF2-40B4-BE49-F238E27FC236}">
                <a16:creationId xmlns:a16="http://schemas.microsoft.com/office/drawing/2014/main" id="{8C764485-FF29-48AF-8F13-3B12A537151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62" y="1962427"/>
            <a:ext cx="7413469" cy="4624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2253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369" y="1875179"/>
            <a:ext cx="6123744" cy="518527"/>
          </a:xfrm>
        </p:spPr>
        <p:txBody>
          <a:bodyPr/>
          <a:lstStyle/>
          <a:p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Difrod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Datgysylltu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050" y="2591603"/>
            <a:ext cx="4225835" cy="392492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9" y="2585729"/>
            <a:ext cx="3512807" cy="392492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4720" y="5291793"/>
            <a:ext cx="3184786" cy="121886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0640" y="2585729"/>
            <a:ext cx="3104923" cy="254086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368262" y="573366"/>
            <a:ext cx="89027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91A5"/>
                </a:solidFill>
              </a:rPr>
              <a:t>Mae </a:t>
            </a:r>
            <a:r>
              <a:rPr lang="en-GB" sz="3600" b="1" i="1" dirty="0" err="1">
                <a:solidFill>
                  <a:srgbClr val="227122"/>
                </a:solidFill>
              </a:rPr>
              <a:t>Cysylltiad</a:t>
            </a:r>
            <a:r>
              <a:rPr lang="en-GB" sz="3600" b="1" i="1" dirty="0">
                <a:solidFill>
                  <a:srgbClr val="227122"/>
                </a:solidFill>
              </a:rPr>
              <a:t> â</a:t>
            </a:r>
            <a:r>
              <a:rPr lang="en-GB" sz="36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600" b="1" i="1" dirty="0" err="1">
                <a:solidFill>
                  <a:schemeClr val="accent2">
                    <a:lumMod val="75000"/>
                  </a:schemeClr>
                </a:solidFill>
              </a:rPr>
              <a:t>Natur</a:t>
            </a:r>
            <a:r>
              <a:rPr lang="en-GB" sz="3600" b="1" i="1" dirty="0">
                <a:solidFill>
                  <a:srgbClr val="0091A5"/>
                </a:solidFill>
              </a:rPr>
              <a:t> yn </a:t>
            </a:r>
            <a:r>
              <a:rPr lang="en-GB" sz="3600" b="1" i="1" dirty="0" err="1">
                <a:solidFill>
                  <a:srgbClr val="0091A5"/>
                </a:solidFill>
              </a:rPr>
              <a:t>rhoi</a:t>
            </a:r>
            <a:r>
              <a:rPr lang="en-GB" sz="3600" b="1" i="1" dirty="0">
                <a:solidFill>
                  <a:srgbClr val="0091A5"/>
                </a:solidFill>
              </a:rPr>
              <a:t> </a:t>
            </a:r>
            <a:r>
              <a:rPr lang="en-GB" sz="3600" b="1" i="1" dirty="0" err="1">
                <a:solidFill>
                  <a:srgbClr val="0091A5"/>
                </a:solidFill>
              </a:rPr>
              <a:t>nifer</a:t>
            </a:r>
            <a:r>
              <a:rPr lang="en-GB" sz="3600" b="1" i="1" dirty="0">
                <a:solidFill>
                  <a:srgbClr val="0091A5"/>
                </a:solidFill>
              </a:rPr>
              <a:t> o </a:t>
            </a:r>
            <a:r>
              <a:rPr lang="en-GB" sz="3600" b="1" i="1" dirty="0" err="1">
                <a:solidFill>
                  <a:srgbClr val="0091A5"/>
                </a:solidFill>
              </a:rPr>
              <a:t>fanteision</a:t>
            </a:r>
            <a:r>
              <a:rPr lang="en-GB" sz="3600" b="1" i="1" dirty="0">
                <a:solidFill>
                  <a:srgbClr val="0091A5"/>
                </a:solidFill>
              </a:rPr>
              <a:t> </a:t>
            </a:r>
            <a:r>
              <a:rPr lang="en-GB" sz="3600" b="1" i="1" dirty="0" err="1">
                <a:solidFill>
                  <a:srgbClr val="0091A5"/>
                </a:solidFill>
              </a:rPr>
              <a:t>hir</a:t>
            </a:r>
            <a:r>
              <a:rPr lang="en-GB" sz="3600" b="1" i="1" dirty="0">
                <a:solidFill>
                  <a:srgbClr val="0091A5"/>
                </a:solidFill>
              </a:rPr>
              <a:t> </a:t>
            </a:r>
            <a:r>
              <a:rPr lang="en-GB" sz="3600" b="1" i="1" dirty="0" err="1">
                <a:solidFill>
                  <a:srgbClr val="0091A5"/>
                </a:solidFill>
              </a:rPr>
              <a:t>dymor</a:t>
            </a:r>
            <a:endParaRPr lang="en-GB" sz="3600" b="1" i="1" dirty="0">
              <a:solidFill>
                <a:srgbClr val="0091A5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E297B04-7BD9-407B-B91C-6D995A13CC9E}"/>
              </a:ext>
            </a:extLst>
          </p:cNvPr>
          <p:cNvSpPr txBox="1"/>
          <p:nvPr/>
        </p:nvSpPr>
        <p:spPr>
          <a:xfrm>
            <a:off x="2490537" y="4632158"/>
            <a:ext cx="1395663" cy="65963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3757B-8732-4823-ACF2-E325A0413134}"/>
              </a:ext>
            </a:extLst>
          </p:cNvPr>
          <p:cNvSpPr txBox="1"/>
          <p:nvPr/>
        </p:nvSpPr>
        <p:spPr>
          <a:xfrm>
            <a:off x="697833" y="4548191"/>
            <a:ext cx="1395663" cy="81203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7B1A5-92BE-4705-8D25-2DEC6B15EA21}"/>
              </a:ext>
            </a:extLst>
          </p:cNvPr>
          <p:cNvSpPr txBox="1"/>
          <p:nvPr/>
        </p:nvSpPr>
        <p:spPr>
          <a:xfrm>
            <a:off x="4264583" y="5739064"/>
            <a:ext cx="403670" cy="3489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9690F2-9C3C-44D5-9923-BA834C77D556}"/>
              </a:ext>
            </a:extLst>
          </p:cNvPr>
          <p:cNvSpPr txBox="1"/>
          <p:nvPr/>
        </p:nvSpPr>
        <p:spPr>
          <a:xfrm>
            <a:off x="5163987" y="4754396"/>
            <a:ext cx="567455" cy="3721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ACBC69-F093-4FFA-84A6-03DD38D355FE}"/>
              </a:ext>
            </a:extLst>
          </p:cNvPr>
          <p:cNvSpPr txBox="1"/>
          <p:nvPr/>
        </p:nvSpPr>
        <p:spPr>
          <a:xfrm>
            <a:off x="10078453" y="5218662"/>
            <a:ext cx="1002631" cy="52040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27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262" y="573366"/>
            <a:ext cx="89027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91A5"/>
                </a:solidFill>
              </a:rPr>
              <a:t>Mae </a:t>
            </a:r>
            <a:r>
              <a:rPr lang="en-GB" sz="3600" b="1" dirty="0" err="1">
                <a:solidFill>
                  <a:srgbClr val="0091A5"/>
                </a:solidFill>
              </a:rPr>
              <a:t>meithrin</a:t>
            </a:r>
            <a:r>
              <a:rPr lang="en-GB" sz="3600" b="1" dirty="0">
                <a:solidFill>
                  <a:srgbClr val="0091A5"/>
                </a:solidFill>
              </a:rPr>
              <a:t> </a:t>
            </a:r>
            <a:r>
              <a:rPr lang="en-GB" sz="3600" b="1" i="1" dirty="0" err="1">
                <a:solidFill>
                  <a:srgbClr val="227122"/>
                </a:solidFill>
              </a:rPr>
              <a:t>Cysylltiad</a:t>
            </a:r>
            <a:r>
              <a:rPr lang="en-GB" sz="3600" b="1" i="1" dirty="0">
                <a:solidFill>
                  <a:srgbClr val="227122"/>
                </a:solidFill>
              </a:rPr>
              <a:t> â</a:t>
            </a:r>
            <a:r>
              <a:rPr lang="en-GB" sz="36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600" b="1" i="1" dirty="0" err="1">
                <a:solidFill>
                  <a:schemeClr val="accent2">
                    <a:lumMod val="75000"/>
                  </a:schemeClr>
                </a:solidFill>
              </a:rPr>
              <a:t>Natur</a:t>
            </a:r>
            <a:r>
              <a:rPr lang="en-GB" sz="3600" b="1" i="1" dirty="0">
                <a:solidFill>
                  <a:srgbClr val="0091A5"/>
                </a:solidFill>
              </a:rPr>
              <a:t> yn </a:t>
            </a:r>
            <a:r>
              <a:rPr lang="en-GB" sz="3600" b="1" i="1" dirty="0" err="1">
                <a:solidFill>
                  <a:srgbClr val="0091A5"/>
                </a:solidFill>
              </a:rPr>
              <a:t>rhoi</a:t>
            </a:r>
            <a:r>
              <a:rPr lang="en-GB" sz="3600" b="1" i="1" dirty="0">
                <a:solidFill>
                  <a:srgbClr val="0091A5"/>
                </a:solidFill>
              </a:rPr>
              <a:t> </a:t>
            </a:r>
            <a:r>
              <a:rPr lang="en-GB" sz="3600" b="1" i="1" dirty="0" err="1">
                <a:solidFill>
                  <a:srgbClr val="0091A5"/>
                </a:solidFill>
              </a:rPr>
              <a:t>nifer</a:t>
            </a:r>
            <a:r>
              <a:rPr lang="en-GB" sz="3600" b="1" i="1" dirty="0">
                <a:solidFill>
                  <a:srgbClr val="0091A5"/>
                </a:solidFill>
              </a:rPr>
              <a:t> o </a:t>
            </a:r>
            <a:r>
              <a:rPr lang="en-GB" sz="3600" b="1" i="1" dirty="0" err="1">
                <a:solidFill>
                  <a:srgbClr val="0091A5"/>
                </a:solidFill>
              </a:rPr>
              <a:t>fuddion</a:t>
            </a:r>
            <a:r>
              <a:rPr lang="en-GB" sz="3600" b="1" i="1" dirty="0">
                <a:solidFill>
                  <a:srgbClr val="0091A5"/>
                </a:solidFill>
              </a:rPr>
              <a:t> </a:t>
            </a:r>
            <a:r>
              <a:rPr lang="en-GB" sz="3600" b="1" i="1" dirty="0" err="1">
                <a:solidFill>
                  <a:srgbClr val="0091A5"/>
                </a:solidFill>
              </a:rPr>
              <a:t>hir</a:t>
            </a:r>
            <a:r>
              <a:rPr lang="en-GB" sz="3600" b="1" i="1" dirty="0">
                <a:solidFill>
                  <a:srgbClr val="0091A5"/>
                </a:solidFill>
              </a:rPr>
              <a:t> </a:t>
            </a:r>
            <a:r>
              <a:rPr lang="en-GB" sz="3600" b="1" i="1" dirty="0" err="1">
                <a:solidFill>
                  <a:srgbClr val="0091A5"/>
                </a:solidFill>
              </a:rPr>
              <a:t>dymor</a:t>
            </a:r>
            <a:endParaRPr lang="en-GB" sz="3600" b="1" i="1" dirty="0">
              <a:solidFill>
                <a:srgbClr val="0091A5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D265490-A029-4B73-8276-83749E244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620" y="1864830"/>
            <a:ext cx="6990347" cy="49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970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099669" y="1959184"/>
            <a:ext cx="6384759" cy="221599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Beth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</a:rPr>
              <a:t>allwch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 chi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</a:rPr>
              <a:t>wneud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 …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</a:rPr>
              <a:t>cefnogi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</a:rPr>
              <a:t>dylanwadu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 a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</a:rPr>
              <a:t>gwneud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!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 dirty="0" err="1">
                <a:solidFill>
                  <a:srgbClr val="0091A5"/>
                </a:solidFill>
              </a:rPr>
              <a:t>Cynorthwyo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teuluoedd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i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ddefnyddio</a:t>
            </a:r>
            <a:r>
              <a:rPr lang="en-GB" sz="1400" b="1" dirty="0">
                <a:solidFill>
                  <a:srgbClr val="0091A5"/>
                </a:solidFill>
              </a:rPr>
              <a:t> a </a:t>
            </a:r>
            <a:r>
              <a:rPr lang="en-GB" sz="1400" b="1" dirty="0" err="1">
                <a:solidFill>
                  <a:srgbClr val="0091A5"/>
                </a:solidFill>
              </a:rPr>
              <a:t>chael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mynediad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i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ardaloedd</a:t>
            </a:r>
            <a:r>
              <a:rPr lang="en-GB" sz="1400" b="1" dirty="0">
                <a:solidFill>
                  <a:srgbClr val="0091A5"/>
                </a:solidFill>
              </a:rPr>
              <a:t> naturiol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 dirty="0" err="1">
                <a:solidFill>
                  <a:srgbClr val="0091A5"/>
                </a:solidFill>
              </a:rPr>
              <a:t>Dylanwadu</a:t>
            </a:r>
            <a:r>
              <a:rPr lang="en-GB" sz="1400" b="1" dirty="0">
                <a:solidFill>
                  <a:srgbClr val="0091A5"/>
                </a:solidFill>
              </a:rPr>
              <a:t> ar </a:t>
            </a:r>
            <a:r>
              <a:rPr lang="en-GB" sz="1400" b="1" dirty="0" err="1">
                <a:solidFill>
                  <a:srgbClr val="0091A5"/>
                </a:solidFill>
              </a:rPr>
              <a:t>ddatblygu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mynediad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i’r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awyr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agored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ger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mannau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lle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mae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pobl</a:t>
            </a:r>
            <a:r>
              <a:rPr lang="en-GB" sz="1400" b="1" dirty="0">
                <a:solidFill>
                  <a:srgbClr val="0091A5"/>
                </a:solidFill>
              </a:rPr>
              <a:t> yn </a:t>
            </a:r>
            <a:r>
              <a:rPr lang="en-GB" sz="1400" b="1" dirty="0" err="1">
                <a:solidFill>
                  <a:srgbClr val="0091A5"/>
                </a:solidFill>
              </a:rPr>
              <a:t>byw</a:t>
            </a:r>
            <a:r>
              <a:rPr lang="en-GB" sz="1400" b="1" dirty="0">
                <a:solidFill>
                  <a:srgbClr val="0091A5"/>
                </a:solidFill>
              </a:rPr>
              <a:t>, gweithio a dysgu/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 dirty="0" err="1">
                <a:solidFill>
                  <a:srgbClr val="0091A5"/>
                </a:solidFill>
              </a:rPr>
              <a:t>Cynghori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partneriaid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yngl</a:t>
            </a:r>
            <a:r>
              <a:rPr lang="cy-GB" sz="1400" b="1" dirty="0">
                <a:solidFill>
                  <a:srgbClr val="0091A5"/>
                </a:solidFill>
              </a:rPr>
              <a:t>ŷn â’r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manteision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 dirty="0" err="1">
                <a:solidFill>
                  <a:srgbClr val="0091A5"/>
                </a:solidFill>
              </a:rPr>
              <a:t>Mynd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allan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i</a:t>
            </a:r>
            <a:r>
              <a:rPr lang="en-GB" sz="1400" b="1" dirty="0">
                <a:solidFill>
                  <a:srgbClr val="0091A5"/>
                </a:solidFill>
              </a:rPr>
              <a:t> </a:t>
            </a:r>
            <a:r>
              <a:rPr lang="en-GB" sz="1400" b="1" dirty="0" err="1">
                <a:solidFill>
                  <a:srgbClr val="0091A5"/>
                </a:solidFill>
              </a:rPr>
              <a:t>archwilio</a:t>
            </a:r>
            <a:r>
              <a:rPr lang="en-GB" sz="1400" b="1" dirty="0">
                <a:solidFill>
                  <a:srgbClr val="0091A5"/>
                </a:solidFill>
              </a:rPr>
              <a:t> ! 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801" y="661730"/>
            <a:ext cx="89027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91A5"/>
                </a:solidFill>
              </a:rPr>
              <a:t>Mae </a:t>
            </a:r>
            <a:r>
              <a:rPr lang="en-GB" sz="3200" b="1" dirty="0" err="1">
                <a:solidFill>
                  <a:srgbClr val="0091A5"/>
                </a:solidFill>
              </a:rPr>
              <a:t>meithrin</a:t>
            </a:r>
            <a:r>
              <a:rPr lang="en-GB" sz="3200" b="1" dirty="0">
                <a:solidFill>
                  <a:srgbClr val="0091A5"/>
                </a:solidFill>
              </a:rPr>
              <a:t> </a:t>
            </a:r>
            <a:r>
              <a:rPr lang="en-GB" sz="3200" b="1" i="1" dirty="0" err="1">
                <a:solidFill>
                  <a:srgbClr val="227122"/>
                </a:solidFill>
              </a:rPr>
              <a:t>Cysylltiad</a:t>
            </a:r>
            <a:r>
              <a:rPr lang="en-GB" sz="3200" b="1" i="1" dirty="0">
                <a:solidFill>
                  <a:srgbClr val="227122"/>
                </a:solidFill>
              </a:rPr>
              <a:t> â</a:t>
            </a:r>
            <a:r>
              <a:rPr lang="en-GB" sz="3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b="1" i="1" dirty="0" err="1">
                <a:solidFill>
                  <a:schemeClr val="accent2">
                    <a:lumMod val="75000"/>
                  </a:schemeClr>
                </a:solidFill>
              </a:rPr>
              <a:t>Natur</a:t>
            </a:r>
            <a:r>
              <a:rPr lang="en-GB" sz="3200" b="1" i="1" dirty="0">
                <a:solidFill>
                  <a:srgbClr val="0091A5"/>
                </a:solidFill>
              </a:rPr>
              <a:t> yn </a:t>
            </a:r>
            <a:r>
              <a:rPr lang="en-GB" sz="3200" b="1" i="1" dirty="0" err="1">
                <a:solidFill>
                  <a:srgbClr val="0091A5"/>
                </a:solidFill>
              </a:rPr>
              <a:t>rhoi</a:t>
            </a:r>
            <a:r>
              <a:rPr lang="en-GB" sz="3200" b="1" i="1" dirty="0">
                <a:solidFill>
                  <a:srgbClr val="0091A5"/>
                </a:solidFill>
              </a:rPr>
              <a:t> </a:t>
            </a:r>
            <a:r>
              <a:rPr lang="en-GB" sz="3200" b="1" i="1" dirty="0" err="1">
                <a:solidFill>
                  <a:srgbClr val="0091A5"/>
                </a:solidFill>
              </a:rPr>
              <a:t>nifer</a:t>
            </a:r>
            <a:r>
              <a:rPr lang="en-GB" sz="3200" b="1" i="1" dirty="0">
                <a:solidFill>
                  <a:srgbClr val="0091A5"/>
                </a:solidFill>
              </a:rPr>
              <a:t> o </a:t>
            </a:r>
            <a:r>
              <a:rPr lang="en-GB" sz="3200" b="1" i="1" dirty="0" err="1">
                <a:solidFill>
                  <a:srgbClr val="0091A5"/>
                </a:solidFill>
              </a:rPr>
              <a:t>fanteision</a:t>
            </a:r>
            <a:r>
              <a:rPr lang="en-GB" sz="3200" b="1" i="1" dirty="0">
                <a:solidFill>
                  <a:srgbClr val="0091A5"/>
                </a:solidFill>
              </a:rPr>
              <a:t> </a:t>
            </a:r>
            <a:r>
              <a:rPr lang="en-GB" sz="3200" b="1" i="1" dirty="0" err="1">
                <a:solidFill>
                  <a:srgbClr val="0091A5"/>
                </a:solidFill>
              </a:rPr>
              <a:t>hir</a:t>
            </a:r>
            <a:r>
              <a:rPr lang="en-GB" sz="3200" b="1" i="1" dirty="0">
                <a:solidFill>
                  <a:srgbClr val="0091A5"/>
                </a:solidFill>
              </a:rPr>
              <a:t> </a:t>
            </a:r>
            <a:r>
              <a:rPr lang="en-GB" sz="3200" b="1" i="1" dirty="0" err="1">
                <a:solidFill>
                  <a:srgbClr val="0091A5"/>
                </a:solidFill>
              </a:rPr>
              <a:t>dymor</a:t>
            </a:r>
            <a:endParaRPr lang="en-GB" sz="3200" b="1" i="1" dirty="0">
              <a:solidFill>
                <a:srgbClr val="0091A5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1801" y="1941326"/>
            <a:ext cx="3073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solidFill>
                  <a:schemeClr val="accent2">
                    <a:lumMod val="75000"/>
                  </a:schemeClr>
                </a:solidFill>
              </a:rPr>
              <a:t>Camau</a:t>
            </a:r>
            <a:r>
              <a:rPr lang="en-GB" sz="3200" b="1" dirty="0">
                <a:solidFill>
                  <a:schemeClr val="accent2">
                    <a:lumMod val="75000"/>
                  </a:schemeClr>
                </a:solidFill>
              </a:rPr>
              <a:t> 1 &amp; 2 </a:t>
            </a:r>
          </a:p>
        </p:txBody>
      </p:sp>
      <p:sp>
        <p:nvSpPr>
          <p:cNvPr id="2" name="Arrow: Right 1"/>
          <p:cNvSpPr/>
          <p:nvPr/>
        </p:nvSpPr>
        <p:spPr>
          <a:xfrm rot="21202577">
            <a:off x="4726640" y="4316499"/>
            <a:ext cx="6492626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Manteision</a:t>
            </a:r>
            <a:r>
              <a:rPr lang="en-GB" sz="1400" dirty="0"/>
              <a:t> </a:t>
            </a:r>
            <a:r>
              <a:rPr lang="en-GB" sz="1400" dirty="0" err="1"/>
              <a:t>Lles</a:t>
            </a:r>
            <a:r>
              <a:rPr lang="en-GB" sz="1400" dirty="0"/>
              <a:t> </a:t>
            </a:r>
            <a:r>
              <a:rPr lang="en-GB" sz="1400" dirty="0" err="1"/>
              <a:t>Corfforol</a:t>
            </a:r>
            <a:r>
              <a:rPr lang="en-GB" sz="1400" dirty="0"/>
              <a:t> a </a:t>
            </a:r>
            <a:r>
              <a:rPr lang="en-GB" sz="1400" dirty="0" err="1"/>
              <a:t>Meddyliol</a:t>
            </a:r>
            <a:r>
              <a:rPr lang="en-GB" sz="1400" dirty="0"/>
              <a:t> – </a:t>
            </a:r>
            <a:r>
              <a:rPr lang="en-GB" sz="1400" dirty="0" err="1"/>
              <a:t>unigolion</a:t>
            </a:r>
            <a:r>
              <a:rPr lang="en-GB" sz="1400" dirty="0"/>
              <a:t> </a:t>
            </a:r>
            <a:r>
              <a:rPr lang="en-GB" sz="1400" dirty="0" err="1"/>
              <a:t>Iach</a:t>
            </a:r>
            <a:r>
              <a:rPr lang="en-GB" sz="1400" dirty="0"/>
              <a:t> a </a:t>
            </a:r>
            <a:r>
              <a:rPr lang="en-GB" sz="1400" dirty="0" err="1"/>
              <a:t>Hyderus</a:t>
            </a:r>
            <a:r>
              <a:rPr lang="en-GB" sz="1400" dirty="0"/>
              <a:t> </a:t>
            </a:r>
          </a:p>
        </p:txBody>
      </p:sp>
      <p:sp>
        <p:nvSpPr>
          <p:cNvPr id="9" name="Arrow: Right 8"/>
          <p:cNvSpPr/>
          <p:nvPr/>
        </p:nvSpPr>
        <p:spPr>
          <a:xfrm rot="21202577">
            <a:off x="4875867" y="5110214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33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Newid</a:t>
            </a:r>
            <a:r>
              <a:rPr lang="en-GB" sz="1400" dirty="0"/>
              <a:t> </a:t>
            </a:r>
            <a:r>
              <a:rPr lang="en-GB" sz="1400" dirty="0" err="1"/>
              <a:t>Positif</a:t>
            </a:r>
            <a:r>
              <a:rPr lang="en-GB" sz="1400" dirty="0"/>
              <a:t>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Ymddygiad</a:t>
            </a:r>
            <a:r>
              <a:rPr lang="en-GB" sz="1400" dirty="0"/>
              <a:t> </a:t>
            </a:r>
          </a:p>
        </p:txBody>
      </p:sp>
      <p:sp>
        <p:nvSpPr>
          <p:cNvPr id="10" name="Arrow: Right 9"/>
          <p:cNvSpPr/>
          <p:nvPr/>
        </p:nvSpPr>
        <p:spPr>
          <a:xfrm rot="21202577">
            <a:off x="5025421" y="5867752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Sgiliau a </a:t>
            </a:r>
            <a:r>
              <a:rPr lang="en-GB" sz="1400" dirty="0" err="1"/>
              <a:t>Gwybodaeth</a:t>
            </a:r>
            <a:r>
              <a:rPr lang="en-GB" sz="1400" dirty="0"/>
              <a:t> ar gyfer </a:t>
            </a:r>
            <a:r>
              <a:rPr lang="en-GB" sz="1400" dirty="0" err="1"/>
              <a:t>Cyflogaeth</a:t>
            </a:r>
            <a:r>
              <a:rPr lang="en-GB" sz="14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FCA400-3091-4CCD-B875-7F39A946F3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84452"/>
            <a:ext cx="4164365" cy="415145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02901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4077" y="1778581"/>
            <a:ext cx="2813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solidFill>
                  <a:schemeClr val="accent2">
                    <a:lumMod val="75000"/>
                  </a:schemeClr>
                </a:solidFill>
              </a:rPr>
              <a:t>Camau</a:t>
            </a:r>
            <a:r>
              <a:rPr lang="en-GB" sz="3200" b="1" dirty="0">
                <a:solidFill>
                  <a:schemeClr val="accent2">
                    <a:lumMod val="75000"/>
                  </a:schemeClr>
                </a:solidFill>
              </a:rPr>
              <a:t> 3 &amp; 4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799" y="618615"/>
            <a:ext cx="89027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91A5"/>
                </a:solidFill>
              </a:rPr>
              <a:t>Mae </a:t>
            </a:r>
            <a:r>
              <a:rPr lang="en-GB" sz="3200" b="1" dirty="0" err="1">
                <a:solidFill>
                  <a:srgbClr val="0091A5"/>
                </a:solidFill>
              </a:rPr>
              <a:t>meithrin</a:t>
            </a:r>
            <a:r>
              <a:rPr lang="en-GB" sz="3200" b="1" dirty="0">
                <a:solidFill>
                  <a:srgbClr val="0091A5"/>
                </a:solidFill>
              </a:rPr>
              <a:t> </a:t>
            </a:r>
            <a:r>
              <a:rPr lang="en-GB" sz="3200" b="1" dirty="0" err="1">
                <a:solidFill>
                  <a:srgbClr val="227122"/>
                </a:solidFill>
              </a:rPr>
              <a:t>Cysylltiad</a:t>
            </a:r>
            <a:r>
              <a:rPr lang="en-GB" sz="3200" b="1" dirty="0">
                <a:solidFill>
                  <a:srgbClr val="227122"/>
                </a:solidFill>
              </a:rPr>
              <a:t> â</a:t>
            </a:r>
            <a:r>
              <a:rPr lang="en-GB" sz="32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b="1" dirty="0" err="1">
                <a:solidFill>
                  <a:schemeClr val="accent2">
                    <a:lumMod val="75000"/>
                  </a:schemeClr>
                </a:solidFill>
              </a:rPr>
              <a:t>Natur</a:t>
            </a:r>
            <a:r>
              <a:rPr lang="en-GB" sz="3200" b="1" dirty="0">
                <a:solidFill>
                  <a:srgbClr val="0091A5"/>
                </a:solidFill>
              </a:rPr>
              <a:t> yn </a:t>
            </a:r>
            <a:r>
              <a:rPr lang="en-GB" sz="3200" b="1" dirty="0" err="1">
                <a:solidFill>
                  <a:srgbClr val="0091A5"/>
                </a:solidFill>
              </a:rPr>
              <a:t>rhoi</a:t>
            </a:r>
            <a:r>
              <a:rPr lang="en-GB" sz="3200" b="1" dirty="0">
                <a:solidFill>
                  <a:srgbClr val="0091A5"/>
                </a:solidFill>
              </a:rPr>
              <a:t> </a:t>
            </a:r>
            <a:r>
              <a:rPr lang="en-GB" sz="3200" b="1" dirty="0" err="1">
                <a:solidFill>
                  <a:srgbClr val="0091A5"/>
                </a:solidFill>
              </a:rPr>
              <a:t>nifer</a:t>
            </a:r>
            <a:r>
              <a:rPr lang="en-GB" sz="3200" b="1" dirty="0">
                <a:solidFill>
                  <a:srgbClr val="0091A5"/>
                </a:solidFill>
              </a:rPr>
              <a:t> o </a:t>
            </a:r>
            <a:r>
              <a:rPr lang="en-GB" sz="3200" b="1" dirty="0" err="1">
                <a:solidFill>
                  <a:srgbClr val="0091A5"/>
                </a:solidFill>
              </a:rPr>
              <a:t>fanteision</a:t>
            </a:r>
            <a:r>
              <a:rPr lang="en-GB" sz="3200" b="1" dirty="0">
                <a:solidFill>
                  <a:srgbClr val="0091A5"/>
                </a:solidFill>
              </a:rPr>
              <a:t> </a:t>
            </a:r>
            <a:r>
              <a:rPr lang="en-GB" sz="3200" b="1" dirty="0" err="1">
                <a:solidFill>
                  <a:srgbClr val="0091A5"/>
                </a:solidFill>
              </a:rPr>
              <a:t>hir</a:t>
            </a:r>
            <a:r>
              <a:rPr lang="en-GB" sz="3200" b="1" dirty="0">
                <a:solidFill>
                  <a:srgbClr val="0091A5"/>
                </a:solidFill>
              </a:rPr>
              <a:t> </a:t>
            </a:r>
            <a:r>
              <a:rPr lang="en-GB" sz="3200" b="1" dirty="0" err="1">
                <a:solidFill>
                  <a:srgbClr val="0091A5"/>
                </a:solidFill>
              </a:rPr>
              <a:t>dymor</a:t>
            </a:r>
            <a:endParaRPr lang="en-GB" sz="3200" b="1" dirty="0">
              <a:solidFill>
                <a:srgbClr val="0091A5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10203" y="2364663"/>
            <a:ext cx="20498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91A5"/>
                </a:solidFill>
              </a:rPr>
              <a:t>Mae plant yn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2.7 </a:t>
            </a:r>
            <a:r>
              <a:rPr lang="en-GB" sz="1600" b="1" dirty="0" err="1">
                <a:solidFill>
                  <a:schemeClr val="accent2">
                    <a:lumMod val="75000"/>
                  </a:schemeClr>
                </a:solidFill>
              </a:rPr>
              <a:t>waith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 yn </a:t>
            </a:r>
            <a:r>
              <a:rPr lang="en-GB" sz="1600" b="1" dirty="0" err="1">
                <a:solidFill>
                  <a:schemeClr val="accent2">
                    <a:lumMod val="75000"/>
                  </a:schemeClr>
                </a:solidFill>
              </a:rPr>
              <a:t>fwy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bywiog</a:t>
            </a:r>
            <a:r>
              <a:rPr lang="en-GB" sz="1600" b="1" dirty="0">
                <a:solidFill>
                  <a:srgbClr val="0091A5"/>
                </a:solidFill>
              </a:rPr>
              <a:t> ar </a:t>
            </a:r>
            <a:r>
              <a:rPr lang="en-GB" sz="1600" b="1" dirty="0" err="1">
                <a:solidFill>
                  <a:srgbClr val="0091A5"/>
                </a:solidFill>
              </a:rPr>
              <a:t>ddiwrnod</a:t>
            </a:r>
            <a:r>
              <a:rPr lang="en-GB" sz="1600" b="1" dirty="0">
                <a:solidFill>
                  <a:srgbClr val="0091A5"/>
                </a:solidFill>
              </a:rPr>
              <a:t> dysgu yn y </a:t>
            </a:r>
            <a:r>
              <a:rPr lang="en-GB" sz="1600" b="1" dirty="0" err="1">
                <a:solidFill>
                  <a:srgbClr val="0091A5"/>
                </a:solidFill>
              </a:rPr>
              <a:t>goedwig</a:t>
            </a:r>
            <a:r>
              <a:rPr lang="en-GB" sz="1600" b="1" dirty="0">
                <a:solidFill>
                  <a:srgbClr val="0091A5"/>
                </a:solidFill>
              </a:rPr>
              <a:t> nag </a:t>
            </a:r>
            <a:r>
              <a:rPr lang="en-GB" sz="1600" b="1" dirty="0" err="1">
                <a:solidFill>
                  <a:srgbClr val="0091A5"/>
                </a:solidFill>
              </a:rPr>
              <a:t>maent</a:t>
            </a:r>
            <a:r>
              <a:rPr lang="en-GB" sz="1600" b="1" dirty="0">
                <a:solidFill>
                  <a:srgbClr val="0091A5"/>
                </a:solidFill>
              </a:rPr>
              <a:t> ar </a:t>
            </a:r>
            <a:r>
              <a:rPr lang="en-GB" sz="1600" b="1" dirty="0" err="1">
                <a:solidFill>
                  <a:srgbClr val="0091A5"/>
                </a:solidFill>
              </a:rPr>
              <a:t>ddiwrnod</a:t>
            </a:r>
            <a:r>
              <a:rPr lang="en-GB" sz="1600" b="1" dirty="0">
                <a:solidFill>
                  <a:srgbClr val="0091A5"/>
                </a:solidFill>
              </a:rPr>
              <a:t> </a:t>
            </a:r>
            <a:r>
              <a:rPr lang="en-GB" sz="1600" b="1" dirty="0" err="1">
                <a:solidFill>
                  <a:srgbClr val="0091A5"/>
                </a:solidFill>
              </a:rPr>
              <a:t>arferol</a:t>
            </a:r>
            <a:r>
              <a:rPr lang="en-GB" sz="1600" b="1" dirty="0">
                <a:solidFill>
                  <a:srgbClr val="0091A5"/>
                </a:solidFill>
              </a:rPr>
              <a:t> yn </a:t>
            </a:r>
          </a:p>
          <a:p>
            <a:pPr algn="ctr"/>
            <a:r>
              <a:rPr lang="en-GB" sz="1600" b="1" dirty="0">
                <a:solidFill>
                  <a:srgbClr val="0091A5"/>
                </a:solidFill>
              </a:rPr>
              <a:t>yr </a:t>
            </a:r>
            <a:r>
              <a:rPr lang="en-GB" sz="1600" b="1" dirty="0" err="1">
                <a:solidFill>
                  <a:srgbClr val="0091A5"/>
                </a:solidFill>
              </a:rPr>
              <a:t>ysgol</a:t>
            </a:r>
            <a:endParaRPr lang="en-GB" sz="1600" b="1" dirty="0">
              <a:solidFill>
                <a:srgbClr val="0091A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2452" y="2017335"/>
            <a:ext cx="4940000" cy="212365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Beth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allwch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chi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wneud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…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dylanwadu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,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cynghori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a </a:t>
            </a:r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darparu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</a:p>
          <a:p>
            <a:endParaRPr lang="en-GB" sz="1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Darparu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cyfleoedd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dysgu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uniongyrchol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Darparu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prosiectau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dysgu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awyr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agored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Dylanwadu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a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chynghori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ar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mentrau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presennol</a:t>
            </a:r>
            <a:endParaRPr lang="en-GB" sz="1400" b="1" dirty="0">
              <a:solidFill>
                <a:srgbClr val="0091A5"/>
              </a:solidFill>
              <a:latin typeface="+mj-lt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Darparu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hyfforddiant a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sgiliau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awyr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agored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i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  <a:r>
              <a:rPr lang="en-GB" sz="1400" b="1" dirty="0" err="1">
                <a:solidFill>
                  <a:srgbClr val="0091A5"/>
                </a:solidFill>
                <a:latin typeface="+mj-lt"/>
              </a:rPr>
              <a:t>ddarparwyr</a:t>
            </a:r>
            <a:r>
              <a:rPr lang="en-GB" sz="1400" b="1" dirty="0">
                <a:solidFill>
                  <a:srgbClr val="0091A5"/>
                </a:solidFill>
                <a:latin typeface="+mj-lt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D630EB-D34A-40F5-8EF7-3716D4482F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09" y="2334124"/>
            <a:ext cx="4256532" cy="4383281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D2FBBDBA-2A23-48D2-9A78-2BDCEB763059}"/>
              </a:ext>
            </a:extLst>
          </p:cNvPr>
          <p:cNvSpPr/>
          <p:nvPr/>
        </p:nvSpPr>
        <p:spPr>
          <a:xfrm rot="21202577">
            <a:off x="4901162" y="4513156"/>
            <a:ext cx="6492626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Manteision</a:t>
            </a:r>
            <a:r>
              <a:rPr lang="en-GB" sz="1400" dirty="0"/>
              <a:t> </a:t>
            </a:r>
            <a:r>
              <a:rPr lang="en-GB" sz="1400" dirty="0" err="1"/>
              <a:t>Lles</a:t>
            </a:r>
            <a:r>
              <a:rPr lang="en-GB" sz="1400" dirty="0"/>
              <a:t> </a:t>
            </a:r>
            <a:r>
              <a:rPr lang="en-GB" sz="1400" dirty="0" err="1"/>
              <a:t>Corfforol</a:t>
            </a:r>
            <a:r>
              <a:rPr lang="en-GB" sz="1400" dirty="0"/>
              <a:t> a </a:t>
            </a:r>
            <a:r>
              <a:rPr lang="en-GB" sz="1400" dirty="0" err="1"/>
              <a:t>Meddyliol</a:t>
            </a:r>
            <a:r>
              <a:rPr lang="en-GB" sz="1400" dirty="0"/>
              <a:t> – </a:t>
            </a:r>
            <a:r>
              <a:rPr lang="en-GB" sz="1400" dirty="0" err="1"/>
              <a:t>unigolion</a:t>
            </a:r>
            <a:r>
              <a:rPr lang="en-GB" sz="1400" dirty="0"/>
              <a:t> </a:t>
            </a:r>
            <a:r>
              <a:rPr lang="en-GB" sz="1400" dirty="0" err="1"/>
              <a:t>Iach</a:t>
            </a:r>
            <a:r>
              <a:rPr lang="en-GB" sz="1400" dirty="0"/>
              <a:t> a </a:t>
            </a:r>
            <a:r>
              <a:rPr lang="en-GB" sz="1400" dirty="0" err="1"/>
              <a:t>Hyderus</a:t>
            </a:r>
            <a:r>
              <a:rPr lang="en-GB" sz="1400" dirty="0"/>
              <a:t> 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DD22A37-7580-43BD-A981-CF4CA4219F45}"/>
              </a:ext>
            </a:extLst>
          </p:cNvPr>
          <p:cNvSpPr/>
          <p:nvPr/>
        </p:nvSpPr>
        <p:spPr>
          <a:xfrm rot="21202577">
            <a:off x="4976186" y="5255478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33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Newid</a:t>
            </a:r>
            <a:r>
              <a:rPr lang="en-GB" sz="1400" dirty="0"/>
              <a:t> </a:t>
            </a:r>
            <a:r>
              <a:rPr lang="en-GB" sz="1400" dirty="0" err="1"/>
              <a:t>Positif</a:t>
            </a:r>
            <a:r>
              <a:rPr lang="en-GB" sz="1400" dirty="0"/>
              <a:t>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Ymddygiad</a:t>
            </a:r>
            <a:r>
              <a:rPr lang="en-GB" sz="1400" dirty="0"/>
              <a:t> 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26C4A4F5-BD75-4D24-B697-87224DD97370}"/>
              </a:ext>
            </a:extLst>
          </p:cNvPr>
          <p:cNvSpPr/>
          <p:nvPr/>
        </p:nvSpPr>
        <p:spPr>
          <a:xfrm rot="21202577">
            <a:off x="5169802" y="5883085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Sgiliau a </a:t>
            </a:r>
            <a:r>
              <a:rPr lang="en-GB" sz="1400" dirty="0" err="1"/>
              <a:t>Gwybodaeth</a:t>
            </a:r>
            <a:r>
              <a:rPr lang="en-GB" sz="1400" dirty="0"/>
              <a:t> ar gyfer </a:t>
            </a:r>
            <a:r>
              <a:rPr lang="en-GB" sz="1400" dirty="0" err="1"/>
              <a:t>Cyflogaeth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938900"/>
      </p:ext>
    </p:extLst>
  </p:cSld>
  <p:clrMapOvr>
    <a:masterClrMapping/>
  </p:clrMapOvr>
</p:sld>
</file>

<file path=ppt/theme/theme1.xml><?xml version="1.0" encoding="utf-8"?>
<a:theme xmlns:a="http://schemas.openxmlformats.org/drawingml/2006/main" name="NRW PPT 2010 Final">
  <a:themeElements>
    <a:clrScheme name="NRW colours">
      <a:dk1>
        <a:sysClr val="windowText" lastClr="000000"/>
      </a:dk1>
      <a:lt1>
        <a:sysClr val="window" lastClr="FFFFFF"/>
      </a:lt1>
      <a:dk2>
        <a:srgbClr val="3C3C41"/>
      </a:dk2>
      <a:lt2>
        <a:srgbClr val="FFFFFF"/>
      </a:lt2>
      <a:accent1>
        <a:srgbClr val="0091A5"/>
      </a:accent1>
      <a:accent2>
        <a:srgbClr val="2D962D"/>
      </a:accent2>
      <a:accent3>
        <a:srgbClr val="005541"/>
      </a:accent3>
      <a:accent4>
        <a:srgbClr val="82D2F0"/>
      </a:accent4>
      <a:accent5>
        <a:srgbClr val="3C3C41"/>
      </a:accent5>
      <a:accent6>
        <a:srgbClr val="95959D"/>
      </a:accent6>
      <a:hlink>
        <a:srgbClr val="82D2F0"/>
      </a:hlink>
      <a:folHlink>
        <a:srgbClr val="95959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Dwr / Water">
      <a:srgbClr val="0091A5"/>
    </a:custClr>
    <a:custClr name="Awyr / Air">
      <a:srgbClr val="82D2F0"/>
    </a:custClr>
    <a:custClr name="Bywyd gwyllt / Wildlife">
      <a:srgbClr val="2D962D"/>
    </a:custClr>
    <a:custClr name="Tir / Land">
      <a:srgbClr val="005541"/>
    </a:custClr>
    <a:custClr name="Llwyd / grey">
      <a:srgbClr val="3C3C41"/>
    </a:custClr>
  </a:custClrLst>
  <a:extLst>
    <a:ext uri="{05A4C25C-085E-4340-85A3-A5531E510DB2}">
      <thm15:themeFamily xmlns:thm15="http://schemas.microsoft.com/office/thememl/2012/main" name="NRW Careers Powerpoint new.potx" id="{4D2FCC45-9375-40F3-83DD-BBDBAAE1DA9F}" vid="{EE16A186-36FB-458B-B077-B406BF8831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9be56660-2c31-41ef-bc00-23e72f632f2a">ACCE-1639873593-131</_dlc_DocId>
    <_dlc_DocIdUrl xmlns="9be56660-2c31-41ef-bc00-23e72f632f2a">
      <Url>https://cyfoethnaturiolcymru.sharepoint.com/teams/are/esd/att/_layouts/15/DocIdRedir.aspx?ID=ACCE-1639873593-131</Url>
      <Description>ACCE-1639873593-131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NRW Word Document" ma:contentTypeID="0x01010067EB80C5FE939D4A9B3D8BA62129B7F5010014A5607AC1446141B3671BDE43C9F883" ma:contentTypeVersion="64" ma:contentTypeDescription="" ma:contentTypeScope="" ma:versionID="8705675e3469e3c1e24e758259add333">
  <xsd:schema xmlns:xsd="http://www.w3.org/2001/XMLSchema" xmlns:xs="http://www.w3.org/2001/XMLSchema" xmlns:p="http://schemas.microsoft.com/office/2006/metadata/properties" xmlns:ns2="9be56660-2c31-41ef-bc00-23e72f632f2a" targetNamespace="http://schemas.microsoft.com/office/2006/metadata/properties" ma:root="true" ma:fieldsID="fad5621eca9005155c0768d2b344999b" ns2:_="">
    <xsd:import namespace="9be56660-2c31-41ef-bc00-23e72f632f2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56660-2c31-41ef-bc00-23e72f632f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78499d3b-94a8-4059-8763-489d4400b14a" ContentTypeId="0x01010067EB80C5FE939D4A9B3D8BA62129B7F501" PreviousValue="false"/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43D987-7CEC-4F1B-ACD5-8422B7B04AF4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9be56660-2c31-41ef-bc00-23e72f632f2a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34E4AE7-1A49-4ABA-BF83-CA9876A4EE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e56660-2c31-41ef-bc00-23e72f632f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9DA4B6-0F47-4D1D-B9BC-3EE932B088A1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7B84A1F5-ABFF-456D-87B6-04A10DD6551A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3008F30A-2B79-4066-A4C4-985B6AD99F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5167</TotalTime>
  <Words>461</Words>
  <Application>Microsoft Office PowerPoint</Application>
  <PresentationFormat>Widescreen</PresentationFormat>
  <Paragraphs>91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NRW PPT 2010 Final</vt:lpstr>
      <vt:lpstr>  Dyfodol Llwyddiannus drwy Ddysgu yn yr Awyr Agored  Cyfoeth Naturiol Cymru    </vt:lpstr>
      <vt:lpstr>PowerPoint Presentation</vt:lpstr>
      <vt:lpstr>Miri Mes 2018</vt:lpstr>
      <vt:lpstr>PowerPoint Presentation</vt:lpstr>
      <vt:lpstr>PowerPoint Presentation</vt:lpstr>
      <vt:lpstr>Difrod Datgysylltu </vt:lpstr>
      <vt:lpstr>PowerPoint Presentation</vt:lpstr>
      <vt:lpstr>PowerPoint Presentation</vt:lpstr>
      <vt:lpstr>PowerPoint Presentation</vt:lpstr>
      <vt:lpstr>PowerPoint Presentation</vt:lpstr>
      <vt:lpstr> Rhwydweithiau a Phartneriaethau Dysgu  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Resources Wales</dc:title>
  <dc:subject/>
  <dc:creator>Jones, Sarah</dc:creator>
  <cp:lastModifiedBy>Williams, Sue (Education)</cp:lastModifiedBy>
  <cp:revision>206</cp:revision>
  <cp:lastPrinted>2018-04-10T07:37:32Z</cp:lastPrinted>
  <dcterms:created xsi:type="dcterms:W3CDTF">2015-08-24T09:25:21Z</dcterms:created>
  <dcterms:modified xsi:type="dcterms:W3CDTF">2018-10-21T16:40:37Z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0x01010067EB80C5FE939D4A9B3D8BA62129B7F5010014A5607AC1446141B3671BDE43C9F883</vt:lpwstr>
  </property>
  <property fmtid="{D5CDD505-2E9C-101B-9397-08002B2CF9AE}" pid="3" name="_dlc_DocIdItemGuid">
    <vt:lpwstr>163aae9f-bbaf-4013-91da-b63d0887e79f</vt:lpwstr>
  </property>
  <property fmtid="{D5CDD505-2E9C-101B-9397-08002B2CF9AE}" pid="4" name="Submitter">
    <vt:lpwstr/>
  </property>
  <property fmtid="{D5CDD505-2E9C-101B-9397-08002B2CF9AE}" pid="5" name="URL">
    <vt:lpwstr/>
  </property>
  <property fmtid="{D5CDD505-2E9C-101B-9397-08002B2CF9AE}" pid="6" name="From1">
    <vt:lpwstr/>
  </property>
  <property fmtid="{D5CDD505-2E9C-101B-9397-08002B2CF9AE}" pid="7" name="BCC">
    <vt:lpwstr/>
  </property>
  <property fmtid="{D5CDD505-2E9C-101B-9397-08002B2CF9AE}" pid="8" name="CC">
    <vt:lpwstr/>
  </property>
  <property fmtid="{D5CDD505-2E9C-101B-9397-08002B2CF9AE}" pid="9" name="To">
    <vt:lpwstr/>
  </property>
</Properties>
</file>