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notesSlides/notesSlide7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notesSlides/notesSlide8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notesSlides/notesSlide9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notesSlides/notesSlide10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notesSlides/notesSlide11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notesSlides/notesSlide12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notesSlides/notesSlide13.xml" ContentType="application/vnd.openxmlformats-officedocument.presentationml.notesSl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528" r:id="rId2"/>
    <p:sldId id="529" r:id="rId3"/>
    <p:sldId id="513" r:id="rId4"/>
    <p:sldId id="518" r:id="rId5"/>
    <p:sldId id="507" r:id="rId6"/>
    <p:sldId id="514" r:id="rId7"/>
    <p:sldId id="508" r:id="rId8"/>
    <p:sldId id="517" r:id="rId9"/>
    <p:sldId id="519" r:id="rId10"/>
    <p:sldId id="520" r:id="rId11"/>
    <p:sldId id="522" r:id="rId12"/>
    <p:sldId id="523" r:id="rId13"/>
    <p:sldId id="527" r:id="rId14"/>
    <p:sldId id="484" r:id="rId15"/>
    <p:sldId id="261" r:id="rId16"/>
    <p:sldId id="302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</p:sldIdLst>
  <p:sldSz cx="12192000" cy="6858000"/>
  <p:notesSz cx="6858000" cy="9144000"/>
  <p:defaultTextStyle>
    <a:defPPr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425DC1F-4670-4CFF-B305-7448FC35D305}">
          <p14:sldIdLst/>
        </p14:section>
        <p14:section name="Default Section" id="{D390BE02-5CA9-47C1-8758-D11F11D916F7}">
          <p14:sldIdLst>
            <p14:sldId id="528"/>
            <p14:sldId id="529"/>
            <p14:sldId id="513"/>
            <p14:sldId id="518"/>
            <p14:sldId id="507"/>
            <p14:sldId id="514"/>
            <p14:sldId id="508"/>
            <p14:sldId id="517"/>
            <p14:sldId id="519"/>
            <p14:sldId id="520"/>
            <p14:sldId id="522"/>
            <p14:sldId id="523"/>
            <p14:sldId id="527"/>
            <p14:sldId id="484"/>
            <p14:sldId id="261"/>
            <p14:sldId id="302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</p14:sldIdLst>
        </p14:section>
        <p14:section name="Default Section" id="{FB21B4D5-A123-4F19-914B-59FFC29193A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15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5632603416322548E-2"/>
          <c:y val="0"/>
          <c:w val="0.96767018135377936"/>
          <c:h val="0.90294913905470753"/>
        </c:manualLayout>
      </c:layout>
      <c:lineChart>
        <c:grouping val="standard"/>
        <c:varyColors val="0"/>
        <c:ser>
          <c:idx val="0"/>
          <c:order val="0"/>
          <c:tx>
            <c:strRef>
              <c:f>NQT!$A$2</c:f>
              <c:strCache>
                <c:ptCount val="1"/>
                <c:pt idx="0">
                  <c:v>Number of NQTs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5"/>
              <c:layout>
                <c:manualLayout>
                  <c:x val="-4.3940792595113728E-2"/>
                  <c:y val="-0.1553241918190940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B83-4DA5-BDA7-0AA4181F3A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NQT!$B$1:$K$1</c:f>
              <c:numCache>
                <c:formatCode>General</c:formatCode>
                <c:ptCount val="10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</c:numCache>
            </c:numRef>
          </c:cat>
          <c:val>
            <c:numRef>
              <c:f>NQT!$B$2:$K$2</c:f>
              <c:numCache>
                <c:formatCode>#,##0</c:formatCode>
                <c:ptCount val="10"/>
                <c:pt idx="0">
                  <c:v>1228</c:v>
                </c:pt>
                <c:pt idx="1">
                  <c:v>1149</c:v>
                </c:pt>
                <c:pt idx="2">
                  <c:v>1207</c:v>
                </c:pt>
                <c:pt idx="3">
                  <c:v>1165</c:v>
                </c:pt>
                <c:pt idx="4">
                  <c:v>1160</c:v>
                </c:pt>
                <c:pt idx="5">
                  <c:v>1186</c:v>
                </c:pt>
                <c:pt idx="6">
                  <c:v>1475</c:v>
                </c:pt>
                <c:pt idx="7">
                  <c:v>1366</c:v>
                </c:pt>
                <c:pt idx="8">
                  <c:v>1258</c:v>
                </c:pt>
                <c:pt idx="9">
                  <c:v>1155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83-4DA5-BDA7-0AA4181F3A07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7063856"/>
        <c:axId val="1267056784"/>
      </c:lineChart>
      <c:catAx>
        <c:axId val="1267063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7056784"/>
        <c:crosses val="autoZero"/>
        <c:auto val="1"/>
        <c:lblAlgn val="ctr"/>
        <c:lblOffset val="100"/>
        <c:noMultiLvlLbl val="0"/>
      </c:catAx>
      <c:valAx>
        <c:axId val="1267056784"/>
        <c:scaling>
          <c:orientation val="minMax"/>
          <c:max val="1600"/>
          <c:min val="1000"/>
        </c:scaling>
        <c:delete val="1"/>
        <c:axPos val="l"/>
        <c:numFmt formatCode="#,##0" sourceLinked="1"/>
        <c:majorTickMark val="out"/>
        <c:minorTickMark val="none"/>
        <c:tickLblPos val="nextTo"/>
        <c:crossAx val="126706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0462024278215208E-2"/>
          <c:y val="0"/>
          <c:w val="0.90912130905511812"/>
          <c:h val="0.9491466159186885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'Retention 5 Yr Trend'!$B$48</c:f>
              <c:strCache>
                <c:ptCount val="1"/>
                <c:pt idx="0">
                  <c:v>Cofrestredig</c:v>
                </c:pt>
              </c:strCache>
            </c:strRef>
          </c:tx>
          <c:spPr>
            <a:solidFill>
              <a:srgbClr val="095153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95153"/>
              </a:solidFill>
              <a:ln w="12700">
                <a:solidFill>
                  <a:sysClr val="window" lastClr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466-4969-82D5-5B34E5CA2B1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5 Yr Trend'!$A$49:$A$56</c:f>
              <c:strCache>
                <c:ptCount val="8"/>
                <c:pt idx="0">
                  <c:v>ATH (newid 10 mlynedd)</c:v>
                </c:pt>
                <c:pt idx="1">
                  <c:v>ATH (newid 5 mlynedd)</c:v>
                </c:pt>
                <c:pt idx="2">
                  <c:v>GCDY (newid 5 mlynedd)</c:v>
                </c:pt>
                <c:pt idx="3">
                  <c:v>AB (newid 5 mlynedd)</c:v>
                </c:pt>
                <c:pt idx="4">
                  <c:v>GCDAB (newid 5 mlynedd)</c:v>
                </c:pt>
                <c:pt idx="5">
                  <c:v>DSW (newid 5 mlynedd)</c:v>
                </c:pt>
                <c:pt idx="6">
                  <c:v>GIC (newid 5 mlynedd)</c:v>
                </c:pt>
                <c:pt idx="7">
                  <c:v>GCIC (newid 5 mlynedd)</c:v>
                </c:pt>
              </c:strCache>
            </c:strRef>
          </c:cat>
          <c:val>
            <c:numRef>
              <c:f>'Retention 5 Yr Trend'!$B$49:$B$56</c:f>
              <c:numCache>
                <c:formatCode>0.0%</c:formatCode>
                <c:ptCount val="8"/>
                <c:pt idx="0">
                  <c:v>0.57699999999999996</c:v>
                </c:pt>
                <c:pt idx="1">
                  <c:v>0.75900000000000001</c:v>
                </c:pt>
                <c:pt idx="2">
                  <c:v>0.502</c:v>
                </c:pt>
                <c:pt idx="3">
                  <c:v>0.60799999999999998</c:v>
                </c:pt>
                <c:pt idx="4">
                  <c:v>0.44400000000000001</c:v>
                </c:pt>
                <c:pt idx="5">
                  <c:v>0.46600000000000003</c:v>
                </c:pt>
                <c:pt idx="6">
                  <c:v>0.61499999999999999</c:v>
                </c:pt>
                <c:pt idx="7">
                  <c:v>0.48299999999999998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5E-4557-905E-AC620B59A7D7}"/>
            </c:ext>
          </c:extLst>
        </c:ser>
        <c:ser>
          <c:idx val="1"/>
          <c:order val="1"/>
          <c:tx>
            <c:strRef>
              <c:f>'Retention 5 Yr Trend'!$C$48</c:f>
              <c:strCache>
                <c:ptCount val="1"/>
                <c:pt idx="0">
                  <c:v>Di-gofrestredig</c:v>
                </c:pt>
              </c:strCache>
            </c:strRef>
          </c:tx>
          <c:spPr>
            <a:solidFill>
              <a:srgbClr val="11A6A8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11A6A8"/>
              </a:solidFill>
              <a:ln w="12700">
                <a:solidFill>
                  <a:sysClr val="window" lastClr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466-4969-82D5-5B34E5CA2B1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5 Yr Trend'!$A$49:$A$56</c:f>
              <c:strCache>
                <c:ptCount val="8"/>
                <c:pt idx="0">
                  <c:v>ATH (newid 10 mlynedd)</c:v>
                </c:pt>
                <c:pt idx="1">
                  <c:v>ATH (newid 5 mlynedd)</c:v>
                </c:pt>
                <c:pt idx="2">
                  <c:v>GCDY (newid 5 mlynedd)</c:v>
                </c:pt>
                <c:pt idx="3">
                  <c:v>AB (newid 5 mlynedd)</c:v>
                </c:pt>
                <c:pt idx="4">
                  <c:v>GCDAB (newid 5 mlynedd)</c:v>
                </c:pt>
                <c:pt idx="5">
                  <c:v>DSW (newid 5 mlynedd)</c:v>
                </c:pt>
                <c:pt idx="6">
                  <c:v>GIC (newid 5 mlynedd)</c:v>
                </c:pt>
                <c:pt idx="7">
                  <c:v>GCIC (newid 5 mlynedd)</c:v>
                </c:pt>
              </c:strCache>
            </c:strRef>
          </c:cat>
          <c:val>
            <c:numRef>
              <c:f>'Retention 5 Yr Trend'!$C$49:$C$56</c:f>
              <c:numCache>
                <c:formatCode>0.0%</c:formatCode>
                <c:ptCount val="8"/>
                <c:pt idx="0">
                  <c:v>0.39600000000000002</c:v>
                </c:pt>
                <c:pt idx="1">
                  <c:v>0.22</c:v>
                </c:pt>
                <c:pt idx="2">
                  <c:v>0.39700000000000002</c:v>
                </c:pt>
                <c:pt idx="3">
                  <c:v>0.33900000000000002</c:v>
                </c:pt>
                <c:pt idx="4">
                  <c:v>0.41799999999999998</c:v>
                </c:pt>
                <c:pt idx="5">
                  <c:v>0.47199999999999998</c:v>
                </c:pt>
                <c:pt idx="6">
                  <c:v>0.32400000000000001</c:v>
                </c:pt>
                <c:pt idx="7">
                  <c:v>0.38200000000000001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5E-4557-905E-AC620B59A7D7}"/>
            </c:ext>
          </c:extLst>
        </c:ser>
        <c:ser>
          <c:idx val="2"/>
          <c:order val="2"/>
          <c:tx>
            <c:strRef>
              <c:f>'Retention 5 Yr Trend'!$D$48</c:f>
              <c:strCache>
                <c:ptCount val="1"/>
                <c:pt idx="0">
                  <c:v>Categori arall</c:v>
                </c:pt>
              </c:strCache>
            </c:strRef>
          </c:tx>
          <c:spPr>
            <a:solidFill>
              <a:srgbClr val="C4F8F9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4F8F9"/>
              </a:solidFill>
              <a:ln w="12700">
                <a:solidFill>
                  <a:sysClr val="window" lastClr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466-4969-82D5-5B34E5CA2B17}"/>
              </c:ext>
            </c:extLst>
          </c:dPt>
          <c:dLbls>
            <c:dLbl>
              <c:idx val="1"/>
              <c:layout>
                <c:manualLayout>
                  <c:x val="4.1666666666666666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466-4969-82D5-5B34E5CA2B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5 Yr Trend'!$A$49:$A$56</c:f>
              <c:strCache>
                <c:ptCount val="8"/>
                <c:pt idx="0">
                  <c:v>ATH (newid 10 mlynedd)</c:v>
                </c:pt>
                <c:pt idx="1">
                  <c:v>ATH (newid 5 mlynedd)</c:v>
                </c:pt>
                <c:pt idx="2">
                  <c:v>GCDY (newid 5 mlynedd)</c:v>
                </c:pt>
                <c:pt idx="3">
                  <c:v>AB (newid 5 mlynedd)</c:v>
                </c:pt>
                <c:pt idx="4">
                  <c:v>GCDAB (newid 5 mlynedd)</c:v>
                </c:pt>
                <c:pt idx="5">
                  <c:v>DSW (newid 5 mlynedd)</c:v>
                </c:pt>
                <c:pt idx="6">
                  <c:v>GIC (newid 5 mlynedd)</c:v>
                </c:pt>
                <c:pt idx="7">
                  <c:v>GCIC (newid 5 mlynedd)</c:v>
                </c:pt>
              </c:strCache>
            </c:strRef>
          </c:cat>
          <c:val>
            <c:numRef>
              <c:f>'Retention 5 Yr Trend'!$D$49:$D$56</c:f>
              <c:numCache>
                <c:formatCode>0.0%</c:formatCode>
                <c:ptCount val="8"/>
                <c:pt idx="0">
                  <c:v>2.7E-2</c:v>
                </c:pt>
                <c:pt idx="1">
                  <c:v>2.1000000000000001E-2</c:v>
                </c:pt>
                <c:pt idx="2">
                  <c:v>0.10100000000000001</c:v>
                </c:pt>
                <c:pt idx="3">
                  <c:v>5.2999999999999999E-2</c:v>
                </c:pt>
                <c:pt idx="4">
                  <c:v>0.13800000000000001</c:v>
                </c:pt>
                <c:pt idx="5">
                  <c:v>6.2E-2</c:v>
                </c:pt>
                <c:pt idx="6">
                  <c:v>6.0999999999999999E-2</c:v>
                </c:pt>
                <c:pt idx="7">
                  <c:v>0.13500000000000001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5E-4557-905E-AC620B59A7D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1235430783"/>
        <c:axId val="1235429119"/>
      </c:barChart>
      <c:catAx>
        <c:axId val="1235430783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35429119"/>
        <c:crosses val="autoZero"/>
        <c:auto val="1"/>
        <c:lblAlgn val="ctr"/>
        <c:lblOffset val="100"/>
        <c:noMultiLvlLbl val="0"/>
      </c:catAx>
      <c:valAx>
        <c:axId val="1235429119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12354307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324598097112858"/>
          <c:y val="0.94182301430586624"/>
          <c:w val="0.41350795603674539"/>
          <c:h val="5.65714890297216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0416667521052126E-2"/>
          <c:y val="2.8982819225422226E-2"/>
          <c:w val="0.97916666495789573"/>
          <c:h val="0.8359300653078143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'Retention Age'!$Q$3</c:f>
              <c:strCache>
                <c:ptCount val="1"/>
                <c:pt idx="0">
                  <c:v>Dan 55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Age'!$P$4:$P$10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Age'!$Q$4:$Q$10</c:f>
              <c:numCache>
                <c:formatCode>0.0%</c:formatCode>
                <c:ptCount val="7"/>
                <c:pt idx="0">
                  <c:v>0.54700000000000004</c:v>
                </c:pt>
                <c:pt idx="1">
                  <c:v>0.76500000000000001</c:v>
                </c:pt>
                <c:pt idx="2">
                  <c:v>0.49299999999999999</c:v>
                </c:pt>
                <c:pt idx="3">
                  <c:v>0.68500000000000005</c:v>
                </c:pt>
                <c:pt idx="4">
                  <c:v>0.66300000000000003</c:v>
                </c:pt>
                <c:pt idx="5">
                  <c:v>0.85599999999999998</c:v>
                </c:pt>
                <c:pt idx="6">
                  <c:v>0.85199999999999998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94-4D05-BACB-FDB878F8F69D}"/>
            </c:ext>
          </c:extLst>
        </c:ser>
        <c:ser>
          <c:idx val="1"/>
          <c:order val="1"/>
          <c:tx>
            <c:strRef>
              <c:f>'Retention Age'!$R$3</c:f>
              <c:strCache>
                <c:ptCount val="1"/>
                <c:pt idx="0">
                  <c:v>55+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Age'!$P$4:$P$10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Age'!$R$4:$R$10</c:f>
              <c:numCache>
                <c:formatCode>0.0%</c:formatCode>
                <c:ptCount val="7"/>
                <c:pt idx="0">
                  <c:v>0.45300000000000001</c:v>
                </c:pt>
                <c:pt idx="1">
                  <c:v>0.23499999999999999</c:v>
                </c:pt>
                <c:pt idx="2">
                  <c:v>0.50700000000000001</c:v>
                </c:pt>
                <c:pt idx="3">
                  <c:v>0.315</c:v>
                </c:pt>
                <c:pt idx="4">
                  <c:v>0.33700000000000002</c:v>
                </c:pt>
                <c:pt idx="5">
                  <c:v>0.14399999999999999</c:v>
                </c:pt>
                <c:pt idx="6">
                  <c:v>0.14799999999999999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94-4D05-BACB-FDB878F8F69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576265279"/>
        <c:axId val="576267359"/>
      </c:barChart>
      <c:catAx>
        <c:axId val="576265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576267359"/>
        <c:crosses val="autoZero"/>
        <c:auto val="1"/>
        <c:lblAlgn val="ctr"/>
        <c:lblOffset val="100"/>
        <c:noMultiLvlLbl val="0"/>
      </c:catAx>
      <c:valAx>
        <c:axId val="576267359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762652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4384665713965366"/>
          <c:y val="0.92489881427697407"/>
          <c:w val="0.11230660369968862"/>
          <c:h val="7.51011857230259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523540026246728E-2"/>
          <c:y val="1.3175572281500771E-2"/>
          <c:w val="0.93637992125984248"/>
          <c:h val="0.9045661138805172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'Retention Age'!$B$3</c:f>
              <c:strCache>
                <c:ptCount val="1"/>
                <c:pt idx="0">
                  <c:v>Dan 30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Age'!$B$4:$B$10</c:f>
              <c:numCache>
                <c:formatCode>0.0%</c:formatCode>
                <c:ptCount val="7"/>
                <c:pt idx="0">
                  <c:v>0.19900000000000001</c:v>
                </c:pt>
                <c:pt idx="1">
                  <c:v>0.38800000000000001</c:v>
                </c:pt>
                <c:pt idx="2">
                  <c:v>0.12</c:v>
                </c:pt>
                <c:pt idx="3">
                  <c:v>0.32</c:v>
                </c:pt>
                <c:pt idx="4">
                  <c:v>0.106</c:v>
                </c:pt>
                <c:pt idx="5">
                  <c:v>8.4000000000000005E-2</c:v>
                </c:pt>
                <c:pt idx="6">
                  <c:v>0.223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9E-459B-B839-D271DE46DC61}"/>
            </c:ext>
          </c:extLst>
        </c:ser>
        <c:ser>
          <c:idx val="1"/>
          <c:order val="1"/>
          <c:tx>
            <c:strRef>
              <c:f>'Retention Age'!$C$3</c:f>
              <c:strCache>
                <c:ptCount val="1"/>
                <c:pt idx="0">
                  <c:v>30 - 34</c:v>
                </c:pt>
              </c:strCache>
            </c:strRef>
          </c:tx>
          <c:spPr>
            <a:solidFill>
              <a:schemeClr val="tx2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Age'!$C$4:$C$10</c:f>
              <c:numCache>
                <c:formatCode>0.0%</c:formatCode>
                <c:ptCount val="7"/>
                <c:pt idx="0">
                  <c:v>0.16</c:v>
                </c:pt>
                <c:pt idx="1">
                  <c:v>0.13200000000000001</c:v>
                </c:pt>
                <c:pt idx="2">
                  <c:v>0.13600000000000001</c:v>
                </c:pt>
                <c:pt idx="3">
                  <c:v>0.161</c:v>
                </c:pt>
                <c:pt idx="4">
                  <c:v>0.16200000000000001</c:v>
                </c:pt>
                <c:pt idx="5">
                  <c:v>0.16</c:v>
                </c:pt>
                <c:pt idx="6">
                  <c:v>0.17399999999999999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9E-459B-B839-D271DE46DC61}"/>
            </c:ext>
          </c:extLst>
        </c:ser>
        <c:ser>
          <c:idx val="2"/>
          <c:order val="2"/>
          <c:tx>
            <c:strRef>
              <c:f>'Retention Age'!$D$3</c:f>
              <c:strCache>
                <c:ptCount val="1"/>
                <c:pt idx="0">
                  <c:v>35 - 39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Age'!$D$4:$D$10</c:f>
              <c:numCache>
                <c:formatCode>0.0%</c:formatCode>
                <c:ptCount val="7"/>
                <c:pt idx="0">
                  <c:v>0.14199999999999999</c:v>
                </c:pt>
                <c:pt idx="1">
                  <c:v>0.127</c:v>
                </c:pt>
                <c:pt idx="2">
                  <c:v>0.16300000000000001</c:v>
                </c:pt>
                <c:pt idx="3">
                  <c:v>0.13900000000000001</c:v>
                </c:pt>
                <c:pt idx="4">
                  <c:v>0.17499999999999999</c:v>
                </c:pt>
                <c:pt idx="5">
                  <c:v>0.21</c:v>
                </c:pt>
                <c:pt idx="6">
                  <c:v>0.188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9E-459B-B839-D271DE46DC61}"/>
            </c:ext>
          </c:extLst>
        </c:ser>
        <c:ser>
          <c:idx val="3"/>
          <c:order val="3"/>
          <c:tx>
            <c:strRef>
              <c:f>'Retention Age'!$E$3</c:f>
              <c:strCache>
                <c:ptCount val="1"/>
                <c:pt idx="0">
                  <c:v>40 - 44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Age'!$E$4:$E$10</c:f>
              <c:numCache>
                <c:formatCode>0.0%</c:formatCode>
                <c:ptCount val="7"/>
                <c:pt idx="0">
                  <c:v>0.153</c:v>
                </c:pt>
                <c:pt idx="1">
                  <c:v>0.113</c:v>
                </c:pt>
                <c:pt idx="2">
                  <c:v>0.17699999999999999</c:v>
                </c:pt>
                <c:pt idx="3">
                  <c:v>0.11799999999999999</c:v>
                </c:pt>
                <c:pt idx="4">
                  <c:v>0.17799999999999999</c:v>
                </c:pt>
                <c:pt idx="5">
                  <c:v>0.20200000000000001</c:v>
                </c:pt>
                <c:pt idx="6">
                  <c:v>0.152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69E-459B-B839-D271DE46DC61}"/>
            </c:ext>
          </c:extLst>
        </c:ser>
        <c:ser>
          <c:idx val="4"/>
          <c:order val="4"/>
          <c:tx>
            <c:strRef>
              <c:f>'Retention Age'!$F$3</c:f>
              <c:strCache>
                <c:ptCount val="1"/>
                <c:pt idx="0">
                  <c:v>45 - 49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Age'!$F$4:$F$10</c:f>
              <c:numCache>
                <c:formatCode>0.0%</c:formatCode>
                <c:ptCount val="7"/>
                <c:pt idx="0">
                  <c:v>0.153</c:v>
                </c:pt>
                <c:pt idx="1">
                  <c:v>0.11899999999999999</c:v>
                </c:pt>
                <c:pt idx="2">
                  <c:v>0.182</c:v>
                </c:pt>
                <c:pt idx="3">
                  <c:v>0.13800000000000001</c:v>
                </c:pt>
                <c:pt idx="4">
                  <c:v>0.183</c:v>
                </c:pt>
                <c:pt idx="5">
                  <c:v>0.185</c:v>
                </c:pt>
                <c:pt idx="6">
                  <c:v>0.13400000000000001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9E-459B-B839-D271DE46DC61}"/>
            </c:ext>
          </c:extLst>
        </c:ser>
        <c:ser>
          <c:idx val="5"/>
          <c:order val="5"/>
          <c:tx>
            <c:strRef>
              <c:f>'Retention Age'!$G$3</c:f>
              <c:strCache>
                <c:ptCount val="1"/>
                <c:pt idx="0">
                  <c:v>50 - 54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Age'!$G$4:$G$10</c:f>
              <c:numCache>
                <c:formatCode>0.0%</c:formatCode>
                <c:ptCount val="7"/>
                <c:pt idx="0">
                  <c:v>0.193</c:v>
                </c:pt>
                <c:pt idx="1">
                  <c:v>0.122</c:v>
                </c:pt>
                <c:pt idx="2">
                  <c:v>0.222</c:v>
                </c:pt>
                <c:pt idx="3">
                  <c:v>0.123</c:v>
                </c:pt>
                <c:pt idx="4">
                  <c:v>0.19500000000000001</c:v>
                </c:pt>
                <c:pt idx="5">
                  <c:v>0.16</c:v>
                </c:pt>
                <c:pt idx="6">
                  <c:v>0.129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69E-459B-B839-D271DE46DC6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"/>
        <c:overlap val="100"/>
        <c:axId val="387507551"/>
        <c:axId val="387507967"/>
      </c:barChart>
      <c:catAx>
        <c:axId val="387507551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387507967"/>
        <c:crosses val="autoZero"/>
        <c:auto val="1"/>
        <c:lblAlgn val="ctr"/>
        <c:lblOffset val="100"/>
        <c:noMultiLvlLbl val="0"/>
      </c:catAx>
      <c:valAx>
        <c:axId val="387507967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3875075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4885951756542479E-2"/>
          <c:y val="0.92512581634082192"/>
          <c:w val="0.8698877466443603"/>
          <c:h val="7.48741836591780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722199206217124E-2"/>
          <c:y val="1.3175572281500771E-2"/>
          <c:w val="0.93675967329065557"/>
          <c:h val="0.9062173139469138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'Retention Age'!$K$3</c:f>
              <c:strCache>
                <c:ptCount val="1"/>
                <c:pt idx="0">
                  <c:v>55 - 59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Age'!$K$4:$K$10</c:f>
              <c:numCache>
                <c:formatCode>0.0%</c:formatCode>
                <c:ptCount val="7"/>
                <c:pt idx="0">
                  <c:v>0.42099999999999999</c:v>
                </c:pt>
                <c:pt idx="1">
                  <c:v>0.39500000000000002</c:v>
                </c:pt>
                <c:pt idx="2">
                  <c:v>0.35099999999999998</c:v>
                </c:pt>
                <c:pt idx="3">
                  <c:v>0.34499999999999997</c:v>
                </c:pt>
                <c:pt idx="4">
                  <c:v>0.38100000000000001</c:v>
                </c:pt>
                <c:pt idx="5">
                  <c:v>0.45</c:v>
                </c:pt>
                <c:pt idx="6">
                  <c:v>0.48699999999999999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B9-49B8-9E6B-8B905B4A72D9}"/>
            </c:ext>
          </c:extLst>
        </c:ser>
        <c:ser>
          <c:idx val="1"/>
          <c:order val="1"/>
          <c:tx>
            <c:strRef>
              <c:f>'Retention Age'!$L$3</c:f>
              <c:strCache>
                <c:ptCount val="1"/>
                <c:pt idx="0">
                  <c:v>60 - 64</c:v>
                </c:pt>
              </c:strCache>
            </c:strRef>
          </c:tx>
          <c:spPr>
            <a:solidFill>
              <a:schemeClr val="tx2"/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Age'!$L$4:$L$10</c:f>
              <c:numCache>
                <c:formatCode>0.0%</c:formatCode>
                <c:ptCount val="7"/>
                <c:pt idx="0">
                  <c:v>0.35699999999999998</c:v>
                </c:pt>
                <c:pt idx="1">
                  <c:v>0.35799999999999998</c:v>
                </c:pt>
                <c:pt idx="2">
                  <c:v>0.35699999999999998</c:v>
                </c:pt>
                <c:pt idx="3">
                  <c:v>0.32300000000000001</c:v>
                </c:pt>
                <c:pt idx="4">
                  <c:v>0.35299999999999998</c:v>
                </c:pt>
                <c:pt idx="5">
                  <c:v>0.4</c:v>
                </c:pt>
                <c:pt idx="6">
                  <c:v>0.20499999999999999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B9-49B8-9E6B-8B905B4A72D9}"/>
            </c:ext>
          </c:extLst>
        </c:ser>
        <c:ser>
          <c:idx val="2"/>
          <c:order val="2"/>
          <c:tx>
            <c:strRef>
              <c:f>'Retention Age'!$M$3</c:f>
              <c:strCache>
                <c:ptCount val="1"/>
                <c:pt idx="0">
                  <c:v>65+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 w="12700"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Age'!$A$4:$A$10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Age'!$M$4:$M$10</c:f>
              <c:numCache>
                <c:formatCode>0.0%</c:formatCode>
                <c:ptCount val="7"/>
                <c:pt idx="0">
                  <c:v>0.222</c:v>
                </c:pt>
                <c:pt idx="1">
                  <c:v>0.247</c:v>
                </c:pt>
                <c:pt idx="2">
                  <c:v>0.29299999999999998</c:v>
                </c:pt>
                <c:pt idx="3">
                  <c:v>0.33200000000000002</c:v>
                </c:pt>
                <c:pt idx="4">
                  <c:v>0.26600000000000001</c:v>
                </c:pt>
                <c:pt idx="5">
                  <c:v>0.15</c:v>
                </c:pt>
                <c:pt idx="6">
                  <c:v>0.308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B9-49B8-9E6B-8B905B4A72D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"/>
        <c:overlap val="100"/>
        <c:axId val="387507551"/>
        <c:axId val="387507967"/>
      </c:barChart>
      <c:catAx>
        <c:axId val="387507551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387507967"/>
        <c:crosses val="autoZero"/>
        <c:auto val="1"/>
        <c:lblAlgn val="ctr"/>
        <c:lblOffset val="100"/>
        <c:noMultiLvlLbl val="0"/>
      </c:catAx>
      <c:valAx>
        <c:axId val="387507967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3875075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242876071370459"/>
          <c:y val="0.91646201115178327"/>
          <c:w val="0.31514231253300035"/>
          <c:h val="8.35379888482167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1458333333333333E-2"/>
          <c:y val="2.4395029949260169E-2"/>
          <c:w val="0.9770833333333333"/>
          <c:h val="0.783538917355723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'Retention Welsh Language'!$B$72:$B$73</c:f>
              <c:strCache>
                <c:ptCount val="2"/>
                <c:pt idx="0">
                  <c:v>Cofrestredig:</c:v>
                </c:pt>
                <c:pt idx="1">
                  <c:v>Siarad Cymraeg</c:v>
                </c:pt>
              </c:strCache>
            </c:strRef>
          </c:tx>
          <c:spPr>
            <a:solidFill>
              <a:srgbClr val="00C257"/>
            </a:solidFill>
            <a:ln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Welsh Language'!$A$74:$A$80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Welsh Language'!$B$74:$B$80</c:f>
              <c:numCache>
                <c:formatCode>0.0%</c:formatCode>
                <c:ptCount val="7"/>
                <c:pt idx="0">
                  <c:v>0.79700000000000004</c:v>
                </c:pt>
                <c:pt idx="1">
                  <c:v>0.46800000000000003</c:v>
                </c:pt>
                <c:pt idx="2">
                  <c:v>0.60499999999999998</c:v>
                </c:pt>
                <c:pt idx="3">
                  <c:v>0.40500000000000003</c:v>
                </c:pt>
                <c:pt idx="4">
                  <c:v>0.48699999999999999</c:v>
                </c:pt>
                <c:pt idx="5">
                  <c:v>0.66700000000000004</c:v>
                </c:pt>
                <c:pt idx="6">
                  <c:v>0.47699999999999998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63-4050-953E-5B0D7EFBE099}"/>
            </c:ext>
          </c:extLst>
        </c:ser>
        <c:ser>
          <c:idx val="1"/>
          <c:order val="1"/>
          <c:tx>
            <c:strRef>
              <c:f>'Retention Welsh Language'!$C$72:$C$73</c:f>
              <c:strCache>
                <c:ptCount val="2"/>
                <c:pt idx="0">
                  <c:v>Cofrestredig:</c:v>
                </c:pt>
                <c:pt idx="1">
                  <c:v>Ddim yn siarad Cymraeg</c:v>
                </c:pt>
              </c:strCache>
            </c:strRef>
          </c:tx>
          <c:spPr>
            <a:solidFill>
              <a:srgbClr val="A8117C"/>
            </a:solidFill>
            <a:ln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Welsh Language'!$A$74:$A$80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Welsh Language'!$C$74:$C$80</c:f>
              <c:numCache>
                <c:formatCode>0.0%</c:formatCode>
                <c:ptCount val="7"/>
                <c:pt idx="0">
                  <c:v>0.74199999999999999</c:v>
                </c:pt>
                <c:pt idx="1">
                  <c:v>0.40400000000000003</c:v>
                </c:pt>
                <c:pt idx="2">
                  <c:v>0.57499999999999996</c:v>
                </c:pt>
                <c:pt idx="3">
                  <c:v>0.42099999999999999</c:v>
                </c:pt>
                <c:pt idx="4">
                  <c:v>0.44900000000000001</c:v>
                </c:pt>
                <c:pt idx="5">
                  <c:v>0.58699999999999997</c:v>
                </c:pt>
                <c:pt idx="6">
                  <c:v>0.45800000000000002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63-4050-953E-5B0D7EFBE099}"/>
            </c:ext>
          </c:extLst>
        </c:ser>
        <c:ser>
          <c:idx val="2"/>
          <c:order val="2"/>
          <c:tx>
            <c:strRef>
              <c:f>'Retention Welsh Language'!$D$72:$D$73</c:f>
              <c:strCache>
                <c:ptCount val="2"/>
                <c:pt idx="0">
                  <c:v>Di-gofrestredig:</c:v>
                </c:pt>
                <c:pt idx="1">
                  <c:v>Siarad Cymraeg</c:v>
                </c:pt>
              </c:strCache>
            </c:strRef>
          </c:tx>
          <c:spPr>
            <a:solidFill>
              <a:srgbClr val="295D75"/>
            </a:solidFill>
            <a:ln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Welsh Language'!$A$74:$A$80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Welsh Language'!$D$74:$D$80</c:f>
              <c:numCache>
                <c:formatCode>0.0%</c:formatCode>
                <c:ptCount val="7"/>
                <c:pt idx="0">
                  <c:v>0.19</c:v>
                </c:pt>
                <c:pt idx="1">
                  <c:v>0.36799999999999999</c:v>
                </c:pt>
                <c:pt idx="2">
                  <c:v>0.33400000000000002</c:v>
                </c:pt>
                <c:pt idx="3">
                  <c:v>0.435</c:v>
                </c:pt>
                <c:pt idx="4">
                  <c:v>0.42299999999999999</c:v>
                </c:pt>
                <c:pt idx="5">
                  <c:v>0.308</c:v>
                </c:pt>
                <c:pt idx="6">
                  <c:v>0.35199999999999998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E63-4050-953E-5B0D7EFBE099}"/>
            </c:ext>
          </c:extLst>
        </c:ser>
        <c:ser>
          <c:idx val="3"/>
          <c:order val="3"/>
          <c:tx>
            <c:strRef>
              <c:f>'Retention Welsh Language'!$E$72:$E$73</c:f>
              <c:strCache>
                <c:ptCount val="2"/>
                <c:pt idx="0">
                  <c:v>Di-gofrestredig:</c:v>
                </c:pt>
                <c:pt idx="1">
                  <c:v>Ddim yn siarad Cymraeg</c:v>
                </c:pt>
              </c:strCache>
            </c:strRef>
          </c:tx>
          <c:spPr>
            <a:solidFill>
              <a:srgbClr val="C21100"/>
            </a:solidFill>
            <a:ln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Welsh Language'!$A$74:$A$80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Welsh Language'!$E$74:$E$80</c:f>
              <c:numCache>
                <c:formatCode>0.0%</c:formatCode>
                <c:ptCount val="7"/>
                <c:pt idx="0">
                  <c:v>0.23300000000000001</c:v>
                </c:pt>
                <c:pt idx="1">
                  <c:v>0.45900000000000002</c:v>
                </c:pt>
                <c:pt idx="2">
                  <c:v>0.36399999999999999</c:v>
                </c:pt>
                <c:pt idx="3">
                  <c:v>0.432</c:v>
                </c:pt>
                <c:pt idx="4">
                  <c:v>0.48899999999999999</c:v>
                </c:pt>
                <c:pt idx="5">
                  <c:v>0.33500000000000002</c:v>
                </c:pt>
                <c:pt idx="6">
                  <c:v>0.39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E63-4050-953E-5B0D7EFBE099}"/>
            </c:ext>
          </c:extLst>
        </c:ser>
        <c:ser>
          <c:idx val="4"/>
          <c:order val="4"/>
          <c:tx>
            <c:strRef>
              <c:f>'Retention Welsh Language'!$F$72:$F$73</c:f>
              <c:strCache>
                <c:ptCount val="2"/>
                <c:pt idx="0">
                  <c:v>Categori arall:</c:v>
                </c:pt>
                <c:pt idx="1">
                  <c:v>Siarad Cymraeg</c:v>
                </c:pt>
              </c:strCache>
            </c:strRef>
          </c:tx>
          <c:spPr>
            <a:solidFill>
              <a:srgbClr val="11A6A8"/>
            </a:solidFill>
            <a:ln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Welsh Language'!$A$74:$A$80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Welsh Language'!$F$74:$F$80</c:f>
              <c:numCache>
                <c:formatCode>0.0%</c:formatCode>
                <c:ptCount val="7"/>
                <c:pt idx="0">
                  <c:v>1.2999999999999999E-2</c:v>
                </c:pt>
                <c:pt idx="1">
                  <c:v>0.16400000000000001</c:v>
                </c:pt>
                <c:pt idx="2">
                  <c:v>0.06</c:v>
                </c:pt>
                <c:pt idx="3">
                  <c:v>0.16</c:v>
                </c:pt>
                <c:pt idx="4">
                  <c:v>0.09</c:v>
                </c:pt>
                <c:pt idx="5">
                  <c:v>2.5999999999999999E-2</c:v>
                </c:pt>
                <c:pt idx="6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E63-4050-953E-5B0D7EFBE099}"/>
            </c:ext>
          </c:extLst>
        </c:ser>
        <c:ser>
          <c:idx val="5"/>
          <c:order val="5"/>
          <c:tx>
            <c:strRef>
              <c:f>'Retention Welsh Language'!$G$72:$G$73</c:f>
              <c:strCache>
                <c:ptCount val="2"/>
                <c:pt idx="0">
                  <c:v>Categori arall:</c:v>
                </c:pt>
                <c:pt idx="1">
                  <c:v>Ddim yn siarad Cymraeg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solidFill>
                <a:sysClr val="window" lastClr="FFFF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Welsh Language'!$A$74:$A$80</c:f>
              <c:strCache>
                <c:ptCount val="7"/>
                <c:pt idx="0">
                  <c:v>ATH</c:v>
                </c:pt>
                <c:pt idx="1">
                  <c:v>GCDY</c:v>
                </c:pt>
                <c:pt idx="2">
                  <c:v>AB</c:v>
                </c:pt>
                <c:pt idx="3">
                  <c:v>GCDAB</c:v>
                </c:pt>
                <c:pt idx="4">
                  <c:v>DSW</c:v>
                </c:pt>
                <c:pt idx="5">
                  <c:v>GIC</c:v>
                </c:pt>
                <c:pt idx="6">
                  <c:v>GCIC</c:v>
                </c:pt>
              </c:strCache>
            </c:strRef>
          </c:cat>
          <c:val>
            <c:numRef>
              <c:f>'Retention Welsh Language'!$G$74:$G$80</c:f>
              <c:numCache>
                <c:formatCode>0.0%</c:formatCode>
                <c:ptCount val="7"/>
                <c:pt idx="0">
                  <c:v>2.5999999999999999E-2</c:v>
                </c:pt>
                <c:pt idx="1">
                  <c:v>0.13700000000000001</c:v>
                </c:pt>
                <c:pt idx="2">
                  <c:v>6.0999999999999999E-2</c:v>
                </c:pt>
                <c:pt idx="3">
                  <c:v>0.14599999999999999</c:v>
                </c:pt>
                <c:pt idx="4">
                  <c:v>6.2E-2</c:v>
                </c:pt>
                <c:pt idx="5">
                  <c:v>7.8E-2</c:v>
                </c:pt>
                <c:pt idx="6">
                  <c:v>0.152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E63-4050-953E-5B0D7EFBE09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585617087"/>
        <c:axId val="585610847"/>
      </c:barChart>
      <c:catAx>
        <c:axId val="585617087"/>
        <c:scaling>
          <c:orientation val="minMax"/>
        </c:scaling>
        <c:delete val="0"/>
        <c:axPos val="b"/>
        <c:majorGridlines>
          <c:spPr>
            <a:ln w="15875" cap="flat" cmpd="sng" algn="ctr">
              <a:solidFill>
                <a:srgbClr val="00C257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585610847"/>
        <c:crosses val="autoZero"/>
        <c:auto val="1"/>
        <c:lblAlgn val="ctr"/>
        <c:lblOffset val="100"/>
        <c:noMultiLvlLbl val="0"/>
      </c:catAx>
      <c:valAx>
        <c:axId val="585610847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5856170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121883202099737E-3"/>
          <c:y val="0.88647529973226602"/>
          <c:w val="0.98036556758530202"/>
          <c:h val="0.11220206811943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0625821081514197E-2"/>
          <c:y val="5.6642775606194448E-2"/>
          <c:w val="0.97951935527553768"/>
          <c:h val="0.7564560039899181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'Retention Phase'!$I$3</c:f>
              <c:strCache>
                <c:ptCount val="1"/>
                <c:pt idx="0">
                  <c:v>Cofrestru mewn yr un cyfnod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8"/>
              <c:layout>
                <c:manualLayout>
                  <c:x val="0"/>
                  <c:y val="-6.663855953670056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43D-4D25-9CCC-EF61FA5BF2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Phase'!$H$4:$H$12</c:f>
              <c:strCache>
                <c:ptCount val="9"/>
                <c:pt idx="0">
                  <c:v>Meithrinfa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Uned cyfeirio disgyblion</c:v>
                </c:pt>
                <c:pt idx="5">
                  <c:v>Arbennig</c:v>
                </c:pt>
                <c:pt idx="6">
                  <c:v>Cyflenwi</c:v>
                </c:pt>
                <c:pt idx="7">
                  <c:v>Eraill mewn gwasanaeth</c:v>
                </c:pt>
                <c:pt idx="8">
                  <c:v>Eraill ddim mewn gwasanaeth</c:v>
                </c:pt>
              </c:strCache>
            </c:strRef>
          </c:cat>
          <c:val>
            <c:numRef>
              <c:f>'Retention Phase'!$I$4:$I$12</c:f>
              <c:numCache>
                <c:formatCode>0.0%</c:formatCode>
                <c:ptCount val="9"/>
                <c:pt idx="0">
                  <c:v>0.42499999999999999</c:v>
                </c:pt>
                <c:pt idx="1">
                  <c:v>0.83901959301006102</c:v>
                </c:pt>
                <c:pt idx="2">
                  <c:v>0.27432077125328702</c:v>
                </c:pt>
                <c:pt idx="3">
                  <c:v>0.80252177068214803</c:v>
                </c:pt>
                <c:pt idx="4">
                  <c:v>0.32236842105263203</c:v>
                </c:pt>
                <c:pt idx="5">
                  <c:v>0.55125000000000002</c:v>
                </c:pt>
                <c:pt idx="6">
                  <c:v>0.114778856526429</c:v>
                </c:pt>
                <c:pt idx="7">
                  <c:v>0.106317411402157</c:v>
                </c:pt>
                <c:pt idx="8">
                  <c:v>2.8197094844773601E-2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3D-4D25-9CCC-EF61FA5BF2BA}"/>
            </c:ext>
          </c:extLst>
        </c:ser>
        <c:ser>
          <c:idx val="1"/>
          <c:order val="1"/>
          <c:tx>
            <c:strRef>
              <c:f>'Retention Phase'!$J$3</c:f>
              <c:strCache>
                <c:ptCount val="1"/>
                <c:pt idx="0">
                  <c:v>Cofrestru mewn cyfnod arall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Phase'!$H$4:$H$12</c:f>
              <c:strCache>
                <c:ptCount val="9"/>
                <c:pt idx="0">
                  <c:v>Meithrinfa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Uned cyfeirio disgyblion</c:v>
                </c:pt>
                <c:pt idx="5">
                  <c:v>Arbennig</c:v>
                </c:pt>
                <c:pt idx="6">
                  <c:v>Cyflenwi</c:v>
                </c:pt>
                <c:pt idx="7">
                  <c:v>Eraill mewn gwasanaeth</c:v>
                </c:pt>
                <c:pt idx="8">
                  <c:v>Eraill ddim mewn gwasanaeth</c:v>
                </c:pt>
              </c:strCache>
            </c:strRef>
          </c:cat>
          <c:val>
            <c:numRef>
              <c:f>'Retention Phase'!$J$4:$J$12</c:f>
              <c:numCache>
                <c:formatCode>0.0%</c:formatCode>
                <c:ptCount val="9"/>
                <c:pt idx="0">
                  <c:v>0.35</c:v>
                </c:pt>
                <c:pt idx="1">
                  <c:v>1.9366063998789599E-2</c:v>
                </c:pt>
                <c:pt idx="2">
                  <c:v>0.59684487291849297</c:v>
                </c:pt>
                <c:pt idx="3">
                  <c:v>3.7554426705370098E-2</c:v>
                </c:pt>
                <c:pt idx="4">
                  <c:v>0.44736842105263203</c:v>
                </c:pt>
                <c:pt idx="5">
                  <c:v>0.26874999999999999</c:v>
                </c:pt>
                <c:pt idx="6">
                  <c:v>0.40021574973031299</c:v>
                </c:pt>
                <c:pt idx="7">
                  <c:v>0.50847457627118597</c:v>
                </c:pt>
                <c:pt idx="8">
                  <c:v>0.401310168043292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3D-4D25-9CCC-EF61FA5BF2BA}"/>
            </c:ext>
          </c:extLst>
        </c:ser>
        <c:ser>
          <c:idx val="2"/>
          <c:order val="2"/>
          <c:tx>
            <c:strRef>
              <c:f>'Retention Phase'!$K$3</c:f>
              <c:strCache>
                <c:ptCount val="1"/>
                <c:pt idx="0">
                  <c:v>Di-gofrestredig</c:v>
                </c:pt>
              </c:strCache>
            </c:strRef>
          </c:tx>
          <c:spPr>
            <a:solidFill>
              <a:srgbClr val="11A6A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Phase'!$H$4:$H$12</c:f>
              <c:strCache>
                <c:ptCount val="9"/>
                <c:pt idx="0">
                  <c:v>Meithrinfa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Uned cyfeirio disgyblion</c:v>
                </c:pt>
                <c:pt idx="5">
                  <c:v>Arbennig</c:v>
                </c:pt>
                <c:pt idx="6">
                  <c:v>Cyflenwi</c:v>
                </c:pt>
                <c:pt idx="7">
                  <c:v>Eraill mewn gwasanaeth</c:v>
                </c:pt>
                <c:pt idx="8">
                  <c:v>Eraill ddim mewn gwasanaeth</c:v>
                </c:pt>
              </c:strCache>
            </c:strRef>
          </c:cat>
          <c:val>
            <c:numRef>
              <c:f>'Retention Phase'!$K$4:$K$12</c:f>
              <c:numCache>
                <c:formatCode>0.0%</c:formatCode>
                <c:ptCount val="9"/>
                <c:pt idx="0">
                  <c:v>0.2</c:v>
                </c:pt>
                <c:pt idx="1">
                  <c:v>0.13397382555412701</c:v>
                </c:pt>
                <c:pt idx="2">
                  <c:v>0.120946538124452</c:v>
                </c:pt>
                <c:pt idx="3">
                  <c:v>0.147224238026125</c:v>
                </c:pt>
                <c:pt idx="4">
                  <c:v>0.21052631578947401</c:v>
                </c:pt>
                <c:pt idx="5">
                  <c:v>0.16875000000000001</c:v>
                </c:pt>
                <c:pt idx="6">
                  <c:v>0.44573894282632098</c:v>
                </c:pt>
                <c:pt idx="7">
                  <c:v>0.36671802773497703</c:v>
                </c:pt>
                <c:pt idx="8">
                  <c:v>0.49188265451438301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3D-4D25-9CCC-EF61FA5BF2BA}"/>
            </c:ext>
          </c:extLst>
        </c:ser>
        <c:ser>
          <c:idx val="3"/>
          <c:order val="3"/>
          <c:tx>
            <c:strRef>
              <c:f>'Retention Phase'!$L$3</c:f>
              <c:strCache>
                <c:ptCount val="1"/>
                <c:pt idx="0">
                  <c:v>Categori arall</c:v>
                </c:pt>
              </c:strCache>
            </c:strRef>
          </c:tx>
          <c:spPr>
            <a:solidFill>
              <a:srgbClr val="C4F8F9"/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2.1111105754837559E-3"/>
                  <c:y val="-3.718379150841102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43D-4D25-9CCC-EF61FA5BF2BA}"/>
                </c:ext>
              </c:extLst>
            </c:dLbl>
            <c:dLbl>
              <c:idx val="8"/>
              <c:layout>
                <c:manualLayout>
                  <c:x val="-2.1111105754839108E-3"/>
                  <c:y val="-4.614510362689542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43D-4D25-9CCC-EF61FA5BF2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Phase'!$H$4:$H$12</c:f>
              <c:strCache>
                <c:ptCount val="9"/>
                <c:pt idx="0">
                  <c:v>Meithrinfa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Uned cyfeirio disgyblion</c:v>
                </c:pt>
                <c:pt idx="5">
                  <c:v>Arbennig</c:v>
                </c:pt>
                <c:pt idx="6">
                  <c:v>Cyflenwi</c:v>
                </c:pt>
                <c:pt idx="7">
                  <c:v>Eraill mewn gwasanaeth</c:v>
                </c:pt>
                <c:pt idx="8">
                  <c:v>Eraill ddim mewn gwasanaeth</c:v>
                </c:pt>
              </c:strCache>
            </c:strRef>
          </c:cat>
          <c:val>
            <c:numRef>
              <c:f>'Retention Phase'!$L$4:$L$12</c:f>
              <c:numCache>
                <c:formatCode>0.0%</c:formatCode>
                <c:ptCount val="9"/>
                <c:pt idx="0">
                  <c:v>2.5000000000000001E-2</c:v>
                </c:pt>
                <c:pt idx="1">
                  <c:v>7.6405174370224697E-3</c:v>
                </c:pt>
                <c:pt idx="2">
                  <c:v>7.8878177037686199E-3</c:v>
                </c:pt>
                <c:pt idx="3">
                  <c:v>1.2699564586356999E-2</c:v>
                </c:pt>
                <c:pt idx="4">
                  <c:v>1.9736842105263198E-2</c:v>
                </c:pt>
                <c:pt idx="5">
                  <c:v>1.125E-2</c:v>
                </c:pt>
                <c:pt idx="6">
                  <c:v>3.9266450916936403E-2</c:v>
                </c:pt>
                <c:pt idx="7">
                  <c:v>1.8489984591679502E-2</c:v>
                </c:pt>
                <c:pt idx="8">
                  <c:v>7.8610082597550507E-2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3D-4D25-9CCC-EF61FA5BF2B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576083631"/>
        <c:axId val="576084047"/>
      </c:barChart>
      <c:catAx>
        <c:axId val="5760836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576084047"/>
        <c:crosses val="autoZero"/>
        <c:auto val="1"/>
        <c:lblAlgn val="ctr"/>
        <c:lblOffset val="100"/>
        <c:noMultiLvlLbl val="0"/>
      </c:catAx>
      <c:valAx>
        <c:axId val="576084047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760836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063644498287921E-2"/>
          <c:y val="0.90501644057217856"/>
          <c:w val="0.83661583322957878"/>
          <c:h val="9.49835594278213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0405347769028871E-2"/>
          <c:y val="5.6642775606194448E-2"/>
          <c:w val="0.98131414041994747"/>
          <c:h val="0.7664517879204230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'Retention Phase'!$I$3</c:f>
              <c:strCache>
                <c:ptCount val="1"/>
                <c:pt idx="0">
                  <c:v>Cofrestru mewn yr un cyfnod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Phase'!$H$15:$H$23</c:f>
              <c:strCache>
                <c:ptCount val="9"/>
                <c:pt idx="0">
                  <c:v>Meithrinfa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Uned cyfeirio disgyblion</c:v>
                </c:pt>
                <c:pt idx="5">
                  <c:v>Arbennig</c:v>
                </c:pt>
                <c:pt idx="6">
                  <c:v>Cyflenwi</c:v>
                </c:pt>
                <c:pt idx="7">
                  <c:v>Eraill mewn gwasanaeth</c:v>
                </c:pt>
                <c:pt idx="8">
                  <c:v>Eraill ddim mewn gwasanaeth</c:v>
                </c:pt>
              </c:strCache>
            </c:strRef>
          </c:cat>
          <c:val>
            <c:numRef>
              <c:f>'Retention Phase'!$I$15:$I$23</c:f>
              <c:numCache>
                <c:formatCode>0.0%</c:formatCode>
                <c:ptCount val="9"/>
                <c:pt idx="0">
                  <c:v>0.394736842105263</c:v>
                </c:pt>
                <c:pt idx="1">
                  <c:v>0.56880733944954098</c:v>
                </c:pt>
                <c:pt idx="2">
                  <c:v>0.5</c:v>
                </c:pt>
                <c:pt idx="3">
                  <c:v>0.45668262951676097</c:v>
                </c:pt>
                <c:pt idx="4">
                  <c:v>0.3</c:v>
                </c:pt>
                <c:pt idx="5">
                  <c:v>0.53446771378708502</c:v>
                </c:pt>
                <c:pt idx="6">
                  <c:v>0.14025974025974</c:v>
                </c:pt>
                <c:pt idx="7">
                  <c:v>0.183155080213904</c:v>
                </c:pt>
                <c:pt idx="8">
                  <c:v>7.4668312249305799E-2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EC-4CBB-A0FA-27E63CE47400}"/>
            </c:ext>
          </c:extLst>
        </c:ser>
        <c:ser>
          <c:idx val="1"/>
          <c:order val="1"/>
          <c:tx>
            <c:strRef>
              <c:f>'Retention Phase'!$J$3</c:f>
              <c:strCache>
                <c:ptCount val="1"/>
                <c:pt idx="0">
                  <c:v>Cofrestru mewn cyfnod arall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Phase'!$H$15:$H$23</c:f>
              <c:strCache>
                <c:ptCount val="9"/>
                <c:pt idx="0">
                  <c:v>Meithrinfa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Uned cyfeirio disgyblion</c:v>
                </c:pt>
                <c:pt idx="5">
                  <c:v>Arbennig</c:v>
                </c:pt>
                <c:pt idx="6">
                  <c:v>Cyflenwi</c:v>
                </c:pt>
                <c:pt idx="7">
                  <c:v>Eraill mewn gwasanaeth</c:v>
                </c:pt>
                <c:pt idx="8">
                  <c:v>Eraill ddim mewn gwasanaeth</c:v>
                </c:pt>
              </c:strCache>
            </c:strRef>
          </c:cat>
          <c:val>
            <c:numRef>
              <c:f>'Retention Phase'!$J$15:$J$23</c:f>
              <c:numCache>
                <c:formatCode>0.0%</c:formatCode>
                <c:ptCount val="9"/>
                <c:pt idx="0">
                  <c:v>0.23684210526315799</c:v>
                </c:pt>
                <c:pt idx="1">
                  <c:v>0.102585487906589</c:v>
                </c:pt>
                <c:pt idx="2">
                  <c:v>0.127627627627628</c:v>
                </c:pt>
                <c:pt idx="3">
                  <c:v>0.111232041793644</c:v>
                </c:pt>
                <c:pt idx="4">
                  <c:v>0.3</c:v>
                </c:pt>
                <c:pt idx="5">
                  <c:v>0.12041884816753901</c:v>
                </c:pt>
                <c:pt idx="6">
                  <c:v>0.197874852420307</c:v>
                </c:pt>
                <c:pt idx="7">
                  <c:v>0.36029411764705899</c:v>
                </c:pt>
                <c:pt idx="8">
                  <c:v>0.135914841098426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EC-4CBB-A0FA-27E63CE47400}"/>
            </c:ext>
          </c:extLst>
        </c:ser>
        <c:ser>
          <c:idx val="2"/>
          <c:order val="2"/>
          <c:tx>
            <c:strRef>
              <c:f>'Retention Phase'!$K$3</c:f>
              <c:strCache>
                <c:ptCount val="1"/>
                <c:pt idx="0">
                  <c:v>Di-gofrestredig</c:v>
                </c:pt>
              </c:strCache>
            </c:strRef>
          </c:tx>
          <c:spPr>
            <a:solidFill>
              <a:srgbClr val="11A6A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Phase'!$H$15:$H$23</c:f>
              <c:strCache>
                <c:ptCount val="9"/>
                <c:pt idx="0">
                  <c:v>Meithrinfa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Uned cyfeirio disgyblion</c:v>
                </c:pt>
                <c:pt idx="5">
                  <c:v>Arbennig</c:v>
                </c:pt>
                <c:pt idx="6">
                  <c:v>Cyflenwi</c:v>
                </c:pt>
                <c:pt idx="7">
                  <c:v>Eraill mewn gwasanaeth</c:v>
                </c:pt>
                <c:pt idx="8">
                  <c:v>Eraill ddim mewn gwasanaeth</c:v>
                </c:pt>
              </c:strCache>
            </c:strRef>
          </c:cat>
          <c:val>
            <c:numRef>
              <c:f>'Retention Phase'!$K$15:$K$23</c:f>
              <c:numCache>
                <c:formatCode>0.0%</c:formatCode>
                <c:ptCount val="9"/>
                <c:pt idx="0">
                  <c:v>0.36842105263157898</c:v>
                </c:pt>
                <c:pt idx="1">
                  <c:v>0.30421184320266897</c:v>
                </c:pt>
                <c:pt idx="2">
                  <c:v>0.32282282282282299</c:v>
                </c:pt>
                <c:pt idx="3">
                  <c:v>0.36808881149325201</c:v>
                </c:pt>
                <c:pt idx="4">
                  <c:v>0.35384615384615398</c:v>
                </c:pt>
                <c:pt idx="5">
                  <c:v>0.32024432809773101</c:v>
                </c:pt>
                <c:pt idx="6">
                  <c:v>0.52207792207792203</c:v>
                </c:pt>
                <c:pt idx="7">
                  <c:v>0.42179144385026701</c:v>
                </c:pt>
                <c:pt idx="8">
                  <c:v>0.49166923788953998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EC-4CBB-A0FA-27E63CE47400}"/>
            </c:ext>
          </c:extLst>
        </c:ser>
        <c:ser>
          <c:idx val="3"/>
          <c:order val="3"/>
          <c:tx>
            <c:strRef>
              <c:f>'Retention Phase'!$L$3</c:f>
              <c:strCache>
                <c:ptCount val="1"/>
                <c:pt idx="0">
                  <c:v>Categori arall</c:v>
                </c:pt>
              </c:strCache>
            </c:strRef>
          </c:tx>
          <c:spPr>
            <a:solidFill>
              <a:srgbClr val="C4F8F9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-3.883694400741907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1C7-4110-89F1-5AA002D89BF1}"/>
                </c:ext>
              </c:extLst>
            </c:dLbl>
            <c:dLbl>
              <c:idx val="2"/>
              <c:layout>
                <c:manualLayout>
                  <c:x val="0"/>
                  <c:y val="-4.296193180461679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1EC-4CBB-A0FA-27E63CE47400}"/>
                </c:ext>
              </c:extLst>
            </c:dLbl>
            <c:dLbl>
              <c:idx val="3"/>
              <c:layout>
                <c:manualLayout>
                  <c:x val="0"/>
                  <c:y val="-4.816734778795400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1EC-4CBB-A0FA-27E63CE47400}"/>
                </c:ext>
              </c:extLst>
            </c:dLbl>
            <c:dLbl>
              <c:idx val="4"/>
              <c:layout>
                <c:manualLayout>
                  <c:x val="0"/>
                  <c:y val="-4.075577571349826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1EC-4CBB-A0FA-27E63CE47400}"/>
                </c:ext>
              </c:extLst>
            </c:dLbl>
            <c:dLbl>
              <c:idx val="6"/>
              <c:layout>
                <c:manualLayout>
                  <c:x val="-7.7406454959684333E-17"/>
                  <c:y val="-7.301539744260097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AD0-434D-8D4D-9FA16F73A4EC}"/>
                </c:ext>
              </c:extLst>
            </c:dLbl>
            <c:dLbl>
              <c:idx val="7"/>
              <c:layout>
                <c:manualLayout>
                  <c:x val="2.1111095226999015E-3"/>
                  <c:y val="-3.787011620033230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1EC-4CBB-A0FA-27E63CE47400}"/>
                </c:ext>
              </c:extLst>
            </c:dLbl>
            <c:dLbl>
              <c:idx val="8"/>
              <c:layout>
                <c:manualLayout>
                  <c:x val="0"/>
                  <c:y val="-0.1421980141332488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D0-434D-8D4D-9FA16F73A4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'Retention Phase'!$H$15:$H$23</c:f>
              <c:strCache>
                <c:ptCount val="9"/>
                <c:pt idx="0">
                  <c:v>Meithrinfa</c:v>
                </c:pt>
                <c:pt idx="1">
                  <c:v>Cynradd</c:v>
                </c:pt>
                <c:pt idx="2">
                  <c:v>Canol</c:v>
                </c:pt>
                <c:pt idx="3">
                  <c:v>Uwchradd</c:v>
                </c:pt>
                <c:pt idx="4">
                  <c:v>Uned cyfeirio disgyblion</c:v>
                </c:pt>
                <c:pt idx="5">
                  <c:v>Arbennig</c:v>
                </c:pt>
                <c:pt idx="6">
                  <c:v>Cyflenwi</c:v>
                </c:pt>
                <c:pt idx="7">
                  <c:v>Eraill mewn gwasanaeth</c:v>
                </c:pt>
                <c:pt idx="8">
                  <c:v>Eraill ddim mewn gwasanaeth</c:v>
                </c:pt>
              </c:strCache>
            </c:strRef>
          </c:cat>
          <c:val>
            <c:numRef>
              <c:f>'Retention Phase'!$L$15:$L$23</c:f>
              <c:numCache>
                <c:formatCode>0.0%</c:formatCode>
                <c:ptCount val="9"/>
                <c:pt idx="0">
                  <c:v>0</c:v>
                </c:pt>
                <c:pt idx="1">
                  <c:v>2.4395329441201E-2</c:v>
                </c:pt>
                <c:pt idx="2">
                  <c:v>4.9549549549549501E-2</c:v>
                </c:pt>
                <c:pt idx="3">
                  <c:v>6.3996517196343097E-2</c:v>
                </c:pt>
                <c:pt idx="4">
                  <c:v>4.6153846153846198E-2</c:v>
                </c:pt>
                <c:pt idx="5">
                  <c:v>2.4869109947643998E-2</c:v>
                </c:pt>
                <c:pt idx="6">
                  <c:v>0.139787485242031</c:v>
                </c:pt>
                <c:pt idx="7">
                  <c:v>3.4759358288770102E-2</c:v>
                </c:pt>
                <c:pt idx="8">
                  <c:v>0.29774760876272799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1EC-4CBB-A0FA-27E63CE474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576083631"/>
        <c:axId val="576084047"/>
      </c:barChart>
      <c:catAx>
        <c:axId val="5760836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576084047"/>
        <c:crosses val="autoZero"/>
        <c:auto val="1"/>
        <c:lblAlgn val="ctr"/>
        <c:lblOffset val="100"/>
        <c:noMultiLvlLbl val="0"/>
      </c:catAx>
      <c:valAx>
        <c:axId val="576084047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760836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363678011580848E-2"/>
          <c:y val="0.90501644057217856"/>
          <c:w val="0.95483754929108278"/>
          <c:h val="9.49835594278213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9089551471055888E-2"/>
          <c:y val="3.0963087807952177E-4"/>
          <c:w val="0.96064256011695937"/>
          <c:h val="0.90425941695531609"/>
        </c:manualLayout>
      </c:layout>
      <c:lineChart>
        <c:grouping val="standard"/>
        <c:varyColors val="0"/>
        <c:ser>
          <c:idx val="0"/>
          <c:order val="0"/>
          <c:tx>
            <c:strRef>
              <c:f>NQT!$A$3</c:f>
              <c:strCache>
                <c:ptCount val="1"/>
                <c:pt idx="0">
                  <c:v>Percentage of NQTs as a proportion of all school teachers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5"/>
              <c:layout>
                <c:manualLayout>
                  <c:x val="-5.29824332477054E-2"/>
                  <c:y val="-0.1251359694331573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E60-4267-A804-CA5DB4125580}"/>
                </c:ext>
              </c:extLst>
            </c:dLbl>
            <c:dLbl>
              <c:idx val="7"/>
              <c:layout>
                <c:manualLayout>
                  <c:x val="-1.5413698980434511E-2"/>
                  <c:y val="-5.74475966710991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EAB-4304-B7D5-9A6290BF7CBF}"/>
                </c:ext>
              </c:extLst>
            </c:dLbl>
            <c:dLbl>
              <c:idx val="8"/>
              <c:layout>
                <c:manualLayout>
                  <c:x val="-2.1675154691646468E-2"/>
                  <c:y val="-5.36989673559323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EAB-4304-B7D5-9A6290BF7C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NQT!$B$1:$K$1</c:f>
              <c:numCache>
                <c:formatCode>General</c:formatCode>
                <c:ptCount val="10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</c:numCache>
            </c:numRef>
          </c:cat>
          <c:val>
            <c:numRef>
              <c:f>NQT!$B$3:$K$3</c:f>
              <c:numCache>
                <c:formatCode>0.0%</c:formatCode>
                <c:ptCount val="10"/>
                <c:pt idx="0">
                  <c:v>3.3233200725284802E-2</c:v>
                </c:pt>
                <c:pt idx="1">
                  <c:v>3.1543403063745701E-2</c:v>
                </c:pt>
                <c:pt idx="2">
                  <c:v>3.3594032675554601E-2</c:v>
                </c:pt>
                <c:pt idx="3">
                  <c:v>3.2775355183570103E-2</c:v>
                </c:pt>
                <c:pt idx="4">
                  <c:v>3.2981717892582002E-2</c:v>
                </c:pt>
                <c:pt idx="5">
                  <c:v>3.4113789334407202E-2</c:v>
                </c:pt>
                <c:pt idx="6">
                  <c:v>4.1836850465169002E-2</c:v>
                </c:pt>
                <c:pt idx="7">
                  <c:v>3.8117029885314103E-2</c:v>
                </c:pt>
                <c:pt idx="8">
                  <c:v>3.5075979367070999E-2</c:v>
                </c:pt>
                <c:pt idx="9">
                  <c:v>3.2751091703056803E-2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E60-4267-A804-CA5DB4125580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7063856"/>
        <c:axId val="1267056784"/>
      </c:lineChart>
      <c:catAx>
        <c:axId val="1267063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67056784"/>
        <c:crosses val="autoZero"/>
        <c:auto val="1"/>
        <c:lblAlgn val="ctr"/>
        <c:lblOffset val="100"/>
        <c:noMultiLvlLbl val="0"/>
      </c:catAx>
      <c:valAx>
        <c:axId val="1267056784"/>
        <c:scaling>
          <c:orientation val="minMax"/>
          <c:max val="4.5000000000000012E-2"/>
          <c:min val="3.0000000000000006E-2"/>
        </c:scaling>
        <c:delete val="1"/>
        <c:axPos val="l"/>
        <c:numFmt formatCode="0.0%" sourceLinked="1"/>
        <c:majorTickMark val="out"/>
        <c:minorTickMark val="none"/>
        <c:tickLblPos val="nextTo"/>
        <c:crossAx val="126706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3333333333333332E-3"/>
          <c:y val="8.4719894614587142E-3"/>
          <c:w val="0.98106028543307067"/>
          <c:h val="0.8151162591296349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Ethnicity!$A$8</c:f>
              <c:strCache>
                <c:ptCount val="1"/>
                <c:pt idx="0">
                  <c:v>ANG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Ethnicity!$C$6:$F$6</c:f>
              <c:strCache>
                <c:ptCount val="4"/>
                <c:pt idx="0">
                  <c:v>Cymysg/Sawl Grwp</c:v>
                </c:pt>
                <c:pt idx="1">
                  <c:v>Asiaidd/Asiaidd Prydeinig</c:v>
                </c:pt>
                <c:pt idx="2">
                  <c:v>Du/Affricanaidd/Caribi/Du Prydeinig</c:v>
                </c:pt>
                <c:pt idx="3">
                  <c:v>Arall</c:v>
                </c:pt>
              </c:strCache>
              <c:extLst/>
            </c:strRef>
          </c:cat>
          <c:val>
            <c:numRef>
              <c:f>Ethnicity!$C$8:$F$8</c:f>
              <c:numCache>
                <c:formatCode>0.0%</c:formatCode>
                <c:ptCount val="4"/>
                <c:pt idx="0">
                  <c:v>1.7999999999999999E-2</c:v>
                </c:pt>
                <c:pt idx="1">
                  <c:v>2.1999999999999999E-2</c:v>
                </c:pt>
                <c:pt idx="2">
                  <c:v>5.0000000000000001E-3</c:v>
                </c:pt>
                <c:pt idx="3">
                  <c:v>0.01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27F8-4041-9CB8-167FDE5D0EA0}"/>
            </c:ext>
          </c:extLst>
        </c:ser>
        <c:ser>
          <c:idx val="0"/>
          <c:order val="1"/>
          <c:tx>
            <c:strRef>
              <c:f>Ethnicity!$A$7</c:f>
              <c:strCache>
                <c:ptCount val="1"/>
                <c:pt idx="0">
                  <c:v>ATH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Ethnicity!$C$6:$F$6</c:f>
              <c:strCache>
                <c:ptCount val="4"/>
                <c:pt idx="0">
                  <c:v>Cymysg/Sawl Grwp</c:v>
                </c:pt>
                <c:pt idx="1">
                  <c:v>Asiaidd/Asiaidd Prydeinig</c:v>
                </c:pt>
                <c:pt idx="2">
                  <c:v>Du/Affricanaidd/Caribi/Du Prydeinig</c:v>
                </c:pt>
                <c:pt idx="3">
                  <c:v>Arall</c:v>
                </c:pt>
              </c:strCache>
              <c:extLst/>
            </c:strRef>
          </c:cat>
          <c:val>
            <c:numRef>
              <c:f>Ethnicity!$C$7:$F$7</c:f>
              <c:numCache>
                <c:formatCode>0.0%</c:formatCode>
                <c:ptCount val="4"/>
                <c:pt idx="0">
                  <c:v>7.0889808881075302E-3</c:v>
                </c:pt>
                <c:pt idx="1">
                  <c:v>8.5634889128338894E-3</c:v>
                </c:pt>
                <c:pt idx="2">
                  <c:v>3.09079566721488E-3</c:v>
                </c:pt>
                <c:pt idx="3">
                  <c:v>2.0983383428798299E-3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27F8-4041-9CB8-167FDE5D0EA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10"/>
        <c:axId val="1901569696"/>
        <c:axId val="1901576768"/>
      </c:barChart>
      <c:catAx>
        <c:axId val="19015696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901576768"/>
        <c:crosses val="autoZero"/>
        <c:auto val="1"/>
        <c:lblAlgn val="ctr"/>
        <c:lblOffset val="100"/>
        <c:noMultiLvlLbl val="0"/>
      </c:catAx>
      <c:valAx>
        <c:axId val="1901576768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901569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2867749343832023"/>
          <c:y val="0.92921528944494225"/>
          <c:w val="0.13939069140915167"/>
          <c:h val="7.07677264094179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1814596427434583E-2"/>
          <c:y val="1.280463144324628E-4"/>
          <c:w val="0.96051905435185414"/>
          <c:h val="0.88906083424026094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'Welsh Language'!$A$56</c:f>
              <c:strCache>
                <c:ptCount val="1"/>
                <c:pt idx="0">
                  <c:v>Y gallu i weithio yn y Gymraeg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'Welsh Language'!$B$53:$K$54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  <c:extLst/>
            </c:strRef>
          </c:cat>
          <c:val>
            <c:numRef>
              <c:f>'Welsh Language'!$B$56:$K$56</c:f>
              <c:numCache>
                <c:formatCode>0.0%</c:formatCode>
                <c:ptCount val="5"/>
                <c:pt idx="0">
                  <c:v>0.25800000000000001</c:v>
                </c:pt>
                <c:pt idx="1">
                  <c:v>0.222</c:v>
                </c:pt>
                <c:pt idx="2">
                  <c:v>0.26800000000000002</c:v>
                </c:pt>
                <c:pt idx="3">
                  <c:v>0.253</c:v>
                </c:pt>
                <c:pt idx="4">
                  <c:v>0.24099999999999999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F3AC-4280-8B5E-3AF312429C8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2069377840"/>
        <c:axId val="2069369520"/>
      </c:barChart>
      <c:lineChart>
        <c:grouping val="standard"/>
        <c:varyColors val="0"/>
        <c:ser>
          <c:idx val="0"/>
          <c:order val="0"/>
          <c:tx>
            <c:strRef>
              <c:f>'Welsh Language'!$A$55</c:f>
              <c:strCache>
                <c:ptCount val="1"/>
                <c:pt idx="0">
                  <c:v>Y gallu i siarad Cymraeg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'Welsh Language'!$B$53:$K$54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  <c:extLst/>
            </c:strRef>
          </c:cat>
          <c:val>
            <c:numRef>
              <c:f>'Welsh Language'!$B$55:$K$55</c:f>
              <c:numCache>
                <c:formatCode>0.0%</c:formatCode>
                <c:ptCount val="5"/>
                <c:pt idx="0">
                  <c:v>0.32800000000000001</c:v>
                </c:pt>
                <c:pt idx="1">
                  <c:v>0.28299999999999997</c:v>
                </c:pt>
                <c:pt idx="2">
                  <c:v>0.32600000000000001</c:v>
                </c:pt>
                <c:pt idx="3">
                  <c:v>0.28899999999999998</c:v>
                </c:pt>
                <c:pt idx="4">
                  <c:v>0.307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F3AC-4280-8B5E-3AF312429C8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69377840"/>
        <c:axId val="2069369520"/>
      </c:lineChart>
      <c:catAx>
        <c:axId val="2069377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2069369520"/>
        <c:crosses val="autoZero"/>
        <c:auto val="1"/>
        <c:lblAlgn val="ctr"/>
        <c:lblOffset val="100"/>
        <c:noMultiLvlLbl val="0"/>
      </c:catAx>
      <c:valAx>
        <c:axId val="2069369520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206937784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16102921085309124"/>
          <c:y val="0.94074010878026026"/>
          <c:w val="0.67171259289213958"/>
          <c:h val="5.67457899244193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7705128822466696E-2"/>
          <c:y val="0"/>
          <c:w val="0.96250275479399894"/>
          <c:h val="0.88985874800340359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'Welsh Language'!$A$56</c:f>
              <c:strCache>
                <c:ptCount val="1"/>
                <c:pt idx="0">
                  <c:v>Y gallu i weithio yn y Gymraeg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'Welsh Language'!$B$53:$K$54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</c:strRef>
          </c:cat>
          <c:val>
            <c:numRef>
              <c:f>'Welsh Language'!$B$56:$K$56</c:f>
              <c:numCache>
                <c:formatCode>0.0%</c:formatCode>
                <c:ptCount val="5"/>
                <c:pt idx="0">
                  <c:v>0.27100000000000002</c:v>
                </c:pt>
                <c:pt idx="1">
                  <c:v>0.26600000000000001</c:v>
                </c:pt>
                <c:pt idx="2">
                  <c:v>0.26500000000000001</c:v>
                </c:pt>
                <c:pt idx="3">
                  <c:v>0.26500000000000001</c:v>
                </c:pt>
                <c:pt idx="4">
                  <c:v>0.26878579935348501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ED-4355-9B13-D5FC9D1884F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2069377840"/>
        <c:axId val="2069369520"/>
      </c:barChart>
      <c:lineChart>
        <c:grouping val="standard"/>
        <c:varyColors val="0"/>
        <c:ser>
          <c:idx val="0"/>
          <c:order val="0"/>
          <c:tx>
            <c:strRef>
              <c:f>'Welsh Language'!$A$55</c:f>
              <c:strCache>
                <c:ptCount val="1"/>
                <c:pt idx="0">
                  <c:v>Y gallu i siarad Cymraeg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'Welsh Language'!$B$53:$K$54</c:f>
              <c:strCach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strCache>
            </c:strRef>
          </c:cat>
          <c:val>
            <c:numRef>
              <c:f>'Welsh Language'!$B$55:$K$55</c:f>
              <c:numCache>
                <c:formatCode>0.0%</c:formatCode>
                <c:ptCount val="5"/>
                <c:pt idx="0">
                  <c:v>0.33500000000000002</c:v>
                </c:pt>
                <c:pt idx="1">
                  <c:v>0.33200000000000002</c:v>
                </c:pt>
                <c:pt idx="2">
                  <c:v>0.33200000000000002</c:v>
                </c:pt>
                <c:pt idx="3">
                  <c:v>0.33</c:v>
                </c:pt>
                <c:pt idx="4">
                  <c:v>0.334202914988941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AED-4355-9B13-D5FC9D1884F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69377840"/>
        <c:axId val="2069369520"/>
      </c:lineChart>
      <c:catAx>
        <c:axId val="2069377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2069369520"/>
        <c:crosses val="autoZero"/>
        <c:auto val="1"/>
        <c:lblAlgn val="ctr"/>
        <c:lblOffset val="100"/>
        <c:noMultiLvlLbl val="0"/>
      </c:catAx>
      <c:valAx>
        <c:axId val="2069369520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206937784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15688080032311871"/>
          <c:y val="0.94277892070969549"/>
          <c:w val="0.68830623501202959"/>
          <c:h val="5.722107929030451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9.5045921939358128E-3"/>
          <c:w val="1"/>
          <c:h val="0.84072840981307251"/>
        </c:manualLayout>
      </c:layout>
      <c:lineChart>
        <c:grouping val="standard"/>
        <c:varyColors val="0"/>
        <c:ser>
          <c:idx val="0"/>
          <c:order val="0"/>
          <c:tx>
            <c:strRef>
              <c:f>Retention!$A$12</c:f>
              <c:strCache>
                <c:ptCount val="1"/>
                <c:pt idx="0">
                  <c:v>Canran cynnydd neu ostyngiad o'i gymharu â'r flwyddyn flaenorol</c:v>
                </c:pt>
              </c:strCache>
            </c:strRef>
          </c:tx>
          <c:spPr>
            <a:ln w="28575" cap="rnd">
              <a:solidFill>
                <a:schemeClr val="accent2">
                  <a:lumMod val="20000"/>
                  <a:lumOff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20000"/>
                  <a:lumOff val="80000"/>
                </a:schemeClr>
              </a:solidFill>
              <a:ln w="9525"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marker>
          <c:dLbls>
            <c:dLbl>
              <c:idx val="9"/>
              <c:layout>
                <c:manualLayout>
                  <c:x val="-1.0778258578913015E-2"/>
                  <c:y val="-4.380018427534706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2CF-4D9B-8977-2AF957DE87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Retention!$B$11:$K$11</c:f>
              <c:numCache>
                <c:formatCode>General</c:formatCode>
                <c:ptCount val="10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</c:numCache>
            </c:numRef>
          </c:cat>
          <c:val>
            <c:numRef>
              <c:f>Retention!$B$12:$K$12</c:f>
              <c:numCache>
                <c:formatCode>0.0%</c:formatCode>
                <c:ptCount val="10"/>
                <c:pt idx="0">
                  <c:v>-1.0999999999999999E-2</c:v>
                </c:pt>
                <c:pt idx="1">
                  <c:v>-1.4E-2</c:v>
                </c:pt>
                <c:pt idx="2">
                  <c:v>-1.4E-2</c:v>
                </c:pt>
                <c:pt idx="3">
                  <c:v>-1.0999999999999999E-2</c:v>
                </c:pt>
                <c:pt idx="4">
                  <c:v>-1.0999999999999999E-2</c:v>
                </c:pt>
                <c:pt idx="5">
                  <c:v>-1.2E-2</c:v>
                </c:pt>
                <c:pt idx="6">
                  <c:v>1.4E-2</c:v>
                </c:pt>
                <c:pt idx="7">
                  <c:v>1.6E-2</c:v>
                </c:pt>
                <c:pt idx="8">
                  <c:v>1E-3</c:v>
                </c:pt>
                <c:pt idx="9">
                  <c:v>-1.7000000000000001E-2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55B-4E1A-9DDB-F5B0462A973F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55985727"/>
        <c:axId val="1435293071"/>
      </c:lineChart>
      <c:catAx>
        <c:axId val="19559857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435293071"/>
        <c:crosses val="autoZero"/>
        <c:auto val="1"/>
        <c:lblAlgn val="ctr"/>
        <c:lblOffset val="100"/>
        <c:noMultiLvlLbl val="0"/>
      </c:catAx>
      <c:valAx>
        <c:axId val="1435293071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9559857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5890678500466346"/>
          <c:y val="0.93944623525118598"/>
          <c:w val="0.4822117627282117"/>
          <c:h val="6.05537647488140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1917326430007617E-2"/>
          <c:y val="0"/>
          <c:w val="0.95729772921550671"/>
          <c:h val="0.74699463047419301"/>
        </c:manualLayout>
      </c:layout>
      <c:lineChart>
        <c:grouping val="standard"/>
        <c:varyColors val="0"/>
        <c:ser>
          <c:idx val="1"/>
          <c:order val="1"/>
          <c:tx>
            <c:strRef>
              <c:f>'Retention 5 Yr Trend'!$A$13</c:f>
              <c:strCache>
                <c:ptCount val="1"/>
                <c:pt idx="0">
                  <c:v>GCDY</c:v>
                </c:pt>
              </c:strCache>
            </c:strRef>
          </c:tx>
          <c:spPr>
            <a:ln w="28575" cap="rnd">
              <a:solidFill>
                <a:srgbClr val="00391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391A"/>
              </a:solidFill>
              <a:ln w="9525">
                <a:solidFill>
                  <a:srgbClr val="00391A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9.2442888605563711E-2"/>
                  <c:y val="-4.64107092647821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4E6-4D9D-BFB2-555E9496E848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4E6-4D9D-BFB2-555E9496E848}"/>
                </c:ext>
              </c:extLst>
            </c:dLbl>
            <c:dLbl>
              <c:idx val="4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4E6-4D9D-BFB2-555E9496E8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Trend'!$B$13:$F$13</c:f>
              <c:numCache>
                <c:formatCode>0.0%</c:formatCode>
                <c:ptCount val="5"/>
                <c:pt idx="0">
                  <c:v>2E-3</c:v>
                </c:pt>
                <c:pt idx="1">
                  <c:v>0.10100000000000001</c:v>
                </c:pt>
                <c:pt idx="2">
                  <c:v>0.16</c:v>
                </c:pt>
                <c:pt idx="3">
                  <c:v>-4.9000000000000002E-2</c:v>
                </c:pt>
                <c:pt idx="4">
                  <c:v>-2.3E-2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4E6-4D9D-BFB2-555E9496E848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55985727"/>
        <c:axId val="1435293071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'Retention 5 Yr Trend'!$A$12</c15:sqref>
                        </c15:formulaRef>
                      </c:ext>
                    </c:extLst>
                    <c:strCache>
                      <c:ptCount val="1"/>
                      <c:pt idx="0">
                        <c:v>TEA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20000"/>
                        <a:lumOff val="8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9525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a:ln>
                    <a:effectLst/>
                  </c:spPr>
                </c:marker>
                <c:dLbls>
                  <c:dLbl>
                    <c:idx val="0"/>
                    <c:dLblPos val="b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0-44E6-4D9D-BFB2-555E9496E848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anchor="ctr" anchorCtr="1"/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y-GB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'Retention 5 Yr Trend'!$B$11:$F$11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2021</c:v>
                      </c:pt>
                      <c:pt idx="1">
                        <c:v>2022</c:v>
                      </c:pt>
                      <c:pt idx="2">
                        <c:v>2023</c:v>
                      </c:pt>
                      <c:pt idx="3">
                        <c:v>2024</c:v>
                      </c:pt>
                      <c:pt idx="4">
                        <c:v>2025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'Retention 5 Yr Trend'!$B$12:$F$12</c15:sqref>
                        </c15:formulaRef>
                      </c:ext>
                    </c:extLst>
                    <c:numCache>
                      <c:formatCode>0.0%</c:formatCode>
                      <c:ptCount val="5"/>
                      <c:pt idx="0">
                        <c:v>-1.2E-2</c:v>
                      </c:pt>
                      <c:pt idx="1">
                        <c:v>1.4E-2</c:v>
                      </c:pt>
                      <c:pt idx="2">
                        <c:v>1.6E-2</c:v>
                      </c:pt>
                      <c:pt idx="3">
                        <c:v>1E-3</c:v>
                      </c:pt>
                      <c:pt idx="4">
                        <c:v>-1.7000000000000001E-2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44E6-4D9D-BFB2-555E9496E848}"/>
                  </c:ext>
                </c:extLst>
              </c15:ser>
            </c15:filteredLineSeries>
          </c:ext>
        </c:extLst>
      </c:lineChart>
      <c:catAx>
        <c:axId val="19559857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435293071"/>
        <c:crosses val="autoZero"/>
        <c:auto val="1"/>
        <c:lblAlgn val="ctr"/>
        <c:lblOffset val="100"/>
        <c:noMultiLvlLbl val="0"/>
      </c:catAx>
      <c:valAx>
        <c:axId val="1435293071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9559857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184778573618532"/>
          <c:y val="0.8915019618458877"/>
          <c:w val="0.79724145208582953"/>
          <c:h val="0.103134688078962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0625819338433455E-2"/>
          <c:y val="7.1686297995843876E-3"/>
          <c:w val="0.97993635335167706"/>
          <c:h val="0.80840228566915695"/>
        </c:manualLayout>
      </c:layout>
      <c:lineChart>
        <c:grouping val="standard"/>
        <c:varyColors val="0"/>
        <c:ser>
          <c:idx val="0"/>
          <c:order val="0"/>
          <c:tx>
            <c:strRef>
              <c:f>'Retention 5 Yr Trend'!$A$14</c:f>
              <c:strCache>
                <c:ptCount val="1"/>
                <c:pt idx="0">
                  <c:v>AB</c:v>
                </c:pt>
              </c:strCache>
            </c:strRef>
          </c:tx>
          <c:spPr>
            <a:ln w="28575" cap="rnd">
              <a:solidFill>
                <a:srgbClr val="00753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534"/>
              </a:solidFill>
              <a:ln w="9525">
                <a:solidFill>
                  <a:srgbClr val="007534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4975931783060077E-2"/>
                  <c:y val="-3.95334777890201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2C-4321-977C-6530537E67F2}"/>
                </c:ext>
              </c:extLst>
            </c:dLbl>
            <c:dLbl>
              <c:idx val="3"/>
              <c:layout>
                <c:manualLayout>
                  <c:x val="-2.4244174520655054E-2"/>
                  <c:y val="4.973321245765374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2C-4321-977C-6530537E6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Trend'!$B$14:$F$14</c:f>
              <c:numCache>
                <c:formatCode>0.0%</c:formatCode>
                <c:ptCount val="5"/>
                <c:pt idx="0">
                  <c:v>-2.1999999999999999E-2</c:v>
                </c:pt>
                <c:pt idx="1">
                  <c:v>1.4999999999999999E-2</c:v>
                </c:pt>
                <c:pt idx="2">
                  <c:v>1.2E-2</c:v>
                </c:pt>
                <c:pt idx="3">
                  <c:v>-1.2E-2</c:v>
                </c:pt>
                <c:pt idx="4">
                  <c:v>-1.7000000000000001E-2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02C-4321-977C-6530537E67F2}"/>
            </c:ext>
          </c:extLst>
        </c:ser>
        <c:ser>
          <c:idx val="1"/>
          <c:order val="1"/>
          <c:tx>
            <c:strRef>
              <c:f>'Retention 5 Yr Trend'!$A$15</c:f>
              <c:strCache>
                <c:ptCount val="1"/>
                <c:pt idx="0">
                  <c:v>GCDAB</c:v>
                </c:pt>
              </c:strCache>
            </c:strRef>
          </c:tx>
          <c:spPr>
            <a:ln w="28575" cap="rnd">
              <a:solidFill>
                <a:srgbClr val="00391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391A"/>
              </a:solidFill>
              <a:ln w="9525">
                <a:solidFill>
                  <a:srgbClr val="00391A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4.5598667519794321E-2"/>
                  <c:y val="4.7141515037339614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2C-4321-977C-6530537E67F2}"/>
                </c:ext>
              </c:extLst>
            </c:dLbl>
            <c:dLbl>
              <c:idx val="3"/>
              <c:layout>
                <c:manualLayout>
                  <c:x val="-1.975180284187969E-2"/>
                  <c:y val="-6.291348778437186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2C-4321-977C-6530537E67F2}"/>
                </c:ext>
              </c:extLst>
            </c:dLbl>
            <c:dLbl>
              <c:idx val="4"/>
              <c:layout>
                <c:manualLayout>
                  <c:x val="-5.0412697217399563E-2"/>
                  <c:y val="3.24452120738414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2C-4321-977C-6530537E6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Trend'!$B$15:$F$15</c:f>
              <c:numCache>
                <c:formatCode>0.0%</c:formatCode>
                <c:ptCount val="5"/>
                <c:pt idx="0">
                  <c:v>-0.03</c:v>
                </c:pt>
                <c:pt idx="1">
                  <c:v>0.06</c:v>
                </c:pt>
                <c:pt idx="2">
                  <c:v>0.113</c:v>
                </c:pt>
                <c:pt idx="3">
                  <c:v>4.0000000000000001E-3</c:v>
                </c:pt>
                <c:pt idx="4">
                  <c:v>-0.17599999999999999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02C-4321-977C-6530537E67F2}"/>
            </c:ext>
          </c:extLst>
        </c:ser>
        <c:ser>
          <c:idx val="2"/>
          <c:order val="2"/>
          <c:tx>
            <c:strRef>
              <c:f>'Retention 5 Yr Trend'!$A$16</c:f>
              <c:strCache>
                <c:ptCount val="1"/>
                <c:pt idx="0">
                  <c:v>DSW</c:v>
                </c:pt>
              </c:strCache>
            </c:strRef>
          </c:tx>
          <c:spPr>
            <a:ln w="28575" cap="rnd">
              <a:solidFill>
                <a:srgbClr val="62FFA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62FFA9"/>
              </a:solidFill>
              <a:ln w="9525">
                <a:solidFill>
                  <a:srgbClr val="62FFA9"/>
                </a:solidFill>
              </a:ln>
              <a:effectLst/>
            </c:spPr>
          </c:marker>
          <c:dLbls>
            <c:dLbl>
              <c:idx val="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02C-4321-977C-6530537E67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Trend'!$B$16:$F$16</c:f>
              <c:numCache>
                <c:formatCode>0.0%</c:formatCode>
                <c:ptCount val="5"/>
                <c:pt idx="0">
                  <c:v>-6.2E-2</c:v>
                </c:pt>
                <c:pt idx="1">
                  <c:v>-1E-3</c:v>
                </c:pt>
                <c:pt idx="2">
                  <c:v>2E-3</c:v>
                </c:pt>
                <c:pt idx="3">
                  <c:v>5.8000000000000003E-2</c:v>
                </c:pt>
                <c:pt idx="4">
                  <c:v>-0.03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402C-4321-977C-6530537E67F2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35431199"/>
        <c:axId val="1235432863"/>
      </c:lineChart>
      <c:catAx>
        <c:axId val="1235431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235432863"/>
        <c:crosses val="autoZero"/>
        <c:auto val="1"/>
        <c:lblAlgn val="ctr"/>
        <c:lblOffset val="100"/>
        <c:noMultiLvlLbl val="0"/>
      </c:catAx>
      <c:valAx>
        <c:axId val="1235432863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354311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7555949634615386E-2"/>
          <c:y val="0.91517295382285146"/>
          <c:w val="0.94722935145315346"/>
          <c:h val="8.48270461771485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6236975784339192E-2"/>
          <c:y val="0"/>
          <c:w val="0.96325455831148965"/>
          <c:h val="0.7641742677365071"/>
        </c:manualLayout>
      </c:layout>
      <c:lineChart>
        <c:grouping val="standard"/>
        <c:varyColors val="0"/>
        <c:ser>
          <c:idx val="0"/>
          <c:order val="0"/>
          <c:tx>
            <c:strRef>
              <c:f>'Retention 5 Yr Trend'!$A$17</c:f>
              <c:strCache>
                <c:ptCount val="1"/>
                <c:pt idx="0">
                  <c:v>GIC</c:v>
                </c:pt>
              </c:strCache>
            </c:strRef>
          </c:tx>
          <c:spPr>
            <a:ln w="28575" cap="rnd">
              <a:solidFill>
                <a:srgbClr val="62FFA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62FFA9"/>
              </a:solidFill>
              <a:ln w="9525">
                <a:solidFill>
                  <a:srgbClr val="62FFA9"/>
                </a:solidFill>
              </a:ln>
              <a:effectLst/>
            </c:spPr>
          </c:marker>
          <c:dLbls>
            <c:dLbl>
              <c:idx val="0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000-47CB-B0AA-F38F06C53A50}"/>
                </c:ext>
              </c:extLst>
            </c:dLbl>
            <c:dLbl>
              <c:idx val="1"/>
              <c:layout>
                <c:manualLayout>
                  <c:x val="-6.3760931682396743E-2"/>
                  <c:y val="-0.10010548008682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000-47CB-B0AA-F38F06C53A50}"/>
                </c:ext>
              </c:extLst>
            </c:dLbl>
            <c:dLbl>
              <c:idx val="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000-47CB-B0AA-F38F06C53A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Trend'!$B$17:$F$17</c:f>
              <c:numCache>
                <c:formatCode>0.0%</c:formatCode>
                <c:ptCount val="5"/>
                <c:pt idx="0">
                  <c:v>8.9999999999999993E-3</c:v>
                </c:pt>
                <c:pt idx="1">
                  <c:v>-1.7999999999999999E-2</c:v>
                </c:pt>
                <c:pt idx="2">
                  <c:v>5.1999999999999998E-2</c:v>
                </c:pt>
                <c:pt idx="3">
                  <c:v>-1.4E-2</c:v>
                </c:pt>
                <c:pt idx="4">
                  <c:v>0.106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000-47CB-B0AA-F38F06C53A50}"/>
            </c:ext>
          </c:extLst>
        </c:ser>
        <c:ser>
          <c:idx val="1"/>
          <c:order val="1"/>
          <c:tx>
            <c:strRef>
              <c:f>'Retention 5 Yr Trend'!$A$18</c:f>
              <c:strCache>
                <c:ptCount val="1"/>
                <c:pt idx="0">
                  <c:v>GCIC</c:v>
                </c:pt>
              </c:strCache>
            </c:strRef>
          </c:tx>
          <c:spPr>
            <a:ln w="28575" cap="rnd">
              <a:solidFill>
                <a:srgbClr val="00391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391A"/>
              </a:solidFill>
              <a:ln w="9525">
                <a:solidFill>
                  <a:srgbClr val="00391A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4.6282703211874533E-2"/>
                  <c:y val="4.08140867741384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000-47CB-B0AA-F38F06C53A50}"/>
                </c:ext>
              </c:extLst>
            </c:dLbl>
            <c:dLbl>
              <c:idx val="2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000-47CB-B0AA-F38F06C53A50}"/>
                </c:ext>
              </c:extLst>
            </c:dLbl>
            <c:dLbl>
              <c:idx val="4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000-47CB-B0AA-F38F06C53A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y-GB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'Retention 5 Yr Trend'!$B$11:$F$11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'Retention 5 Yr Trend'!$B$18:$F$18</c:f>
              <c:numCache>
                <c:formatCode>0.0%</c:formatCode>
                <c:ptCount val="5"/>
                <c:pt idx="0">
                  <c:v>2.1999999999999999E-2</c:v>
                </c:pt>
                <c:pt idx="1">
                  <c:v>-0.04</c:v>
                </c:pt>
                <c:pt idx="2">
                  <c:v>1.6E-2</c:v>
                </c:pt>
                <c:pt idx="3">
                  <c:v>1.7000000000000001E-2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E000-47CB-B0AA-F38F06C53A50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65238719"/>
        <c:axId val="1765240383"/>
      </c:lineChart>
      <c:catAx>
        <c:axId val="176523871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ysClr val="window" lastClr="FFFFFF">
                <a:lumMod val="75000"/>
              </a:sys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y-GB"/>
          </a:p>
        </c:txPr>
        <c:crossAx val="1765240383"/>
        <c:crosses val="autoZero"/>
        <c:auto val="1"/>
        <c:lblAlgn val="ctr"/>
        <c:lblOffset val="100"/>
        <c:noMultiLvlLbl val="0"/>
      </c:catAx>
      <c:valAx>
        <c:axId val="1765240383"/>
        <c:scaling>
          <c:orientation val="minMax"/>
          <c:min val="-5.5000000000000007E-2"/>
        </c:scaling>
        <c:delete val="1"/>
        <c:axPos val="l"/>
        <c:numFmt formatCode="0.0%" sourceLinked="1"/>
        <c:majorTickMark val="out"/>
        <c:minorTickMark val="none"/>
        <c:tickLblPos val="nextTo"/>
        <c:crossAx val="17652387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158599405489204"/>
          <c:y val="0.90751012279110288"/>
          <c:w val="0.75682801189021598"/>
          <c:h val="9.24898772088969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y-GB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cy-GB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06141D-E521-412F-A7A9-EFB8631D752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30A0A54C-E2D1-4B04-B5E0-3C2C04A0A4FF}">
      <dgm:prSet phldrT="[Text]" custT="1"/>
      <dgm:spPr>
        <a:solidFill>
          <a:srgbClr val="006836">
            <a:alpha val="14902"/>
          </a:srgbClr>
        </a:solidFill>
        <a:ln>
          <a:noFill/>
        </a:ln>
      </dgm:spPr>
      <dgm:t>
        <a:bodyPr/>
        <a:lstStyle/>
        <a:p>
          <a:pPr>
            <a:lnSpc>
              <a:spcPct val="150000"/>
            </a:lnSpc>
          </a:pPr>
          <a:r>
            <a:rPr lang="en-GB" sz="1800" dirty="0"/>
            <a:t>361</a:t>
          </a:r>
        </a:p>
      </dgm:t>
    </dgm:pt>
    <dgm:pt modelId="{AE8CEDDE-0181-40B8-AEC5-DE6E475DBD09}" type="parTrans" cxnId="{E341AA55-0B05-45AF-B715-E5C2427D6427}">
      <dgm:prSet/>
      <dgm:spPr/>
      <dgm:t>
        <a:bodyPr/>
        <a:lstStyle/>
        <a:p>
          <a:endParaRPr lang="en-GB" sz="1800"/>
        </a:p>
      </dgm:t>
    </dgm:pt>
    <dgm:pt modelId="{541A4431-A6EB-46CE-9DAE-6801AA8BB4CA}" type="sibTrans" cxnId="{E341AA55-0B05-45AF-B715-E5C2427D6427}">
      <dgm:prSet/>
      <dgm:spPr/>
      <dgm:t>
        <a:bodyPr/>
        <a:lstStyle/>
        <a:p>
          <a:endParaRPr lang="en-GB" sz="1800"/>
        </a:p>
      </dgm:t>
    </dgm:pt>
    <dgm:pt modelId="{486B55E9-A284-4A46-A582-0ADACCE2C16F}">
      <dgm:prSet phldrT="[Text]" custT="1"/>
      <dgm:spPr>
        <a:solidFill>
          <a:srgbClr val="00502A"/>
        </a:solidFill>
      </dgm:spPr>
      <dgm:t>
        <a:bodyPr/>
        <a:lstStyle/>
        <a:p>
          <a:r>
            <a:rPr lang="en-GB" sz="1800" dirty="0">
              <a:solidFill>
                <a:schemeClr val="bg1"/>
              </a:solidFill>
            </a:rPr>
            <a:t>37,254</a:t>
          </a:r>
        </a:p>
      </dgm:t>
    </dgm:pt>
    <dgm:pt modelId="{FE26F2C5-19A5-4276-BCBB-1E4D8F99C3F2}" type="parTrans" cxnId="{F271FAF6-7D75-46BF-A5A7-954C66F84DD9}">
      <dgm:prSet/>
      <dgm:spPr/>
      <dgm:t>
        <a:bodyPr/>
        <a:lstStyle/>
        <a:p>
          <a:endParaRPr lang="en-GB" sz="1800"/>
        </a:p>
      </dgm:t>
    </dgm:pt>
    <dgm:pt modelId="{2874D07F-E7F5-47BB-B314-BBB5A7107D89}" type="sibTrans" cxnId="{F271FAF6-7D75-46BF-A5A7-954C66F84DD9}">
      <dgm:prSet/>
      <dgm:spPr/>
      <dgm:t>
        <a:bodyPr/>
        <a:lstStyle/>
        <a:p>
          <a:endParaRPr lang="en-GB" sz="1800"/>
        </a:p>
      </dgm:t>
    </dgm:pt>
    <dgm:pt modelId="{006A3317-A3F1-4902-86A8-0E62194C531C}">
      <dgm:prSet phldrT="[Text]" custT="1"/>
      <dgm:spPr>
        <a:solidFill>
          <a:srgbClr val="002E18"/>
        </a:solidFill>
      </dgm:spPr>
      <dgm:t>
        <a:bodyPr/>
        <a:lstStyle/>
        <a:p>
          <a:r>
            <a:rPr lang="en-GB" sz="1800" dirty="0">
              <a:solidFill>
                <a:schemeClr val="bg1"/>
              </a:solidFill>
            </a:rPr>
            <a:t>47,265</a:t>
          </a:r>
        </a:p>
      </dgm:t>
    </dgm:pt>
    <dgm:pt modelId="{F3B31F86-1F65-4918-9A47-52171FBF3793}" type="parTrans" cxnId="{2D2C637B-C802-42AF-B8F1-28CC9F3F1FEF}">
      <dgm:prSet/>
      <dgm:spPr/>
      <dgm:t>
        <a:bodyPr/>
        <a:lstStyle/>
        <a:p>
          <a:endParaRPr lang="en-GB" sz="1800"/>
        </a:p>
      </dgm:t>
    </dgm:pt>
    <dgm:pt modelId="{B7132B39-9BCB-447B-AA5F-0E19EFD6EF7A}" type="sibTrans" cxnId="{2D2C637B-C802-42AF-B8F1-28CC9F3F1FEF}">
      <dgm:prSet/>
      <dgm:spPr/>
      <dgm:t>
        <a:bodyPr/>
        <a:lstStyle/>
        <a:p>
          <a:endParaRPr lang="en-GB" sz="1800"/>
        </a:p>
      </dgm:t>
    </dgm:pt>
    <dgm:pt modelId="{E318DCCF-5113-42A2-9054-75DE4CB3EFD5}">
      <dgm:prSet custT="1"/>
      <dgm:spPr>
        <a:solidFill>
          <a:srgbClr val="00502A">
            <a:alpha val="25098"/>
          </a:srgbClr>
        </a:solidFill>
      </dgm:spPr>
      <dgm:t>
        <a:bodyPr/>
        <a:lstStyle/>
        <a:p>
          <a:r>
            <a:rPr lang="en-GB" sz="1800" dirty="0"/>
            <a:t>468</a:t>
          </a:r>
        </a:p>
      </dgm:t>
    </dgm:pt>
    <dgm:pt modelId="{DF390F6C-C425-42A8-8947-EB93C5E8BEAB}" type="parTrans" cxnId="{E9327613-DC1A-4385-A704-6F4C4AC7F94C}">
      <dgm:prSet/>
      <dgm:spPr/>
      <dgm:t>
        <a:bodyPr/>
        <a:lstStyle/>
        <a:p>
          <a:endParaRPr lang="en-GB" sz="1800"/>
        </a:p>
      </dgm:t>
    </dgm:pt>
    <dgm:pt modelId="{9E492471-D313-42F7-A8F2-73FE53CF109E}" type="sibTrans" cxnId="{E9327613-DC1A-4385-A704-6F4C4AC7F94C}">
      <dgm:prSet/>
      <dgm:spPr/>
      <dgm:t>
        <a:bodyPr/>
        <a:lstStyle/>
        <a:p>
          <a:endParaRPr lang="en-GB" sz="1800"/>
        </a:p>
      </dgm:t>
    </dgm:pt>
    <dgm:pt modelId="{03EE10C5-F02E-4571-9F91-C2AF959AC601}">
      <dgm:prSet custT="1"/>
      <dgm:spPr>
        <a:solidFill>
          <a:srgbClr val="00502A">
            <a:alpha val="40000"/>
          </a:srgbClr>
        </a:solidFill>
      </dgm:spPr>
      <dgm:t>
        <a:bodyPr/>
        <a:lstStyle/>
        <a:p>
          <a:r>
            <a:rPr lang="en-GB" sz="1800" dirty="0"/>
            <a:t>699</a:t>
          </a:r>
        </a:p>
      </dgm:t>
    </dgm:pt>
    <dgm:pt modelId="{8915A7FC-613E-43B4-8B62-21114AD58490}" type="parTrans" cxnId="{58F1020B-2C1C-49A3-99FD-FB2ACC0B50F6}">
      <dgm:prSet/>
      <dgm:spPr/>
      <dgm:t>
        <a:bodyPr/>
        <a:lstStyle/>
        <a:p>
          <a:endParaRPr lang="en-GB" sz="1800"/>
        </a:p>
      </dgm:t>
    </dgm:pt>
    <dgm:pt modelId="{22FD9F92-8997-4B05-9DF3-A0F42C92AD5C}" type="sibTrans" cxnId="{58F1020B-2C1C-49A3-99FD-FB2ACC0B50F6}">
      <dgm:prSet/>
      <dgm:spPr/>
      <dgm:t>
        <a:bodyPr/>
        <a:lstStyle/>
        <a:p>
          <a:endParaRPr lang="en-GB" sz="1800"/>
        </a:p>
      </dgm:t>
    </dgm:pt>
    <dgm:pt modelId="{45F2ACC7-184A-429C-AA63-60E6CDEB12BC}">
      <dgm:prSet custT="1"/>
      <dgm:spPr>
        <a:solidFill>
          <a:srgbClr val="006534">
            <a:alpha val="85098"/>
          </a:srgbClr>
        </a:solidFill>
      </dgm:spPr>
      <dgm:t>
        <a:bodyPr/>
        <a:lstStyle/>
        <a:p>
          <a:r>
            <a:rPr lang="en-GB" sz="1800" dirty="0">
              <a:solidFill>
                <a:schemeClr val="bg1"/>
              </a:solidFill>
            </a:rPr>
            <a:t>5,402</a:t>
          </a:r>
        </a:p>
      </dgm:t>
    </dgm:pt>
    <dgm:pt modelId="{8D41E828-4036-4027-91AB-7DC30DC3F77E}" type="parTrans" cxnId="{2EA7871C-EB92-4844-8236-E5484CEA84C3}">
      <dgm:prSet/>
      <dgm:spPr/>
      <dgm:t>
        <a:bodyPr/>
        <a:lstStyle/>
        <a:p>
          <a:endParaRPr lang="en-GB" sz="1800"/>
        </a:p>
      </dgm:t>
    </dgm:pt>
    <dgm:pt modelId="{D5878036-974E-4F71-BFCC-A3D4CE8C0F98}" type="sibTrans" cxnId="{2EA7871C-EB92-4844-8236-E5484CEA84C3}">
      <dgm:prSet/>
      <dgm:spPr/>
      <dgm:t>
        <a:bodyPr/>
        <a:lstStyle/>
        <a:p>
          <a:endParaRPr lang="en-GB" sz="1800"/>
        </a:p>
      </dgm:t>
    </dgm:pt>
    <dgm:pt modelId="{F2E133AC-9040-41EF-933C-D2272DA2CC54}">
      <dgm:prSet custT="1"/>
      <dgm:spPr>
        <a:solidFill>
          <a:srgbClr val="006534"/>
        </a:solidFill>
      </dgm:spPr>
      <dgm:t>
        <a:bodyPr/>
        <a:lstStyle/>
        <a:p>
          <a:r>
            <a:rPr lang="en-GB" sz="1800" dirty="0">
              <a:solidFill>
                <a:schemeClr val="bg1"/>
              </a:solidFill>
            </a:rPr>
            <a:t>6,685</a:t>
          </a:r>
        </a:p>
      </dgm:t>
    </dgm:pt>
    <dgm:pt modelId="{FDECBA94-0EBE-4EB8-8913-A82FB65180CD}" type="parTrans" cxnId="{0253BCC9-561E-422F-AF07-6105A01B9465}">
      <dgm:prSet/>
      <dgm:spPr/>
      <dgm:t>
        <a:bodyPr/>
        <a:lstStyle/>
        <a:p>
          <a:endParaRPr lang="en-GB" sz="1800"/>
        </a:p>
      </dgm:t>
    </dgm:pt>
    <dgm:pt modelId="{752E1B97-AF03-4A49-9371-2022B7E5F44D}" type="sibTrans" cxnId="{0253BCC9-561E-422F-AF07-6105A01B9465}">
      <dgm:prSet/>
      <dgm:spPr/>
      <dgm:t>
        <a:bodyPr/>
        <a:lstStyle/>
        <a:p>
          <a:endParaRPr lang="en-GB" sz="1800"/>
        </a:p>
      </dgm:t>
    </dgm:pt>
    <dgm:pt modelId="{759270C9-B00B-42CC-8CEE-75ACCFF71FDA}">
      <dgm:prSet custT="1"/>
      <dgm:spPr>
        <a:solidFill>
          <a:srgbClr val="00502A">
            <a:alpha val="60000"/>
          </a:srgbClr>
        </a:solidFill>
      </dgm:spPr>
      <dgm:t>
        <a:bodyPr/>
        <a:lstStyle/>
        <a:p>
          <a:r>
            <a:rPr lang="en-GB" sz="1800" dirty="0"/>
            <a:t>3,710</a:t>
          </a:r>
        </a:p>
      </dgm:t>
    </dgm:pt>
    <dgm:pt modelId="{F24111AC-646D-4495-9AA7-B56EBE6DB0F0}" type="parTrans" cxnId="{9115B887-5E27-4C60-B20D-8F785D3DE327}">
      <dgm:prSet/>
      <dgm:spPr/>
      <dgm:t>
        <a:bodyPr/>
        <a:lstStyle/>
        <a:p>
          <a:endParaRPr lang="en-GB" sz="1800"/>
        </a:p>
      </dgm:t>
    </dgm:pt>
    <dgm:pt modelId="{A512192B-6967-4482-8316-C93D747358A8}" type="sibTrans" cxnId="{9115B887-5E27-4C60-B20D-8F785D3DE327}">
      <dgm:prSet/>
      <dgm:spPr/>
      <dgm:t>
        <a:bodyPr/>
        <a:lstStyle/>
        <a:p>
          <a:endParaRPr lang="en-GB" sz="1800"/>
        </a:p>
      </dgm:t>
    </dgm:pt>
    <dgm:pt modelId="{797DC8FE-BA29-4161-B095-C9F41C90AF80}" type="pres">
      <dgm:prSet presAssocID="{5C06141D-E521-412F-A7A9-EFB8631D752A}" presName="Name0" presStyleCnt="0">
        <dgm:presLayoutVars>
          <dgm:dir/>
          <dgm:animLvl val="lvl"/>
          <dgm:resizeHandles val="exact"/>
        </dgm:presLayoutVars>
      </dgm:prSet>
      <dgm:spPr/>
    </dgm:pt>
    <dgm:pt modelId="{AC33A569-22AA-440B-A109-F02F0A1976BC}" type="pres">
      <dgm:prSet presAssocID="{30A0A54C-E2D1-4B04-B5E0-3C2C04A0A4FF}" presName="Name8" presStyleCnt="0"/>
      <dgm:spPr/>
    </dgm:pt>
    <dgm:pt modelId="{EBDB05A3-D373-4DB5-B1E6-459D4D822989}" type="pres">
      <dgm:prSet presAssocID="{30A0A54C-E2D1-4B04-B5E0-3C2C04A0A4FF}" presName="level" presStyleLbl="node1" presStyleIdx="0" presStyleCnt="8">
        <dgm:presLayoutVars>
          <dgm:chMax val="1"/>
          <dgm:bulletEnabled val="1"/>
        </dgm:presLayoutVars>
      </dgm:prSet>
      <dgm:spPr/>
    </dgm:pt>
    <dgm:pt modelId="{0870B1D6-3303-462F-8D90-C874D8FD2C6E}" type="pres">
      <dgm:prSet presAssocID="{30A0A54C-E2D1-4B04-B5E0-3C2C04A0A4F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FF3FD17-C805-4EA4-8B70-B74709D355D5}" type="pres">
      <dgm:prSet presAssocID="{E318DCCF-5113-42A2-9054-75DE4CB3EFD5}" presName="Name8" presStyleCnt="0"/>
      <dgm:spPr/>
    </dgm:pt>
    <dgm:pt modelId="{240C2604-1026-44B2-9458-0A76568EFA08}" type="pres">
      <dgm:prSet presAssocID="{E318DCCF-5113-42A2-9054-75DE4CB3EFD5}" presName="level" presStyleLbl="node1" presStyleIdx="1" presStyleCnt="8">
        <dgm:presLayoutVars>
          <dgm:chMax val="1"/>
          <dgm:bulletEnabled val="1"/>
        </dgm:presLayoutVars>
      </dgm:prSet>
      <dgm:spPr/>
    </dgm:pt>
    <dgm:pt modelId="{AC520A63-FC71-4A9A-9B12-67FE7815A8F2}" type="pres">
      <dgm:prSet presAssocID="{E318DCCF-5113-42A2-9054-75DE4CB3EFD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49817F9-6920-4B8E-BDE3-91A4980E628D}" type="pres">
      <dgm:prSet presAssocID="{03EE10C5-F02E-4571-9F91-C2AF959AC601}" presName="Name8" presStyleCnt="0"/>
      <dgm:spPr/>
    </dgm:pt>
    <dgm:pt modelId="{88475CF3-8C88-4072-94BA-7873F2795EBF}" type="pres">
      <dgm:prSet presAssocID="{03EE10C5-F02E-4571-9F91-C2AF959AC601}" presName="level" presStyleLbl="node1" presStyleIdx="2" presStyleCnt="8">
        <dgm:presLayoutVars>
          <dgm:chMax val="1"/>
          <dgm:bulletEnabled val="1"/>
        </dgm:presLayoutVars>
      </dgm:prSet>
      <dgm:spPr/>
    </dgm:pt>
    <dgm:pt modelId="{2D91A2FF-0DC8-45D8-8C86-AFD2261623D4}" type="pres">
      <dgm:prSet presAssocID="{03EE10C5-F02E-4571-9F91-C2AF959AC60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54294AC-20A8-4431-B47F-FA05DB3BACDA}" type="pres">
      <dgm:prSet presAssocID="{759270C9-B00B-42CC-8CEE-75ACCFF71FDA}" presName="Name8" presStyleCnt="0"/>
      <dgm:spPr/>
    </dgm:pt>
    <dgm:pt modelId="{FC5BD275-6500-4844-A90F-BDA76A4B9455}" type="pres">
      <dgm:prSet presAssocID="{759270C9-B00B-42CC-8CEE-75ACCFF71FDA}" presName="level" presStyleLbl="node1" presStyleIdx="3" presStyleCnt="8">
        <dgm:presLayoutVars>
          <dgm:chMax val="1"/>
          <dgm:bulletEnabled val="1"/>
        </dgm:presLayoutVars>
      </dgm:prSet>
      <dgm:spPr/>
    </dgm:pt>
    <dgm:pt modelId="{AB0971C3-7B6F-4837-B1BB-32C30B086C1F}" type="pres">
      <dgm:prSet presAssocID="{759270C9-B00B-42CC-8CEE-75ACCFF71FD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CD6B8BE-634D-4658-A034-8182931E7E83}" type="pres">
      <dgm:prSet presAssocID="{45F2ACC7-184A-429C-AA63-60E6CDEB12BC}" presName="Name8" presStyleCnt="0"/>
      <dgm:spPr/>
    </dgm:pt>
    <dgm:pt modelId="{D0FB8216-A40F-408C-A135-277745300332}" type="pres">
      <dgm:prSet presAssocID="{45F2ACC7-184A-429C-AA63-60E6CDEB12BC}" presName="level" presStyleLbl="node1" presStyleIdx="4" presStyleCnt="8">
        <dgm:presLayoutVars>
          <dgm:chMax val="1"/>
          <dgm:bulletEnabled val="1"/>
        </dgm:presLayoutVars>
      </dgm:prSet>
      <dgm:spPr/>
    </dgm:pt>
    <dgm:pt modelId="{2D3A28A8-815D-49BA-9084-68C7F165E27E}" type="pres">
      <dgm:prSet presAssocID="{45F2ACC7-184A-429C-AA63-60E6CDEB12B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5C5EFC7-8B7A-4E6C-85D2-9492E07BACBC}" type="pres">
      <dgm:prSet presAssocID="{F2E133AC-9040-41EF-933C-D2272DA2CC54}" presName="Name8" presStyleCnt="0"/>
      <dgm:spPr/>
    </dgm:pt>
    <dgm:pt modelId="{F6B76668-DB4D-4B1F-84AC-93DE7987E642}" type="pres">
      <dgm:prSet presAssocID="{F2E133AC-9040-41EF-933C-D2272DA2CC54}" presName="level" presStyleLbl="node1" presStyleIdx="5" presStyleCnt="8">
        <dgm:presLayoutVars>
          <dgm:chMax val="1"/>
          <dgm:bulletEnabled val="1"/>
        </dgm:presLayoutVars>
      </dgm:prSet>
      <dgm:spPr/>
    </dgm:pt>
    <dgm:pt modelId="{6DA7C42C-CA2B-41AB-AAD5-EEFBAD62D3C7}" type="pres">
      <dgm:prSet presAssocID="{F2E133AC-9040-41EF-933C-D2272DA2CC5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69CF631-0B46-410A-A9DD-71E64A56A5CF}" type="pres">
      <dgm:prSet presAssocID="{486B55E9-A284-4A46-A582-0ADACCE2C16F}" presName="Name8" presStyleCnt="0"/>
      <dgm:spPr/>
    </dgm:pt>
    <dgm:pt modelId="{A87F498C-6847-4DE0-9C92-D7223E800A9B}" type="pres">
      <dgm:prSet presAssocID="{486B55E9-A284-4A46-A582-0ADACCE2C16F}" presName="level" presStyleLbl="node1" presStyleIdx="6" presStyleCnt="8">
        <dgm:presLayoutVars>
          <dgm:chMax val="1"/>
          <dgm:bulletEnabled val="1"/>
        </dgm:presLayoutVars>
      </dgm:prSet>
      <dgm:spPr/>
    </dgm:pt>
    <dgm:pt modelId="{8453FE9C-79A5-49C9-BC18-5F923A44A186}" type="pres">
      <dgm:prSet presAssocID="{486B55E9-A284-4A46-A582-0ADACCE2C16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C4FEA05-9FEC-4DC2-9E33-B910B8D0E3ED}" type="pres">
      <dgm:prSet presAssocID="{006A3317-A3F1-4902-86A8-0E62194C531C}" presName="Name8" presStyleCnt="0"/>
      <dgm:spPr/>
    </dgm:pt>
    <dgm:pt modelId="{B6091940-B1AC-4A4D-A6B4-207F3BDBA914}" type="pres">
      <dgm:prSet presAssocID="{006A3317-A3F1-4902-86A8-0E62194C531C}" presName="level" presStyleLbl="node1" presStyleIdx="7" presStyleCnt="8">
        <dgm:presLayoutVars>
          <dgm:chMax val="1"/>
          <dgm:bulletEnabled val="1"/>
        </dgm:presLayoutVars>
      </dgm:prSet>
      <dgm:spPr/>
    </dgm:pt>
    <dgm:pt modelId="{3759E607-9DC4-4DC2-93FD-8A36BD265E16}" type="pres">
      <dgm:prSet presAssocID="{006A3317-A3F1-4902-86A8-0E62194C531C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9E016C0A-D24E-413C-A175-34F49837C373}" type="presOf" srcId="{E318DCCF-5113-42A2-9054-75DE4CB3EFD5}" destId="{AC520A63-FC71-4A9A-9B12-67FE7815A8F2}" srcOrd="1" destOrd="0" presId="urn:microsoft.com/office/officeart/2005/8/layout/pyramid1"/>
    <dgm:cxn modelId="{58F1020B-2C1C-49A3-99FD-FB2ACC0B50F6}" srcId="{5C06141D-E521-412F-A7A9-EFB8631D752A}" destId="{03EE10C5-F02E-4571-9F91-C2AF959AC601}" srcOrd="2" destOrd="0" parTransId="{8915A7FC-613E-43B4-8B62-21114AD58490}" sibTransId="{22FD9F92-8997-4B05-9DF3-A0F42C92AD5C}"/>
    <dgm:cxn modelId="{E9327613-DC1A-4385-A704-6F4C4AC7F94C}" srcId="{5C06141D-E521-412F-A7A9-EFB8631D752A}" destId="{E318DCCF-5113-42A2-9054-75DE4CB3EFD5}" srcOrd="1" destOrd="0" parTransId="{DF390F6C-C425-42A8-8947-EB93C5E8BEAB}" sibTransId="{9E492471-D313-42F7-A8F2-73FE53CF109E}"/>
    <dgm:cxn modelId="{17D48A1A-771E-4A97-8991-6A1F4317510D}" type="presOf" srcId="{F2E133AC-9040-41EF-933C-D2272DA2CC54}" destId="{F6B76668-DB4D-4B1F-84AC-93DE7987E642}" srcOrd="0" destOrd="0" presId="urn:microsoft.com/office/officeart/2005/8/layout/pyramid1"/>
    <dgm:cxn modelId="{2EA7871C-EB92-4844-8236-E5484CEA84C3}" srcId="{5C06141D-E521-412F-A7A9-EFB8631D752A}" destId="{45F2ACC7-184A-429C-AA63-60E6CDEB12BC}" srcOrd="4" destOrd="0" parTransId="{8D41E828-4036-4027-91AB-7DC30DC3F77E}" sibTransId="{D5878036-974E-4F71-BFCC-A3D4CE8C0F98}"/>
    <dgm:cxn modelId="{FEB42627-89C1-4A4E-952E-BA592D8CA795}" type="presOf" srcId="{F2E133AC-9040-41EF-933C-D2272DA2CC54}" destId="{6DA7C42C-CA2B-41AB-AAD5-EEFBAD62D3C7}" srcOrd="1" destOrd="0" presId="urn:microsoft.com/office/officeart/2005/8/layout/pyramid1"/>
    <dgm:cxn modelId="{C6482829-FFE4-410C-9680-BE55F4DE6B79}" type="presOf" srcId="{006A3317-A3F1-4902-86A8-0E62194C531C}" destId="{3759E607-9DC4-4DC2-93FD-8A36BD265E16}" srcOrd="1" destOrd="0" presId="urn:microsoft.com/office/officeart/2005/8/layout/pyramid1"/>
    <dgm:cxn modelId="{25084031-4900-453B-9189-8BB4B3EDFEFB}" type="presOf" srcId="{759270C9-B00B-42CC-8CEE-75ACCFF71FDA}" destId="{AB0971C3-7B6F-4837-B1BB-32C30B086C1F}" srcOrd="1" destOrd="0" presId="urn:microsoft.com/office/officeart/2005/8/layout/pyramid1"/>
    <dgm:cxn modelId="{78C8AA3B-FA09-4D78-B9B8-4EF1AE5C7ACC}" type="presOf" srcId="{45F2ACC7-184A-429C-AA63-60E6CDEB12BC}" destId="{2D3A28A8-815D-49BA-9084-68C7F165E27E}" srcOrd="1" destOrd="0" presId="urn:microsoft.com/office/officeart/2005/8/layout/pyramid1"/>
    <dgm:cxn modelId="{0705DF46-257D-4318-A161-3E89C0823E69}" type="presOf" srcId="{486B55E9-A284-4A46-A582-0ADACCE2C16F}" destId="{A87F498C-6847-4DE0-9C92-D7223E800A9B}" srcOrd="0" destOrd="0" presId="urn:microsoft.com/office/officeart/2005/8/layout/pyramid1"/>
    <dgm:cxn modelId="{E341AA55-0B05-45AF-B715-E5C2427D6427}" srcId="{5C06141D-E521-412F-A7A9-EFB8631D752A}" destId="{30A0A54C-E2D1-4B04-B5E0-3C2C04A0A4FF}" srcOrd="0" destOrd="0" parTransId="{AE8CEDDE-0181-40B8-AEC5-DE6E475DBD09}" sibTransId="{541A4431-A6EB-46CE-9DAE-6801AA8BB4CA}"/>
    <dgm:cxn modelId="{84735F56-C65E-4E46-8957-9EE2082508E7}" type="presOf" srcId="{006A3317-A3F1-4902-86A8-0E62194C531C}" destId="{B6091940-B1AC-4A4D-A6B4-207F3BDBA914}" srcOrd="0" destOrd="0" presId="urn:microsoft.com/office/officeart/2005/8/layout/pyramid1"/>
    <dgm:cxn modelId="{2D2C637B-C802-42AF-B8F1-28CC9F3F1FEF}" srcId="{5C06141D-E521-412F-A7A9-EFB8631D752A}" destId="{006A3317-A3F1-4902-86A8-0E62194C531C}" srcOrd="7" destOrd="0" parTransId="{F3B31F86-1F65-4918-9A47-52171FBF3793}" sibTransId="{B7132B39-9BCB-447B-AA5F-0E19EFD6EF7A}"/>
    <dgm:cxn modelId="{9115B887-5E27-4C60-B20D-8F785D3DE327}" srcId="{5C06141D-E521-412F-A7A9-EFB8631D752A}" destId="{759270C9-B00B-42CC-8CEE-75ACCFF71FDA}" srcOrd="3" destOrd="0" parTransId="{F24111AC-646D-4495-9AA7-B56EBE6DB0F0}" sibTransId="{A512192B-6967-4482-8316-C93D747358A8}"/>
    <dgm:cxn modelId="{5CCC1D89-7431-498D-927A-294A8C3212F3}" type="presOf" srcId="{5C06141D-E521-412F-A7A9-EFB8631D752A}" destId="{797DC8FE-BA29-4161-B095-C9F41C90AF80}" srcOrd="0" destOrd="0" presId="urn:microsoft.com/office/officeart/2005/8/layout/pyramid1"/>
    <dgm:cxn modelId="{76F64698-468D-44AF-9274-93DE0E8413CD}" type="presOf" srcId="{E318DCCF-5113-42A2-9054-75DE4CB3EFD5}" destId="{240C2604-1026-44B2-9458-0A76568EFA08}" srcOrd="0" destOrd="0" presId="urn:microsoft.com/office/officeart/2005/8/layout/pyramid1"/>
    <dgm:cxn modelId="{543278AE-B85B-4976-8385-E1003B2DE8A1}" type="presOf" srcId="{03EE10C5-F02E-4571-9F91-C2AF959AC601}" destId="{88475CF3-8C88-4072-94BA-7873F2795EBF}" srcOrd="0" destOrd="0" presId="urn:microsoft.com/office/officeart/2005/8/layout/pyramid1"/>
    <dgm:cxn modelId="{D1DD1BB1-6043-423E-A1C7-4B33A691B28F}" type="presOf" srcId="{45F2ACC7-184A-429C-AA63-60E6CDEB12BC}" destId="{D0FB8216-A40F-408C-A135-277745300332}" srcOrd="0" destOrd="0" presId="urn:microsoft.com/office/officeart/2005/8/layout/pyramid1"/>
    <dgm:cxn modelId="{F3E5EEB8-B932-4A15-AE0D-73DE9C62BEC1}" type="presOf" srcId="{30A0A54C-E2D1-4B04-B5E0-3C2C04A0A4FF}" destId="{EBDB05A3-D373-4DB5-B1E6-459D4D822989}" srcOrd="0" destOrd="0" presId="urn:microsoft.com/office/officeart/2005/8/layout/pyramid1"/>
    <dgm:cxn modelId="{7BD012BA-F314-4134-B18E-946CE9F5324C}" type="presOf" srcId="{759270C9-B00B-42CC-8CEE-75ACCFF71FDA}" destId="{FC5BD275-6500-4844-A90F-BDA76A4B9455}" srcOrd="0" destOrd="0" presId="urn:microsoft.com/office/officeart/2005/8/layout/pyramid1"/>
    <dgm:cxn modelId="{1AE106C2-48C9-49B2-B3A7-A431EC897D99}" type="presOf" srcId="{486B55E9-A284-4A46-A582-0ADACCE2C16F}" destId="{8453FE9C-79A5-49C9-BC18-5F923A44A186}" srcOrd="1" destOrd="0" presId="urn:microsoft.com/office/officeart/2005/8/layout/pyramid1"/>
    <dgm:cxn modelId="{0253BCC9-561E-422F-AF07-6105A01B9465}" srcId="{5C06141D-E521-412F-A7A9-EFB8631D752A}" destId="{F2E133AC-9040-41EF-933C-D2272DA2CC54}" srcOrd="5" destOrd="0" parTransId="{FDECBA94-0EBE-4EB8-8913-A82FB65180CD}" sibTransId="{752E1B97-AF03-4A49-9371-2022B7E5F44D}"/>
    <dgm:cxn modelId="{67C6F8E2-C53E-4E40-A677-B816CCFDB338}" type="presOf" srcId="{03EE10C5-F02E-4571-9F91-C2AF959AC601}" destId="{2D91A2FF-0DC8-45D8-8C86-AFD2261623D4}" srcOrd="1" destOrd="0" presId="urn:microsoft.com/office/officeart/2005/8/layout/pyramid1"/>
    <dgm:cxn modelId="{F271FAF6-7D75-46BF-A5A7-954C66F84DD9}" srcId="{5C06141D-E521-412F-A7A9-EFB8631D752A}" destId="{486B55E9-A284-4A46-A582-0ADACCE2C16F}" srcOrd="6" destOrd="0" parTransId="{FE26F2C5-19A5-4276-BCBB-1E4D8F99C3F2}" sibTransId="{2874D07F-E7F5-47BB-B314-BBB5A7107D89}"/>
    <dgm:cxn modelId="{EE75A1FE-2CED-425A-89B4-0C2EC3B6B6FB}" type="presOf" srcId="{30A0A54C-E2D1-4B04-B5E0-3C2C04A0A4FF}" destId="{0870B1D6-3303-462F-8D90-C874D8FD2C6E}" srcOrd="1" destOrd="0" presId="urn:microsoft.com/office/officeart/2005/8/layout/pyramid1"/>
    <dgm:cxn modelId="{BC2A8A78-3CE5-40C0-9423-893215ED185F}" type="presParOf" srcId="{797DC8FE-BA29-4161-B095-C9F41C90AF80}" destId="{AC33A569-22AA-440B-A109-F02F0A1976BC}" srcOrd="0" destOrd="0" presId="urn:microsoft.com/office/officeart/2005/8/layout/pyramid1"/>
    <dgm:cxn modelId="{503BB5AA-A26C-4735-B480-9BBEDB73CFB0}" type="presParOf" srcId="{AC33A569-22AA-440B-A109-F02F0A1976BC}" destId="{EBDB05A3-D373-4DB5-B1E6-459D4D822989}" srcOrd="0" destOrd="0" presId="urn:microsoft.com/office/officeart/2005/8/layout/pyramid1"/>
    <dgm:cxn modelId="{7814AE23-C518-4A74-AF95-9832EB939762}" type="presParOf" srcId="{AC33A569-22AA-440B-A109-F02F0A1976BC}" destId="{0870B1D6-3303-462F-8D90-C874D8FD2C6E}" srcOrd="1" destOrd="0" presId="urn:microsoft.com/office/officeart/2005/8/layout/pyramid1"/>
    <dgm:cxn modelId="{EF0BADF2-6936-4167-8301-E935F9F12A41}" type="presParOf" srcId="{797DC8FE-BA29-4161-B095-C9F41C90AF80}" destId="{6FF3FD17-C805-4EA4-8B70-B74709D355D5}" srcOrd="1" destOrd="0" presId="urn:microsoft.com/office/officeart/2005/8/layout/pyramid1"/>
    <dgm:cxn modelId="{BD11DF3D-5DA8-4FA7-80BE-45B6CD8C7765}" type="presParOf" srcId="{6FF3FD17-C805-4EA4-8B70-B74709D355D5}" destId="{240C2604-1026-44B2-9458-0A76568EFA08}" srcOrd="0" destOrd="0" presId="urn:microsoft.com/office/officeart/2005/8/layout/pyramid1"/>
    <dgm:cxn modelId="{8BF56C8D-808F-4794-9299-91645A02EDDF}" type="presParOf" srcId="{6FF3FD17-C805-4EA4-8B70-B74709D355D5}" destId="{AC520A63-FC71-4A9A-9B12-67FE7815A8F2}" srcOrd="1" destOrd="0" presId="urn:microsoft.com/office/officeart/2005/8/layout/pyramid1"/>
    <dgm:cxn modelId="{C3727BBD-85EE-4EA0-BAD5-2C8AEBB444F8}" type="presParOf" srcId="{797DC8FE-BA29-4161-B095-C9F41C90AF80}" destId="{D49817F9-6920-4B8E-BDE3-91A4980E628D}" srcOrd="2" destOrd="0" presId="urn:microsoft.com/office/officeart/2005/8/layout/pyramid1"/>
    <dgm:cxn modelId="{162EBFDD-ED3E-4AAD-8507-6D418C73E536}" type="presParOf" srcId="{D49817F9-6920-4B8E-BDE3-91A4980E628D}" destId="{88475CF3-8C88-4072-94BA-7873F2795EBF}" srcOrd="0" destOrd="0" presId="urn:microsoft.com/office/officeart/2005/8/layout/pyramid1"/>
    <dgm:cxn modelId="{E7EDCD97-DE9C-4C3E-B2C9-00FB130A4E8F}" type="presParOf" srcId="{D49817F9-6920-4B8E-BDE3-91A4980E628D}" destId="{2D91A2FF-0DC8-45D8-8C86-AFD2261623D4}" srcOrd="1" destOrd="0" presId="urn:microsoft.com/office/officeart/2005/8/layout/pyramid1"/>
    <dgm:cxn modelId="{910C5B7E-78DC-41B1-92F3-408C43EA6B20}" type="presParOf" srcId="{797DC8FE-BA29-4161-B095-C9F41C90AF80}" destId="{D54294AC-20A8-4431-B47F-FA05DB3BACDA}" srcOrd="3" destOrd="0" presId="urn:microsoft.com/office/officeart/2005/8/layout/pyramid1"/>
    <dgm:cxn modelId="{8A63DFC2-2257-4030-95B3-17C8B89D8E7A}" type="presParOf" srcId="{D54294AC-20A8-4431-B47F-FA05DB3BACDA}" destId="{FC5BD275-6500-4844-A90F-BDA76A4B9455}" srcOrd="0" destOrd="0" presId="urn:microsoft.com/office/officeart/2005/8/layout/pyramid1"/>
    <dgm:cxn modelId="{A16860DC-8BB1-4F02-AA57-D31E77EAAB74}" type="presParOf" srcId="{D54294AC-20A8-4431-B47F-FA05DB3BACDA}" destId="{AB0971C3-7B6F-4837-B1BB-32C30B086C1F}" srcOrd="1" destOrd="0" presId="urn:microsoft.com/office/officeart/2005/8/layout/pyramid1"/>
    <dgm:cxn modelId="{AD34835C-6F17-4C1D-9970-0AF5365780D8}" type="presParOf" srcId="{797DC8FE-BA29-4161-B095-C9F41C90AF80}" destId="{DCD6B8BE-634D-4658-A034-8182931E7E83}" srcOrd="4" destOrd="0" presId="urn:microsoft.com/office/officeart/2005/8/layout/pyramid1"/>
    <dgm:cxn modelId="{46DAE770-0621-4EF5-B8CB-DDCDE101E69C}" type="presParOf" srcId="{DCD6B8BE-634D-4658-A034-8182931E7E83}" destId="{D0FB8216-A40F-408C-A135-277745300332}" srcOrd="0" destOrd="0" presId="urn:microsoft.com/office/officeart/2005/8/layout/pyramid1"/>
    <dgm:cxn modelId="{E2A68F83-D3A0-4FB7-AA60-A385740EFA35}" type="presParOf" srcId="{DCD6B8BE-634D-4658-A034-8182931E7E83}" destId="{2D3A28A8-815D-49BA-9084-68C7F165E27E}" srcOrd="1" destOrd="0" presId="urn:microsoft.com/office/officeart/2005/8/layout/pyramid1"/>
    <dgm:cxn modelId="{E6DFB80A-5581-4FC5-A508-B79941710337}" type="presParOf" srcId="{797DC8FE-BA29-4161-B095-C9F41C90AF80}" destId="{85C5EFC7-8B7A-4E6C-85D2-9492E07BACBC}" srcOrd="5" destOrd="0" presId="urn:microsoft.com/office/officeart/2005/8/layout/pyramid1"/>
    <dgm:cxn modelId="{2AB835EF-BF9A-4B99-B002-F92116ECE234}" type="presParOf" srcId="{85C5EFC7-8B7A-4E6C-85D2-9492E07BACBC}" destId="{F6B76668-DB4D-4B1F-84AC-93DE7987E642}" srcOrd="0" destOrd="0" presId="urn:microsoft.com/office/officeart/2005/8/layout/pyramid1"/>
    <dgm:cxn modelId="{A667698F-B9EC-445B-A63C-C71E3D2FE004}" type="presParOf" srcId="{85C5EFC7-8B7A-4E6C-85D2-9492E07BACBC}" destId="{6DA7C42C-CA2B-41AB-AAD5-EEFBAD62D3C7}" srcOrd="1" destOrd="0" presId="urn:microsoft.com/office/officeart/2005/8/layout/pyramid1"/>
    <dgm:cxn modelId="{C3B13A99-7223-4DB1-9549-CFE719742C15}" type="presParOf" srcId="{797DC8FE-BA29-4161-B095-C9F41C90AF80}" destId="{969CF631-0B46-410A-A9DD-71E64A56A5CF}" srcOrd="6" destOrd="0" presId="urn:microsoft.com/office/officeart/2005/8/layout/pyramid1"/>
    <dgm:cxn modelId="{ACE5D13E-0DB9-47BB-B265-CA918AB84125}" type="presParOf" srcId="{969CF631-0B46-410A-A9DD-71E64A56A5CF}" destId="{A87F498C-6847-4DE0-9C92-D7223E800A9B}" srcOrd="0" destOrd="0" presId="urn:microsoft.com/office/officeart/2005/8/layout/pyramid1"/>
    <dgm:cxn modelId="{BE531199-2851-4CE6-B8E3-B4E7180DC12B}" type="presParOf" srcId="{969CF631-0B46-410A-A9DD-71E64A56A5CF}" destId="{8453FE9C-79A5-49C9-BC18-5F923A44A186}" srcOrd="1" destOrd="0" presId="urn:microsoft.com/office/officeart/2005/8/layout/pyramid1"/>
    <dgm:cxn modelId="{2CCE1965-B257-42A0-B063-8F0C99D473AD}" type="presParOf" srcId="{797DC8FE-BA29-4161-B095-C9F41C90AF80}" destId="{7C4FEA05-9FEC-4DC2-9E33-B910B8D0E3ED}" srcOrd="7" destOrd="0" presId="urn:microsoft.com/office/officeart/2005/8/layout/pyramid1"/>
    <dgm:cxn modelId="{EEC4DA65-9322-40FE-B337-B9C058184DD1}" type="presParOf" srcId="{7C4FEA05-9FEC-4DC2-9E33-B910B8D0E3ED}" destId="{B6091940-B1AC-4A4D-A6B4-207F3BDBA914}" srcOrd="0" destOrd="0" presId="urn:microsoft.com/office/officeart/2005/8/layout/pyramid1"/>
    <dgm:cxn modelId="{5839D589-596A-4F0B-B4EE-C0F373DCB885}" type="presParOf" srcId="{7C4FEA05-9FEC-4DC2-9E33-B910B8D0E3ED}" destId="{3759E607-9DC4-4DC2-93FD-8A36BD265E1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B05A3-D373-4DB5-B1E6-459D4D822989}">
      <dsp:nvSpPr>
        <dsp:cNvPr id="0" name=""/>
        <dsp:cNvSpPr/>
      </dsp:nvSpPr>
      <dsp:spPr>
        <a:xfrm>
          <a:off x="2788001" y="0"/>
          <a:ext cx="796571" cy="669835"/>
        </a:xfrm>
        <a:prstGeom prst="trapezoid">
          <a:avLst>
            <a:gd name="adj" fmla="val 59460"/>
          </a:avLst>
        </a:prstGeom>
        <a:solidFill>
          <a:srgbClr val="006836">
            <a:alpha val="14902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361</a:t>
          </a:r>
        </a:p>
      </dsp:txBody>
      <dsp:txXfrm>
        <a:off x="2788001" y="0"/>
        <a:ext cx="796571" cy="669835"/>
      </dsp:txXfrm>
    </dsp:sp>
    <dsp:sp modelId="{240C2604-1026-44B2-9458-0A76568EFA08}">
      <dsp:nvSpPr>
        <dsp:cNvPr id="0" name=""/>
        <dsp:cNvSpPr/>
      </dsp:nvSpPr>
      <dsp:spPr>
        <a:xfrm>
          <a:off x="2389715" y="669835"/>
          <a:ext cx="1593143" cy="669835"/>
        </a:xfrm>
        <a:prstGeom prst="trapezoid">
          <a:avLst>
            <a:gd name="adj" fmla="val 59460"/>
          </a:avLst>
        </a:prstGeom>
        <a:solidFill>
          <a:srgbClr val="00502A">
            <a:alpha val="25098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468</a:t>
          </a:r>
        </a:p>
      </dsp:txBody>
      <dsp:txXfrm>
        <a:off x="2668515" y="669835"/>
        <a:ext cx="1035543" cy="669835"/>
      </dsp:txXfrm>
    </dsp:sp>
    <dsp:sp modelId="{88475CF3-8C88-4072-94BA-7873F2795EBF}">
      <dsp:nvSpPr>
        <dsp:cNvPr id="0" name=""/>
        <dsp:cNvSpPr/>
      </dsp:nvSpPr>
      <dsp:spPr>
        <a:xfrm>
          <a:off x="1991429" y="1339671"/>
          <a:ext cx="2389715" cy="669835"/>
        </a:xfrm>
        <a:prstGeom prst="trapezoid">
          <a:avLst>
            <a:gd name="adj" fmla="val 59460"/>
          </a:avLst>
        </a:prstGeom>
        <a:solidFill>
          <a:srgbClr val="00502A">
            <a:alpha val="4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699</a:t>
          </a:r>
        </a:p>
      </dsp:txBody>
      <dsp:txXfrm>
        <a:off x="2409629" y="1339671"/>
        <a:ext cx="1553315" cy="669835"/>
      </dsp:txXfrm>
    </dsp:sp>
    <dsp:sp modelId="{FC5BD275-6500-4844-A90F-BDA76A4B9455}">
      <dsp:nvSpPr>
        <dsp:cNvPr id="0" name=""/>
        <dsp:cNvSpPr/>
      </dsp:nvSpPr>
      <dsp:spPr>
        <a:xfrm>
          <a:off x="1593143" y="2009506"/>
          <a:ext cx="3186287" cy="669835"/>
        </a:xfrm>
        <a:prstGeom prst="trapezoid">
          <a:avLst>
            <a:gd name="adj" fmla="val 59460"/>
          </a:avLst>
        </a:prstGeom>
        <a:solidFill>
          <a:srgbClr val="00502A">
            <a:alpha val="6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3,710</a:t>
          </a:r>
        </a:p>
      </dsp:txBody>
      <dsp:txXfrm>
        <a:off x="2150744" y="2009506"/>
        <a:ext cx="2071086" cy="669835"/>
      </dsp:txXfrm>
    </dsp:sp>
    <dsp:sp modelId="{D0FB8216-A40F-408C-A135-277745300332}">
      <dsp:nvSpPr>
        <dsp:cNvPr id="0" name=""/>
        <dsp:cNvSpPr/>
      </dsp:nvSpPr>
      <dsp:spPr>
        <a:xfrm>
          <a:off x="1194857" y="2679342"/>
          <a:ext cx="3982859" cy="669835"/>
        </a:xfrm>
        <a:prstGeom prst="trapezoid">
          <a:avLst>
            <a:gd name="adj" fmla="val 59460"/>
          </a:avLst>
        </a:prstGeom>
        <a:solidFill>
          <a:srgbClr val="006534">
            <a:alpha val="85098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5,402</a:t>
          </a:r>
        </a:p>
      </dsp:txBody>
      <dsp:txXfrm>
        <a:off x="1891858" y="2679342"/>
        <a:ext cx="2588858" cy="669835"/>
      </dsp:txXfrm>
    </dsp:sp>
    <dsp:sp modelId="{F6B76668-DB4D-4B1F-84AC-93DE7987E642}">
      <dsp:nvSpPr>
        <dsp:cNvPr id="0" name=""/>
        <dsp:cNvSpPr/>
      </dsp:nvSpPr>
      <dsp:spPr>
        <a:xfrm>
          <a:off x="796571" y="3349178"/>
          <a:ext cx="4779431" cy="669835"/>
        </a:xfrm>
        <a:prstGeom prst="trapezoid">
          <a:avLst>
            <a:gd name="adj" fmla="val 59460"/>
          </a:avLst>
        </a:prstGeom>
        <a:solidFill>
          <a:srgbClr val="00653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6,685</a:t>
          </a:r>
        </a:p>
      </dsp:txBody>
      <dsp:txXfrm>
        <a:off x="1632972" y="3349178"/>
        <a:ext cx="3106630" cy="669835"/>
      </dsp:txXfrm>
    </dsp:sp>
    <dsp:sp modelId="{A87F498C-6847-4DE0-9C92-D7223E800A9B}">
      <dsp:nvSpPr>
        <dsp:cNvPr id="0" name=""/>
        <dsp:cNvSpPr/>
      </dsp:nvSpPr>
      <dsp:spPr>
        <a:xfrm>
          <a:off x="398285" y="4019013"/>
          <a:ext cx="5576003" cy="669835"/>
        </a:xfrm>
        <a:prstGeom prst="trapezoid">
          <a:avLst>
            <a:gd name="adj" fmla="val 59460"/>
          </a:avLst>
        </a:prstGeom>
        <a:solidFill>
          <a:srgbClr val="0050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37,254</a:t>
          </a:r>
        </a:p>
      </dsp:txBody>
      <dsp:txXfrm>
        <a:off x="1374086" y="4019013"/>
        <a:ext cx="3624402" cy="669835"/>
      </dsp:txXfrm>
    </dsp:sp>
    <dsp:sp modelId="{B6091940-B1AC-4A4D-A6B4-207F3BDBA914}">
      <dsp:nvSpPr>
        <dsp:cNvPr id="0" name=""/>
        <dsp:cNvSpPr/>
      </dsp:nvSpPr>
      <dsp:spPr>
        <a:xfrm>
          <a:off x="0" y="4688849"/>
          <a:ext cx="6372575" cy="669835"/>
        </a:xfrm>
        <a:prstGeom prst="trapezoid">
          <a:avLst>
            <a:gd name="adj" fmla="val 59460"/>
          </a:avLst>
        </a:prstGeom>
        <a:solidFill>
          <a:srgbClr val="002E1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47,265</a:t>
          </a:r>
        </a:p>
      </dsp:txBody>
      <dsp:txXfrm>
        <a:off x="1115200" y="4688849"/>
        <a:ext cx="4142173" cy="6698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y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0ABC5-32C5-4F44-B2F4-F89E61CA6042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y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y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285C3-5AE4-47D1-B132-0103F9FED7A0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686488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294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040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44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957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6544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663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898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Start of Nia’s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71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467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Table at top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86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DE4E62-626B-46BE-8CE2-A7037D511F5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986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511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42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DE4E62-626B-46BE-8CE2-A7037D511F5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720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031C4-18C3-421F-8B4E-7693C86C87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EC866B-48E1-4A11-8C4B-3997F0935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y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80BA0-B923-4360-B93D-D7225F47C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AF15-8BE4-479F-9F43-8C773A6F56C2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66A0E4-6D9C-48ED-9911-F81211A85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6B5C6-E12C-4F3E-9158-E526A06AB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0C26-06EB-43DA-B980-1124EC2411C8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49882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1FC9D-F285-4E90-B06C-57D140959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A1A93A-D4E6-42E5-9F5D-29DEBDAA6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3E63A-D081-4AC6-A10F-570116CD4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AF15-8BE4-479F-9F43-8C773A6F56C2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37D834-DF85-4640-8615-C96195098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95F506-C82C-4707-AE5E-D0C6C5854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0C26-06EB-43DA-B980-1124EC2411C8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1559474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EA5BB5-EAE3-4492-91B2-BAC530CB45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5967A1-7D7B-48F8-A202-A589AF45FC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E4DF5-0DCB-4737-AD1F-15B91B7B8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AF15-8BE4-479F-9F43-8C773A6F56C2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33C4C-400A-463A-A44D-6156EC895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8BC4E-F551-499B-B314-CF4636377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0C26-06EB-43DA-B980-1124EC2411C8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6410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D7EB7EBC-CB68-4A6F-89DE-558AC6F777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content</a:t>
            </a:r>
            <a:endParaRPr lang="en-GB" dirty="0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B60A6AC8-4D05-49E4-B911-3CD0F48E6C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4277" y="1580781"/>
            <a:ext cx="5297487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title</a:t>
            </a:r>
            <a:endParaRPr lang="en-GB" dirty="0"/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B4E39F02-0C63-4CE7-A283-26E9E839F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5297487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Welsh heading</a:t>
            </a:r>
            <a:endParaRPr lang="en-GB" dirty="0"/>
          </a:p>
        </p:txBody>
      </p:sp>
      <p:sp>
        <p:nvSpPr>
          <p:cNvPr id="33" name="Text Placeholder 8">
            <a:extLst>
              <a:ext uri="{FF2B5EF4-FFF2-40B4-BE49-F238E27FC236}">
                <a16:creationId xmlns:a16="http://schemas.microsoft.com/office/drawing/2014/main" id="{E1CDF28B-D908-40B0-9BFD-758E1410A1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4277" y="496390"/>
            <a:ext cx="5297486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English heading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632055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CD6BFB-7FAC-4A2A-8578-CEF6C91F4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37" y="171568"/>
            <a:ext cx="897651" cy="939477"/>
          </a:xfrm>
          <a:prstGeom prst="rect">
            <a:avLst/>
          </a:prstGeom>
        </p:spPr>
      </p:pic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D7EB7EBC-CB68-4A6F-89DE-558AC6F777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237" y="1580781"/>
            <a:ext cx="9933260" cy="438408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017A37"/>
                </a:solidFill>
                <a:latin typeface="+mn-lt"/>
                <a:cs typeface="Poppins Medium" panose="000006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Content</a:t>
            </a:r>
            <a:endParaRPr lang="en-GB" dirty="0"/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B4E39F02-0C63-4CE7-A283-26E9E839F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37" y="496390"/>
            <a:ext cx="9933260" cy="823892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17A37"/>
                </a:solidFill>
                <a:latin typeface="+mn-lt"/>
                <a:cs typeface="Poppins SemiBold" panose="00000700000000000000" pitchFamily="50" charset="0"/>
              </a:defRPr>
            </a:lvl1pPr>
            <a:lvl2pPr marL="4572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2pPr>
            <a:lvl3pPr marL="9144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3pPr>
            <a:lvl4pPr marL="13716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4pPr>
            <a:lvl5pPr marL="1828800" indent="0">
              <a:buNone/>
              <a:defRPr>
                <a:latin typeface="Poppins SemiBold" panose="00000700000000000000" pitchFamily="50" charset="0"/>
                <a:cs typeface="Poppins SemiBold" panose="00000700000000000000" pitchFamily="50" charset="0"/>
              </a:defRPr>
            </a:lvl5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AD67CA-2A9E-4235-B986-BB74FD92CAAA}"/>
              </a:ext>
            </a:extLst>
          </p:cNvPr>
          <p:cNvGrpSpPr/>
          <p:nvPr/>
        </p:nvGrpSpPr>
        <p:grpSpPr>
          <a:xfrm>
            <a:off x="137071" y="6570847"/>
            <a:ext cx="11917858" cy="212826"/>
            <a:chOff x="145253" y="5408620"/>
            <a:chExt cx="11917858" cy="212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1448A7A-CCE1-4C68-8131-DA81348AFAF5}"/>
                </a:ext>
              </a:extLst>
            </p:cNvPr>
            <p:cNvSpPr/>
            <p:nvPr/>
          </p:nvSpPr>
          <p:spPr>
            <a:xfrm>
              <a:off x="3120015" y="5408620"/>
              <a:ext cx="2959626" cy="212825"/>
            </a:xfrm>
            <a:prstGeom prst="rect">
              <a:avLst/>
            </a:prstGeom>
            <a:solidFill>
              <a:srgbClr val="A811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B56FFF-40A8-439D-926B-ECAC392F7FF0}"/>
                </a:ext>
              </a:extLst>
            </p:cNvPr>
            <p:cNvSpPr/>
            <p:nvPr/>
          </p:nvSpPr>
          <p:spPr>
            <a:xfrm>
              <a:off x="6111750" y="5408621"/>
              <a:ext cx="2959626" cy="212825"/>
            </a:xfrm>
            <a:prstGeom prst="rect">
              <a:avLst/>
            </a:prstGeom>
            <a:solidFill>
              <a:srgbClr val="11A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DD68B3-405A-454B-B010-16E9A835B57E}"/>
                </a:ext>
              </a:extLst>
            </p:cNvPr>
            <p:cNvSpPr/>
            <p:nvPr/>
          </p:nvSpPr>
          <p:spPr>
            <a:xfrm>
              <a:off x="9103485" y="5408621"/>
              <a:ext cx="2959626" cy="212825"/>
            </a:xfrm>
            <a:prstGeom prst="rect">
              <a:avLst/>
            </a:prstGeom>
            <a:solidFill>
              <a:srgbClr val="65C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5629269-F317-442E-BFA7-7CE002DE44B9}"/>
                </a:ext>
              </a:extLst>
            </p:cNvPr>
            <p:cNvSpPr/>
            <p:nvPr/>
          </p:nvSpPr>
          <p:spPr>
            <a:xfrm>
              <a:off x="145253" y="5411798"/>
              <a:ext cx="2942653" cy="209648"/>
            </a:xfrm>
            <a:prstGeom prst="rect">
              <a:avLst/>
            </a:prstGeom>
            <a:solidFill>
              <a:srgbClr val="29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3521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DB36C-D42F-4F04-8A16-45F120CC9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7FC50-0DCA-4160-A5E8-B0B499FFC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C7603-7909-4EB3-92E1-43C5DCBB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AF15-8BE4-479F-9F43-8C773A6F56C2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99027-A14D-48EA-BE4F-F710D70D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5573E-58E6-43CD-AB64-82EA15B0C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0C26-06EB-43DA-B980-1124EC2411C8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271636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EAFB2-CAD3-467A-9549-DDC6D3317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402BDE-C527-43C6-9ED2-C448A8251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73C1E-74D2-4B0F-BD2C-F8ED436B0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AF15-8BE4-479F-9F43-8C773A6F56C2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56ED5-1B6F-4323-B509-2A2E01D38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A057C-CA06-439C-9369-387B2C3B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0C26-06EB-43DA-B980-1124EC2411C8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71024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00898-9699-43E9-A0E4-0E27F12B6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B18B6-347E-4E09-9AAB-4CB9ED6532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429D9D-C3E6-4634-BAFE-73415541AD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8DF316-2AC9-4630-8477-95ED858B4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AF15-8BE4-479F-9F43-8C773A6F56C2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D0DD77-79B1-4317-8CB0-276BAA992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E483B4-4047-435A-BEDE-5438EF3EE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0C26-06EB-43DA-B980-1124EC2411C8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86543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99C30-BEE4-4360-A17C-457108D92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7A814D-D80B-48A4-99B8-78E9ADA720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52832-CC20-47C5-9E78-9BC943DF2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49F87F-7860-4410-8263-2507739862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1BF556-CE9F-4BA3-AAEA-5F6CF6858E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9F3F99-42AA-4DE2-8F0A-D2C99A123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AF15-8BE4-479F-9F43-8C773A6F56C2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0BA3F8-8E26-4577-BE28-CA721668C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04A779-2C02-49EE-A734-A87668EF1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0C26-06EB-43DA-B980-1124EC2411C8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824157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FFF05-C337-447C-A539-0D8DF1E0C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E2D6A9-6C9B-4F55-A9DC-E50DD8CDD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AF15-8BE4-479F-9F43-8C773A6F56C2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1AAAF0-CB00-48F4-A5EB-1C9B5E716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A4727C-DFDA-46A1-990C-7AB11DA38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0C26-06EB-43DA-B980-1124EC2411C8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63102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850789-E6D3-4DF0-8354-67A8B6504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AF15-8BE4-479F-9F43-8C773A6F56C2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0AE9FC-93C6-4315-88D1-24C62F97C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8070DE-41AA-4FE6-BFA4-1258C6CD3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0C26-06EB-43DA-B980-1124EC2411C8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421486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8F677-A4B1-48C9-A2E1-51327C4D7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69733-A34A-4166-80C4-601FC0611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741473-4077-4B45-AB44-A8F7DC069E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1A0C98-48A4-4BB8-A088-4F141C2DA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AF15-8BE4-479F-9F43-8C773A6F56C2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0CB83B-2A5B-4334-8591-FE665A1AF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689302-5F4B-417F-82C9-9F04700E8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0C26-06EB-43DA-B980-1124EC2411C8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292503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60959-36EA-43CC-AC7A-AE89D8130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1530E1-FA08-43B3-A965-DA6BBDD6B9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y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FC985B-579B-426C-8C5D-133B4C6F8C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30058-3C0D-42E9-9D82-4060846A5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AF15-8BE4-479F-9F43-8C773A6F56C2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7854D0-405B-4E09-BC63-F186D7477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8BD909-C4BE-46C0-981F-4E8B7248A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0C26-06EB-43DA-B980-1124EC2411C8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1759024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F54A98-3AFB-4A22-9CEB-8272CB1F8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y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D0784-7E3E-4831-8D77-3949D3EF4F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y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EC280-97F3-4E08-B577-62640AE199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0AF15-8BE4-479F-9F43-8C773A6F56C2}" type="datetimeFigureOut">
              <a:rPr lang="cy-GB" smtClean="0"/>
              <a:t>26/11/2025</a:t>
            </a:fld>
            <a:endParaRPr lang="cy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DBC13-4553-49CB-810A-CD8B55892F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y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54A77-AE14-406D-9088-D70EC7125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D0C26-06EB-43DA-B980-1124EC2411C8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7863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y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AD34DA8E-F4E6-4DAC-AFA3-03F7F689BFF9}"/>
              </a:ext>
            </a:extLst>
          </p:cNvPr>
          <p:cNvSpPr txBox="1">
            <a:spLocks/>
          </p:cNvSpPr>
          <p:nvPr/>
        </p:nvSpPr>
        <p:spPr>
          <a:xfrm>
            <a:off x="421240" y="608360"/>
            <a:ext cx="5297487" cy="490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Cofrestreion</a:t>
            </a:r>
            <a:r>
              <a:rPr lang="en-GB" dirty="0"/>
              <a:t> – 31 Mawrth 2025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44A9F95-E324-4CEC-9815-A5EFA64DBF1C}"/>
              </a:ext>
            </a:extLst>
          </p:cNvPr>
          <p:cNvGrpSpPr/>
          <p:nvPr/>
        </p:nvGrpSpPr>
        <p:grpSpPr>
          <a:xfrm>
            <a:off x="421240" y="1099335"/>
            <a:ext cx="11328800" cy="5358685"/>
            <a:chOff x="605210" y="864474"/>
            <a:chExt cx="9919806" cy="4985174"/>
          </a:xfrm>
        </p:grpSpPr>
        <p:graphicFrame>
          <p:nvGraphicFramePr>
            <p:cNvPr id="5" name="Diagram 4">
              <a:extLst>
                <a:ext uri="{FF2B5EF4-FFF2-40B4-BE49-F238E27FC236}">
                  <a16:creationId xmlns:a16="http://schemas.microsoft.com/office/drawing/2014/main" id="{D4929D34-2EA7-4260-9F20-7531EDBFB4C7}"/>
                </a:ext>
              </a:extLst>
            </p:cNvPr>
            <p:cNvGraphicFramePr/>
            <p:nvPr/>
          </p:nvGraphicFramePr>
          <p:xfrm>
            <a:off x="4945016" y="864474"/>
            <a:ext cx="5580000" cy="498517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6" name="Rectangle 54">
              <a:extLst>
                <a:ext uri="{FF2B5EF4-FFF2-40B4-BE49-F238E27FC236}">
                  <a16:creationId xmlns:a16="http://schemas.microsoft.com/office/drawing/2014/main" id="{FC2E0E1A-9428-4EB1-86F8-4DCCABAF42BF}"/>
                </a:ext>
              </a:extLst>
            </p:cNvPr>
            <p:cNvSpPr/>
            <p:nvPr/>
          </p:nvSpPr>
          <p:spPr>
            <a:xfrm>
              <a:off x="605210" y="895143"/>
              <a:ext cx="7036921" cy="575644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27404"/>
                <a:gd name="connsiteY0" fmla="*/ 3266 h 575644"/>
                <a:gd name="connsiteX1" fmla="*/ 1927404 w 1927404"/>
                <a:gd name="connsiteY1" fmla="*/ 0 h 575644"/>
                <a:gd name="connsiteX2" fmla="*/ 1845376 w 1927404"/>
                <a:gd name="connsiteY2" fmla="*/ 575644 h 575644"/>
                <a:gd name="connsiteX3" fmla="*/ 0 w 1927404"/>
                <a:gd name="connsiteY3" fmla="*/ 571525 h 575644"/>
                <a:gd name="connsiteX4" fmla="*/ 0 w 1927404"/>
                <a:gd name="connsiteY4" fmla="*/ 3266 h 575644"/>
                <a:gd name="connsiteX0" fmla="*/ 0 w 1934197"/>
                <a:gd name="connsiteY0" fmla="*/ 3266 h 575644"/>
                <a:gd name="connsiteX1" fmla="*/ 1934197 w 1934197"/>
                <a:gd name="connsiteY1" fmla="*/ 0 h 575644"/>
                <a:gd name="connsiteX2" fmla="*/ 1845376 w 1934197"/>
                <a:gd name="connsiteY2" fmla="*/ 575644 h 575644"/>
                <a:gd name="connsiteX3" fmla="*/ 0 w 1934197"/>
                <a:gd name="connsiteY3" fmla="*/ 571525 h 575644"/>
                <a:gd name="connsiteX4" fmla="*/ 0 w 1934197"/>
                <a:gd name="connsiteY4" fmla="*/ 3266 h 575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4197" h="575644">
                  <a:moveTo>
                    <a:pt x="0" y="3266"/>
                  </a:moveTo>
                  <a:lnTo>
                    <a:pt x="1934197" y="0"/>
                  </a:lnTo>
                  <a:lnTo>
                    <a:pt x="1845376" y="575644"/>
                  </a:lnTo>
                  <a:lnTo>
                    <a:pt x="0" y="571525"/>
                  </a:lnTo>
                  <a:lnTo>
                    <a:pt x="0" y="32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 dirty="0">
                  <a:solidFill>
                    <a:schemeClr val="tx1"/>
                  </a:solidFill>
                </a:rPr>
                <a:t>   </a:t>
              </a:r>
              <a:r>
                <a:rPr lang="en-GB" b="1" dirty="0" err="1">
                  <a:solidFill>
                    <a:schemeClr val="tx1"/>
                  </a:solidFill>
                </a:rPr>
                <a:t>Pennaeth</a:t>
              </a:r>
              <a:r>
                <a:rPr lang="en-GB" b="1" dirty="0">
                  <a:solidFill>
                    <a:schemeClr val="tx1"/>
                  </a:solidFill>
                </a:rPr>
                <a:t> neu </a:t>
              </a:r>
              <a:r>
                <a:rPr lang="en-GB" b="1" dirty="0" err="1">
                  <a:solidFill>
                    <a:schemeClr val="tx1"/>
                  </a:solidFill>
                </a:rPr>
                <a:t>uwch</a:t>
              </a:r>
              <a:r>
                <a:rPr lang="en-GB" b="1" dirty="0">
                  <a:solidFill>
                    <a:schemeClr val="tx1"/>
                  </a:solidFill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</a:rPr>
                <a:t>arweinydd</a:t>
              </a:r>
              <a:r>
                <a:rPr lang="en-GB" b="1" dirty="0">
                  <a:solidFill>
                    <a:schemeClr val="tx1"/>
                  </a:solidFill>
                </a:rPr>
                <a:t> AB 0.4%</a:t>
              </a:r>
            </a:p>
          </p:txBody>
        </p:sp>
        <p:sp>
          <p:nvSpPr>
            <p:cNvPr id="7" name="Rectangle 54">
              <a:extLst>
                <a:ext uri="{FF2B5EF4-FFF2-40B4-BE49-F238E27FC236}">
                  <a16:creationId xmlns:a16="http://schemas.microsoft.com/office/drawing/2014/main" id="{13133908-3EB8-4518-9176-9AFEF9039EF9}"/>
                </a:ext>
              </a:extLst>
            </p:cNvPr>
            <p:cNvSpPr/>
            <p:nvPr/>
          </p:nvSpPr>
          <p:spPr>
            <a:xfrm>
              <a:off x="605211" y="1502410"/>
              <a:ext cx="6697899" cy="592119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33359"/>
                <a:gd name="connsiteY0" fmla="*/ 11503 h 579762"/>
                <a:gd name="connsiteX1" fmla="*/ 1933359 w 1933359"/>
                <a:gd name="connsiteY1" fmla="*/ 0 h 579762"/>
                <a:gd name="connsiteX2" fmla="*/ 1600833 w 1933359"/>
                <a:gd name="connsiteY2" fmla="*/ 579762 h 579762"/>
                <a:gd name="connsiteX3" fmla="*/ 0 w 1933359"/>
                <a:gd name="connsiteY3" fmla="*/ 579762 h 579762"/>
                <a:gd name="connsiteX4" fmla="*/ 0 w 1933359"/>
                <a:gd name="connsiteY4" fmla="*/ 11503 h 579762"/>
                <a:gd name="connsiteX0" fmla="*/ 0 w 1933359"/>
                <a:gd name="connsiteY0" fmla="*/ 11503 h 592119"/>
                <a:gd name="connsiteX1" fmla="*/ 1933359 w 1933359"/>
                <a:gd name="connsiteY1" fmla="*/ 0 h 592119"/>
                <a:gd name="connsiteX2" fmla="*/ 1837868 w 1933359"/>
                <a:gd name="connsiteY2" fmla="*/ 592119 h 592119"/>
                <a:gd name="connsiteX3" fmla="*/ 0 w 1933359"/>
                <a:gd name="connsiteY3" fmla="*/ 579762 h 592119"/>
                <a:gd name="connsiteX4" fmla="*/ 0 w 1933359"/>
                <a:gd name="connsiteY4" fmla="*/ 11503 h 592119"/>
                <a:gd name="connsiteX0" fmla="*/ 0 w 1936932"/>
                <a:gd name="connsiteY0" fmla="*/ 11503 h 592119"/>
                <a:gd name="connsiteX1" fmla="*/ 1936932 w 1936932"/>
                <a:gd name="connsiteY1" fmla="*/ 0 h 592119"/>
                <a:gd name="connsiteX2" fmla="*/ 1837868 w 1936932"/>
                <a:gd name="connsiteY2" fmla="*/ 592119 h 592119"/>
                <a:gd name="connsiteX3" fmla="*/ 0 w 1936932"/>
                <a:gd name="connsiteY3" fmla="*/ 579762 h 592119"/>
                <a:gd name="connsiteX4" fmla="*/ 0 w 1936932"/>
                <a:gd name="connsiteY4" fmla="*/ 11503 h 592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932" h="592119">
                  <a:moveTo>
                    <a:pt x="0" y="11503"/>
                  </a:moveTo>
                  <a:lnTo>
                    <a:pt x="1936932" y="0"/>
                  </a:lnTo>
                  <a:lnTo>
                    <a:pt x="1837868" y="592119"/>
                  </a:lnTo>
                  <a:lnTo>
                    <a:pt x="0" y="579762"/>
                  </a:lnTo>
                  <a:lnTo>
                    <a:pt x="0" y="1150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</a:rPr>
                <a:t>Gweithiwr</a:t>
              </a:r>
              <a:r>
                <a:rPr lang="en-GB" b="1" dirty="0">
                  <a:solidFill>
                    <a:schemeClr val="tx1"/>
                  </a:solidFill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</a:rPr>
                <a:t>ieuenctid</a:t>
              </a:r>
              <a:r>
                <a:rPr lang="en-GB" b="1" dirty="0">
                  <a:solidFill>
                    <a:schemeClr val="tx1"/>
                  </a:solidFill>
                </a:rPr>
                <a:t> 0.5% </a:t>
              </a:r>
            </a:p>
          </p:txBody>
        </p:sp>
        <p:sp>
          <p:nvSpPr>
            <p:cNvPr id="8" name="Rectangle 54">
              <a:extLst>
                <a:ext uri="{FF2B5EF4-FFF2-40B4-BE49-F238E27FC236}">
                  <a16:creationId xmlns:a16="http://schemas.microsoft.com/office/drawing/2014/main" id="{F64DBA44-CC54-4AEA-9912-3DD5A672CBD6}"/>
                </a:ext>
              </a:extLst>
            </p:cNvPr>
            <p:cNvSpPr/>
            <p:nvPr/>
          </p:nvSpPr>
          <p:spPr>
            <a:xfrm>
              <a:off x="605211" y="2127783"/>
              <a:ext cx="6341440" cy="592119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27404"/>
                <a:gd name="connsiteY0" fmla="*/ 3266 h 588000"/>
                <a:gd name="connsiteX1" fmla="*/ 1927404 w 1927404"/>
                <a:gd name="connsiteY1" fmla="*/ 0 h 588000"/>
                <a:gd name="connsiteX2" fmla="*/ 1832735 w 1927404"/>
                <a:gd name="connsiteY2" fmla="*/ 588000 h 588000"/>
                <a:gd name="connsiteX3" fmla="*/ 0 w 1927404"/>
                <a:gd name="connsiteY3" fmla="*/ 571525 h 588000"/>
                <a:gd name="connsiteX4" fmla="*/ 0 w 1927404"/>
                <a:gd name="connsiteY4" fmla="*/ 3266 h 588000"/>
                <a:gd name="connsiteX0" fmla="*/ 0 w 1929911"/>
                <a:gd name="connsiteY0" fmla="*/ 7385 h 592119"/>
                <a:gd name="connsiteX1" fmla="*/ 1929911 w 1929911"/>
                <a:gd name="connsiteY1" fmla="*/ 0 h 592119"/>
                <a:gd name="connsiteX2" fmla="*/ 1832735 w 1929911"/>
                <a:gd name="connsiteY2" fmla="*/ 592119 h 592119"/>
                <a:gd name="connsiteX3" fmla="*/ 0 w 1929911"/>
                <a:gd name="connsiteY3" fmla="*/ 575644 h 592119"/>
                <a:gd name="connsiteX4" fmla="*/ 0 w 1929911"/>
                <a:gd name="connsiteY4" fmla="*/ 7385 h 592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9911" h="592119">
                  <a:moveTo>
                    <a:pt x="0" y="7385"/>
                  </a:moveTo>
                  <a:lnTo>
                    <a:pt x="1929911" y="0"/>
                  </a:lnTo>
                  <a:lnTo>
                    <a:pt x="1832735" y="592119"/>
                  </a:lnTo>
                  <a:lnTo>
                    <a:pt x="0" y="575644"/>
                  </a:lnTo>
                  <a:lnTo>
                    <a:pt x="0" y="73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Gweithiwr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cymorth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ieuenctid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0.7% </a:t>
              </a:r>
            </a:p>
          </p:txBody>
        </p:sp>
        <p:sp>
          <p:nvSpPr>
            <p:cNvPr id="9" name="Rectangle 54">
              <a:extLst>
                <a:ext uri="{FF2B5EF4-FFF2-40B4-BE49-F238E27FC236}">
                  <a16:creationId xmlns:a16="http://schemas.microsoft.com/office/drawing/2014/main" id="{196A3046-E928-412F-ACF9-1DD3BDAAE762}"/>
                </a:ext>
              </a:extLst>
            </p:cNvPr>
            <p:cNvSpPr/>
            <p:nvPr/>
          </p:nvSpPr>
          <p:spPr>
            <a:xfrm>
              <a:off x="605210" y="2756423"/>
              <a:ext cx="5990455" cy="568259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35388"/>
                <a:gd name="connsiteY0" fmla="*/ 0 h 568259"/>
                <a:gd name="connsiteX1" fmla="*/ 1935388 w 1935388"/>
                <a:gd name="connsiteY1" fmla="*/ 853 h 568259"/>
                <a:gd name="connsiteX2" fmla="*/ 1600833 w 1935388"/>
                <a:gd name="connsiteY2" fmla="*/ 568259 h 568259"/>
                <a:gd name="connsiteX3" fmla="*/ 0 w 1935388"/>
                <a:gd name="connsiteY3" fmla="*/ 568259 h 568259"/>
                <a:gd name="connsiteX4" fmla="*/ 0 w 1935388"/>
                <a:gd name="connsiteY4" fmla="*/ 0 h 568259"/>
                <a:gd name="connsiteX0" fmla="*/ 0 w 1935388"/>
                <a:gd name="connsiteY0" fmla="*/ 0 h 568259"/>
                <a:gd name="connsiteX1" fmla="*/ 1935388 w 1935388"/>
                <a:gd name="connsiteY1" fmla="*/ 853 h 568259"/>
                <a:gd name="connsiteX2" fmla="*/ 1835042 w 1935388"/>
                <a:gd name="connsiteY2" fmla="*/ 568259 h 568259"/>
                <a:gd name="connsiteX3" fmla="*/ 0 w 1935388"/>
                <a:gd name="connsiteY3" fmla="*/ 568259 h 568259"/>
                <a:gd name="connsiteX4" fmla="*/ 0 w 1935388"/>
                <a:gd name="connsiteY4" fmla="*/ 0 h 568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5388" h="568259">
                  <a:moveTo>
                    <a:pt x="0" y="0"/>
                  </a:moveTo>
                  <a:lnTo>
                    <a:pt x="1935388" y="853"/>
                  </a:lnTo>
                  <a:lnTo>
                    <a:pt x="1835042" y="568259"/>
                  </a:lnTo>
                  <a:lnTo>
                    <a:pt x="0" y="568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Ymarferwr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dysgu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yn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y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gwaith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3.6%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0" name="Rectangle 54">
              <a:extLst>
                <a:ext uri="{FF2B5EF4-FFF2-40B4-BE49-F238E27FC236}">
                  <a16:creationId xmlns:a16="http://schemas.microsoft.com/office/drawing/2014/main" id="{B31F9DD8-61C3-42F3-A25B-AF637CE29FB5}"/>
                </a:ext>
              </a:extLst>
            </p:cNvPr>
            <p:cNvSpPr/>
            <p:nvPr/>
          </p:nvSpPr>
          <p:spPr>
            <a:xfrm>
              <a:off x="605210" y="3372786"/>
              <a:ext cx="5651715" cy="576497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27404"/>
                <a:gd name="connsiteY0" fmla="*/ 3266 h 579763"/>
                <a:gd name="connsiteX1" fmla="*/ 1927404 w 1927404"/>
                <a:gd name="connsiteY1" fmla="*/ 0 h 579763"/>
                <a:gd name="connsiteX2" fmla="*/ 1826733 w 1927404"/>
                <a:gd name="connsiteY2" fmla="*/ 579763 h 579763"/>
                <a:gd name="connsiteX3" fmla="*/ 0 w 1927404"/>
                <a:gd name="connsiteY3" fmla="*/ 571525 h 579763"/>
                <a:gd name="connsiteX4" fmla="*/ 0 w 1927404"/>
                <a:gd name="connsiteY4" fmla="*/ 3266 h 579763"/>
                <a:gd name="connsiteX0" fmla="*/ 0 w 1937287"/>
                <a:gd name="connsiteY0" fmla="*/ 0 h 576497"/>
                <a:gd name="connsiteX1" fmla="*/ 1937287 w 1937287"/>
                <a:gd name="connsiteY1" fmla="*/ 4971 h 576497"/>
                <a:gd name="connsiteX2" fmla="*/ 1826733 w 1937287"/>
                <a:gd name="connsiteY2" fmla="*/ 576497 h 576497"/>
                <a:gd name="connsiteX3" fmla="*/ 0 w 1937287"/>
                <a:gd name="connsiteY3" fmla="*/ 568259 h 576497"/>
                <a:gd name="connsiteX4" fmla="*/ 0 w 1937287"/>
                <a:gd name="connsiteY4" fmla="*/ 0 h 576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7287" h="576497">
                  <a:moveTo>
                    <a:pt x="0" y="0"/>
                  </a:moveTo>
                  <a:lnTo>
                    <a:pt x="1937287" y="4971"/>
                  </a:lnTo>
                  <a:lnTo>
                    <a:pt x="1826733" y="576497"/>
                  </a:lnTo>
                  <a:lnTo>
                    <a:pt x="0" y="568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Gweithiwr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cymorth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dysgu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AB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5.3%  </a:t>
              </a:r>
            </a:p>
          </p:txBody>
        </p:sp>
        <p:sp>
          <p:nvSpPr>
            <p:cNvPr id="11" name="Rectangle 54">
              <a:extLst>
                <a:ext uri="{FF2B5EF4-FFF2-40B4-BE49-F238E27FC236}">
                  <a16:creationId xmlns:a16="http://schemas.microsoft.com/office/drawing/2014/main" id="{2D04EDDE-B09E-47C0-A881-2373B8C6728E}"/>
                </a:ext>
              </a:extLst>
            </p:cNvPr>
            <p:cNvSpPr/>
            <p:nvPr/>
          </p:nvSpPr>
          <p:spPr>
            <a:xfrm>
              <a:off x="605210" y="3990436"/>
              <a:ext cx="5305370" cy="579763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36424"/>
                <a:gd name="connsiteY0" fmla="*/ 11503 h 579762"/>
                <a:gd name="connsiteX1" fmla="*/ 1936424 w 1936424"/>
                <a:gd name="connsiteY1" fmla="*/ 0 h 579762"/>
                <a:gd name="connsiteX2" fmla="*/ 1600833 w 1936424"/>
                <a:gd name="connsiteY2" fmla="*/ 579762 h 579762"/>
                <a:gd name="connsiteX3" fmla="*/ 0 w 1936424"/>
                <a:gd name="connsiteY3" fmla="*/ 579762 h 579762"/>
                <a:gd name="connsiteX4" fmla="*/ 0 w 1936424"/>
                <a:gd name="connsiteY4" fmla="*/ 11503 h 579762"/>
                <a:gd name="connsiteX0" fmla="*/ 0 w 1936424"/>
                <a:gd name="connsiteY0" fmla="*/ 11503 h 596237"/>
                <a:gd name="connsiteX1" fmla="*/ 1936424 w 1936424"/>
                <a:gd name="connsiteY1" fmla="*/ 0 h 596237"/>
                <a:gd name="connsiteX2" fmla="*/ 1817319 w 1936424"/>
                <a:gd name="connsiteY2" fmla="*/ 596237 h 596237"/>
                <a:gd name="connsiteX3" fmla="*/ 0 w 1936424"/>
                <a:gd name="connsiteY3" fmla="*/ 579762 h 596237"/>
                <a:gd name="connsiteX4" fmla="*/ 0 w 1936424"/>
                <a:gd name="connsiteY4" fmla="*/ 11503 h 59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424" h="596237">
                  <a:moveTo>
                    <a:pt x="0" y="11503"/>
                  </a:moveTo>
                  <a:lnTo>
                    <a:pt x="1936424" y="0"/>
                  </a:lnTo>
                  <a:lnTo>
                    <a:pt x="1817319" y="596237"/>
                  </a:lnTo>
                  <a:lnTo>
                    <a:pt x="0" y="579762"/>
                  </a:lnTo>
                  <a:lnTo>
                    <a:pt x="0" y="1150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Athro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AB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6.6%  </a:t>
              </a:r>
            </a:p>
          </p:txBody>
        </p:sp>
        <p:sp>
          <p:nvSpPr>
            <p:cNvPr id="12" name="Rectangle 54">
              <a:extLst>
                <a:ext uri="{FF2B5EF4-FFF2-40B4-BE49-F238E27FC236}">
                  <a16:creationId xmlns:a16="http://schemas.microsoft.com/office/drawing/2014/main" id="{1BA26E24-5FFB-4D2C-93FB-9A4E34D261B7}"/>
                </a:ext>
              </a:extLst>
            </p:cNvPr>
            <p:cNvSpPr/>
            <p:nvPr/>
          </p:nvSpPr>
          <p:spPr>
            <a:xfrm>
              <a:off x="613449" y="4618619"/>
              <a:ext cx="4944048" cy="579763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40347"/>
                <a:gd name="connsiteY0" fmla="*/ 3266 h 571525"/>
                <a:gd name="connsiteX1" fmla="*/ 1940347 w 1940347"/>
                <a:gd name="connsiteY1" fmla="*/ 0 h 571525"/>
                <a:gd name="connsiteX2" fmla="*/ 1600833 w 1940347"/>
                <a:gd name="connsiteY2" fmla="*/ 571525 h 571525"/>
                <a:gd name="connsiteX3" fmla="*/ 0 w 1940347"/>
                <a:gd name="connsiteY3" fmla="*/ 571525 h 571525"/>
                <a:gd name="connsiteX4" fmla="*/ 0 w 1940347"/>
                <a:gd name="connsiteY4" fmla="*/ 3266 h 571525"/>
                <a:gd name="connsiteX0" fmla="*/ 0 w 1940347"/>
                <a:gd name="connsiteY0" fmla="*/ 3266 h 571525"/>
                <a:gd name="connsiteX1" fmla="*/ 1940347 w 1940347"/>
                <a:gd name="connsiteY1" fmla="*/ 0 h 571525"/>
                <a:gd name="connsiteX2" fmla="*/ 1816009 w 1940347"/>
                <a:gd name="connsiteY2" fmla="*/ 567406 h 571525"/>
                <a:gd name="connsiteX3" fmla="*/ 0 w 1940347"/>
                <a:gd name="connsiteY3" fmla="*/ 571525 h 571525"/>
                <a:gd name="connsiteX4" fmla="*/ 0 w 1940347"/>
                <a:gd name="connsiteY4" fmla="*/ 3266 h 571525"/>
                <a:gd name="connsiteX0" fmla="*/ 0 w 1941965"/>
                <a:gd name="connsiteY0" fmla="*/ 11504 h 579763"/>
                <a:gd name="connsiteX1" fmla="*/ 1941965 w 1941965"/>
                <a:gd name="connsiteY1" fmla="*/ 0 h 579763"/>
                <a:gd name="connsiteX2" fmla="*/ 1816009 w 1941965"/>
                <a:gd name="connsiteY2" fmla="*/ 575644 h 579763"/>
                <a:gd name="connsiteX3" fmla="*/ 0 w 1941965"/>
                <a:gd name="connsiteY3" fmla="*/ 579763 h 579763"/>
                <a:gd name="connsiteX4" fmla="*/ 0 w 1941965"/>
                <a:gd name="connsiteY4" fmla="*/ 11504 h 579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1965" h="579763">
                  <a:moveTo>
                    <a:pt x="0" y="11504"/>
                  </a:moveTo>
                  <a:lnTo>
                    <a:pt x="1941965" y="0"/>
                  </a:lnTo>
                  <a:lnTo>
                    <a:pt x="1816009" y="575644"/>
                  </a:lnTo>
                  <a:lnTo>
                    <a:pt x="0" y="579763"/>
                  </a:lnTo>
                  <a:lnTo>
                    <a:pt x="0" y="1150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Ath</a:t>
              </a:r>
              <a:r>
                <a:rPr lang="en-GB" b="1" dirty="0" err="1">
                  <a:solidFill>
                    <a:schemeClr val="tx1"/>
                  </a:solidFill>
                  <a:cs typeface="Times New Roman" panose="02020603050405020304" pitchFamily="18" charset="0"/>
                </a:rPr>
                <a:t>ro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ysgol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36.6% </a:t>
              </a:r>
            </a:p>
          </p:txBody>
        </p:sp>
        <p:sp>
          <p:nvSpPr>
            <p:cNvPr id="13" name="Rectangle 54">
              <a:extLst>
                <a:ext uri="{FF2B5EF4-FFF2-40B4-BE49-F238E27FC236}">
                  <a16:creationId xmlns:a16="http://schemas.microsoft.com/office/drawing/2014/main" id="{099E7CFF-0777-401C-90A4-8CD701359F0C}"/>
                </a:ext>
              </a:extLst>
            </p:cNvPr>
            <p:cNvSpPr/>
            <p:nvPr/>
          </p:nvSpPr>
          <p:spPr>
            <a:xfrm>
              <a:off x="613449" y="5233433"/>
              <a:ext cx="4598779" cy="603960"/>
            </a:xfrm>
            <a:custGeom>
              <a:avLst/>
              <a:gdLst>
                <a:gd name="connsiteX0" fmla="*/ 0 w 1600833"/>
                <a:gd name="connsiteY0" fmla="*/ 0 h 568259"/>
                <a:gd name="connsiteX1" fmla="*/ 1600833 w 1600833"/>
                <a:gd name="connsiteY1" fmla="*/ 0 h 568259"/>
                <a:gd name="connsiteX2" fmla="*/ 1600833 w 1600833"/>
                <a:gd name="connsiteY2" fmla="*/ 568259 h 568259"/>
                <a:gd name="connsiteX3" fmla="*/ 0 w 1600833"/>
                <a:gd name="connsiteY3" fmla="*/ 568259 h 568259"/>
                <a:gd name="connsiteX4" fmla="*/ 0 w 1600833"/>
                <a:gd name="connsiteY4" fmla="*/ 0 h 568259"/>
                <a:gd name="connsiteX0" fmla="*/ 0 w 1927404"/>
                <a:gd name="connsiteY0" fmla="*/ 3266 h 571525"/>
                <a:gd name="connsiteX1" fmla="*/ 1927404 w 1927404"/>
                <a:gd name="connsiteY1" fmla="*/ 0 h 571525"/>
                <a:gd name="connsiteX2" fmla="*/ 1600833 w 1927404"/>
                <a:gd name="connsiteY2" fmla="*/ 571525 h 571525"/>
                <a:gd name="connsiteX3" fmla="*/ 0 w 1927404"/>
                <a:gd name="connsiteY3" fmla="*/ 571525 h 571525"/>
                <a:gd name="connsiteX4" fmla="*/ 0 w 1927404"/>
                <a:gd name="connsiteY4" fmla="*/ 3266 h 571525"/>
                <a:gd name="connsiteX0" fmla="*/ 0 w 1943067"/>
                <a:gd name="connsiteY0" fmla="*/ 15623 h 583882"/>
                <a:gd name="connsiteX1" fmla="*/ 1943067 w 1943067"/>
                <a:gd name="connsiteY1" fmla="*/ 0 h 583882"/>
                <a:gd name="connsiteX2" fmla="*/ 1600833 w 1943067"/>
                <a:gd name="connsiteY2" fmla="*/ 583882 h 583882"/>
                <a:gd name="connsiteX3" fmla="*/ 0 w 1943067"/>
                <a:gd name="connsiteY3" fmla="*/ 583882 h 583882"/>
                <a:gd name="connsiteX4" fmla="*/ 0 w 1943067"/>
                <a:gd name="connsiteY4" fmla="*/ 15623 h 583882"/>
                <a:gd name="connsiteX0" fmla="*/ 0 w 1943067"/>
                <a:gd name="connsiteY0" fmla="*/ 15623 h 583882"/>
                <a:gd name="connsiteX1" fmla="*/ 1943067 w 1943067"/>
                <a:gd name="connsiteY1" fmla="*/ 0 h 583882"/>
                <a:gd name="connsiteX2" fmla="*/ 1809671 w 1943067"/>
                <a:gd name="connsiteY2" fmla="*/ 579763 h 583882"/>
                <a:gd name="connsiteX3" fmla="*/ 0 w 1943067"/>
                <a:gd name="connsiteY3" fmla="*/ 583882 h 583882"/>
                <a:gd name="connsiteX4" fmla="*/ 0 w 1943067"/>
                <a:gd name="connsiteY4" fmla="*/ 15623 h 583882"/>
                <a:gd name="connsiteX0" fmla="*/ 0 w 1943067"/>
                <a:gd name="connsiteY0" fmla="*/ 0 h 568259"/>
                <a:gd name="connsiteX1" fmla="*/ 1943067 w 1943067"/>
                <a:gd name="connsiteY1" fmla="*/ 4972 h 568259"/>
                <a:gd name="connsiteX2" fmla="*/ 1809671 w 1943067"/>
                <a:gd name="connsiteY2" fmla="*/ 564140 h 568259"/>
                <a:gd name="connsiteX3" fmla="*/ 0 w 1943067"/>
                <a:gd name="connsiteY3" fmla="*/ 568259 h 568259"/>
                <a:gd name="connsiteX4" fmla="*/ 0 w 1943067"/>
                <a:gd name="connsiteY4" fmla="*/ 0 h 568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067" h="568259">
                  <a:moveTo>
                    <a:pt x="0" y="0"/>
                  </a:moveTo>
                  <a:lnTo>
                    <a:pt x="1943067" y="4972"/>
                  </a:lnTo>
                  <a:lnTo>
                    <a:pt x="1809671" y="564140"/>
                  </a:lnTo>
                  <a:lnTo>
                    <a:pt x="0" y="568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>
                <a:lnSpc>
                  <a:spcPct val="107000"/>
                </a:lnSpc>
                <a:spcBef>
                  <a:spcPts val="400"/>
                </a:spcBef>
                <a:spcAft>
                  <a:spcPts val="800"/>
                </a:spcAft>
              </a:pP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Gweithiwr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cymorth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dysgu</a:t>
              </a:r>
              <a:r>
                <a:rPr lang="en-GB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GB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ysgol</a:t>
              </a:r>
              <a:r>
                <a:rPr lang="en-GB" sz="1800" b="1" baseline="30000" dirty="0">
                  <a:solidFill>
                    <a:schemeClr val="tx1"/>
                  </a:solidFill>
                </a:rPr>
                <a:t> </a:t>
              </a:r>
              <a:r>
                <a:rPr lang="en-GB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46.4%  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E3FF4F5-1123-45CB-A0E9-007A15857F07}"/>
                </a:ext>
              </a:extLst>
            </p:cNvPr>
            <p:cNvCxnSpPr/>
            <p:nvPr/>
          </p:nvCxnSpPr>
          <p:spPr>
            <a:xfrm flipH="1">
              <a:off x="4888744" y="895142"/>
              <a:ext cx="2749563" cy="4926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865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51"/>
    </mc:Choice>
    <mc:Fallback xmlns="">
      <p:transition spd="slow" advTm="2365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457" y="0"/>
            <a:ext cx="12065706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C21100"/>
                </a:solidFill>
              </a:rPr>
              <a:t>Dargadwedd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carfan</a:t>
            </a:r>
            <a:r>
              <a:rPr lang="en-GB" dirty="0">
                <a:solidFill>
                  <a:srgbClr val="C21100"/>
                </a:solidFill>
              </a:rPr>
              <a:t> 2020 : </a:t>
            </a:r>
            <a:r>
              <a:rPr lang="en-GB" dirty="0" err="1">
                <a:solidFill>
                  <a:srgbClr val="C21100"/>
                </a:solidFill>
              </a:rPr>
              <a:t>Oedran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unigolion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heb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eu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cofrestru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ym</a:t>
            </a:r>
            <a:r>
              <a:rPr lang="en-GB" dirty="0">
                <a:solidFill>
                  <a:srgbClr val="C21100"/>
                </a:solidFill>
              </a:rPr>
              <a:t> mis Mawrth 2025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05E30F0-FC0D-4227-BAF9-38139A89E793}"/>
              </a:ext>
            </a:extLst>
          </p:cNvPr>
          <p:cNvGraphicFramePr>
            <a:graphicFrameLocks/>
          </p:cNvGraphicFramePr>
          <p:nvPr/>
        </p:nvGraphicFramePr>
        <p:xfrm>
          <a:off x="0" y="2400300"/>
          <a:ext cx="12191999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FB1AE78-918A-48C0-9244-D0A46CF3CB90}"/>
              </a:ext>
            </a:extLst>
          </p:cNvPr>
          <p:cNvGraphicFramePr>
            <a:graphicFrameLocks noGrp="1"/>
          </p:cNvGraphicFramePr>
          <p:nvPr/>
        </p:nvGraphicFramePr>
        <p:xfrm>
          <a:off x="116962" y="504000"/>
          <a:ext cx="11951201" cy="1600200"/>
        </p:xfrm>
        <a:graphic>
          <a:graphicData uri="http://schemas.openxmlformats.org/drawingml/2006/table">
            <a:tbl>
              <a:tblPr/>
              <a:tblGrid>
                <a:gridCol w="6319153">
                  <a:extLst>
                    <a:ext uri="{9D8B030D-6E8A-4147-A177-3AD203B41FA5}">
                      <a16:colId xmlns:a16="http://schemas.microsoft.com/office/drawing/2014/main" val="2569921773"/>
                    </a:ext>
                  </a:extLst>
                </a:gridCol>
                <a:gridCol w="1408012">
                  <a:extLst>
                    <a:ext uri="{9D8B030D-6E8A-4147-A177-3AD203B41FA5}">
                      <a16:colId xmlns:a16="http://schemas.microsoft.com/office/drawing/2014/main" val="3570286737"/>
                    </a:ext>
                  </a:extLst>
                </a:gridCol>
                <a:gridCol w="1408012">
                  <a:extLst>
                    <a:ext uri="{9D8B030D-6E8A-4147-A177-3AD203B41FA5}">
                      <a16:colId xmlns:a16="http://schemas.microsoft.com/office/drawing/2014/main" val="3912645858"/>
                    </a:ext>
                  </a:extLst>
                </a:gridCol>
                <a:gridCol w="1408012">
                  <a:extLst>
                    <a:ext uri="{9D8B030D-6E8A-4147-A177-3AD203B41FA5}">
                      <a16:colId xmlns:a16="http://schemas.microsoft.com/office/drawing/2014/main" val="3322533074"/>
                    </a:ext>
                  </a:extLst>
                </a:gridCol>
                <a:gridCol w="1408012">
                  <a:extLst>
                    <a:ext uri="{9D8B030D-6E8A-4147-A177-3AD203B41FA5}">
                      <a16:colId xmlns:a16="http://schemas.microsoft.com/office/drawing/2014/main" val="143965296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55 - 59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60 - 64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65+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87085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(ATH)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3,509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6582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3,603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5877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021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1338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29038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7512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9646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4940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456" y="0"/>
            <a:ext cx="11117827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00C257"/>
                </a:solidFill>
              </a:rPr>
              <a:t>Dargadwedd</a:t>
            </a:r>
            <a:r>
              <a:rPr lang="en-GB" dirty="0">
                <a:solidFill>
                  <a:srgbClr val="00C257"/>
                </a:solidFill>
              </a:rPr>
              <a:t> </a:t>
            </a:r>
            <a:r>
              <a:rPr lang="en-GB" dirty="0" err="1">
                <a:solidFill>
                  <a:srgbClr val="00C257"/>
                </a:solidFill>
              </a:rPr>
              <a:t>carfan</a:t>
            </a:r>
            <a:r>
              <a:rPr lang="en-GB" dirty="0">
                <a:solidFill>
                  <a:srgbClr val="00C257"/>
                </a:solidFill>
              </a:rPr>
              <a:t> 2020: </a:t>
            </a:r>
            <a:r>
              <a:rPr lang="en-GB" dirty="0" err="1">
                <a:solidFill>
                  <a:srgbClr val="00C257"/>
                </a:solidFill>
              </a:rPr>
              <a:t>Yr</a:t>
            </a:r>
            <a:r>
              <a:rPr lang="en-GB" dirty="0">
                <a:solidFill>
                  <a:srgbClr val="00C257"/>
                </a:solidFill>
              </a:rPr>
              <a:t> </a:t>
            </a:r>
            <a:r>
              <a:rPr lang="en-GB" dirty="0" err="1">
                <a:solidFill>
                  <a:srgbClr val="00C257"/>
                </a:solidFill>
              </a:rPr>
              <a:t>iaith</a:t>
            </a:r>
            <a:r>
              <a:rPr lang="en-GB" dirty="0">
                <a:solidFill>
                  <a:srgbClr val="00C257"/>
                </a:solidFill>
              </a:rPr>
              <a:t> </a:t>
            </a:r>
            <a:r>
              <a:rPr lang="en-GB" dirty="0" err="1">
                <a:solidFill>
                  <a:srgbClr val="00C257"/>
                </a:solidFill>
              </a:rPr>
              <a:t>Gymraeg</a:t>
            </a:r>
            <a:r>
              <a:rPr lang="en-GB" dirty="0">
                <a:solidFill>
                  <a:srgbClr val="00C257"/>
                </a:solidFill>
              </a:rPr>
              <a:t> </a:t>
            </a:r>
            <a:r>
              <a:rPr lang="en-GB" dirty="0" err="1">
                <a:solidFill>
                  <a:srgbClr val="00C257"/>
                </a:solidFill>
              </a:rPr>
              <a:t>ym</a:t>
            </a:r>
            <a:r>
              <a:rPr lang="en-GB" dirty="0">
                <a:solidFill>
                  <a:srgbClr val="00C257"/>
                </a:solidFill>
              </a:rPr>
              <a:t> mis Mawrth 2025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9FD8870-3157-4F60-85D2-04866D715744}"/>
              </a:ext>
            </a:extLst>
          </p:cNvPr>
          <p:cNvGraphicFramePr>
            <a:graphicFrameLocks noGrp="1"/>
          </p:cNvGraphicFramePr>
          <p:nvPr/>
        </p:nvGraphicFramePr>
        <p:xfrm>
          <a:off x="123837" y="504000"/>
          <a:ext cx="11944325" cy="1725533"/>
        </p:xfrm>
        <a:graphic>
          <a:graphicData uri="http://schemas.openxmlformats.org/drawingml/2006/table">
            <a:tbl>
              <a:tblPr/>
              <a:tblGrid>
                <a:gridCol w="4021901">
                  <a:extLst>
                    <a:ext uri="{9D8B030D-6E8A-4147-A177-3AD203B41FA5}">
                      <a16:colId xmlns:a16="http://schemas.microsoft.com/office/drawing/2014/main" val="978737522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779058221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837872117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1886046101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4097642863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1091476748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1778671499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2393097275"/>
                    </a:ext>
                  </a:extLst>
                </a:gridCol>
                <a:gridCol w="990303">
                  <a:extLst>
                    <a:ext uri="{9D8B030D-6E8A-4147-A177-3AD203B41FA5}">
                      <a16:colId xmlns:a16="http://schemas.microsoft.com/office/drawing/2014/main" val="1840498596"/>
                    </a:ext>
                  </a:extLst>
                </a:gridCol>
              </a:tblGrid>
              <a:tr h="15001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Cofrestredig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Categori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562448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Nac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ydw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2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330334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(ATH)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9,405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5,127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2,245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5,127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154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11,804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22,039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5593815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3,457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8,251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2,715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8,251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1,212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2,469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7,384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17,972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2984122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663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1,561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366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1,561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1,095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4,290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001808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330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1,575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354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1,575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814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3,642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4260793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1,156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193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1,156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456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2,362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1569334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218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8351795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323</a:t>
                      </a:r>
                    </a:p>
                  </a:txBody>
                  <a:tcPr marL="7144" marR="7144" marT="7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0157992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BC92AA4-9BD8-40FD-A0F2-44E28AA4722D}"/>
              </a:ext>
            </a:extLst>
          </p:cNvPr>
          <p:cNvGraphicFramePr>
            <a:graphicFrameLocks/>
          </p:cNvGraphicFramePr>
          <p:nvPr/>
        </p:nvGraphicFramePr>
        <p:xfrm>
          <a:off x="0" y="2214216"/>
          <a:ext cx="12192000" cy="4643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54836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456" y="0"/>
            <a:ext cx="11796253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A8117C"/>
                </a:solidFill>
              </a:rPr>
              <a:t>Dargadwedd</a:t>
            </a:r>
            <a:r>
              <a:rPr lang="en-GB" dirty="0">
                <a:solidFill>
                  <a:srgbClr val="A8117C"/>
                </a:solidFill>
              </a:rPr>
              <a:t> </a:t>
            </a:r>
            <a:r>
              <a:rPr lang="en-GB" dirty="0" err="1">
                <a:solidFill>
                  <a:srgbClr val="A8117C"/>
                </a:solidFill>
              </a:rPr>
              <a:t>carfan</a:t>
            </a:r>
            <a:r>
              <a:rPr lang="en-GB" dirty="0">
                <a:solidFill>
                  <a:srgbClr val="A8117C"/>
                </a:solidFill>
              </a:rPr>
              <a:t> 2020: </a:t>
            </a:r>
            <a:r>
              <a:rPr lang="en-GB" dirty="0" err="1">
                <a:solidFill>
                  <a:srgbClr val="A8117C"/>
                </a:solidFill>
              </a:rPr>
              <a:t>Cyfnod</a:t>
            </a:r>
            <a:r>
              <a:rPr lang="en-GB" dirty="0">
                <a:solidFill>
                  <a:srgbClr val="A8117C"/>
                </a:solidFill>
              </a:rPr>
              <a:t> (ATH) </a:t>
            </a:r>
            <a:r>
              <a:rPr lang="en-GB" dirty="0" err="1">
                <a:solidFill>
                  <a:srgbClr val="A8117C"/>
                </a:solidFill>
              </a:rPr>
              <a:t>ym</a:t>
            </a:r>
            <a:r>
              <a:rPr lang="en-GB" dirty="0">
                <a:solidFill>
                  <a:srgbClr val="A8117C"/>
                </a:solidFill>
              </a:rPr>
              <a:t> mis Mawrth 2025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9800462-47B8-4A14-A170-BB6B658A02FA}"/>
              </a:ext>
            </a:extLst>
          </p:cNvPr>
          <p:cNvGraphicFramePr>
            <a:graphicFrameLocks noGrp="1"/>
          </p:cNvGraphicFramePr>
          <p:nvPr/>
        </p:nvGraphicFramePr>
        <p:xfrm>
          <a:off x="123837" y="446068"/>
          <a:ext cx="11939329" cy="2243025"/>
        </p:xfrm>
        <a:graphic>
          <a:graphicData uri="http://schemas.openxmlformats.org/drawingml/2006/table">
            <a:tbl>
              <a:tblPr/>
              <a:tblGrid>
                <a:gridCol w="1924969">
                  <a:extLst>
                    <a:ext uri="{9D8B030D-6E8A-4147-A177-3AD203B41FA5}">
                      <a16:colId xmlns:a16="http://schemas.microsoft.com/office/drawing/2014/main" val="1019634731"/>
                    </a:ext>
                  </a:extLst>
                </a:gridCol>
                <a:gridCol w="2157090">
                  <a:extLst>
                    <a:ext uri="{9D8B030D-6E8A-4147-A177-3AD203B41FA5}">
                      <a16:colId xmlns:a16="http://schemas.microsoft.com/office/drawing/2014/main" val="3640183551"/>
                    </a:ext>
                  </a:extLst>
                </a:gridCol>
                <a:gridCol w="2157090">
                  <a:extLst>
                    <a:ext uri="{9D8B030D-6E8A-4147-A177-3AD203B41FA5}">
                      <a16:colId xmlns:a16="http://schemas.microsoft.com/office/drawing/2014/main" val="2026684769"/>
                    </a:ext>
                  </a:extLst>
                </a:gridCol>
                <a:gridCol w="2157090">
                  <a:extLst>
                    <a:ext uri="{9D8B030D-6E8A-4147-A177-3AD203B41FA5}">
                      <a16:colId xmlns:a16="http://schemas.microsoft.com/office/drawing/2014/main" val="1935229149"/>
                    </a:ext>
                  </a:extLst>
                </a:gridCol>
                <a:gridCol w="2157090">
                  <a:extLst>
                    <a:ext uri="{9D8B030D-6E8A-4147-A177-3AD203B41FA5}">
                      <a16:colId xmlns:a16="http://schemas.microsoft.com/office/drawing/2014/main" val="781523959"/>
                    </a:ext>
                  </a:extLst>
                </a:gridCol>
                <a:gridCol w="1386000">
                  <a:extLst>
                    <a:ext uri="{9D8B030D-6E8A-4147-A177-3AD203B41FA5}">
                      <a16:colId xmlns:a16="http://schemas.microsoft.com/office/drawing/2014/main" val="4063927060"/>
                    </a:ext>
                  </a:extLst>
                </a:gridCol>
              </a:tblGrid>
              <a:tr h="4428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Cyfnod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un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cyfnod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cyfnod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6114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Meithrinfa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20367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Cynradd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11,091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1,771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13,219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22202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Canol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370832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Uwchradd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8,847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63624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Uned cyfeirio disgyblion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07955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Arbennig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46286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Cyflenwi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1,855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4,635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457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gwasanaeth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6865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gwasanaeth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3,511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0468575"/>
                  </a:ext>
                </a:extLst>
              </a:tr>
            </a:tbl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668C2F2-3D5D-4C00-8E28-30159CB8B890}"/>
              </a:ext>
            </a:extLst>
          </p:cNvPr>
          <p:cNvGraphicFramePr>
            <a:graphicFrameLocks/>
          </p:cNvGraphicFramePr>
          <p:nvPr/>
        </p:nvGraphicFramePr>
        <p:xfrm>
          <a:off x="-2" y="2689094"/>
          <a:ext cx="12191999" cy="4168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6671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457" y="0"/>
            <a:ext cx="13025285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A8117C"/>
                </a:solidFill>
              </a:rPr>
              <a:t>Dargadwedd</a:t>
            </a:r>
            <a:r>
              <a:rPr lang="en-GB" dirty="0">
                <a:solidFill>
                  <a:srgbClr val="A8117C"/>
                </a:solidFill>
              </a:rPr>
              <a:t> </a:t>
            </a:r>
            <a:r>
              <a:rPr lang="en-GB" dirty="0" err="1">
                <a:solidFill>
                  <a:srgbClr val="A8117C"/>
                </a:solidFill>
              </a:rPr>
              <a:t>carfan</a:t>
            </a:r>
            <a:r>
              <a:rPr lang="en-GB" dirty="0">
                <a:solidFill>
                  <a:srgbClr val="A8117C"/>
                </a:solidFill>
              </a:rPr>
              <a:t> 2020: </a:t>
            </a:r>
            <a:r>
              <a:rPr lang="en-GB" dirty="0" err="1">
                <a:solidFill>
                  <a:srgbClr val="A8117C"/>
                </a:solidFill>
              </a:rPr>
              <a:t>Cyfnod</a:t>
            </a:r>
            <a:r>
              <a:rPr lang="en-GB" dirty="0">
                <a:solidFill>
                  <a:srgbClr val="A8117C"/>
                </a:solidFill>
              </a:rPr>
              <a:t> (GCDY) </a:t>
            </a:r>
            <a:r>
              <a:rPr lang="en-GB" dirty="0" err="1">
                <a:solidFill>
                  <a:srgbClr val="A8117C"/>
                </a:solidFill>
              </a:rPr>
              <a:t>ym</a:t>
            </a:r>
            <a:r>
              <a:rPr lang="en-GB" dirty="0">
                <a:solidFill>
                  <a:srgbClr val="A8117C"/>
                </a:solidFill>
              </a:rPr>
              <a:t> mis Mawrth 2025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2960179-02A2-471C-90A2-5F4438366894}"/>
              </a:ext>
            </a:extLst>
          </p:cNvPr>
          <p:cNvGraphicFramePr>
            <a:graphicFrameLocks noGrp="1"/>
          </p:cNvGraphicFramePr>
          <p:nvPr/>
        </p:nvGraphicFramePr>
        <p:xfrm>
          <a:off x="123837" y="446068"/>
          <a:ext cx="11944327" cy="2241056"/>
        </p:xfrm>
        <a:graphic>
          <a:graphicData uri="http://schemas.openxmlformats.org/drawingml/2006/table">
            <a:tbl>
              <a:tblPr/>
              <a:tblGrid>
                <a:gridCol w="1931844">
                  <a:extLst>
                    <a:ext uri="{9D8B030D-6E8A-4147-A177-3AD203B41FA5}">
                      <a16:colId xmlns:a16="http://schemas.microsoft.com/office/drawing/2014/main" val="3931593022"/>
                    </a:ext>
                  </a:extLst>
                </a:gridCol>
                <a:gridCol w="2157091">
                  <a:extLst>
                    <a:ext uri="{9D8B030D-6E8A-4147-A177-3AD203B41FA5}">
                      <a16:colId xmlns:a16="http://schemas.microsoft.com/office/drawing/2014/main" val="1051645432"/>
                    </a:ext>
                  </a:extLst>
                </a:gridCol>
                <a:gridCol w="2157091">
                  <a:extLst>
                    <a:ext uri="{9D8B030D-6E8A-4147-A177-3AD203B41FA5}">
                      <a16:colId xmlns:a16="http://schemas.microsoft.com/office/drawing/2014/main" val="3041805329"/>
                    </a:ext>
                  </a:extLst>
                </a:gridCol>
                <a:gridCol w="2157091">
                  <a:extLst>
                    <a:ext uri="{9D8B030D-6E8A-4147-A177-3AD203B41FA5}">
                      <a16:colId xmlns:a16="http://schemas.microsoft.com/office/drawing/2014/main" val="4215352753"/>
                    </a:ext>
                  </a:extLst>
                </a:gridCol>
                <a:gridCol w="2157091">
                  <a:extLst>
                    <a:ext uri="{9D8B030D-6E8A-4147-A177-3AD203B41FA5}">
                      <a16:colId xmlns:a16="http://schemas.microsoft.com/office/drawing/2014/main" val="218391146"/>
                    </a:ext>
                  </a:extLst>
                </a:gridCol>
                <a:gridCol w="1384119">
                  <a:extLst>
                    <a:ext uri="{9D8B030D-6E8A-4147-A177-3AD203B41FA5}">
                      <a16:colId xmlns:a16="http://schemas.microsoft.com/office/drawing/2014/main" val="2274758746"/>
                    </a:ext>
                  </a:extLst>
                </a:gridCol>
              </a:tblGrid>
              <a:tr h="44083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Cyfnod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gweithwyr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cymorth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dysgu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un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cyfnod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cyfnod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11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349533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Meithrinfa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17601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Cynradd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8,184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4,377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14,388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407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Canol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799562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Uwchradd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2,098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4,594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878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Uned cyfeirio disgyblion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46062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Arbennig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7841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Cyflenwi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4,422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8,470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54491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gwasanaeth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102815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ddim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gwasanaeth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3,187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1,930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6,482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709418"/>
                  </a:ext>
                </a:extLst>
              </a:tr>
            </a:tbl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A2E692BF-C502-406E-937A-732D283F4B57}"/>
              </a:ext>
            </a:extLst>
          </p:cNvPr>
          <p:cNvGraphicFramePr>
            <a:graphicFrameLocks/>
          </p:cNvGraphicFramePr>
          <p:nvPr/>
        </p:nvGraphicFramePr>
        <p:xfrm>
          <a:off x="0" y="2687125"/>
          <a:ext cx="12192000" cy="4170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9293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E7745D-1E6F-43ED-BBD8-F5FAD562B38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0237" y="383514"/>
            <a:ext cx="5297486" cy="823892"/>
          </a:xfrm>
        </p:spPr>
        <p:txBody>
          <a:bodyPr/>
          <a:lstStyle/>
          <a:p>
            <a:r>
              <a:rPr lang="en-GB" dirty="0" err="1"/>
              <a:t>Pwyntiau</a:t>
            </a:r>
            <a:r>
              <a:rPr lang="en-GB" dirty="0"/>
              <a:t> </a:t>
            </a:r>
            <a:r>
              <a:rPr lang="en-GB" dirty="0" err="1"/>
              <a:t>meddwl</a:t>
            </a:r>
            <a:r>
              <a:rPr lang="en-GB" dirty="0"/>
              <a:t> 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0B5923C7-2744-4EB1-B161-E59B2C5E16E9}"/>
              </a:ext>
            </a:extLst>
          </p:cNvPr>
          <p:cNvSpPr txBox="1">
            <a:spLocks/>
          </p:cNvSpPr>
          <p:nvPr/>
        </p:nvSpPr>
        <p:spPr>
          <a:xfrm>
            <a:off x="543414" y="1207407"/>
            <a:ext cx="10441109" cy="5267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17A37"/>
                </a:solidFill>
                <a:latin typeface="+mn-lt"/>
                <a:ea typeface="+mn-ea"/>
                <a:cs typeface="Poppins Medium" panose="000006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Staff cymorth dysgu ysgolion yn</a:t>
            </a:r>
            <a:r>
              <a:rPr lang="cy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parhau i fod y grŵp mwyaf yn y gweithlu</a:t>
            </a: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Mae’r mwyafrif o’r gweithlu addysg yn fenywaidd, yn enwedig yng nghategori gweithwyr cymorth dysgu ysgolion</a:t>
            </a:r>
            <a:endParaRPr lang="cy-GB" sz="205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heriau dargadwedd yn parhau, yn enwedig mewn cymorth dysgu ar draws pob categori a phob sector addysg bellach yn benodol ymarferwyr dysgu seiliedig ar waith</a:t>
            </a: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grwpiau ethnig lleiafrifol yn parhau i gael eu tan-gynrychioli o’u cymharu â chyfartaledd cenedlaethol</a:t>
            </a: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Ychydig iawn o newid mewn data sy’n gysylltiedig â chyfrwng Cymraeg</a:t>
            </a: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Cyfraddau pasio AGA cryf, ond llai o ymgeiswyr yn gyffredinol, yn enwedig yn yr uwchradd</a:t>
            </a: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staff cyflenwi yn parhau i symud rhwng categorïau cofrestru</a:t>
            </a:r>
          </a:p>
          <a:p>
            <a:pPr marL="342900" lvl="0" indent="-342900">
              <a:lnSpc>
                <a:spcPct val="10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y-GB" sz="205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</a:t>
            </a:r>
            <a:r>
              <a:rPr lang="cy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CGA yn </a:t>
            </a:r>
            <a:r>
              <a:rPr lang="cy-GB" sz="205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parhau i </a:t>
            </a:r>
            <a:r>
              <a:rPr lang="cy-GB" sz="20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weithio ar gywirdeb ansawdd y data</a:t>
            </a:r>
            <a:endParaRPr lang="cy-GB" sz="205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421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30237" y="1580781"/>
            <a:ext cx="7442609" cy="4384084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pPr>
            <a:r>
              <a:rPr lang="cy-GB" sz="2400" noProof="0" dirty="0">
                <a:solidFill>
                  <a:srgbClr val="017A37"/>
                </a:solidFill>
              </a:rPr>
              <a:t>Ffactorau allweddol sy’n effeithio ar recriwtio a chadw o ran addysgu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pPr>
            <a:r>
              <a:rPr lang="cy-GB" sz="2400" noProof="0" dirty="0">
                <a:solidFill>
                  <a:srgbClr val="017A37"/>
                </a:solidFill>
              </a:rPr>
              <a:t>Heriau ar draws y gweithlu addysg 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pPr>
            <a:r>
              <a:rPr lang="cy-GB" sz="2400" noProof="0" dirty="0">
                <a:solidFill>
                  <a:srgbClr val="017A37"/>
                </a:solidFill>
              </a:rPr>
              <a:t>Yr effaith ar ddysgwyr ac addysgwyr 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pPr>
            <a:r>
              <a:rPr lang="cy-GB" sz="2400" noProof="0" dirty="0">
                <a:solidFill>
                  <a:srgbClr val="017A37"/>
                </a:solidFill>
              </a:rPr>
              <a:t>Sut mae heriau’n adlewyrchu’r heriau a welir yn rhyngwladol ac mewn proffesiynau eraill 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pPr>
            <a:r>
              <a:rPr lang="cy-GB" sz="2400" noProof="0" dirty="0">
                <a:solidFill>
                  <a:srgbClr val="017A37"/>
                </a:solidFill>
              </a:rPr>
              <a:t>Ymatebion polisi – Cymru a thu hwnt </a:t>
            </a:r>
            <a:endParaRPr lang="cy-GB" sz="2400" b="0" i="0" u="none" strike="noStrike" cap="none" baseline="0" noProof="0" dirty="0">
              <a:solidFill>
                <a:srgbClr val="548235"/>
              </a:solidFill>
              <a:effectLst/>
              <a:uFill>
                <a:solidFill>
                  <a:prstClr val="black">
                    <a:alpha val="0"/>
                  </a:prstClr>
                </a:solidFill>
              </a:uFill>
              <a:latin typeface="Calibri"/>
              <a:ea typeface="Calibri"/>
              <a:cs typeface="Calibri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cy-GB" sz="2800" noProof="0" dirty="0"/>
              <a:t>Recriwtio a chadw: cipolygon polisi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0B3D28-D73F-459A-B9FC-98CEC51CF4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4" t="1103" b="3531"/>
          <a:stretch/>
        </p:blipFill>
        <p:spPr>
          <a:xfrm>
            <a:off x="8072846" y="3098049"/>
            <a:ext cx="3755518" cy="326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778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pPr>
            <a:r>
              <a:rPr lang="cy-GB" sz="2400" noProof="0" dirty="0">
                <a:solidFill>
                  <a:srgbClr val="017A37"/>
                </a:solidFill>
              </a:rPr>
              <a:t>Mae ein mewnwelediadau yn tynnu ar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cy-GB" sz="2400" b="0" i="0" u="none" strike="noStrike" kern="1200" cap="none" spc="0" normalizeH="0" baseline="0" noProof="0" dirty="0">
                <a:ln>
                  <a:noFill/>
                </a:ln>
                <a:solidFill>
                  <a:srgbClr val="017A37"/>
                </a:solidFill>
                <a:effectLst/>
                <a:uLnTx/>
                <a:uFillTx/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data ‘amser go-iawn’ o Gofrestr CGA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lang="cy-GB" sz="2400" noProof="0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data a gwybodaeth AGA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cy-GB" b="0" i="0" u="none" strike="noStrike" kern="1200" cap="none" spc="0" normalizeH="0" baseline="0" dirty="0">
                <a:ln>
                  <a:noFill/>
                </a:ln>
                <a:solidFill>
                  <a:srgbClr val="017A37"/>
                </a:solidFill>
                <a:effectLst/>
                <a:uLnTx/>
                <a:uFillTx/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tracio recriwtio yn fisol/data SAC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lang="cy-GB" sz="2400" noProof="0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ymgysylltiad </a:t>
            </a:r>
            <a:r>
              <a:rPr lang="cy-GB" sz="2400" noProof="0" dirty="0" err="1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cofrestreion</a:t>
            </a:r>
            <a:r>
              <a:rPr lang="cy-GB" sz="2400" noProof="0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/rhanddeiliaid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lang="cy-GB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g</a:t>
            </a:r>
            <a:r>
              <a:rPr kumimoji="0" lang="cy-GB" b="0" i="0" u="none" strike="noStrike" kern="1200" cap="none" spc="0" normalizeH="0" baseline="0" dirty="0">
                <a:ln>
                  <a:noFill/>
                </a:ln>
                <a:solidFill>
                  <a:srgbClr val="017A37"/>
                </a:solidFill>
                <a:effectLst/>
                <a:uLnTx/>
                <a:uFillTx/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wybodaeth o’n gwaith hyrwyddo gyrfaoedd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lang="cy-GB" sz="2400" noProof="0" dirty="0">
                <a:solidFill>
                  <a:srgbClr val="017A37"/>
                </a:solidFill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prosiectau a gyllidir gan grantiau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Aft>
                <a:spcPts val="120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cy-GB" b="0" i="0" u="none" strike="noStrike" kern="1200" cap="none" spc="0" normalizeH="0" baseline="0" dirty="0">
                <a:ln>
                  <a:noFill/>
                </a:ln>
                <a:solidFill>
                  <a:srgbClr val="017A37"/>
                </a:solidFill>
                <a:effectLst/>
                <a:uLnTx/>
                <a:uFillTx/>
                <a:latin typeface="+mn-lt"/>
                <a:ea typeface="Times New Roman" panose="02020603050405020304" pitchFamily="18" charset="0"/>
                <a:cs typeface="Poppins SemiBold" panose="020B0502040204020203" pitchFamily="2" charset="0"/>
              </a:rPr>
              <a:t>ymchwil bwrdd gwaith</a:t>
            </a:r>
            <a:endParaRPr kumimoji="0" lang="cy-GB" sz="2400" b="0" i="0" u="none" strike="noStrike" kern="1200" cap="none" spc="0" normalizeH="0" baseline="0" noProof="0" dirty="0">
              <a:ln>
                <a:noFill/>
              </a:ln>
              <a:solidFill>
                <a:srgbClr val="017A37"/>
              </a:solidFill>
              <a:effectLst/>
              <a:uLnTx/>
              <a:uFillTx/>
              <a:latin typeface="+mn-lt"/>
              <a:ea typeface="Times New Roman" panose="02020603050405020304" pitchFamily="18" charset="0"/>
              <a:cs typeface="Poppins SemiBold" panose="020B0502040204020203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cy-GB" sz="2800" noProof="0" dirty="0">
                <a:solidFill>
                  <a:srgbClr val="017A37"/>
                </a:solidFill>
              </a:rPr>
              <a:t>Pam rydym ni mewn sefyllfa dda i wneud sylw </a:t>
            </a:r>
            <a:endParaRPr lang="cy-GB" sz="3200" noProof="0" dirty="0">
              <a:solidFill>
                <a:srgbClr val="017A37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626C35-1752-4FE8-8084-965F324B78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840" y="2814983"/>
            <a:ext cx="4000383" cy="354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590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cy-GB" noProof="0" dirty="0"/>
              <a:t>Heriau allweddol o ran recriwtio a chadw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AB50D0-65B6-4253-926B-A988128368FA}"/>
              </a:ext>
            </a:extLst>
          </p:cNvPr>
          <p:cNvSpPr txBox="1"/>
          <p:nvPr/>
        </p:nvSpPr>
        <p:spPr>
          <a:xfrm>
            <a:off x="630237" y="1548882"/>
            <a:ext cx="668496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pPr>
            <a:r>
              <a:rPr lang="cy-GB" sz="2400" noProof="0" dirty="0">
                <a:solidFill>
                  <a:srgbClr val="017A37"/>
                </a:solidFill>
              </a:rPr>
              <a:t>Cwymp mewn niferoedd athrawon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pPr>
            <a:r>
              <a:rPr lang="cy-GB" sz="2400" noProof="0" dirty="0">
                <a:solidFill>
                  <a:srgbClr val="017A37"/>
                </a:solidFill>
              </a:rPr>
              <a:t>Recriwtio yw’r her allweddol</a:t>
            </a: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denu pobl i addysgu</a:t>
            </a: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eu cefnogi yn ystod y llif tuag at ennill SAC </a:t>
            </a: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sicrhau eu bod yn cael eu cadw ac yn gallu symud ymlaen yn eu gyrfa, a chael gyrfaoedd buddiol</a:t>
            </a:r>
          </a:p>
          <a:p>
            <a:endParaRPr lang="cy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E16A33-22FE-42FA-B0F1-390709B8FE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04"/>
          <a:stretch/>
        </p:blipFill>
        <p:spPr>
          <a:xfrm>
            <a:off x="7158446" y="3421857"/>
            <a:ext cx="4781005" cy="293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48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cy-GB" noProof="0" dirty="0"/>
              <a:t>Y </a:t>
            </a:r>
            <a:r>
              <a:rPr lang="cy-GB" dirty="0"/>
              <a:t>cyd-destun ehangach</a:t>
            </a:r>
            <a:r>
              <a:rPr lang="cy-GB" noProof="0" dirty="0"/>
              <a:t>: grwpiau cofrestreion eraill CGA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A4540E-7F97-4A36-AB1F-EA6E5A2CAA2A}"/>
              </a:ext>
            </a:extLst>
          </p:cNvPr>
          <p:cNvSpPr txBox="1"/>
          <p:nvPr/>
        </p:nvSpPr>
        <p:spPr>
          <a:xfrm>
            <a:off x="630235" y="1580781"/>
            <a:ext cx="678946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pPr>
            <a:r>
              <a:rPr lang="cy-GB" sz="2400" noProof="0" dirty="0">
                <a:solidFill>
                  <a:srgbClr val="017A37"/>
                </a:solidFill>
              </a:rPr>
              <a:t>Gweithwyr cymorth dysgu mewn ysgolion, athrawon AB, gweithwyr cymorth dysgu mewn AB, ac ymarferwyr dysgu’n seiliedig ar waith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pPr>
            <a:r>
              <a:rPr lang="cy-GB" sz="2400" noProof="0" dirty="0">
                <a:solidFill>
                  <a:srgbClr val="017A37"/>
                </a:solidFill>
              </a:rPr>
              <a:t>Athrawon AB:</a:t>
            </a: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llawer o broblemau sylfaenol tebyg 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pPr>
            <a:r>
              <a:rPr lang="cy-GB" sz="2400" noProof="0" dirty="0">
                <a:solidFill>
                  <a:srgbClr val="017A37"/>
                </a:solidFill>
              </a:rPr>
              <a:t>Gweithwyr </a:t>
            </a:r>
            <a:r>
              <a:rPr lang="cy-GB" sz="2400" noProof="0" dirty="0" err="1">
                <a:solidFill>
                  <a:srgbClr val="017A37"/>
                </a:solidFill>
              </a:rPr>
              <a:t>cymort</a:t>
            </a:r>
            <a:r>
              <a:rPr lang="cy-GB" sz="2400" dirty="0">
                <a:solidFill>
                  <a:srgbClr val="017A37"/>
                </a:solidFill>
              </a:rPr>
              <a:t>h dysgu mewn ysgolion</a:t>
            </a:r>
            <a:r>
              <a:rPr lang="cy-GB" sz="2400" noProof="0" dirty="0">
                <a:solidFill>
                  <a:srgbClr val="017A37"/>
                </a:solidFill>
              </a:rPr>
              <a:t>:</a:t>
            </a: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y grŵp mwyaf </a:t>
            </a:r>
            <a:r>
              <a:rPr lang="cy-GB" sz="2400" dirty="0">
                <a:solidFill>
                  <a:srgbClr val="017A37"/>
                </a:solidFill>
              </a:rPr>
              <a:t>ar Gofrestr CGA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cy-GB" sz="2400" dirty="0">
                <a:solidFill>
                  <a:srgbClr val="017A37"/>
                </a:solidFill>
              </a:rPr>
              <a:t>cadw yw’r her allweddol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800100" lvl="1" indent="-342900">
              <a:lnSpc>
                <a:spcPct val="100000"/>
              </a:lnSpc>
              <a:spcAft>
                <a:spcPts val="1200"/>
              </a:spcAft>
              <a:buFont typeface="Calibri" panose="020F0502020204030204" pitchFamily="34" charset="0"/>
              <a:buChar char="-"/>
              <a:defRPr sz="1800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prinderau a throsiant uchel yn cael effaith negyddol sylweddol ar faich gwaith athrawon</a:t>
            </a:r>
          </a:p>
          <a:p>
            <a:endParaRPr lang="cy-GB" sz="2400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BFB4A9-2942-4C1D-AF54-582955CBE6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2" t="6255" r="20173" b="6842"/>
          <a:stretch/>
        </p:blipFill>
        <p:spPr>
          <a:xfrm>
            <a:off x="7680961" y="3033438"/>
            <a:ext cx="4142062" cy="301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8323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30237" y="1168404"/>
            <a:ext cx="9933260" cy="4945525"/>
          </a:xfrm>
        </p:spPr>
        <p:txBody>
          <a:bodyPr>
            <a:noAutofit/>
          </a:bodyPr>
          <a:lstStyle/>
          <a:p>
            <a:pPr marL="342900" indent="-3429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noProof="0" dirty="0" err="1">
                <a:solidFill>
                  <a:srgbClr val="017A37"/>
                </a:solidFill>
              </a:rPr>
              <a:t>Mw</a:t>
            </a:r>
            <a:r>
              <a:rPr lang="cy-GB" dirty="0"/>
              <a:t>y o bwysau ar athrawon a gweithwyr cymorth dysgu</a:t>
            </a:r>
            <a:r>
              <a:rPr lang="cy-GB" noProof="0" dirty="0">
                <a:solidFill>
                  <a:srgbClr val="017A37"/>
                </a:solidFill>
              </a:rPr>
              <a:t>: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‐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llai o amser ar gyfer datblygiad proffesiynol 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‐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llai o ffocws strategol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‐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ansefydlogrwydd a morâl is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noProof="0" dirty="0">
                <a:solidFill>
                  <a:srgbClr val="017A37"/>
                </a:solidFill>
              </a:rPr>
              <a:t>Effaith negyddol ar addysg dysgwyr: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dirty="0">
                <a:solidFill>
                  <a:srgbClr val="017A37"/>
                </a:solidFill>
                <a:latin typeface="+mn-lt"/>
              </a:rPr>
              <a:t>d</a:t>
            </a:r>
            <a:r>
              <a:rPr lang="cy-GB" noProof="0" dirty="0" err="1">
                <a:solidFill>
                  <a:srgbClr val="017A37"/>
                </a:solidFill>
                <a:latin typeface="+mn-lt"/>
              </a:rPr>
              <a:t>osbarthiadau</a:t>
            </a:r>
            <a:r>
              <a:rPr lang="cy-GB" noProof="0" dirty="0">
                <a:solidFill>
                  <a:srgbClr val="017A37"/>
                </a:solidFill>
                <a:latin typeface="+mn-lt"/>
              </a:rPr>
              <a:t> mwy o faint a </a:t>
            </a:r>
            <a:r>
              <a:rPr lang="cy-GB" dirty="0">
                <a:solidFill>
                  <a:srgbClr val="017A37"/>
                </a:solidFill>
                <a:latin typeface="+mn-lt"/>
              </a:rPr>
              <a:t>llai o gefnogaeth</a:t>
            </a:r>
            <a:endParaRPr lang="cy-GB" noProof="0" dirty="0">
              <a:solidFill>
                <a:srgbClr val="017A37"/>
              </a:solidFill>
              <a:latin typeface="+mn-lt"/>
            </a:endParaRP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dirty="0">
                <a:solidFill>
                  <a:srgbClr val="017A37"/>
                </a:solidFill>
                <a:latin typeface="+mn-lt"/>
              </a:rPr>
              <a:t>l</a:t>
            </a:r>
            <a:r>
              <a:rPr lang="cy-GB" noProof="0" dirty="0">
                <a:solidFill>
                  <a:srgbClr val="017A37"/>
                </a:solidFill>
                <a:latin typeface="+mn-lt"/>
              </a:rPr>
              <a:t>lai o bynciau i’w dewis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oedi o ran cymorth ag ADY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llai o weithgareddau allgyrsiol</a:t>
            </a:r>
          </a:p>
          <a:p>
            <a:pPr marL="800100" lvl="1" indent="-342900">
              <a:lnSpc>
                <a:spcPct val="110000"/>
              </a:lnSpc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bylchau mewn cyrhaeddiad yn ehangu – </a:t>
            </a:r>
            <a:br>
              <a:rPr lang="cy-GB" noProof="0" dirty="0">
                <a:solidFill>
                  <a:srgbClr val="017A37"/>
                </a:solidFill>
                <a:latin typeface="+mn-lt"/>
              </a:rPr>
            </a:br>
            <a:r>
              <a:rPr lang="cy-GB" noProof="0" dirty="0">
                <a:solidFill>
                  <a:srgbClr val="017A37"/>
                </a:solidFill>
                <a:latin typeface="+mn-lt"/>
              </a:rPr>
              <a:t>anghydraddoldeb yn </a:t>
            </a:r>
            <a:r>
              <a:rPr lang="cy-GB" noProof="0" dirty="0" err="1">
                <a:solidFill>
                  <a:srgbClr val="017A37"/>
                </a:solidFill>
                <a:latin typeface="+mn-lt"/>
              </a:rPr>
              <a:t>ymrweiddio</a:t>
            </a:r>
            <a:endParaRPr lang="cy-GB" noProof="0" dirty="0">
              <a:latin typeface="+mn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6C5AAA-9022-4C39-98B0-9DE5589E8F0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cy-GB" noProof="0" dirty="0"/>
              <a:t>Effaith heriau recriwtio a chadw</a:t>
            </a:r>
          </a:p>
          <a:p>
            <a:endParaRPr lang="cy-GB" noProof="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F4987D5-73D3-4305-A18F-BAEF39C823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" t="14368" b="10825"/>
          <a:stretch/>
        </p:blipFill>
        <p:spPr>
          <a:xfrm>
            <a:off x="8135258" y="3733951"/>
            <a:ext cx="3751942" cy="262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404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AD34DA8E-F4E6-4DAC-AFA3-03F7F689BFF9}"/>
              </a:ext>
            </a:extLst>
          </p:cNvPr>
          <p:cNvSpPr txBox="1">
            <a:spLocks/>
          </p:cNvSpPr>
          <p:nvPr/>
        </p:nvSpPr>
        <p:spPr>
          <a:xfrm>
            <a:off x="296816" y="820831"/>
            <a:ext cx="10518668" cy="4634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Matrics</a:t>
            </a:r>
            <a:r>
              <a:rPr lang="en-GB" dirty="0"/>
              <a:t> </a:t>
            </a:r>
            <a:r>
              <a:rPr lang="en-GB" dirty="0" err="1"/>
              <a:t>dwy</a:t>
            </a:r>
            <a:r>
              <a:rPr lang="en-GB" dirty="0"/>
              <a:t> </a:t>
            </a:r>
            <a:r>
              <a:rPr lang="en-GB" dirty="0" err="1"/>
              <a:t>ffordd</a:t>
            </a:r>
            <a:r>
              <a:rPr lang="en-GB" dirty="0"/>
              <a:t> </a:t>
            </a:r>
            <a:r>
              <a:rPr lang="en-GB" dirty="0" err="1"/>
              <a:t>cofrestriadau</a:t>
            </a:r>
            <a:r>
              <a:rPr lang="en-GB" dirty="0"/>
              <a:t> </a:t>
            </a:r>
            <a:r>
              <a:rPr lang="en-GB" dirty="0" err="1"/>
              <a:t>sengl</a:t>
            </a:r>
            <a:r>
              <a:rPr lang="en-GB" dirty="0"/>
              <a:t> a </a:t>
            </a:r>
            <a:r>
              <a:rPr lang="en-GB" dirty="0" err="1"/>
              <a:t>lluosog</a:t>
            </a:r>
            <a:r>
              <a:rPr lang="en-GB" dirty="0"/>
              <a:t> – 31 Mawrth 2025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8821D85-BCC5-44E2-8284-30A4792A4798}"/>
              </a:ext>
            </a:extLst>
          </p:cNvPr>
          <p:cNvGraphicFramePr>
            <a:graphicFrameLocks noGrp="1"/>
          </p:cNvGraphicFramePr>
          <p:nvPr/>
        </p:nvGraphicFramePr>
        <p:xfrm>
          <a:off x="296816" y="1476618"/>
          <a:ext cx="11569833" cy="4790618"/>
        </p:xfrm>
        <a:graphic>
          <a:graphicData uri="http://schemas.openxmlformats.org/drawingml/2006/table">
            <a:tbl>
              <a:tblPr/>
              <a:tblGrid>
                <a:gridCol w="4293683">
                  <a:extLst>
                    <a:ext uri="{9D8B030D-6E8A-4147-A177-3AD203B41FA5}">
                      <a16:colId xmlns:a16="http://schemas.microsoft.com/office/drawing/2014/main" val="512505053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75561041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778773195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155854675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2203029387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162206052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448377524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673252784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370523360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4203515762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966935778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2350112019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2743711453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912924964"/>
                    </a:ext>
                  </a:extLst>
                </a:gridCol>
                <a:gridCol w="519725">
                  <a:extLst>
                    <a:ext uri="{9D8B030D-6E8A-4147-A177-3AD203B41FA5}">
                      <a16:colId xmlns:a16="http://schemas.microsoft.com/office/drawing/2014/main" val="161265358"/>
                    </a:ext>
                  </a:extLst>
                </a:gridCol>
              </a:tblGrid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cofrestreion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en-GB" sz="1200" b="1" i="0" u="none" strike="noStrike" kern="1200" baseline="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ô</a:t>
                      </a:r>
                      <a:r>
                        <a:rPr lang="en-GB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GCDY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GCDAB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GIC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GCIC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GCYA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ASAA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GCSAA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449645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30,401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3147372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GCDY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40,161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1626651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3,274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2829411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GCDAB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2,273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02260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Penaethiaid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uwch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AAB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99786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oedolion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72971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DSW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156467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GIC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92119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GCIC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1640882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988473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GCYA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681906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ASAA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526650"/>
                  </a:ext>
                </a:extLst>
              </a:tr>
              <a:tr h="342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weithiwr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sefydliad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annibynnol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arbennig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ôl-16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GCSAA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8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00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409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51"/>
    </mc:Choice>
    <mc:Fallback xmlns="">
      <p:transition spd="slow" advTm="2365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Strategaethau a mentrau allweddol: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bwrsariaethau ar gyfer myfyrwyr du, Asiaidd ac ethnig leiafrifol/siaradwyr Cymraeg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dirty="0">
                <a:solidFill>
                  <a:srgbClr val="017A37"/>
                </a:solidFill>
                <a:latin typeface="+mn-lt"/>
              </a:rPr>
              <a:t>b</a:t>
            </a:r>
            <a:r>
              <a:rPr lang="cy-GB" sz="2400" noProof="0" dirty="0" err="1">
                <a:solidFill>
                  <a:srgbClr val="017A37"/>
                </a:solidFill>
                <a:latin typeface="+mn-lt"/>
              </a:rPr>
              <a:t>wrsariaeth</a:t>
            </a: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 cadw cyfrwng Cymraeg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grant cymell i bynciau â blaenoriaeth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buddsoddi mewn marchnata – </a:t>
            </a:r>
            <a:br>
              <a:rPr lang="cy-GB" sz="2400" noProof="0" dirty="0">
                <a:solidFill>
                  <a:srgbClr val="017A37"/>
                </a:solidFill>
                <a:latin typeface="+mn-lt"/>
              </a:rPr>
            </a:b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Addysgu yng Nghymru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diwygio AGA</a:t>
            </a:r>
          </a:p>
          <a:p>
            <a:endParaRPr lang="cy-GB" noProof="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F411D8-A551-4296-93FA-7BBBFA04AB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cy-GB" noProof="0" dirty="0"/>
              <a:t>Recriwtio mwy o athrawon – her system gyfan </a:t>
            </a:r>
          </a:p>
          <a:p>
            <a:endParaRPr lang="cy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C241D5-3F10-40D0-AFD1-A9CDABC62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623" y="3540979"/>
            <a:ext cx="4787153" cy="268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5221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92C1A1C-3180-4F56-92A2-762862E2CA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2" t="24253" r="14146" b="6429"/>
          <a:stretch/>
        </p:blipFill>
        <p:spPr>
          <a:xfrm>
            <a:off x="8444753" y="3209365"/>
            <a:ext cx="3334871" cy="3015999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Ystyrir ei fod yn fuddiol, yn cael ei barchu, a bod cefnogaeth dda iddo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Mae pobl eisiau ymuno ac aros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Mynd i’r afael â phroblemau systemig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Cystadlu â phroffesiynau eraill i raddedigion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0E730F-4ACF-4E1C-9BD7-C3377C570A1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y-GB" noProof="0" dirty="0"/>
              <a:t>Cael y </a:t>
            </a:r>
            <a:r>
              <a:rPr lang="cy-GB" dirty="0"/>
              <a:t>‘cynnyrch’ yn gywir</a:t>
            </a:r>
            <a:endParaRPr lang="cy-GB" noProof="0" dirty="0"/>
          </a:p>
          <a:p>
            <a:endParaRPr lang="cy-GB" noProof="0" dirty="0"/>
          </a:p>
        </p:txBody>
      </p:sp>
    </p:spTree>
    <p:extLst>
      <p:ext uri="{BB962C8B-B14F-4D97-AF65-F5344CB8AC3E}">
        <p14:creationId xmlns:p14="http://schemas.microsoft.com/office/powerpoint/2010/main" val="21850299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9F3A33-AE2A-406D-B77A-27227C676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988" y="3657117"/>
            <a:ext cx="4823012" cy="2704493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Baich gwaith a biwrocratiaeth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Llai o annibyniaeth/ymddiriedaeth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Ymddygiad disgyblion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Ehangu rôl athrawon – mynd i’r afael â phroblemau cymdeithasol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Darpariaeth ADY – adnoddau a staff arbenigol annigonol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Perthnasoedd â rhieni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Mynediad at ddysgu proffesiynol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Hyblygrwydd cyfyngedig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435FA64-C8F4-42A3-986F-3F0569459D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cy-GB" noProof="0" dirty="0"/>
              <a:t>Mynd i’r afael â’r problemau sylfaen</a:t>
            </a:r>
            <a:r>
              <a:rPr lang="cy-GB" dirty="0" err="1"/>
              <a:t>ol</a:t>
            </a:r>
            <a:endParaRPr lang="cy-GB" noProof="0" dirty="0"/>
          </a:p>
          <a:p>
            <a:endParaRPr lang="cy-GB" noProof="0" dirty="0"/>
          </a:p>
        </p:txBody>
      </p:sp>
    </p:spTree>
    <p:extLst>
      <p:ext uri="{BB962C8B-B14F-4D97-AF65-F5344CB8AC3E}">
        <p14:creationId xmlns:p14="http://schemas.microsoft.com/office/powerpoint/2010/main" val="25668801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Cyflog cychwynnol o £33,731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Sectorau sy’n cystadlu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Heriol i ANG sicrhau contractau parhaol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dim ond </a:t>
            </a: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20.67% o ANG sy’n ymgymryd â sefydlu sydd â chontract parhaol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85E49E-D8D3-459F-8E20-5FE28F0F55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y-GB" noProof="0" dirty="0" err="1"/>
              <a:t>Tâ</a:t>
            </a:r>
            <a:r>
              <a:rPr lang="cy-GB" dirty="0"/>
              <a:t>l a buddion</a:t>
            </a:r>
            <a:endParaRPr lang="cy-GB" noProof="0" dirty="0"/>
          </a:p>
          <a:p>
            <a:endParaRPr lang="cy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0E8605-E3CD-4EAD-A37B-8718A79272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56"/>
          <a:stretch/>
        </p:blipFill>
        <p:spPr>
          <a:xfrm>
            <a:off x="8125097" y="3338817"/>
            <a:ext cx="3798037" cy="311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8363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Mae proffesiynau eraill yn wynebu heriau recriwtio</a:t>
            </a:r>
            <a:r>
              <a:rPr lang="cy-GB" dirty="0"/>
              <a:t>, hefyd</a:t>
            </a:r>
            <a:endParaRPr lang="cy-GB" sz="2400" noProof="0" dirty="0">
              <a:solidFill>
                <a:srgbClr val="017A37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dirty="0"/>
              <a:t>Problemau cyffredin ar draws sectorau</a:t>
            </a:r>
            <a:endParaRPr lang="cy-GB" sz="2400" noProof="0" dirty="0">
              <a:solidFill>
                <a:srgbClr val="017A37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noProof="0" dirty="0"/>
              <a:t>Atebion cyffredin</a:t>
            </a:r>
            <a:endParaRPr lang="cy-GB" sz="2400" noProof="0" dirty="0">
              <a:solidFill>
                <a:srgbClr val="017A37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cy-GB" sz="2400" noProof="0" dirty="0">
              <a:solidFill>
                <a:srgbClr val="017A37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BC9F95-5596-4996-9ECC-462CB1A1A5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cy-GB" noProof="0" dirty="0"/>
              <a:t>Proffesiynau eraill – heriau tebyg ac ymatebion </a:t>
            </a:r>
          </a:p>
          <a:p>
            <a:endParaRPr lang="cy-GB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EFCEFC-48C3-4256-9461-34E4733D35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8" t="11543" r="12603" b="28480"/>
          <a:stretch/>
        </p:blipFill>
        <p:spPr>
          <a:xfrm>
            <a:off x="7391399" y="2564309"/>
            <a:ext cx="4690783" cy="379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387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Adroddiad Byd-eang UNESCO ar Athrawon 2024: 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Angen 44+ miliwn o athrawon cynradd ac uwchradd yn fyd-eang erbyn 2030 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Angen 4.8 miliwn o athrawon ychwanegol yn Ewrop a </a:t>
            </a:r>
            <a:r>
              <a:rPr lang="cy-GB" sz="2400" noProof="0" dirty="0" err="1">
                <a:solidFill>
                  <a:srgbClr val="017A37"/>
                </a:solidFill>
                <a:latin typeface="+mn-lt"/>
              </a:rPr>
              <a:t>Gogl</a:t>
            </a:r>
            <a:r>
              <a:rPr lang="cy-GB" dirty="0" err="1">
                <a:solidFill>
                  <a:srgbClr val="017A37"/>
                </a:solidFill>
                <a:latin typeface="+mn-lt"/>
              </a:rPr>
              <a:t>edd</a:t>
            </a:r>
            <a:r>
              <a:rPr lang="cy-GB" dirty="0">
                <a:solidFill>
                  <a:srgbClr val="017A37"/>
                </a:solidFill>
                <a:latin typeface="+mn-lt"/>
              </a:rPr>
              <a:t> America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Heriau penodol a amlygwyd yng Nghymru yn cael eu hwynebu mewn mannau eraill, hefyd: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cynnydd mewn amrywiaeth ethnig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dirty="0">
                <a:solidFill>
                  <a:srgbClr val="017A37"/>
                </a:solidFill>
                <a:latin typeface="+mn-lt"/>
              </a:rPr>
              <a:t>i</a:t>
            </a:r>
            <a:r>
              <a:rPr lang="cy-GB" sz="2400" noProof="0" dirty="0" err="1">
                <a:solidFill>
                  <a:srgbClr val="017A37"/>
                </a:solidFill>
                <a:latin typeface="+mn-lt"/>
              </a:rPr>
              <a:t>eithoedd</a:t>
            </a: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 lleiafrifol</a:t>
            </a:r>
            <a:endParaRPr lang="cy-GB" noProof="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59CFE3C-C777-46E5-A170-9A4AEA5767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cy-GB" noProof="0" dirty="0"/>
              <a:t>Cyd-destun rhyngwladol – her fyd-eang</a:t>
            </a:r>
          </a:p>
          <a:p>
            <a:endParaRPr lang="cy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9DF9DC-BA5B-4F84-B7A7-2713C9243B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64" b="21769"/>
          <a:stretch/>
        </p:blipFill>
        <p:spPr>
          <a:xfrm>
            <a:off x="7576457" y="3478883"/>
            <a:ext cx="4615543" cy="294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9842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dirty="0" err="1"/>
              <a:t>Gorard</a:t>
            </a:r>
            <a:r>
              <a:rPr lang="cy-GB" dirty="0"/>
              <a:t>, </a:t>
            </a:r>
            <a:r>
              <a:rPr lang="cy-GB" sz="2400" noProof="0" dirty="0" err="1">
                <a:solidFill>
                  <a:srgbClr val="017A37"/>
                </a:solidFill>
              </a:rPr>
              <a:t>Ledger</a:t>
            </a:r>
            <a:r>
              <a:rPr lang="cy-GB" sz="2400" noProof="0" dirty="0">
                <a:solidFill>
                  <a:srgbClr val="017A37"/>
                </a:solidFill>
              </a:rPr>
              <a:t>, </a:t>
            </a:r>
            <a:r>
              <a:rPr lang="cy-GB" sz="2400" noProof="0" dirty="0" err="1">
                <a:solidFill>
                  <a:srgbClr val="017A37"/>
                </a:solidFill>
              </a:rPr>
              <a:t>See</a:t>
            </a:r>
            <a:r>
              <a:rPr lang="cy-GB" sz="2400" noProof="0" dirty="0">
                <a:solidFill>
                  <a:srgbClr val="017A37"/>
                </a:solidFill>
              </a:rPr>
              <a:t>, </a:t>
            </a:r>
            <a:r>
              <a:rPr lang="cy-GB" sz="2400" noProof="0" dirty="0" err="1">
                <a:solidFill>
                  <a:srgbClr val="017A37"/>
                </a:solidFill>
              </a:rPr>
              <a:t>Beng</a:t>
            </a:r>
            <a:r>
              <a:rPr lang="cy-GB" sz="2400" noProof="0" dirty="0">
                <a:solidFill>
                  <a:srgbClr val="017A37"/>
                </a:solidFill>
              </a:rPr>
              <a:t> </a:t>
            </a:r>
            <a:r>
              <a:rPr lang="cy-GB" sz="2400" noProof="0" dirty="0" err="1">
                <a:solidFill>
                  <a:srgbClr val="017A37"/>
                </a:solidFill>
              </a:rPr>
              <a:t>Huat</a:t>
            </a:r>
            <a:r>
              <a:rPr lang="cy-GB" sz="2400" noProof="0" dirty="0">
                <a:solidFill>
                  <a:srgbClr val="017A37"/>
                </a:solidFill>
              </a:rPr>
              <a:t> a </a:t>
            </a:r>
            <a:r>
              <a:rPr lang="cy-GB" sz="2400" noProof="0" dirty="0" err="1">
                <a:solidFill>
                  <a:srgbClr val="017A37"/>
                </a:solidFill>
              </a:rPr>
              <a:t>Morrison</a:t>
            </a:r>
            <a:r>
              <a:rPr lang="cy-GB" sz="2400" noProof="0" dirty="0">
                <a:solidFill>
                  <a:srgbClr val="017A37"/>
                </a:solidFill>
              </a:rPr>
              <a:t> 2024 – Prif ddaroganwyr prinder athrawon yn rhyngwladol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tâl, adnoddau ac ymddygiad i gyd yn ffactorau pwysig 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bwrsariaethau, ysgoloriaethau a thâl cysylltiedig â pherfformiad ac ati, yn annigonol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ffocws ar godi statws addysgu</a:t>
            </a:r>
          </a:p>
          <a:p>
            <a:endParaRPr lang="cy-GB" noProof="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484496-E706-4159-AEC6-15B75B49AC1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cy-GB" noProof="0" dirty="0"/>
              <a:t>Gwersi rhyngwladol – dim atebion cyflym (1)</a:t>
            </a:r>
          </a:p>
          <a:p>
            <a:endParaRPr lang="cy-GB" noProof="0" dirty="0"/>
          </a:p>
        </p:txBody>
      </p:sp>
    </p:spTree>
    <p:extLst>
      <p:ext uri="{BB962C8B-B14F-4D97-AF65-F5344CB8AC3E}">
        <p14:creationId xmlns:p14="http://schemas.microsoft.com/office/powerpoint/2010/main" val="280001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Rhagolwg Polisi 2024 yr OECD: 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ni all yr un lifer unigol ddatrys prinderau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ffocws ar recriwtio a </a:t>
            </a:r>
            <a:r>
              <a:rPr lang="cy-GB" dirty="0">
                <a:solidFill>
                  <a:srgbClr val="017A37"/>
                </a:solidFill>
                <a:latin typeface="+mn-lt"/>
              </a:rPr>
              <a:t>chadw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cynllunio cadarn wedi’i yrru gan ddata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gwerthfawrogi arbenigedd athrawon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lleihau biwrocratiaeth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gwreiddio datblygiad proffesiynol parhaus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addasu i newid technolegol a chymdeithasol </a:t>
            </a:r>
          </a:p>
          <a:p>
            <a:pPr marL="800100" lvl="1" indent="-342900">
              <a:spcBef>
                <a:spcPts val="600"/>
              </a:spcBef>
              <a:buFont typeface="Calibri" panose="020F0502020204030204" pitchFamily="34" charset="0"/>
              <a:buChar char="-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sicrhau bod athrawon yn cymryd rhan weithgar mewn d</a:t>
            </a:r>
            <a:r>
              <a:rPr lang="cy-GB" dirty="0">
                <a:solidFill>
                  <a:srgbClr val="017A37"/>
                </a:solidFill>
                <a:latin typeface="+mn-lt"/>
              </a:rPr>
              <a:t>atblygiad polisi</a:t>
            </a:r>
            <a:endParaRPr lang="cy-GB" noProof="0" dirty="0">
              <a:latin typeface="+mn-lt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449DF4-7BBF-4307-8840-EB4322214CB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y-GB" dirty="0"/>
              <a:t>Gwersi rhyngwladol – dim atebion cyflym(</a:t>
            </a:r>
            <a:r>
              <a:rPr lang="cy-GB" noProof="0" dirty="0"/>
              <a:t>2)</a:t>
            </a:r>
          </a:p>
          <a:p>
            <a:endParaRPr lang="cy-GB" noProof="0" dirty="0"/>
          </a:p>
        </p:txBody>
      </p:sp>
    </p:spTree>
    <p:extLst>
      <p:ext uri="{BB962C8B-B14F-4D97-AF65-F5344CB8AC3E}">
        <p14:creationId xmlns:p14="http://schemas.microsoft.com/office/powerpoint/2010/main" val="15370258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cy-GB" sz="2400" noProof="0" dirty="0">
                <a:solidFill>
                  <a:srgbClr val="017A37"/>
                </a:solidFill>
              </a:rPr>
              <a:t>Gwerthuso statws y proffesiwn addysgu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hyrwyddo naratif cadarnhaol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dirty="0">
                <a:solidFill>
                  <a:srgbClr val="017A37"/>
                </a:solidFill>
                <a:latin typeface="+mn-lt"/>
              </a:rPr>
              <a:t>dat</a:t>
            </a:r>
            <a:r>
              <a:rPr lang="cy-GB" dirty="0">
                <a:solidFill>
                  <a:srgbClr val="017A37"/>
                </a:solidFill>
                <a:latin typeface="+mn-lt"/>
              </a:rPr>
              <a:t>hlu cyfraniadau athrawon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meithrin ffydd ac annibyniaeth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cy-GB" sz="2400" noProof="0" dirty="0">
                <a:solidFill>
                  <a:srgbClr val="017A37"/>
                </a:solidFill>
              </a:rPr>
              <a:t>Gwella amodau gweithio a sicrhau bod tâl yn gystadleuol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amrywiaeth o gyfleoedd dilyniant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lleihau baich gwaith a biwrocratiaeth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cefnogi datblygiad proffesiynol gydol gyrfa </a:t>
            </a:r>
          </a:p>
          <a:p>
            <a:endParaRPr lang="cy-GB" noProof="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33C4DC-BC49-47E8-B7C1-BAD42C99BC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y-GB" noProof="0" dirty="0"/>
              <a:t>Casgliadau – blaenoriaethau allweddol</a:t>
            </a:r>
          </a:p>
          <a:p>
            <a:endParaRPr lang="cy-GB" noProof="0" dirty="0"/>
          </a:p>
        </p:txBody>
      </p:sp>
    </p:spTree>
    <p:extLst>
      <p:ext uri="{BB962C8B-B14F-4D97-AF65-F5344CB8AC3E}">
        <p14:creationId xmlns:p14="http://schemas.microsoft.com/office/powerpoint/2010/main" val="21311150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 startAt="3"/>
            </a:pPr>
            <a:r>
              <a:rPr lang="cy-GB" sz="2400" noProof="0" dirty="0">
                <a:solidFill>
                  <a:srgbClr val="017A37"/>
                </a:solidFill>
              </a:rPr>
              <a:t>Gwell hyblygrwydd a chydbwysedd gwell rhwng bywyd a gwaith 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ystyried opsiynau gweithio hyblyg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adeiladu ar waith yr </a:t>
            </a: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OECD</a:t>
            </a:r>
            <a:r>
              <a:rPr lang="cy-GB" dirty="0">
                <a:solidFill>
                  <a:srgbClr val="017A37"/>
                </a:solidFill>
                <a:latin typeface="+mn-lt"/>
              </a:rPr>
              <a:t> ar ddyfodol addysgu yng Nghymru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457200" indent="-457200">
              <a:spcBef>
                <a:spcPts val="600"/>
              </a:spcBef>
              <a:buFont typeface="+mj-lt"/>
              <a:buAutoNum type="arabicPeriod" startAt="3"/>
            </a:pPr>
            <a:r>
              <a:rPr lang="cy-GB" sz="2400" noProof="0" dirty="0">
                <a:solidFill>
                  <a:srgbClr val="017A37"/>
                </a:solidFill>
              </a:rPr>
              <a:t>Adeiladu gweithlu sy’n adlewyrchu anghenion Cymru 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angen mwy o athrawon i addysgu Cymraeg/</a:t>
            </a:r>
            <a:r>
              <a:rPr lang="cy-GB" dirty="0">
                <a:solidFill>
                  <a:srgbClr val="017A37"/>
                </a:solidFill>
                <a:latin typeface="+mn-lt"/>
              </a:rPr>
              <a:t>trwy gyfrwng y Gymraeg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gwella sgiliau’r gweithlu addysgu presennol – hybu hyder ieithyddol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17A37"/>
                </a:solidFill>
                <a:latin typeface="+mn-lt"/>
              </a:rPr>
              <a:t>t</a:t>
            </a:r>
            <a:r>
              <a:rPr lang="cy-GB" noProof="0" dirty="0" err="1">
                <a:solidFill>
                  <a:srgbClr val="017A37"/>
                </a:solidFill>
                <a:latin typeface="+mn-lt"/>
              </a:rPr>
              <a:t>argedu</a:t>
            </a:r>
            <a:r>
              <a:rPr lang="cy-GB" noProof="0" dirty="0">
                <a:solidFill>
                  <a:srgbClr val="017A37"/>
                </a:solidFill>
                <a:latin typeface="+mn-lt"/>
              </a:rPr>
              <a:t> grwpiau ethnig sydd wedi’u tangynrychioli – allgymorth a chymorth ariannol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hyrwyddo addysgu yn gynnar – mewn ysgolion a phrifysgolion 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endParaRPr lang="cy-GB" noProof="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E6933E-0BA0-4E89-94E9-F60DA10568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y-GB" noProof="0" dirty="0"/>
              <a:t>Casgliadau – blaenoriaethau </a:t>
            </a:r>
            <a:r>
              <a:rPr lang="cy-GB" dirty="0"/>
              <a:t>allweddol</a:t>
            </a:r>
            <a:endParaRPr lang="cy-GB" noProof="0" dirty="0"/>
          </a:p>
          <a:p>
            <a:endParaRPr lang="cy-GB" noProof="0" dirty="0"/>
          </a:p>
        </p:txBody>
      </p:sp>
    </p:spTree>
    <p:extLst>
      <p:ext uri="{BB962C8B-B14F-4D97-AF65-F5344CB8AC3E}">
        <p14:creationId xmlns:p14="http://schemas.microsoft.com/office/powerpoint/2010/main" val="768090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E416A72C-D944-4843-8415-9396206D5D69}"/>
              </a:ext>
            </a:extLst>
          </p:cNvPr>
          <p:cNvGraphicFramePr>
            <a:graphicFrameLocks/>
          </p:cNvGraphicFramePr>
          <p:nvPr/>
        </p:nvGraphicFramePr>
        <p:xfrm>
          <a:off x="0" y="41096"/>
          <a:ext cx="6084847" cy="3387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315A580-9005-48E5-9755-E6C296C407CC}"/>
              </a:ext>
            </a:extLst>
          </p:cNvPr>
          <p:cNvGraphicFramePr>
            <a:graphicFrameLocks/>
          </p:cNvGraphicFramePr>
          <p:nvPr/>
        </p:nvGraphicFramePr>
        <p:xfrm>
          <a:off x="6107153" y="41095"/>
          <a:ext cx="6084847" cy="3387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B2DBB20A-04B6-4232-BDFA-270716E55429}"/>
              </a:ext>
            </a:extLst>
          </p:cNvPr>
          <p:cNvSpPr txBox="1"/>
          <p:nvPr/>
        </p:nvSpPr>
        <p:spPr>
          <a:xfrm>
            <a:off x="0" y="307811"/>
            <a:ext cx="4280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Tuedd</a:t>
            </a:r>
            <a:r>
              <a:rPr lang="en-GB" sz="1400" b="1" u="sng" dirty="0"/>
              <a:t> 10 </a:t>
            </a:r>
            <a:r>
              <a:rPr lang="en-GB" sz="1400" b="1" u="sng" dirty="0" err="1"/>
              <a:t>mlynedd</a:t>
            </a:r>
            <a:r>
              <a:rPr lang="en-GB" sz="1400" b="1" u="sng" dirty="0"/>
              <a:t> o ANG </a:t>
            </a:r>
            <a:r>
              <a:rPr lang="en-GB" sz="1400" b="1" u="sng" dirty="0" err="1"/>
              <a:t>cofrestredig</a:t>
            </a:r>
            <a:endParaRPr lang="en-GB" sz="1400" b="1" u="sng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9833" y="-549"/>
            <a:ext cx="4843089" cy="47171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A8117C"/>
                </a:solidFill>
              </a:rPr>
              <a:t>Recriwtio</a:t>
            </a:r>
            <a:r>
              <a:rPr lang="en-GB" dirty="0">
                <a:solidFill>
                  <a:srgbClr val="A8117C"/>
                </a:solidFill>
              </a:rPr>
              <a:t> </a:t>
            </a:r>
            <a:r>
              <a:rPr lang="en-GB" dirty="0" err="1">
                <a:solidFill>
                  <a:srgbClr val="A8117C"/>
                </a:solidFill>
              </a:rPr>
              <a:t>athrawon</a:t>
            </a:r>
            <a:r>
              <a:rPr lang="en-GB" dirty="0">
                <a:solidFill>
                  <a:srgbClr val="A8117C"/>
                </a:solidFill>
              </a:rPr>
              <a:t>: ANG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3E3A8E2-A18E-4587-9F05-310B46F9B84C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351EE9E-340F-41BB-8BB3-2082B8B21B8D}"/>
              </a:ext>
            </a:extLst>
          </p:cNvPr>
          <p:cNvCxnSpPr>
            <a:cxnSpLocks/>
          </p:cNvCxnSpPr>
          <p:nvPr/>
        </p:nvCxnSpPr>
        <p:spPr>
          <a:xfrm>
            <a:off x="89210" y="3414443"/>
            <a:ext cx="11978953" cy="14557"/>
          </a:xfrm>
          <a:prstGeom prst="line">
            <a:avLst/>
          </a:prstGeom>
          <a:ln w="28575">
            <a:solidFill>
              <a:srgbClr val="A8117C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0644145-D692-4873-9346-793A2C72DADF}"/>
              </a:ext>
            </a:extLst>
          </p:cNvPr>
          <p:cNvSpPr txBox="1"/>
          <p:nvPr/>
        </p:nvSpPr>
        <p:spPr>
          <a:xfrm>
            <a:off x="6107152" y="307811"/>
            <a:ext cx="36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Canran</a:t>
            </a:r>
            <a:r>
              <a:rPr lang="en-GB" sz="1400" b="1" u="sng" dirty="0"/>
              <a:t> </a:t>
            </a:r>
            <a:r>
              <a:rPr lang="en-GB" sz="1400" b="1" u="sng" dirty="0" err="1"/>
              <a:t>o’r</a:t>
            </a:r>
            <a:r>
              <a:rPr lang="en-GB" sz="1400" b="1" u="sng" dirty="0"/>
              <a:t> ANG </a:t>
            </a:r>
            <a:r>
              <a:rPr lang="en-GB" sz="1400" b="1" u="sng" dirty="0" err="1"/>
              <a:t>mewn</a:t>
            </a:r>
            <a:r>
              <a:rPr lang="en-GB" sz="1400" b="1" u="sng" dirty="0"/>
              <a:t> </a:t>
            </a:r>
            <a:r>
              <a:rPr lang="en-GB" sz="1400" b="1" u="sng" dirty="0" err="1"/>
              <a:t>cyfrannedd</a:t>
            </a:r>
            <a:r>
              <a:rPr lang="en-GB" sz="1400" b="1" u="sng" dirty="0"/>
              <a:t> </a:t>
            </a:r>
            <a:r>
              <a:rPr lang="en-GB" sz="1400" b="1" u="sng" dirty="0" err="1"/>
              <a:t>a’r</a:t>
            </a:r>
            <a:r>
              <a:rPr lang="en-GB" sz="1400" b="1" u="sng" dirty="0"/>
              <a:t>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endParaRPr lang="en-GB" sz="1400" b="1" u="sng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E93935-E480-44B2-9BAE-D03BAD174995}"/>
              </a:ext>
            </a:extLst>
          </p:cNvPr>
          <p:cNvCxnSpPr>
            <a:cxnSpLocks/>
          </p:cNvCxnSpPr>
          <p:nvPr/>
        </p:nvCxnSpPr>
        <p:spPr>
          <a:xfrm>
            <a:off x="6107153" y="307811"/>
            <a:ext cx="0" cy="3038534"/>
          </a:xfrm>
          <a:prstGeom prst="line">
            <a:avLst/>
          </a:prstGeom>
          <a:ln w="28575">
            <a:solidFill>
              <a:srgbClr val="A8117C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F39832C6-8E91-4A69-8EB4-B0F0C3AA4086}"/>
              </a:ext>
            </a:extLst>
          </p:cNvPr>
          <p:cNvGraphicFramePr>
            <a:graphicFrameLocks/>
          </p:cNvGraphicFramePr>
          <p:nvPr/>
        </p:nvGraphicFramePr>
        <p:xfrm>
          <a:off x="1" y="3650724"/>
          <a:ext cx="12192000" cy="3207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47CB9E3E-05EE-4398-A724-605AD8233D60}"/>
              </a:ext>
            </a:extLst>
          </p:cNvPr>
          <p:cNvSpPr txBox="1"/>
          <p:nvPr/>
        </p:nvSpPr>
        <p:spPr>
          <a:xfrm>
            <a:off x="0" y="3414443"/>
            <a:ext cx="78053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Canran</a:t>
            </a:r>
            <a:r>
              <a:rPr lang="en-GB" sz="1400" b="1" u="sng" dirty="0"/>
              <a:t> </a:t>
            </a:r>
            <a:r>
              <a:rPr lang="en-GB" sz="1400" b="1" u="sng" dirty="0" err="1"/>
              <a:t>o’r</a:t>
            </a:r>
            <a:r>
              <a:rPr lang="en-GB" sz="1400" b="1" u="sng" dirty="0"/>
              <a:t> ANG o </a:t>
            </a:r>
            <a:r>
              <a:rPr lang="en-GB" sz="1400" b="1" u="sng" dirty="0" err="1"/>
              <a:t>leiafrifoedd</a:t>
            </a:r>
            <a:r>
              <a:rPr lang="en-GB" sz="1400" b="1" u="sng" dirty="0"/>
              <a:t> </a:t>
            </a:r>
            <a:r>
              <a:rPr lang="en-GB" sz="1400" b="1" u="sng" dirty="0" err="1"/>
              <a:t>ethnig</a:t>
            </a:r>
            <a:r>
              <a:rPr lang="en-GB" sz="1400" b="1" u="sng" dirty="0"/>
              <a:t> </a:t>
            </a:r>
            <a:r>
              <a:rPr lang="en-GB" sz="1400" b="1" u="sng" dirty="0" err="1"/>
              <a:t>a’r</a:t>
            </a:r>
            <a:r>
              <a:rPr lang="en-GB" sz="1400" b="1" u="sng" dirty="0"/>
              <a:t>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25286411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 startAt="5"/>
            </a:pPr>
            <a:r>
              <a:rPr lang="cy-GB" sz="2400" noProof="0" dirty="0">
                <a:solidFill>
                  <a:srgbClr val="017A37"/>
                </a:solidFill>
              </a:rPr>
              <a:t>Datblygu polisi seiliedig ar dystiolaeth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  <a:latin typeface="+mn-lt"/>
              </a:rPr>
              <a:t>defnyddio data o gofrestr CGA i lywio cynllunio'r gweithlu 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gwrando ar brofiadau ymarferwyr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y-GB" noProof="0" dirty="0">
                <a:solidFill>
                  <a:srgbClr val="017A37"/>
                </a:solidFill>
                <a:latin typeface="+mn-lt"/>
              </a:rPr>
              <a:t>dysgu o arfer gorau rhyngwladol</a:t>
            </a:r>
            <a:endParaRPr lang="cy-GB" sz="2400" noProof="0" dirty="0">
              <a:solidFill>
                <a:srgbClr val="017A37"/>
              </a:solidFill>
              <a:latin typeface="+mn-lt"/>
            </a:endParaRPr>
          </a:p>
          <a:p>
            <a:endParaRPr lang="cy-GB" noProof="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573B009-62D7-46D5-8013-F038EAF1B8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y-GB" noProof="0" dirty="0"/>
              <a:t>Casgliadau – blaenoriaethau allweddol</a:t>
            </a:r>
          </a:p>
          <a:p>
            <a:endParaRPr lang="cy-GB" noProof="0" dirty="0"/>
          </a:p>
        </p:txBody>
      </p:sp>
    </p:spTree>
    <p:extLst>
      <p:ext uri="{BB962C8B-B14F-4D97-AF65-F5344CB8AC3E}">
        <p14:creationId xmlns:p14="http://schemas.microsoft.com/office/powerpoint/2010/main" val="1875472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400" noProof="0" dirty="0">
                <a:solidFill>
                  <a:srgbClr val="017A37"/>
                </a:solidFill>
              </a:rPr>
              <a:t>Beth yw prif ddaroganwyr prinder athrawon yn rhyngwladol</a:t>
            </a:r>
            <a:r>
              <a:rPr lang="en-US" dirty="0"/>
              <a:t>? Steven </a:t>
            </a:r>
            <a:r>
              <a:rPr lang="en-US" dirty="0" err="1"/>
              <a:t>Gorard</a:t>
            </a:r>
            <a:r>
              <a:rPr lang="en-US" dirty="0"/>
              <a:t>, Mark Ledger, </a:t>
            </a:r>
            <a:r>
              <a:rPr lang="en-US" dirty="0" err="1"/>
              <a:t>Beng</a:t>
            </a:r>
            <a:r>
              <a:rPr lang="en-US" dirty="0"/>
              <a:t> </a:t>
            </a:r>
            <a:r>
              <a:rPr lang="en-US" dirty="0" err="1"/>
              <a:t>Huat</a:t>
            </a:r>
            <a:r>
              <a:rPr lang="en-US" dirty="0"/>
              <a:t> Seng a Rebecca Morrison. Research Papers in Education. 2025.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0" dirty="0" err="1">
                <a:effectLst/>
              </a:rPr>
              <a:t>Adroddiad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byd-eang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ar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athrawon</a:t>
            </a:r>
            <a:r>
              <a:rPr lang="en-GB" dirty="0"/>
              <a:t>.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Rhnglwaladol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Athrawon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</a:t>
            </a:r>
            <a:r>
              <a:rPr lang="en-GB" dirty="0" err="1"/>
              <a:t>Addysg</a:t>
            </a:r>
            <a:r>
              <a:rPr lang="en-GB" dirty="0"/>
              <a:t> 2030. UNESCO. 2024.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0" dirty="0" err="1">
                <a:effectLst/>
              </a:rPr>
              <a:t>Rhagolwf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polisi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addysg</a:t>
            </a:r>
            <a:r>
              <a:rPr lang="en-GB" i="0" dirty="0">
                <a:effectLst/>
              </a:rPr>
              <a:t>.</a:t>
            </a:r>
            <a:r>
              <a:rPr lang="en-GB" dirty="0"/>
              <a:t> Ail-</a:t>
            </a:r>
            <a:r>
              <a:rPr lang="en-GB" dirty="0" err="1"/>
              <a:t>lunio</a:t>
            </a:r>
            <a:r>
              <a:rPr lang="en-GB" dirty="0"/>
              <a:t> </a:t>
            </a:r>
            <a:r>
              <a:rPr lang="en-GB" dirty="0" err="1"/>
              <a:t>Addysgu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Broffesiwn</a:t>
            </a:r>
            <a:r>
              <a:rPr lang="en-GB" dirty="0"/>
              <a:t> </a:t>
            </a:r>
            <a:r>
              <a:rPr lang="en-GB" dirty="0" err="1"/>
              <a:t>sy’n</a:t>
            </a:r>
            <a:r>
              <a:rPr lang="en-GB" dirty="0"/>
              <a:t> </a:t>
            </a:r>
            <a:r>
              <a:rPr lang="en-GB" dirty="0" err="1"/>
              <a:t>Ffynu</a:t>
            </a:r>
            <a:r>
              <a:rPr lang="en-GB" dirty="0"/>
              <a:t> o ABC </a:t>
            </a:r>
            <a:r>
              <a:rPr lang="en-GB" dirty="0" err="1"/>
              <a:t>i</a:t>
            </a:r>
            <a:r>
              <a:rPr lang="en-GB" dirty="0"/>
              <a:t> AI. OECD. 2024.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0" dirty="0" err="1">
                <a:effectLst/>
              </a:rPr>
              <a:t>Proffesiwn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addysgu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i’r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dyfodol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i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Gymru</a:t>
            </a:r>
            <a:r>
              <a:rPr lang="en-GB" i="0" dirty="0">
                <a:effectLst/>
              </a:rPr>
              <a:t>. </a:t>
            </a:r>
            <a:r>
              <a:rPr lang="en-GB" i="0" dirty="0" err="1">
                <a:effectLst/>
              </a:rPr>
              <a:t>Prifsygol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Metropolitain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Caerdydd</a:t>
            </a:r>
            <a:r>
              <a:rPr lang="en-GB" dirty="0"/>
              <a:t>. 2024.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0" dirty="0" err="1">
                <a:effectLst/>
              </a:rPr>
              <a:t>Cymhelliant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i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recriwtio</a:t>
            </a:r>
            <a:r>
              <a:rPr lang="en-GB" i="0" dirty="0">
                <a:effectLst/>
              </a:rPr>
              <a:t> a </a:t>
            </a:r>
            <a:r>
              <a:rPr lang="en-GB" i="0" dirty="0" err="1">
                <a:effectLst/>
              </a:rPr>
              <a:t>dargadw</a:t>
            </a:r>
            <a:r>
              <a:rPr lang="en-GB" i="0" dirty="0">
                <a:effectLst/>
              </a:rPr>
              <a:t> </a:t>
            </a:r>
            <a:r>
              <a:rPr lang="en-GB" i="0" dirty="0" err="1">
                <a:effectLst/>
              </a:rPr>
              <a:t>ath</a:t>
            </a:r>
            <a:r>
              <a:rPr lang="en-GB" dirty="0" err="1"/>
              <a:t>awon</a:t>
            </a:r>
            <a:r>
              <a:rPr lang="en-GB" dirty="0"/>
              <a:t> </a:t>
            </a:r>
            <a:r>
              <a:rPr lang="en-GB" dirty="0" err="1"/>
              <a:t>yng</a:t>
            </a:r>
            <a:r>
              <a:rPr lang="en-GB" dirty="0"/>
              <a:t> </a:t>
            </a:r>
            <a:r>
              <a:rPr lang="en-GB" dirty="0" err="1"/>
              <a:t>Nghymru</a:t>
            </a:r>
            <a:r>
              <a:rPr lang="en-GB" dirty="0"/>
              <a:t>. </a:t>
            </a:r>
            <a:r>
              <a:rPr lang="en-US" dirty="0"/>
              <a:t>Jo Hutchinson, Joni Kelly, Luke </a:t>
            </a:r>
            <a:r>
              <a:rPr lang="en-US" dirty="0" err="1"/>
              <a:t>Sibieta</a:t>
            </a:r>
            <a:r>
              <a:rPr lang="en-US"/>
              <a:t> a </a:t>
            </a:r>
            <a:r>
              <a:rPr lang="en-US" dirty="0"/>
              <a:t>James </a:t>
            </a:r>
            <a:r>
              <a:rPr lang="en-US" dirty="0" err="1"/>
              <a:t>Zuccollo</a:t>
            </a:r>
            <a:r>
              <a:rPr lang="en-US" dirty="0"/>
              <a:t>. 2024.</a:t>
            </a:r>
            <a:endParaRPr lang="en-GB" i="0" dirty="0">
              <a:effectLst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573B009-62D7-46D5-8013-F038EAF1B8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err="1"/>
              <a:t>Cyfeirnodau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041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-9832" y="-549"/>
            <a:ext cx="4616208" cy="44747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A8117C"/>
                </a:solidFill>
              </a:rPr>
              <a:t>Recriwtio</a:t>
            </a:r>
            <a:r>
              <a:rPr lang="en-GB" dirty="0">
                <a:solidFill>
                  <a:srgbClr val="A8117C"/>
                </a:solidFill>
              </a:rPr>
              <a:t> </a:t>
            </a:r>
            <a:r>
              <a:rPr lang="en-GB" dirty="0" err="1">
                <a:solidFill>
                  <a:srgbClr val="A8117C"/>
                </a:solidFill>
              </a:rPr>
              <a:t>athrawon</a:t>
            </a:r>
            <a:r>
              <a:rPr lang="en-GB" dirty="0">
                <a:solidFill>
                  <a:srgbClr val="A8117C"/>
                </a:solidFill>
              </a:rPr>
              <a:t>: ANG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3E3A8E2-A18E-4587-9F05-310B46F9B84C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62364931-42D6-4C28-AF0A-3BFD9FBEE8D9}"/>
              </a:ext>
            </a:extLst>
          </p:cNvPr>
          <p:cNvGraphicFramePr>
            <a:graphicFrameLocks/>
          </p:cNvGraphicFramePr>
          <p:nvPr/>
        </p:nvGraphicFramePr>
        <p:xfrm>
          <a:off x="-15674" y="657884"/>
          <a:ext cx="6122827" cy="6208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EC68142C-50D5-4370-83CF-82C1D3630922}"/>
              </a:ext>
            </a:extLst>
          </p:cNvPr>
          <p:cNvSpPr txBox="1"/>
          <p:nvPr/>
        </p:nvSpPr>
        <p:spPr>
          <a:xfrm>
            <a:off x="6875" y="350107"/>
            <a:ext cx="6069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Canran</a:t>
            </a:r>
            <a:r>
              <a:rPr lang="en-GB" sz="1400" b="1" u="sng" dirty="0"/>
              <a:t> </a:t>
            </a:r>
            <a:r>
              <a:rPr lang="en-GB" sz="1400" b="1" u="sng" dirty="0" err="1"/>
              <a:t>o’r</a:t>
            </a:r>
            <a:r>
              <a:rPr lang="en-GB" sz="1400" b="1" u="sng" dirty="0"/>
              <a:t> ANG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o 2021-2025</a:t>
            </a: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2E617FCE-E609-4A7C-ABD3-4D6AECDE30F0}"/>
              </a:ext>
            </a:extLst>
          </p:cNvPr>
          <p:cNvGraphicFramePr>
            <a:graphicFrameLocks/>
          </p:cNvGraphicFramePr>
          <p:nvPr/>
        </p:nvGraphicFramePr>
        <p:xfrm>
          <a:off x="6107153" y="657883"/>
          <a:ext cx="6084847" cy="6208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40D0E4F9-28EE-463A-ACDE-04F37AC0A866}"/>
              </a:ext>
            </a:extLst>
          </p:cNvPr>
          <p:cNvSpPr txBox="1"/>
          <p:nvPr/>
        </p:nvSpPr>
        <p:spPr>
          <a:xfrm>
            <a:off x="6107153" y="350107"/>
            <a:ext cx="5941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Canran</a:t>
            </a:r>
            <a:r>
              <a:rPr lang="en-GB" sz="1400" b="1" u="sng" dirty="0"/>
              <a:t> </a:t>
            </a:r>
            <a:r>
              <a:rPr lang="en-GB" sz="1400" b="1" u="sng" dirty="0" err="1"/>
              <a:t>o’r</a:t>
            </a:r>
            <a:r>
              <a:rPr lang="en-GB" sz="1400" b="1" u="sng" dirty="0"/>
              <a:t> </a:t>
            </a:r>
            <a:r>
              <a:rPr lang="en-GB" sz="1400" b="1" u="sng" dirty="0" err="1"/>
              <a:t>holl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ôl</a:t>
            </a:r>
            <a:r>
              <a:rPr lang="en-GB" sz="1400" b="1" u="sng" dirty="0"/>
              <a:t> </a:t>
            </a:r>
            <a:r>
              <a:rPr lang="en-GB" sz="1400" b="1" u="sng" dirty="0" err="1"/>
              <a:t>gallu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y </a:t>
            </a:r>
            <a:r>
              <a:rPr lang="en-GB" sz="1400" b="1" u="sng" dirty="0" err="1"/>
              <a:t>Gymraeg</a:t>
            </a:r>
            <a:r>
              <a:rPr lang="en-GB" sz="1400" b="1" u="sng" dirty="0"/>
              <a:t> o 2021-2025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5CA7644-9302-487A-BF3B-B3A1E4FA7C41}"/>
              </a:ext>
            </a:extLst>
          </p:cNvPr>
          <p:cNvCxnSpPr>
            <a:cxnSpLocks/>
          </p:cNvCxnSpPr>
          <p:nvPr/>
        </p:nvCxnSpPr>
        <p:spPr>
          <a:xfrm flipH="1">
            <a:off x="6089851" y="398761"/>
            <a:ext cx="17302" cy="6391038"/>
          </a:xfrm>
          <a:prstGeom prst="line">
            <a:avLst/>
          </a:prstGeom>
          <a:ln w="28575">
            <a:solidFill>
              <a:srgbClr val="A8117C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131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6304" y="-5359"/>
            <a:ext cx="9452328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750A00"/>
                </a:solidFill>
              </a:rPr>
              <a:t>Dargadwedd</a:t>
            </a:r>
            <a:r>
              <a:rPr lang="en-GB" dirty="0">
                <a:solidFill>
                  <a:srgbClr val="750A00"/>
                </a:solidFill>
              </a:rPr>
              <a:t> </a:t>
            </a:r>
            <a:r>
              <a:rPr lang="en-GB" dirty="0" err="1">
                <a:solidFill>
                  <a:srgbClr val="750A00"/>
                </a:solidFill>
              </a:rPr>
              <a:t>athrawon</a:t>
            </a:r>
            <a:r>
              <a:rPr lang="en-GB" dirty="0">
                <a:solidFill>
                  <a:srgbClr val="750A00"/>
                </a:solidFill>
              </a:rPr>
              <a:t>: </a:t>
            </a:r>
            <a:r>
              <a:rPr lang="en-GB" dirty="0" err="1">
                <a:solidFill>
                  <a:srgbClr val="750A00"/>
                </a:solidFill>
              </a:rPr>
              <a:t>Newid</a:t>
            </a:r>
            <a:r>
              <a:rPr lang="en-GB" dirty="0">
                <a:solidFill>
                  <a:srgbClr val="750A00"/>
                </a:solidFill>
              </a:rPr>
              <a:t> o </a:t>
            </a:r>
            <a:r>
              <a:rPr lang="en-GB" dirty="0" err="1">
                <a:solidFill>
                  <a:srgbClr val="750A00"/>
                </a:solidFill>
              </a:rPr>
              <a:t>flwyddyn</a:t>
            </a:r>
            <a:r>
              <a:rPr lang="en-GB" dirty="0">
                <a:solidFill>
                  <a:srgbClr val="750A00"/>
                </a:solidFill>
              </a:rPr>
              <a:t> </a:t>
            </a:r>
            <a:r>
              <a:rPr lang="en-GB" dirty="0" err="1">
                <a:solidFill>
                  <a:srgbClr val="750A00"/>
                </a:solidFill>
              </a:rPr>
              <a:t>i</a:t>
            </a:r>
            <a:r>
              <a:rPr lang="en-GB" dirty="0">
                <a:solidFill>
                  <a:srgbClr val="750A00"/>
                </a:solidFill>
              </a:rPr>
              <a:t> </a:t>
            </a:r>
            <a:r>
              <a:rPr lang="en-GB" dirty="0" err="1">
                <a:solidFill>
                  <a:srgbClr val="750A00"/>
                </a:solidFill>
              </a:rPr>
              <a:t>flwyddyn</a:t>
            </a:r>
            <a:endParaRPr lang="en-GB" dirty="0">
              <a:solidFill>
                <a:srgbClr val="750A00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F130B93-99D2-4847-AF46-4DD0ECB52108}"/>
              </a:ext>
            </a:extLst>
          </p:cNvPr>
          <p:cNvGraphicFramePr>
            <a:graphicFrameLocks noGrp="1"/>
          </p:cNvGraphicFramePr>
          <p:nvPr/>
        </p:nvGraphicFramePr>
        <p:xfrm>
          <a:off x="123836" y="822656"/>
          <a:ext cx="11921331" cy="1563120"/>
        </p:xfrm>
        <a:graphic>
          <a:graphicData uri="http://schemas.openxmlformats.org/drawingml/2006/table">
            <a:tbl>
              <a:tblPr/>
              <a:tblGrid>
                <a:gridCol w="3868061">
                  <a:extLst>
                    <a:ext uri="{9D8B030D-6E8A-4147-A177-3AD203B41FA5}">
                      <a16:colId xmlns:a16="http://schemas.microsoft.com/office/drawing/2014/main" val="1703691630"/>
                    </a:ext>
                  </a:extLst>
                </a:gridCol>
                <a:gridCol w="805327">
                  <a:extLst>
                    <a:ext uri="{9D8B030D-6E8A-4147-A177-3AD203B41FA5}">
                      <a16:colId xmlns:a16="http://schemas.microsoft.com/office/drawing/2014/main" val="1343885497"/>
                    </a:ext>
                  </a:extLst>
                </a:gridCol>
                <a:gridCol w="805327">
                  <a:extLst>
                    <a:ext uri="{9D8B030D-6E8A-4147-A177-3AD203B41FA5}">
                      <a16:colId xmlns:a16="http://schemas.microsoft.com/office/drawing/2014/main" val="4086901781"/>
                    </a:ext>
                  </a:extLst>
                </a:gridCol>
                <a:gridCol w="805327">
                  <a:extLst>
                    <a:ext uri="{9D8B030D-6E8A-4147-A177-3AD203B41FA5}">
                      <a16:colId xmlns:a16="http://schemas.microsoft.com/office/drawing/2014/main" val="170366259"/>
                    </a:ext>
                  </a:extLst>
                </a:gridCol>
                <a:gridCol w="805327">
                  <a:extLst>
                    <a:ext uri="{9D8B030D-6E8A-4147-A177-3AD203B41FA5}">
                      <a16:colId xmlns:a16="http://schemas.microsoft.com/office/drawing/2014/main" val="4098235589"/>
                    </a:ext>
                  </a:extLst>
                </a:gridCol>
                <a:gridCol w="805327">
                  <a:extLst>
                    <a:ext uri="{9D8B030D-6E8A-4147-A177-3AD203B41FA5}">
                      <a16:colId xmlns:a16="http://schemas.microsoft.com/office/drawing/2014/main" val="1011445374"/>
                    </a:ext>
                  </a:extLst>
                </a:gridCol>
                <a:gridCol w="805327">
                  <a:extLst>
                    <a:ext uri="{9D8B030D-6E8A-4147-A177-3AD203B41FA5}">
                      <a16:colId xmlns:a16="http://schemas.microsoft.com/office/drawing/2014/main" val="2167181804"/>
                    </a:ext>
                  </a:extLst>
                </a:gridCol>
                <a:gridCol w="805327">
                  <a:extLst>
                    <a:ext uri="{9D8B030D-6E8A-4147-A177-3AD203B41FA5}">
                      <a16:colId xmlns:a16="http://schemas.microsoft.com/office/drawing/2014/main" val="961199916"/>
                    </a:ext>
                  </a:extLst>
                </a:gridCol>
                <a:gridCol w="805327">
                  <a:extLst>
                    <a:ext uri="{9D8B030D-6E8A-4147-A177-3AD203B41FA5}">
                      <a16:colId xmlns:a16="http://schemas.microsoft.com/office/drawing/2014/main" val="137052890"/>
                    </a:ext>
                  </a:extLst>
                </a:gridCol>
                <a:gridCol w="805327">
                  <a:extLst>
                    <a:ext uri="{9D8B030D-6E8A-4147-A177-3AD203B41FA5}">
                      <a16:colId xmlns:a16="http://schemas.microsoft.com/office/drawing/2014/main" val="2944115053"/>
                    </a:ext>
                  </a:extLst>
                </a:gridCol>
                <a:gridCol w="805327">
                  <a:extLst>
                    <a:ext uri="{9D8B030D-6E8A-4147-A177-3AD203B41FA5}">
                      <a16:colId xmlns:a16="http://schemas.microsoft.com/office/drawing/2014/main" val="521038744"/>
                    </a:ext>
                  </a:extLst>
                </a:gridCol>
              </a:tblGrid>
              <a:tr h="142584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0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875869"/>
                  </a:ext>
                </a:extLst>
              </a:tr>
              <a:tr h="34310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cofrestredig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36,951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36,426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35,929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35,545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35,171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34,766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35,256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35,837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35,865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35,266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7710302"/>
                  </a:ext>
                </a:extLst>
              </a:tr>
              <a:tr h="343104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 err="1"/>
                        <a:t>Cofrestreion</a:t>
                      </a:r>
                      <a:r>
                        <a:rPr lang="cy-GB" sz="1200" dirty="0"/>
                        <a:t> sydd wedi dadgofrestru ers y flwyddyn flaenorol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2,660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2,816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2,812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2,601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2,720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2,632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2,312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2,186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2,486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2,910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022421"/>
                  </a:ext>
                </a:extLst>
              </a:tr>
              <a:tr h="343104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Cofrestrwyr newydd ers y flwyddyn flaenorol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2,256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2,291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2,315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2,217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2,346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2,227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2,802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2,767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2,514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2,311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324867"/>
                  </a:ext>
                </a:extLst>
              </a:tr>
              <a:tr h="343104">
                <a:tc>
                  <a:txBody>
                    <a:bodyPr/>
                    <a:lstStyle/>
                    <a:p>
                      <a:pPr algn="l" fontAlgn="b"/>
                      <a:r>
                        <a:rPr lang="cy-GB" sz="1200" dirty="0"/>
                        <a:t>Cynnydd neu ostyngiad o'i gymharu â'r flwyddyn flaenorol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-404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-525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-497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-384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-374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-405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490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581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-599</a:t>
                      </a:r>
                    </a:p>
                  </a:txBody>
                  <a:tcPr marL="7824" marR="7824" marT="7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371575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D37F63F-BB10-421E-8750-89A8E92D9F38}"/>
              </a:ext>
            </a:extLst>
          </p:cNvPr>
          <p:cNvSpPr txBox="1"/>
          <p:nvPr/>
        </p:nvSpPr>
        <p:spPr>
          <a:xfrm>
            <a:off x="11257" y="336886"/>
            <a:ext cx="6281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err="1"/>
              <a:t>Newid</a:t>
            </a:r>
            <a:r>
              <a:rPr lang="en-GB" sz="1400" b="1" u="sng" dirty="0"/>
              <a:t> o </a:t>
            </a:r>
            <a:r>
              <a:rPr lang="en-GB" sz="1400" b="1" u="sng" dirty="0" err="1"/>
              <a:t>flwyddyn</a:t>
            </a:r>
            <a:r>
              <a:rPr lang="en-GB" sz="1400" b="1" u="sng" dirty="0"/>
              <a:t> </a:t>
            </a:r>
            <a:r>
              <a:rPr lang="en-GB" sz="1400" b="1" u="sng" dirty="0" err="1"/>
              <a:t>i</a:t>
            </a:r>
            <a:r>
              <a:rPr lang="en-GB" sz="1400" b="1" u="sng" dirty="0"/>
              <a:t> </a:t>
            </a:r>
            <a:r>
              <a:rPr lang="en-GB" sz="1400" b="1" u="sng" dirty="0" err="1"/>
              <a:t>flwyddyn</a:t>
            </a:r>
            <a:r>
              <a:rPr lang="en-GB" sz="1400" b="1" u="sng" dirty="0"/>
              <a:t> </a:t>
            </a:r>
            <a:r>
              <a:rPr lang="en-GB" sz="1400" b="1" u="sng" dirty="0" err="1"/>
              <a:t>yn</a:t>
            </a:r>
            <a:r>
              <a:rPr lang="en-GB" sz="1400" b="1" u="sng" dirty="0"/>
              <a:t> </a:t>
            </a:r>
            <a:r>
              <a:rPr lang="en-GB" sz="1400" b="1" u="sng" dirty="0" err="1"/>
              <a:t>nifer</a:t>
            </a:r>
            <a:r>
              <a:rPr lang="en-GB" sz="1400" b="1" u="sng" dirty="0"/>
              <a:t> </a:t>
            </a:r>
            <a:r>
              <a:rPr lang="en-GB" sz="1400" b="1" u="sng" dirty="0" err="1"/>
              <a:t>yr</a:t>
            </a:r>
            <a:r>
              <a:rPr lang="en-GB" sz="1400" b="1" u="sng" dirty="0"/>
              <a:t> </a:t>
            </a:r>
            <a:r>
              <a:rPr lang="en-GB" sz="1400" b="1" u="sng" dirty="0" err="1"/>
              <a:t>athrawon</a:t>
            </a:r>
            <a:r>
              <a:rPr lang="en-GB" sz="1400" b="1" u="sng" dirty="0"/>
              <a:t> </a:t>
            </a:r>
            <a:r>
              <a:rPr lang="en-GB" sz="1400" b="1" u="sng" dirty="0" err="1"/>
              <a:t>ysgol</a:t>
            </a:r>
            <a:r>
              <a:rPr lang="en-GB" sz="1400" b="1" u="sng" dirty="0"/>
              <a:t> </a:t>
            </a:r>
            <a:r>
              <a:rPr lang="en-GB" sz="1400" b="1" u="sng" dirty="0" err="1"/>
              <a:t>cofrestredig</a:t>
            </a:r>
            <a:endParaRPr lang="en-GB" sz="1400" b="1" u="sng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B80AD8E-6469-4E3C-B90F-FB8FA3BFD5B1}"/>
              </a:ext>
            </a:extLst>
          </p:cNvPr>
          <p:cNvGraphicFramePr>
            <a:graphicFrameLocks/>
          </p:cNvGraphicFramePr>
          <p:nvPr/>
        </p:nvGraphicFramePr>
        <p:xfrm>
          <a:off x="123835" y="2385777"/>
          <a:ext cx="11921333" cy="4472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05851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4B80AD8E-6469-4E3C-B90F-FB8FA3BFD5B1}"/>
              </a:ext>
            </a:extLst>
          </p:cNvPr>
          <p:cNvGraphicFramePr>
            <a:graphicFrameLocks/>
          </p:cNvGraphicFramePr>
          <p:nvPr/>
        </p:nvGraphicFramePr>
        <p:xfrm>
          <a:off x="0" y="2105751"/>
          <a:ext cx="6095999" cy="1968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6928" y="-5359"/>
            <a:ext cx="7425924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7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Dargadwedd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: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7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Newid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 o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7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flwyddyn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7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i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7534"/>
                </a:solidFill>
                <a:effectLst/>
                <a:uLnTx/>
                <a:uFillTx/>
                <a:latin typeface="Calibri" panose="020F0502020204030204"/>
                <a:ea typeface="+mn-ea"/>
                <a:cs typeface="Poppins SemiBold" panose="00000700000000000000" pitchFamily="50" charset="0"/>
              </a:rPr>
              <a:t>flwyddyn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7534"/>
              </a:solidFill>
              <a:effectLst/>
              <a:uLnTx/>
              <a:uFillTx/>
              <a:latin typeface="Calibri" panose="020F0502020204030204"/>
              <a:ea typeface="+mn-ea"/>
              <a:cs typeface="Poppins SemiBold" panose="00000700000000000000" pitchFamily="50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6CEFAF9-1355-46A5-A70F-648DD1A33BFD}"/>
              </a:ext>
            </a:extLst>
          </p:cNvPr>
          <p:cNvGraphicFramePr>
            <a:graphicFrameLocks noGrp="1"/>
          </p:cNvGraphicFramePr>
          <p:nvPr/>
        </p:nvGraphicFramePr>
        <p:xfrm>
          <a:off x="129223" y="556677"/>
          <a:ext cx="11938945" cy="1539240"/>
        </p:xfrm>
        <a:graphic>
          <a:graphicData uri="http://schemas.openxmlformats.org/drawingml/2006/table">
            <a:tbl>
              <a:tblPr/>
              <a:tblGrid>
                <a:gridCol w="4737745">
                  <a:extLst>
                    <a:ext uri="{9D8B030D-6E8A-4147-A177-3AD203B41FA5}">
                      <a16:colId xmlns:a16="http://schemas.microsoft.com/office/drawing/2014/main" val="1523738097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1330438180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2833607200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528324684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2471804028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2492166464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19522073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1935277882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2496978371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3280421912"/>
                    </a:ext>
                  </a:extLst>
                </a:gridCol>
                <a:gridCol w="720120">
                  <a:extLst>
                    <a:ext uri="{9D8B030D-6E8A-4147-A177-3AD203B41FA5}">
                      <a16:colId xmlns:a16="http://schemas.microsoft.com/office/drawing/2014/main" val="1371069675"/>
                    </a:ext>
                  </a:extLst>
                </a:gridCol>
              </a:tblGrid>
              <a:tr h="16428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F5C97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998354"/>
                  </a:ext>
                </a:extLst>
              </a:tr>
              <a:tr h="16428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5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769678"/>
                  </a:ext>
                </a:extLst>
              </a:tr>
              <a:tr h="16428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-2,418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1553379"/>
                  </a:ext>
                </a:extLst>
              </a:tr>
              <a:tr h="16428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736100"/>
                  </a:ext>
                </a:extLst>
              </a:tr>
              <a:tr h="16428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812941"/>
                  </a:ext>
                </a:extLst>
              </a:tr>
              <a:tr h="16428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3317353"/>
                  </a:ext>
                </a:extLst>
              </a:tr>
              <a:tr h="16428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5220783"/>
                  </a:ext>
                </a:extLst>
              </a:tr>
              <a:tr h="16428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3327570"/>
                  </a:ext>
                </a:extLst>
              </a:tr>
            </a:tbl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60BC4224-EC25-4926-B19B-C6C15EAE6107}"/>
              </a:ext>
            </a:extLst>
          </p:cNvPr>
          <p:cNvGraphicFramePr>
            <a:graphicFrameLocks/>
          </p:cNvGraphicFramePr>
          <p:nvPr/>
        </p:nvGraphicFramePr>
        <p:xfrm>
          <a:off x="-1" y="4078238"/>
          <a:ext cx="12192001" cy="2779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A106A7E-7BB4-4FBE-809B-F70371A8E08B}"/>
              </a:ext>
            </a:extLst>
          </p:cNvPr>
          <p:cNvSpPr txBox="1"/>
          <p:nvPr/>
        </p:nvSpPr>
        <p:spPr>
          <a:xfrm>
            <a:off x="42605" y="2155989"/>
            <a:ext cx="1266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Sector </a:t>
            </a:r>
            <a:r>
              <a:rPr kumimoji="0" lang="en-GB" sz="14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ysgol</a:t>
            </a:r>
            <a:endParaRPr kumimoji="0" lang="en-GB" sz="1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9BA739D-859A-43BC-BD88-4F4CA8FADC54}"/>
              </a:ext>
            </a:extLst>
          </p:cNvPr>
          <p:cNvCxnSpPr>
            <a:cxnSpLocks/>
          </p:cNvCxnSpPr>
          <p:nvPr/>
        </p:nvCxnSpPr>
        <p:spPr>
          <a:xfrm>
            <a:off x="129223" y="4061916"/>
            <a:ext cx="11938940" cy="0"/>
          </a:xfrm>
          <a:prstGeom prst="line">
            <a:avLst/>
          </a:prstGeom>
          <a:ln w="28575">
            <a:solidFill>
              <a:srgbClr val="007534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890039DA-32E3-4FFE-A04B-A726BC01DCCC}"/>
              </a:ext>
            </a:extLst>
          </p:cNvPr>
          <p:cNvGraphicFramePr>
            <a:graphicFrameLocks/>
          </p:cNvGraphicFramePr>
          <p:nvPr/>
        </p:nvGraphicFramePr>
        <p:xfrm>
          <a:off x="6094129" y="2105751"/>
          <a:ext cx="6097872" cy="1968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57873E0-599F-41F8-8238-43FEAC65651E}"/>
              </a:ext>
            </a:extLst>
          </p:cNvPr>
          <p:cNvSpPr txBox="1"/>
          <p:nvPr/>
        </p:nvSpPr>
        <p:spPr>
          <a:xfrm>
            <a:off x="42605" y="4082925"/>
            <a:ext cx="2267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u="sng" dirty="0">
                <a:solidFill>
                  <a:prstClr val="black"/>
                </a:solidFill>
                <a:latin typeface="Calibri" panose="020F0502020204030204"/>
              </a:rPr>
              <a:t>S</a:t>
            </a:r>
            <a:r>
              <a:rPr kumimoji="0" lang="en-GB" sz="14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ector</a:t>
            </a: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addysg</a:t>
            </a: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bellach</a:t>
            </a:r>
            <a:endParaRPr kumimoji="0" lang="en-GB" sz="1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883556-50A2-48E0-8204-E88CF80F05EE}"/>
              </a:ext>
            </a:extLst>
          </p:cNvPr>
          <p:cNvSpPr txBox="1"/>
          <p:nvPr/>
        </p:nvSpPr>
        <p:spPr>
          <a:xfrm>
            <a:off x="6094128" y="2155989"/>
            <a:ext cx="2214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u="sng" dirty="0">
                <a:solidFill>
                  <a:prstClr val="black"/>
                </a:solidFill>
                <a:latin typeface="Calibri" panose="020F0502020204030204"/>
              </a:rPr>
              <a:t>S</a:t>
            </a:r>
            <a:r>
              <a:rPr kumimoji="0" lang="en-GB" sz="14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ector</a:t>
            </a: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ieuenctid</a:t>
            </a: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cymwys</a:t>
            </a:r>
            <a:endParaRPr kumimoji="0" lang="en-GB" sz="1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D89F39-ED56-4598-8DEC-C637143846FD}"/>
              </a:ext>
            </a:extLst>
          </p:cNvPr>
          <p:cNvCxnSpPr>
            <a:cxnSpLocks/>
          </p:cNvCxnSpPr>
          <p:nvPr/>
        </p:nvCxnSpPr>
        <p:spPr>
          <a:xfrm>
            <a:off x="6094129" y="2202428"/>
            <a:ext cx="0" cy="1799298"/>
          </a:xfrm>
          <a:prstGeom prst="line">
            <a:avLst/>
          </a:prstGeom>
          <a:ln w="28575">
            <a:solidFill>
              <a:srgbClr val="007534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530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19455" y="-30820"/>
            <a:ext cx="6961447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11A6A8"/>
                </a:solidFill>
              </a:rPr>
              <a:t>Dargadwedd</a:t>
            </a:r>
            <a:r>
              <a:rPr lang="en-GB" dirty="0">
                <a:solidFill>
                  <a:srgbClr val="11A6A8"/>
                </a:solidFill>
              </a:rPr>
              <a:t>: </a:t>
            </a:r>
            <a:r>
              <a:rPr lang="en-GB" dirty="0" err="1">
                <a:solidFill>
                  <a:srgbClr val="11A6A8"/>
                </a:solidFill>
              </a:rPr>
              <a:t>Newid</a:t>
            </a:r>
            <a:r>
              <a:rPr lang="en-GB" dirty="0">
                <a:solidFill>
                  <a:srgbClr val="11A6A8"/>
                </a:solidFill>
              </a:rPr>
              <a:t> 10 a 5 </a:t>
            </a:r>
            <a:r>
              <a:rPr lang="en-GB" dirty="0" err="1">
                <a:solidFill>
                  <a:srgbClr val="11A6A8"/>
                </a:solidFill>
              </a:rPr>
              <a:t>mlynedd</a:t>
            </a:r>
            <a:endParaRPr lang="en-GB" dirty="0">
              <a:solidFill>
                <a:srgbClr val="11A6A8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8BF3FFF-6699-41B0-ADA4-8724D2701CAA}"/>
              </a:ext>
            </a:extLst>
          </p:cNvPr>
          <p:cNvGraphicFramePr>
            <a:graphicFrameLocks noGrp="1"/>
          </p:cNvGraphicFramePr>
          <p:nvPr/>
        </p:nvGraphicFramePr>
        <p:xfrm>
          <a:off x="123837" y="404356"/>
          <a:ext cx="11953004" cy="1800225"/>
        </p:xfrm>
        <a:graphic>
          <a:graphicData uri="http://schemas.openxmlformats.org/drawingml/2006/table">
            <a:tbl>
              <a:tblPr/>
              <a:tblGrid>
                <a:gridCol w="4340008">
                  <a:extLst>
                    <a:ext uri="{9D8B030D-6E8A-4147-A177-3AD203B41FA5}">
                      <a16:colId xmlns:a16="http://schemas.microsoft.com/office/drawing/2014/main" val="877533618"/>
                    </a:ext>
                  </a:extLst>
                </a:gridCol>
                <a:gridCol w="1903249">
                  <a:extLst>
                    <a:ext uri="{9D8B030D-6E8A-4147-A177-3AD203B41FA5}">
                      <a16:colId xmlns:a16="http://schemas.microsoft.com/office/drawing/2014/main" val="2243351810"/>
                    </a:ext>
                  </a:extLst>
                </a:gridCol>
                <a:gridCol w="1903249">
                  <a:extLst>
                    <a:ext uri="{9D8B030D-6E8A-4147-A177-3AD203B41FA5}">
                      <a16:colId xmlns:a16="http://schemas.microsoft.com/office/drawing/2014/main" val="3839396184"/>
                    </a:ext>
                  </a:extLst>
                </a:gridCol>
                <a:gridCol w="1903249">
                  <a:extLst>
                    <a:ext uri="{9D8B030D-6E8A-4147-A177-3AD203B41FA5}">
                      <a16:colId xmlns:a16="http://schemas.microsoft.com/office/drawing/2014/main" val="4200160928"/>
                    </a:ext>
                  </a:extLst>
                </a:gridCol>
                <a:gridCol w="1903249">
                  <a:extLst>
                    <a:ext uri="{9D8B030D-6E8A-4147-A177-3AD203B41FA5}">
                      <a16:colId xmlns:a16="http://schemas.microsoft.com/office/drawing/2014/main" val="48685835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Cofrestredig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Categori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arall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A6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4883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(ATH):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Newid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10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mlynedd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21,549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14,809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37,355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38664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(ATH):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Newid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5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mlynedd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26,700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7,738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35,171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37033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Newid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5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mlynedd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19,356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15,331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3,907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38,594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653832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Newid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5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mlynedd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4,105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6,756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271659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Newid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5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mlynedd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2,399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5,407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61632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Newid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5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mlynedd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3,540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644824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Newid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5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mlynedd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6898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Newid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5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mlynedd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539430"/>
                  </a:ext>
                </a:extLst>
              </a:tr>
            </a:tbl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DCDA2409-F7DB-4172-A11D-84C1302CAEF4}"/>
              </a:ext>
            </a:extLst>
          </p:cNvPr>
          <p:cNvGraphicFramePr>
            <a:graphicFrameLocks/>
          </p:cNvGraphicFramePr>
          <p:nvPr/>
        </p:nvGraphicFramePr>
        <p:xfrm>
          <a:off x="0" y="2255062"/>
          <a:ext cx="12192000" cy="4602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49486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457" y="0"/>
            <a:ext cx="12065706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C21100"/>
                </a:solidFill>
              </a:rPr>
              <a:t>Dargadwedd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carfan</a:t>
            </a:r>
            <a:r>
              <a:rPr lang="en-GB" dirty="0">
                <a:solidFill>
                  <a:srgbClr val="C21100"/>
                </a:solidFill>
              </a:rPr>
              <a:t> 2020: </a:t>
            </a:r>
            <a:r>
              <a:rPr lang="en-GB" dirty="0" err="1">
                <a:solidFill>
                  <a:srgbClr val="C21100"/>
                </a:solidFill>
              </a:rPr>
              <a:t>Oedran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unigolion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heb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eu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cofrestru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ym</a:t>
            </a:r>
            <a:r>
              <a:rPr lang="en-GB" dirty="0">
                <a:solidFill>
                  <a:srgbClr val="C21100"/>
                </a:solidFill>
              </a:rPr>
              <a:t> mis Mawrth 2025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C3C48C-0A7D-4F0A-8AC9-CFAAE7E345F2}"/>
              </a:ext>
            </a:extLst>
          </p:cNvPr>
          <p:cNvGraphicFramePr>
            <a:graphicFrameLocks noGrp="1"/>
          </p:cNvGraphicFramePr>
          <p:nvPr/>
        </p:nvGraphicFramePr>
        <p:xfrm>
          <a:off x="123837" y="437703"/>
          <a:ext cx="11944326" cy="1600200"/>
        </p:xfrm>
        <a:graphic>
          <a:graphicData uri="http://schemas.openxmlformats.org/drawingml/2006/table">
            <a:tbl>
              <a:tblPr/>
              <a:tblGrid>
                <a:gridCol w="8173650">
                  <a:extLst>
                    <a:ext uri="{9D8B030D-6E8A-4147-A177-3AD203B41FA5}">
                      <a16:colId xmlns:a16="http://schemas.microsoft.com/office/drawing/2014/main" val="1763922752"/>
                    </a:ext>
                  </a:extLst>
                </a:gridCol>
                <a:gridCol w="1256892">
                  <a:extLst>
                    <a:ext uri="{9D8B030D-6E8A-4147-A177-3AD203B41FA5}">
                      <a16:colId xmlns:a16="http://schemas.microsoft.com/office/drawing/2014/main" val="2932009378"/>
                    </a:ext>
                  </a:extLst>
                </a:gridCol>
                <a:gridCol w="1256892">
                  <a:extLst>
                    <a:ext uri="{9D8B030D-6E8A-4147-A177-3AD203B41FA5}">
                      <a16:colId xmlns:a16="http://schemas.microsoft.com/office/drawing/2014/main" val="2880874705"/>
                    </a:ext>
                  </a:extLst>
                </a:gridCol>
                <a:gridCol w="1256892">
                  <a:extLst>
                    <a:ext uri="{9D8B030D-6E8A-4147-A177-3AD203B41FA5}">
                      <a16:colId xmlns:a16="http://schemas.microsoft.com/office/drawing/2014/main" val="2500482617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Dan 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55+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09549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(ATH)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4,229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3,509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7,738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597767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11,728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3,603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15,331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960042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873082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2,260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303952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1,672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56943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599354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625013"/>
                  </a:ext>
                </a:extLst>
              </a:tr>
            </a:tbl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8D2E4751-FAA3-4897-B895-7D157F493B5F}"/>
              </a:ext>
            </a:extLst>
          </p:cNvPr>
          <p:cNvGraphicFramePr>
            <a:graphicFrameLocks/>
          </p:cNvGraphicFramePr>
          <p:nvPr/>
        </p:nvGraphicFramePr>
        <p:xfrm>
          <a:off x="-1" y="2037903"/>
          <a:ext cx="12191999" cy="4820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10608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E680019-D4EE-4EF9-A174-DBAA2D9CD7BD}"/>
              </a:ext>
            </a:extLst>
          </p:cNvPr>
          <p:cNvSpPr/>
          <p:nvPr/>
        </p:nvSpPr>
        <p:spPr>
          <a:xfrm>
            <a:off x="0" y="6500813"/>
            <a:ext cx="121920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7293DA-457D-427B-BCF0-193294AE7A94}"/>
              </a:ext>
            </a:extLst>
          </p:cNvPr>
          <p:cNvSpPr/>
          <p:nvPr/>
        </p:nvSpPr>
        <p:spPr>
          <a:xfrm>
            <a:off x="10592656" y="41096"/>
            <a:ext cx="1475507" cy="1244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DBA0308-4C77-4ED5-B02E-1EE53A428D77}"/>
              </a:ext>
            </a:extLst>
          </p:cNvPr>
          <p:cNvSpPr txBox="1">
            <a:spLocks/>
          </p:cNvSpPr>
          <p:nvPr/>
        </p:nvSpPr>
        <p:spPr>
          <a:xfrm>
            <a:off x="2455" y="0"/>
            <a:ext cx="12076597" cy="504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rgbClr val="017A37"/>
                </a:solidFill>
                <a:latin typeface="+mn-lt"/>
                <a:ea typeface="+mn-ea"/>
                <a:cs typeface="Poppins SemiBold" panose="00000700000000000000" pitchFamily="50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oppins SemiBold" panose="00000700000000000000" pitchFamily="50" charset="0"/>
                <a:ea typeface="+mn-ea"/>
                <a:cs typeface="Poppins SemiBold" panose="00000700000000000000" pitchFamily="50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>
                <a:solidFill>
                  <a:srgbClr val="C21100"/>
                </a:solidFill>
              </a:rPr>
              <a:t>Dargadwedd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carfan</a:t>
            </a:r>
            <a:r>
              <a:rPr lang="en-GB" dirty="0">
                <a:solidFill>
                  <a:srgbClr val="C21100"/>
                </a:solidFill>
              </a:rPr>
              <a:t> 2020 : </a:t>
            </a:r>
            <a:r>
              <a:rPr lang="en-GB" dirty="0" err="1">
                <a:solidFill>
                  <a:srgbClr val="C21100"/>
                </a:solidFill>
              </a:rPr>
              <a:t>Oedran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unigolion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heb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eu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cofrestru</a:t>
            </a:r>
            <a:r>
              <a:rPr lang="en-GB" dirty="0">
                <a:solidFill>
                  <a:srgbClr val="C21100"/>
                </a:solidFill>
              </a:rPr>
              <a:t> </a:t>
            </a:r>
            <a:r>
              <a:rPr lang="en-GB" dirty="0" err="1">
                <a:solidFill>
                  <a:srgbClr val="C21100"/>
                </a:solidFill>
              </a:rPr>
              <a:t>ym</a:t>
            </a:r>
            <a:r>
              <a:rPr lang="en-GB" dirty="0">
                <a:solidFill>
                  <a:srgbClr val="C21100"/>
                </a:solidFill>
              </a:rPr>
              <a:t> mis Mawrth 2025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BFC9E32-9B7C-4125-BAA3-E645DF16631F}"/>
              </a:ext>
            </a:extLst>
          </p:cNvPr>
          <p:cNvGraphicFramePr>
            <a:graphicFrameLocks/>
          </p:cNvGraphicFramePr>
          <p:nvPr/>
        </p:nvGraphicFramePr>
        <p:xfrm>
          <a:off x="-7453" y="2304225"/>
          <a:ext cx="12192000" cy="4553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7ABDAE4-2462-4703-8EB2-6A838EB2F177}"/>
              </a:ext>
            </a:extLst>
          </p:cNvPr>
          <p:cNvGraphicFramePr>
            <a:graphicFrameLocks noGrp="1"/>
          </p:cNvGraphicFramePr>
          <p:nvPr/>
        </p:nvGraphicFramePr>
        <p:xfrm>
          <a:off x="112947" y="504000"/>
          <a:ext cx="11951201" cy="1600200"/>
        </p:xfrm>
        <a:graphic>
          <a:graphicData uri="http://schemas.openxmlformats.org/drawingml/2006/table">
            <a:tbl>
              <a:tblPr/>
              <a:tblGrid>
                <a:gridCol w="4668954">
                  <a:extLst>
                    <a:ext uri="{9D8B030D-6E8A-4147-A177-3AD203B41FA5}">
                      <a16:colId xmlns:a16="http://schemas.microsoft.com/office/drawing/2014/main" val="2569921773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3570286737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3912645858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3322533074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1439652964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2704656186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2643048789"/>
                    </a:ext>
                  </a:extLst>
                </a:gridCol>
                <a:gridCol w="1040321">
                  <a:extLst>
                    <a:ext uri="{9D8B030D-6E8A-4147-A177-3AD203B41FA5}">
                      <a16:colId xmlns:a16="http://schemas.microsoft.com/office/drawing/2014/main" val="3576768196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Categorïau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Dan 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30 - 34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35 - 39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40 - 44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45 - 49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50 - 54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87085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(ATH)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4,229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6582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(GCDY)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4,549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1,432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11,728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5877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Athrawon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021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bellach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(GCDAB)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1338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Ymarferwyr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dysgu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seiliedig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(DSW)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1,108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29038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75125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Gweithwyr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cymorth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ieuenctid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cymwysedig</a:t>
                      </a:r>
                      <a:r>
                        <a:rPr lang="en-GB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(GCIC)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300" marR="9300" marT="93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9646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595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Custom 2">
    <a:dk1>
      <a:srgbClr val="F5C97A"/>
    </a:dk1>
    <a:lt1>
      <a:srgbClr val="FFFFFF"/>
    </a:lt1>
    <a:dk2>
      <a:srgbClr val="C21100"/>
    </a:dk2>
    <a:lt2>
      <a:srgbClr val="007534"/>
    </a:lt2>
    <a:accent1>
      <a:srgbClr val="295D75"/>
    </a:accent1>
    <a:accent2>
      <a:srgbClr val="750A00"/>
    </a:accent2>
    <a:accent3>
      <a:srgbClr val="A8117C"/>
    </a:accent3>
    <a:accent4>
      <a:srgbClr val="11A6A8"/>
    </a:accent4>
    <a:accent5>
      <a:srgbClr val="65C21F"/>
    </a:accent5>
    <a:accent6>
      <a:srgbClr val="00C257"/>
    </a:accent6>
    <a:hlink>
      <a:srgbClr val="F5C97A"/>
    </a:hlink>
    <a:folHlink>
      <a:srgbClr val="FFFFF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2465</Words>
  <Application>Microsoft Office PowerPoint</Application>
  <PresentationFormat>Widescreen</PresentationFormat>
  <Paragraphs>918</Paragraphs>
  <Slides>31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Poppins SemiBold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Sioned Wyn</dc:creator>
  <cp:lastModifiedBy>Sioned Wyn</cp:lastModifiedBy>
  <cp:revision>3</cp:revision>
  <dcterms:created xsi:type="dcterms:W3CDTF">2025-11-12T14:06:06Z</dcterms:created>
  <dcterms:modified xsi:type="dcterms:W3CDTF">2025-11-26T11:49:22Z</dcterms:modified>
</cp:coreProperties>
</file>