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6" r:id="rId5"/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7A37"/>
    <a:srgbClr val="E307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CB9FF2-70C3-4793-9D5D-2C581F0250B6}" v="1" dt="2025-04-30T11:00:02.5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75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745F1B-493C-1E4E-913B-E9913477C0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46D0EB-F4B4-36B9-5496-E741836F91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9B0D12-021E-8D2F-6212-733C7E233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31FEF-6BB7-4B04-9AA4-8284E7D15DF2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EF6133-F57C-985A-108C-59E7E9C35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49CA66-6A13-DDD3-43E9-8A6C86BA4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FB3B-5D25-4989-8F03-96F14AA86A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0893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CC8060-110E-DFD7-54B8-DF754CA07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6CC60B-F4E4-FC22-9D9D-0B577E4560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B9719F-9BB1-7DB6-7BCB-57CF3287F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31FEF-6BB7-4B04-9AA4-8284E7D15DF2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19612A-AEE8-B1D6-57E3-A33C07D4AB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EFF9B7-06C4-0330-06B3-45FD81EB1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FB3B-5D25-4989-8F03-96F14AA86A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2259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39339CF-6A2B-B8E8-AF93-10CC89B2E3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437A11-51DE-BFBA-680A-458EDDC520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27356-83E7-9BD7-6941-CB747FC30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31FEF-6BB7-4B04-9AA4-8284E7D15DF2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CF46F-3BBC-B986-926B-96AEA66CF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BE4E6F-E385-CF93-A279-9C57B11D4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FB3B-5D25-4989-8F03-96F14AA86A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1096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1ECD6BFB-7FAC-4A2A-8578-CEF6C91F49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937" y="171568"/>
            <a:ext cx="897651" cy="939477"/>
          </a:xfrm>
          <a:prstGeom prst="rect">
            <a:avLst/>
          </a:prstGeom>
        </p:spPr>
      </p:pic>
      <p:sp>
        <p:nvSpPr>
          <p:cNvPr id="28" name="Text Placeholder 8">
            <a:extLst>
              <a:ext uri="{FF2B5EF4-FFF2-40B4-BE49-F238E27FC236}">
                <a16:creationId xmlns:a16="http://schemas.microsoft.com/office/drawing/2014/main" id="{D7EB7EBC-CB68-4A6F-89DE-558AC6F777D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0237" y="1580781"/>
            <a:ext cx="5297487" cy="4384084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006534"/>
                </a:solidFill>
                <a:latin typeface="+mn-lt"/>
                <a:cs typeface="Poppins Medium" panose="000006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Welsh content</a:t>
            </a:r>
            <a:endParaRPr lang="en-GB" dirty="0"/>
          </a:p>
        </p:txBody>
      </p:sp>
      <p:sp>
        <p:nvSpPr>
          <p:cNvPr id="32" name="Text Placeholder 8">
            <a:extLst>
              <a:ext uri="{FF2B5EF4-FFF2-40B4-BE49-F238E27FC236}">
                <a16:creationId xmlns:a16="http://schemas.microsoft.com/office/drawing/2014/main" id="{B4E39F02-0C63-4CE7-A283-26E9E839F2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0237" y="496390"/>
            <a:ext cx="5297487" cy="823892"/>
          </a:xfr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rgbClr val="006534"/>
                </a:solidFill>
                <a:latin typeface="+mn-lt"/>
                <a:cs typeface="Poppins SemiBold" panose="000007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Welsh heading</a:t>
            </a:r>
            <a:endParaRPr lang="en-GB" dirty="0"/>
          </a:p>
        </p:txBody>
      </p:sp>
      <p:sp>
        <p:nvSpPr>
          <p:cNvPr id="33" name="Text Placeholder 8">
            <a:extLst>
              <a:ext uri="{FF2B5EF4-FFF2-40B4-BE49-F238E27FC236}">
                <a16:creationId xmlns:a16="http://schemas.microsoft.com/office/drawing/2014/main" id="{E1CDF28B-D908-40B0-9BFD-758E1410A1E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64277" y="496390"/>
            <a:ext cx="5297486" cy="823892"/>
          </a:xfr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rgbClr val="006534"/>
                </a:solidFill>
                <a:latin typeface="+mn-lt"/>
                <a:cs typeface="Poppins SemiBold" panose="000007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English heading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9AD67CA-2A9E-4235-B986-BB74FD92CAAA}"/>
              </a:ext>
            </a:extLst>
          </p:cNvPr>
          <p:cNvGrpSpPr/>
          <p:nvPr/>
        </p:nvGrpSpPr>
        <p:grpSpPr>
          <a:xfrm>
            <a:off x="137071" y="6570847"/>
            <a:ext cx="11917858" cy="212826"/>
            <a:chOff x="145253" y="5408620"/>
            <a:chExt cx="11917858" cy="212826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1448A7A-CCE1-4C68-8131-DA81348AFAF5}"/>
                </a:ext>
              </a:extLst>
            </p:cNvPr>
            <p:cNvSpPr/>
            <p:nvPr/>
          </p:nvSpPr>
          <p:spPr>
            <a:xfrm>
              <a:off x="3120015" y="5408620"/>
              <a:ext cx="2959626" cy="212825"/>
            </a:xfrm>
            <a:prstGeom prst="rect">
              <a:avLst/>
            </a:prstGeom>
            <a:solidFill>
              <a:srgbClr val="A811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0B56FFF-40A8-439D-926B-ECAC392F7FF0}"/>
                </a:ext>
              </a:extLst>
            </p:cNvPr>
            <p:cNvSpPr/>
            <p:nvPr/>
          </p:nvSpPr>
          <p:spPr>
            <a:xfrm>
              <a:off x="6111750" y="5408621"/>
              <a:ext cx="2959626" cy="212825"/>
            </a:xfrm>
            <a:prstGeom prst="rect">
              <a:avLst/>
            </a:prstGeom>
            <a:solidFill>
              <a:srgbClr val="11A6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3DD68B3-405A-454B-B010-16E9A835B57E}"/>
                </a:ext>
              </a:extLst>
            </p:cNvPr>
            <p:cNvSpPr/>
            <p:nvPr/>
          </p:nvSpPr>
          <p:spPr>
            <a:xfrm>
              <a:off x="9103485" y="5408621"/>
              <a:ext cx="2959626" cy="212825"/>
            </a:xfrm>
            <a:prstGeom prst="rect">
              <a:avLst/>
            </a:prstGeom>
            <a:solidFill>
              <a:srgbClr val="65C2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5629269-F317-442E-BFA7-7CE002DE44B9}"/>
                </a:ext>
              </a:extLst>
            </p:cNvPr>
            <p:cNvSpPr/>
            <p:nvPr/>
          </p:nvSpPr>
          <p:spPr>
            <a:xfrm>
              <a:off x="145253" y="5411798"/>
              <a:ext cx="2942653" cy="209648"/>
            </a:xfrm>
            <a:prstGeom prst="rect">
              <a:avLst/>
            </a:prstGeom>
            <a:solidFill>
              <a:srgbClr val="295D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1DBA70FA-85AE-4714-A412-A5225513433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264277" y="1645104"/>
            <a:ext cx="5297487" cy="4384084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006534"/>
                </a:solidFill>
                <a:latin typeface="+mn-lt"/>
                <a:cs typeface="Poppins Medium" panose="000006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English content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2213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598050-7084-C30D-4573-20A9520FC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E30713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46801C-ACA7-922A-0A86-4308F44808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17A37"/>
                </a:solidFill>
              </a:defRPr>
            </a:lvl1pPr>
            <a:lvl2pPr>
              <a:defRPr>
                <a:solidFill>
                  <a:srgbClr val="017A37"/>
                </a:solidFill>
              </a:defRPr>
            </a:lvl2pPr>
            <a:lvl3pPr>
              <a:defRPr>
                <a:solidFill>
                  <a:srgbClr val="017A37"/>
                </a:solidFill>
              </a:defRPr>
            </a:lvl3pPr>
            <a:lvl4pPr>
              <a:defRPr>
                <a:solidFill>
                  <a:srgbClr val="017A37"/>
                </a:solidFill>
              </a:defRPr>
            </a:lvl4pPr>
            <a:lvl5pPr>
              <a:defRPr>
                <a:solidFill>
                  <a:srgbClr val="017A37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D2660C-3E84-6F65-2A96-7DC691105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31FEF-6BB7-4B04-9AA4-8284E7D15DF2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D52A7E-9314-1DE6-9032-5373A83D3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8A576E-D35A-D611-FF18-D8C04A953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FB3B-5D25-4989-8F03-96F14AA86A8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EWC / CGA">
            <a:extLst>
              <a:ext uri="{FF2B5EF4-FFF2-40B4-BE49-F238E27FC236}">
                <a16:creationId xmlns:a16="http://schemas.microsoft.com/office/drawing/2014/main" id="{786AD8F0-7883-09C1-47AF-82DC13C5179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4301" y="0"/>
            <a:ext cx="1537699" cy="1614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9112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E2ECC5-05E7-C96C-3C0F-32D325618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F645D0-EB33-4C83-681F-79FA4029CD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B3B0AB-692A-64E3-0B31-AD505F0B2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31FEF-6BB7-4B04-9AA4-8284E7D15DF2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B0201C-4F74-5151-75DF-C3EFBCA2D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42DA7D-F26E-7A57-C611-11C05C10B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FB3B-5D25-4989-8F03-96F14AA86A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5628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BBEEC-2960-BB5C-7720-72E70DB0B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C63D40-10C8-89B0-01E2-1A87AF280A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B75E9F-02A2-988E-25FA-B6AC393BF6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F3AB91-ABC4-76BB-4A76-AC17136F6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31FEF-6BB7-4B04-9AA4-8284E7D15DF2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99DE22-83E8-B2E6-E7DD-957DB8E6C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F69FC4-5EE9-A07E-290E-15B9776A1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FB3B-5D25-4989-8F03-96F14AA86A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855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DEE0D-4FAB-669B-F3AC-9EE2C38243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CAEDE3-5363-BCA8-6C4A-FEBC7104E0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9DBE48-8FC6-E62C-DE1F-73499E16D7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1104134-AA3A-7120-F28D-E285BB7B73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B97745-CE25-03F3-2BFE-0A54642CE9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DC37E4-5294-FEF0-5567-28C7150F1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31FEF-6BB7-4B04-9AA4-8284E7D15DF2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E6989B6-74F9-D860-5865-32370791B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2B5C2B-6419-87D9-1220-4CAFE9F09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FB3B-5D25-4989-8F03-96F14AA86A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517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A1C5BA-7134-7E13-2719-0601D4573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A6BF2-4AD6-4F8B-0896-458B84B93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31FEF-6BB7-4B04-9AA4-8284E7D15DF2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5CB29C-2304-184C-7F59-4C25DE17E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415CBC-E05E-F50E-A114-D758E4EC3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FB3B-5D25-4989-8F03-96F14AA86A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2382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EE7022-2CD0-1F5D-B014-375689E24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31FEF-6BB7-4B04-9AA4-8284E7D15DF2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ADCC8E-9411-A7B2-4F9E-4C7956517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6D58D7-13D4-04F9-B34F-E7BB7CD5A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FB3B-5D25-4989-8F03-96F14AA86A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1915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9FB7EA-869D-6E0C-6298-C60EEDDC5B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E6B448-1AA5-BABE-A707-9701A5AC9C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C5A5CA-82C1-0085-9021-02F9CCBDB8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F6859C-2DFD-1261-2C8A-9F38843A9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31FEF-6BB7-4B04-9AA4-8284E7D15DF2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B913ED-2908-2F09-261B-2CEB725F2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15C7DF-5B0B-92E1-9995-661A82F2A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FB3B-5D25-4989-8F03-96F14AA86A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2867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6A7570-2D73-16E7-AE25-AAE46358E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6F78573-363E-20BE-8971-A5248C0A0E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DECE0E-8247-527E-7C5A-7DB9634333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A6B4AD-F309-9A2C-1326-FCF29C8F2A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31FEF-6BB7-4B04-9AA4-8284E7D15DF2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476451-6704-1B01-F91B-6DBAF75B7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189235-2046-0BCB-476D-0164D204C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FB3B-5D25-4989-8F03-96F14AA86A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614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209B3F0-4318-9BAD-86AF-DB67E316D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B0DFB0-4330-7A13-33F6-399263C9D7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A29A60-CC0F-2446-34BA-13A2CB3BFF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0031FEF-6BB7-4B04-9AA4-8284E7D15DF2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DDC2DB-6A2F-28AC-B61B-99CCA9D939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524D6-F22E-89C7-B00B-8581C28AC7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79DFB3B-5D25-4989-8F03-96F14AA86A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840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D8F8C6B-45E4-406C-B341-FD2CA451C2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30237" y="1899759"/>
            <a:ext cx="5297487" cy="438408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Hofran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dros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ben </a:t>
            </a:r>
            <a:r>
              <a:rPr lang="en-GB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eich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sgrin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weld </a:t>
            </a:r>
            <a:r>
              <a:rPr lang="en-GB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yr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opsiynau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cyflwyno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weld y </a:t>
            </a:r>
            <a:r>
              <a:rPr lang="en-GB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Gymraeg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cliciwch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 ‘</a:t>
            </a:r>
            <a:r>
              <a:rPr lang="en-GB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Cyflwyniad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Cymraeg’).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83B913-F399-4D72-95BD-10135BB21A2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en-GB" sz="2400" dirty="0" err="1"/>
              <a:t>Cyfarwyddiadau</a:t>
            </a:r>
            <a:r>
              <a:rPr lang="en-GB" sz="2400" dirty="0"/>
              <a:t> </a:t>
            </a:r>
            <a:r>
              <a:rPr lang="en-GB" sz="2400" dirty="0" err="1"/>
              <a:t>ar</a:t>
            </a:r>
            <a:r>
              <a:rPr lang="en-GB" sz="2400" dirty="0"/>
              <a:t> </a:t>
            </a:r>
            <a:r>
              <a:rPr lang="en-GB" sz="2400" dirty="0" err="1"/>
              <a:t>gyfer</a:t>
            </a:r>
            <a:r>
              <a:rPr lang="en-GB" sz="2400" dirty="0"/>
              <a:t> </a:t>
            </a:r>
            <a:r>
              <a:rPr lang="en-GB" sz="2400" dirty="0" err="1"/>
              <a:t>dewis</a:t>
            </a:r>
            <a:r>
              <a:rPr lang="en-GB" sz="2400" dirty="0"/>
              <a:t> </a:t>
            </a:r>
            <a:r>
              <a:rPr lang="en-GB" sz="2400" dirty="0" err="1"/>
              <a:t>eich</a:t>
            </a:r>
            <a:r>
              <a:rPr lang="en-GB" sz="2400"/>
              <a:t> iaith</a:t>
            </a:r>
            <a:endParaRPr lang="en-GB" sz="240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F712DC-7BF7-43AF-8D25-5E79A32507A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64276" y="1899759"/>
            <a:ext cx="5297487" cy="438408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Hover over the top of your screen to see the presentation options.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view the presentation in English, click ‘English presentation’. 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2D740E63-B86A-4542-9678-FDC19722681A}"/>
              </a:ext>
            </a:extLst>
          </p:cNvPr>
          <p:cNvSpPr txBox="1">
            <a:spLocks noGrp="1"/>
          </p:cNvSpPr>
          <p:nvPr>
            <p:ph type="body" sz="quarter" idx="16"/>
          </p:nvPr>
        </p:nvSpPr>
        <p:spPr>
          <a:xfrm>
            <a:off x="6264275" y="496888"/>
            <a:ext cx="4708525" cy="823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>
                <a:solidFill>
                  <a:srgbClr val="006534"/>
                </a:solidFill>
              </a:rPr>
              <a:t>Instructions </a:t>
            </a:r>
            <a:r>
              <a:rPr lang="en-GB" sz="2400" dirty="0">
                <a:solidFill>
                  <a:srgbClr val="006534"/>
                </a:solidFill>
              </a:rPr>
              <a:t>for selecting your language preference</a:t>
            </a:r>
          </a:p>
        </p:txBody>
      </p:sp>
      <p:pic>
        <p:nvPicPr>
          <p:cNvPr id="7" name="Picture 1">
            <a:extLst>
              <a:ext uri="{FF2B5EF4-FFF2-40B4-BE49-F238E27FC236}">
                <a16:creationId xmlns:a16="http://schemas.microsoft.com/office/drawing/2014/main" id="{3873B576-AA7B-4AA5-ADC9-1D887E85A9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986" b="95036"/>
          <a:stretch>
            <a:fillRect/>
          </a:stretch>
        </p:blipFill>
        <p:spPr bwMode="auto">
          <a:xfrm>
            <a:off x="519587" y="3254462"/>
            <a:ext cx="11489375" cy="724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36722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FE71E-2B6B-7528-C26F-C8FF249F0C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y-GB" noProof="0" dirty="0"/>
              <a:t>Yr ymennydd datblygol, yn ôl oedrannau gwahanol (0-6 oed)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D2E510-0238-A966-ACFD-601C8BEFA2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30700" y="1825625"/>
            <a:ext cx="7772400" cy="5032375"/>
          </a:xfrm>
        </p:spPr>
        <p:txBody>
          <a:bodyPr>
            <a:normAutofit fontScale="92500"/>
          </a:bodyPr>
          <a:lstStyle/>
          <a:p>
            <a:r>
              <a:rPr lang="cy-GB" noProof="0" dirty="0"/>
              <a:t>Cyfnod o dwf cyflym yn yr ymennydd, sy’n mynd o 20% i 80% o faint oedolyn rhwng genedigaeth a 3 oed.</a:t>
            </a:r>
          </a:p>
          <a:p>
            <a:pPr lvl="1"/>
            <a:r>
              <a:rPr lang="cy-GB" noProof="0" dirty="0"/>
              <a:t>Mae’r ymennydd yn creu LLAWER o gysylltiadau newydd.</a:t>
            </a:r>
          </a:p>
          <a:p>
            <a:r>
              <a:rPr lang="cy-GB" noProof="0" dirty="0"/>
              <a:t>Cyflym iawn i ddysgu pethau newydd </a:t>
            </a:r>
          </a:p>
          <a:p>
            <a:r>
              <a:rPr lang="cy-GB" noProof="0" dirty="0"/>
              <a:t>Gwybyddiaeth yn arafach i ddatblygu, felly emosiynau’n fwy grymus ac anhrefnus </a:t>
            </a:r>
          </a:p>
          <a:p>
            <a:pPr lvl="1"/>
            <a:r>
              <a:rPr lang="cy-GB" noProof="0" dirty="0"/>
              <a:t>Stranciau, ansicrwydd am normau cymdeithasol, ‘Theori’r Meddwl’ wedi </a:t>
            </a:r>
            <a:r>
              <a:rPr lang="cy-GB" noProof="0" dirty="0" err="1"/>
              <a:t>tanddatblygu</a:t>
            </a:r>
            <a:endParaRPr lang="cy-GB" noProof="0" dirty="0"/>
          </a:p>
          <a:p>
            <a:pPr lvl="2"/>
            <a:r>
              <a:rPr lang="cy-GB" noProof="0" dirty="0"/>
              <a:t>[Y gallu i ddeall bod gan bobl </a:t>
            </a:r>
            <a:r>
              <a:rPr lang="cy-GB" dirty="0"/>
              <a:t>eraill eu profiad goddrychol o’r byd</a:t>
            </a:r>
            <a:r>
              <a:rPr lang="cy-GB" noProof="0" dirty="0"/>
              <a:t>]</a:t>
            </a:r>
          </a:p>
          <a:p>
            <a:r>
              <a:rPr lang="cy-GB" noProof="0" dirty="0"/>
              <a:t>Mae dynwared yn offeryn dysgu pwysig. ‘Esiamplau da’, ac ati.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B5225B68-D58C-F965-F4C5-CA1A4E1024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2" y="2717799"/>
            <a:ext cx="3951288" cy="263337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93403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9217C-3234-14A7-AAFA-4CBA52AA46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noProof="0" dirty="0"/>
              <a:t>Yr ymennydd datblygol, yn ôl oedrannau gwahanol (6-12 oed)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F1096D-31F2-5E59-7119-0215037806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200" y="1690688"/>
            <a:ext cx="8813800" cy="5167311"/>
          </a:xfrm>
        </p:spPr>
        <p:txBody>
          <a:bodyPr>
            <a:normAutofit lnSpcReduction="10000"/>
          </a:bodyPr>
          <a:lstStyle/>
          <a:p>
            <a:r>
              <a:rPr lang="cy-GB" noProof="0" dirty="0"/>
              <a:t>Twf yr ymennydd yn arafu, ond</a:t>
            </a:r>
            <a:r>
              <a:rPr lang="cy-GB" dirty="0"/>
              <a:t> yn parhau </a:t>
            </a:r>
            <a:endParaRPr lang="cy-GB" noProof="0" dirty="0"/>
          </a:p>
          <a:p>
            <a:r>
              <a:rPr lang="cy-GB" noProof="0" dirty="0"/>
              <a:t>Mireinio galluoedd presennol, yn hytrach na chaffael galluoedd newydd</a:t>
            </a:r>
            <a:r>
              <a:rPr lang="cy-GB" dirty="0"/>
              <a:t>, a phrofiadau eraill</a:t>
            </a:r>
            <a:r>
              <a:rPr lang="cy-GB" noProof="0" dirty="0"/>
              <a:t>.</a:t>
            </a:r>
          </a:p>
          <a:p>
            <a:pPr lvl="1"/>
            <a:r>
              <a:rPr lang="cy-GB" noProof="0" dirty="0"/>
              <a:t>Gallu i ganolbwyntio a thalu sylw yn gwella, ond ddim 100% yn berffaith.</a:t>
            </a:r>
          </a:p>
          <a:p>
            <a:r>
              <a:rPr lang="cy-GB" noProof="0" dirty="0"/>
              <a:t>Gwneud penderfyniadau a rheoleiddio emosiynol yn </a:t>
            </a:r>
            <a:r>
              <a:rPr lang="cy-GB" i="1" noProof="0" dirty="0"/>
              <a:t>well</a:t>
            </a:r>
            <a:r>
              <a:rPr lang="cy-GB" noProof="0" dirty="0"/>
              <a:t>, ond yn waith sy’n mynd rhagddo o hyd.</a:t>
            </a:r>
          </a:p>
          <a:p>
            <a:pPr lvl="1"/>
            <a:r>
              <a:rPr lang="cy-GB" noProof="0" dirty="0"/>
              <a:t>Gallwch weld gwell hunanreolaeth ac anelu am annibyniaeth.</a:t>
            </a:r>
          </a:p>
          <a:p>
            <a:r>
              <a:rPr lang="cy-GB" noProof="0" dirty="0"/>
              <a:t>Mae dynameg gymdeithasol yn gynyddol bwysig, ond ymhlith y cysyniadau dynol mwyaf cymhleth i’w deall.</a:t>
            </a:r>
          </a:p>
          <a:p>
            <a:pPr lvl="1"/>
            <a:r>
              <a:rPr lang="cy-GB" noProof="0" dirty="0"/>
              <a:t>Perygl y gall plant gael eu dal i safonau/disgwyliadau uwch na’r hyn sy’n rhesymol, yn enwedig mewn cyd-destunau dysgu.</a:t>
            </a:r>
          </a:p>
          <a:p>
            <a:pPr lvl="2"/>
            <a:r>
              <a:rPr lang="cy-GB" noProof="0" dirty="0"/>
              <a:t>Plant tal. Plant ‘dawnus’.</a:t>
            </a:r>
          </a:p>
        </p:txBody>
      </p:sp>
      <p:pic>
        <p:nvPicPr>
          <p:cNvPr id="8194" name="Picture 2" descr="My Journey with Musical Education - Theresia - international youth orchestra">
            <a:extLst>
              <a:ext uri="{FF2B5EF4-FFF2-40B4-BE49-F238E27FC236}">
                <a16:creationId xmlns:a16="http://schemas.microsoft.com/office/drawing/2014/main" id="{05D97357-B04C-316A-F375-4C0DC1523D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6886" y="2717800"/>
            <a:ext cx="3131914" cy="20828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63336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C6E49-1869-F765-F1A7-DC0D743B2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y-GB" noProof="0" dirty="0"/>
              <a:t>Yr ymennydd datblygol, yn ôl oedrannau gwahanol (yr arddegau)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61765D-A75F-5CE2-94DE-F730187307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1500" y="1851024"/>
            <a:ext cx="7556500" cy="4854575"/>
          </a:xfrm>
        </p:spPr>
        <p:txBody>
          <a:bodyPr>
            <a:normAutofit fontScale="92500"/>
          </a:bodyPr>
          <a:lstStyle/>
          <a:p>
            <a:r>
              <a:rPr lang="cy-GB" noProof="0" dirty="0"/>
              <a:t>Gall ddechrau o 11 oed, ond cyfeiriwn at yr arddegau</a:t>
            </a:r>
          </a:p>
          <a:p>
            <a:r>
              <a:rPr lang="cy-GB" noProof="0" dirty="0"/>
              <a:t>Mae’r ymennydd ifanc yn cael ei ‘ailwampio’. Mae’r holl ranbarthau’n cael eu mireinio a’u symleiddio at oedolaeth annibynnol</a:t>
            </a:r>
          </a:p>
          <a:p>
            <a:pPr lvl="1"/>
            <a:r>
              <a:rPr lang="cy-GB" noProof="0" dirty="0"/>
              <a:t>‘Tocio’ – caiff synapsau diangen a gafwyd yn ystod plentyndod eu dileu gyda’i gilydd. Gwaredu annibendod.</a:t>
            </a:r>
          </a:p>
          <a:p>
            <a:r>
              <a:rPr lang="cy-GB" noProof="0" dirty="0"/>
              <a:t>Mae aeddfedu anghyson yn golygu bod emosiynau a phrosesau symlach yn cael eu </a:t>
            </a:r>
            <a:r>
              <a:rPr lang="cy-GB" dirty="0"/>
              <a:t>huwchraddio yn gyntaf, mae gwybyddiaeth a hunanreolaeth yn datblygu o hyd</a:t>
            </a:r>
            <a:r>
              <a:rPr lang="cy-GB" noProof="0" dirty="0"/>
              <a:t>.</a:t>
            </a:r>
          </a:p>
          <a:p>
            <a:pPr lvl="1"/>
            <a:r>
              <a:rPr lang="cy-GB" noProof="0" dirty="0"/>
              <a:t>O ganlyniad, caiff emosiynau fwy o ‘effaith’ ar yr oedran hwn.</a:t>
            </a:r>
          </a:p>
          <a:p>
            <a:pPr lvl="1"/>
            <a:endParaRPr lang="cy-GB" noProof="0" dirty="0"/>
          </a:p>
        </p:txBody>
      </p:sp>
      <p:pic>
        <p:nvPicPr>
          <p:cNvPr id="9218" name="Picture 2" descr="teen gang | zach is on the right | zen Sutherland | Flickr">
            <a:extLst>
              <a:ext uri="{FF2B5EF4-FFF2-40B4-BE49-F238E27FC236}">
                <a16:creationId xmlns:a16="http://schemas.microsoft.com/office/drawing/2014/main" id="{E5575E5C-DF42-47C5-A116-D55ABCE5C4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776" y="2560637"/>
            <a:ext cx="3298123" cy="270033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16205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2C9CA7-DE7E-4EFB-117B-C3476E12A5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A57CDC-0963-EB04-D988-069A855EE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y-GB" noProof="0" dirty="0"/>
              <a:t>Yr ymennydd datblygol, yn ôl oedrannau gwahanol (yr arddegau)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B1822B-E4D9-9032-60D7-A3F39F589A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7556500" cy="4854575"/>
          </a:xfrm>
        </p:spPr>
        <p:txBody>
          <a:bodyPr>
            <a:normAutofit/>
          </a:bodyPr>
          <a:lstStyle/>
          <a:p>
            <a:r>
              <a:rPr lang="cy-GB" noProof="0" dirty="0"/>
              <a:t>Mae newidiadau hormonaidd, corfforol a niwrolegol yn achosi llawer o anhrefn mewnol, gan arwain at ymddygiad llai rhagweladwy.</a:t>
            </a:r>
          </a:p>
          <a:p>
            <a:r>
              <a:rPr lang="cy-GB" noProof="0" dirty="0"/>
              <a:t>Mae </a:t>
            </a:r>
            <a:r>
              <a:rPr lang="cy-GB" dirty="0"/>
              <a:t>tarfu/newid ar y cylch cysgu, ond nid trefn</a:t>
            </a:r>
            <a:r>
              <a:rPr lang="cy-GB" noProof="0" dirty="0"/>
              <a:t>. Mae diffyg cwsg gan lawer o </a:t>
            </a:r>
            <a:r>
              <a:rPr lang="cy-GB" noProof="0" dirty="0" err="1"/>
              <a:t>arddegwyr</a:t>
            </a:r>
            <a:r>
              <a:rPr lang="cy-GB" noProof="0" dirty="0"/>
              <a:t>, sydd â chanlyniadau ymddygiadol.</a:t>
            </a:r>
          </a:p>
          <a:p>
            <a:r>
              <a:rPr lang="cy-GB" noProof="0" dirty="0"/>
              <a:t>Mae awydd greddfol am annibyniaeth, perthnasoedd a phrofiadau newydd yn golygu y bydd </a:t>
            </a:r>
            <a:r>
              <a:rPr lang="cy-GB" noProof="0" dirty="0" err="1"/>
              <a:t>arddegwy</a:t>
            </a:r>
            <a:r>
              <a:rPr lang="cy-GB" dirty="0"/>
              <a:t>r yn aml yn llai </a:t>
            </a:r>
            <a:r>
              <a:rPr lang="cy-GB" noProof="0" dirty="0"/>
              <a:t>parod i dderbyn awdurdodau traddodiadol (rhieni, athrawon), ac yn fwy parod i fentro a gwneud pethau newydd.</a:t>
            </a:r>
          </a:p>
          <a:p>
            <a:pPr lvl="1"/>
            <a:endParaRPr lang="cy-GB" noProof="0" dirty="0"/>
          </a:p>
        </p:txBody>
      </p:sp>
      <p:pic>
        <p:nvPicPr>
          <p:cNvPr id="9218" name="Picture 2" descr="teen gang | zach is on the right | zen Sutherland | Flickr">
            <a:extLst>
              <a:ext uri="{FF2B5EF4-FFF2-40B4-BE49-F238E27FC236}">
                <a16:creationId xmlns:a16="http://schemas.microsoft.com/office/drawing/2014/main" id="{F8E7591C-7AD4-754C-F225-01A84F27D3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1776" y="2522537"/>
            <a:ext cx="3298123" cy="270033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38983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15F29-E52E-065E-05D1-0C1E2A3F8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y-GB" noProof="0" dirty="0"/>
              <a:t>Yr ymennydd </a:t>
            </a:r>
            <a:r>
              <a:rPr lang="cy-GB" noProof="0" dirty="0" err="1"/>
              <a:t>datblyg</a:t>
            </a:r>
            <a:r>
              <a:rPr lang="cy-GB" dirty="0" err="1"/>
              <a:t>ol</a:t>
            </a:r>
            <a:r>
              <a:rPr lang="cy-GB" noProof="0" dirty="0"/>
              <a:t>, yn ôl oedrannau gwahanol – ffactorau a phroblemau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7E3C0A-C8CB-55CD-EB88-4068EB8989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7000" y="1825625"/>
            <a:ext cx="7886700" cy="5032375"/>
          </a:xfrm>
        </p:spPr>
        <p:txBody>
          <a:bodyPr>
            <a:normAutofit/>
          </a:bodyPr>
          <a:lstStyle/>
          <a:p>
            <a:r>
              <a:rPr lang="cy-GB" dirty="0"/>
              <a:t>Mae datblygiad yr ymennydd yn pennu sut mae’r ymennydd yn gweithredu, felly mae unrhyw beth sy’n ei addasu neu’n tarfu arno yn cael effeithiau sy’n para, a all gael canlyniadau ymddygiadol cymhleth</a:t>
            </a:r>
            <a:r>
              <a:rPr lang="cy-GB" noProof="0" dirty="0"/>
              <a:t>.</a:t>
            </a:r>
          </a:p>
          <a:p>
            <a:pPr lvl="1"/>
            <a:r>
              <a:rPr lang="cy-GB" noProof="0" dirty="0"/>
              <a:t>ACE (profiadau niweidiol yn ystod plentyndod), Trawma.</a:t>
            </a:r>
          </a:p>
          <a:p>
            <a:pPr lvl="1"/>
            <a:r>
              <a:rPr lang="cy-GB" noProof="0" dirty="0"/>
              <a:t>Arddulliau ymlyniad (diogel neu anniogel/tarfu. Yn dod i’r golwg mewn cyd-destunau addysgol).</a:t>
            </a:r>
          </a:p>
          <a:p>
            <a:pPr lvl="1"/>
            <a:r>
              <a:rPr lang="cy-GB" noProof="0" dirty="0" err="1"/>
              <a:t>Niwrowahaniaeth</a:t>
            </a:r>
            <a:r>
              <a:rPr lang="cy-GB" noProof="0" dirty="0"/>
              <a:t>.</a:t>
            </a:r>
          </a:p>
          <a:p>
            <a:r>
              <a:rPr lang="cy-GB" noProof="0" dirty="0"/>
              <a:t>Yn y pen draw, mae pethau sy’n cael effeithiau a chanlyniadau emosiynol sylweddol yn dylanwadu'n fawr ar ddealltwriaeth </a:t>
            </a:r>
            <a:r>
              <a:rPr lang="cy-GB" dirty="0"/>
              <a:t>pobl ifanc o’r byd</a:t>
            </a:r>
            <a:r>
              <a:rPr lang="cy-GB" noProof="0" dirty="0"/>
              <a:t>.</a:t>
            </a:r>
          </a:p>
        </p:txBody>
      </p:sp>
      <p:pic>
        <p:nvPicPr>
          <p:cNvPr id="10242" name="Picture 2" descr="Cousins Photoshoot; Take 3 (sad faces) | My mother bought th… | Flickr">
            <a:extLst>
              <a:ext uri="{FF2B5EF4-FFF2-40B4-BE49-F238E27FC236}">
                <a16:creationId xmlns:a16="http://schemas.microsoft.com/office/drawing/2014/main" id="{C06D26EF-8961-8A93-1386-57E46D16E2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236" y="2888061"/>
            <a:ext cx="3250802" cy="216720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51939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A0B45-4817-5E89-8C34-268BEBFD04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noProof="0" dirty="0"/>
              <a:t>Gwybodaeth </a:t>
            </a:r>
            <a:r>
              <a:rPr lang="cy-GB" noProof="0" dirty="0" err="1"/>
              <a:t>vs</a:t>
            </a:r>
            <a:r>
              <a:rPr lang="cy-GB" noProof="0" dirty="0"/>
              <a:t> profiad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54A781-7502-A523-592A-801F7B55A1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600" y="1422400"/>
            <a:ext cx="8610600" cy="5321300"/>
          </a:xfrm>
        </p:spPr>
        <p:txBody>
          <a:bodyPr>
            <a:normAutofit lnSpcReduction="10000"/>
          </a:bodyPr>
          <a:lstStyle/>
          <a:p>
            <a:r>
              <a:rPr lang="cy-GB" noProof="0" dirty="0"/>
              <a:t>Esblygodd yr ymennydd dynol i flaenoriaethu gwybodaeth </a:t>
            </a:r>
            <a:r>
              <a:rPr lang="cy-GB" i="1" noProof="0" dirty="0"/>
              <a:t>emosiynol</a:t>
            </a:r>
            <a:r>
              <a:rPr lang="cy-GB" noProof="0" dirty="0"/>
              <a:t>. Felly, mae’n anoddach cadw gwybodaeth haniaethol, ni waeth pa mor bwysig ydyw’n wrthrychol.</a:t>
            </a:r>
          </a:p>
          <a:p>
            <a:r>
              <a:rPr lang="cy-GB" noProof="0" dirty="0"/>
              <a:t>Mae cymdeithasgarwch ac empathi dynol yn golygu bod rhyngweithiadau pobl eraill yn tueddu i ddominyddu.</a:t>
            </a:r>
          </a:p>
          <a:p>
            <a:pPr lvl="1"/>
            <a:r>
              <a:rPr lang="cy-GB" noProof="0" dirty="0"/>
              <a:t>Dynwarediad, modelau o ymddygiad, </a:t>
            </a:r>
            <a:r>
              <a:rPr lang="cy-GB" noProof="0" dirty="0" err="1"/>
              <a:t>dylanwadwyr</a:t>
            </a:r>
            <a:r>
              <a:rPr lang="cy-GB" noProof="0" dirty="0"/>
              <a:t> ac ati.</a:t>
            </a:r>
          </a:p>
          <a:p>
            <a:r>
              <a:rPr lang="cy-GB" noProof="0" dirty="0"/>
              <a:t>Rhywun yn dweud wrthynt beth maen nhw </a:t>
            </a:r>
            <a:r>
              <a:rPr lang="cy-GB" i="1" noProof="0" dirty="0"/>
              <a:t>eisiau </a:t>
            </a:r>
            <a:r>
              <a:rPr lang="cy-GB" noProof="0" dirty="0"/>
              <a:t>ei glywed? Mwy atyniadol na rhywun yn dweud wrthynt beth mae </a:t>
            </a:r>
            <a:r>
              <a:rPr lang="cy-GB" i="1" noProof="0" dirty="0"/>
              <a:t>angen </a:t>
            </a:r>
            <a:r>
              <a:rPr lang="cy-GB" noProof="0" dirty="0"/>
              <a:t>iddynt ei glywed (e.e. athrawon). </a:t>
            </a:r>
          </a:p>
          <a:p>
            <a:r>
              <a:rPr lang="cy-GB" noProof="0" dirty="0"/>
              <a:t>Newydd a risg = mwy ysgogol.</a:t>
            </a:r>
          </a:p>
          <a:p>
            <a:r>
              <a:rPr lang="cy-GB" noProof="0" dirty="0"/>
              <a:t>Ysgogiadau emosiynol + gwybodaeth angenrheidiol = cyfuniad delfrydol?</a:t>
            </a:r>
          </a:p>
        </p:txBody>
      </p:sp>
      <p:pic>
        <p:nvPicPr>
          <p:cNvPr id="12290" name="Picture 2" descr="Free Stock Photo of Emotions expressed with black color in yellow squares |  Download Free Images and Free Illustrations">
            <a:extLst>
              <a:ext uri="{FF2B5EF4-FFF2-40B4-BE49-F238E27FC236}">
                <a16:creationId xmlns:a16="http://schemas.microsoft.com/office/drawing/2014/main" id="{9637C8D8-696E-3622-2314-511B5AB4DB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2100" y="2540000"/>
            <a:ext cx="2717800" cy="271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30021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1481D3-EFED-5FB4-C1B5-051FDB8283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y-GB" sz="4400" noProof="0" dirty="0"/>
              <a:t>Pwysigrwydd cymheiriaid a statws</a:t>
            </a:r>
            <a:endParaRPr lang="cy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818AEF-FCC0-7677-9D6D-DEE647530D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6946900" cy="5032375"/>
          </a:xfrm>
        </p:spPr>
        <p:txBody>
          <a:bodyPr>
            <a:normAutofit lnSpcReduction="10000"/>
          </a:bodyPr>
          <a:lstStyle/>
          <a:p>
            <a:r>
              <a:rPr lang="cy-GB" noProof="0" dirty="0"/>
              <a:t>Pobl yw’r unig rywogaeth </a:t>
            </a:r>
            <a:r>
              <a:rPr lang="cy-GB" i="1" noProof="0" dirty="0"/>
              <a:t>tra chymdeithasol</a:t>
            </a:r>
            <a:r>
              <a:rPr lang="cy-GB" noProof="0" dirty="0"/>
              <a:t>.</a:t>
            </a:r>
          </a:p>
          <a:p>
            <a:r>
              <a:rPr lang="cy-GB" noProof="0" dirty="0"/>
              <a:t>Mae cysylltiadau cymdeithasol a safle cymdeithasol yn elfennau hanfodol o’r ffordd rydym ni’n deall y byd a ni’n hunain</a:t>
            </a:r>
          </a:p>
          <a:p>
            <a:pPr lvl="1"/>
            <a:r>
              <a:rPr lang="cy-GB" noProof="0" dirty="0"/>
              <a:t>Mae cysylltiad cryf rhwng statws cymdeithasol isel ag iechyd/lles meddyliol </a:t>
            </a:r>
            <a:r>
              <a:rPr lang="cy-GB" dirty="0"/>
              <a:t>gwael</a:t>
            </a:r>
            <a:r>
              <a:rPr lang="cy-GB" noProof="0" dirty="0"/>
              <a:t>.</a:t>
            </a:r>
          </a:p>
          <a:p>
            <a:r>
              <a:rPr lang="cy-GB" noProof="0" dirty="0"/>
              <a:t>‘Heintio emosiynol’. Gall emosiynau cryf mewn lleoliad grŵp ledaenu’n hawdd. Mae </a:t>
            </a:r>
            <a:r>
              <a:rPr lang="cy-GB" dirty="0"/>
              <a:t>elfennau aflonyddgar yn ffynnu</a:t>
            </a:r>
            <a:r>
              <a:rPr lang="cy-GB" noProof="0" dirty="0"/>
              <a:t>.</a:t>
            </a:r>
          </a:p>
          <a:p>
            <a:r>
              <a:rPr lang="cy-GB" noProof="0" dirty="0"/>
              <a:t>Mae modelau o ymddygiad, esiamplau da, yn fwy dylanwadol nag y gallech ei ddisgwyl.</a:t>
            </a:r>
          </a:p>
          <a:p>
            <a:pPr lvl="1"/>
            <a:r>
              <a:rPr lang="cy-GB" noProof="0" dirty="0"/>
              <a:t>Perthnasoedd ‘</a:t>
            </a:r>
            <a:r>
              <a:rPr lang="cy-GB" noProof="0" dirty="0" err="1"/>
              <a:t>paragymdeithasol</a:t>
            </a:r>
            <a:r>
              <a:rPr lang="cy-GB" noProof="0" dirty="0"/>
              <a:t>’. Gwneir llawer o ymchwil mewn cyd-destun addysgol.</a:t>
            </a:r>
          </a:p>
        </p:txBody>
      </p:sp>
      <p:pic>
        <p:nvPicPr>
          <p:cNvPr id="13314" name="Picture 2" descr="Vibrant Crowd Cheering at Outdoor Stadium Event · Free Stock Photo">
            <a:extLst>
              <a:ext uri="{FF2B5EF4-FFF2-40B4-BE49-F238E27FC236}">
                <a16:creationId xmlns:a16="http://schemas.microsoft.com/office/drawing/2014/main" id="{ED52D134-EA52-08F6-281A-2D55C8BE12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1350" y="1825624"/>
            <a:ext cx="3562350" cy="23749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Elmo's viral tweet sparks discussions on mental health | FMT">
            <a:extLst>
              <a:ext uri="{FF2B5EF4-FFF2-40B4-BE49-F238E27FC236}">
                <a16:creationId xmlns:a16="http://schemas.microsoft.com/office/drawing/2014/main" id="{A2A367BA-F9D9-850B-8D72-9D0E44C631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1350" y="4200524"/>
            <a:ext cx="3562350" cy="222646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68634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A0535-6874-8BA9-C29C-83F7A217E8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z="4400" noProof="0" dirty="0"/>
              <a:t>Pwysigrwydd cymheiriaid a statws – Effaith y cyfnod clo?</a:t>
            </a:r>
            <a:endParaRPr lang="cy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7C6484-3DCF-CEFE-9BA4-9AE0652C9F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7000" y="1803400"/>
            <a:ext cx="8115300" cy="4927600"/>
          </a:xfrm>
        </p:spPr>
        <p:txBody>
          <a:bodyPr>
            <a:normAutofit fontScale="92500" lnSpcReduction="20000"/>
          </a:bodyPr>
          <a:lstStyle/>
          <a:p>
            <a:r>
              <a:rPr lang="cy-GB" sz="3200" noProof="0" dirty="0"/>
              <a:t>I bobl iau, fe wnaeth y cyfnod clo olygu eu bod  wedi colli allan ar ryngweithiadau cymdeithasol yn ystod cam datblygiadol allweddol. Canlyniadau hirdymor i ymddygiad? Yn enwedig mewn lleoliad addysgol</a:t>
            </a:r>
          </a:p>
          <a:p>
            <a:pPr lvl="1"/>
            <a:r>
              <a:rPr lang="cy-GB" sz="2800" noProof="0" dirty="0"/>
              <a:t>Ddim yn ‘barhaol’, ond her o hyd.</a:t>
            </a:r>
          </a:p>
          <a:p>
            <a:r>
              <a:rPr lang="cy-GB" sz="3200" noProof="0" dirty="0"/>
              <a:t>Yn ddiddorol, roedd lles y glasoed yn sefydlog, o leiaf ar y cychwyn. </a:t>
            </a:r>
          </a:p>
          <a:p>
            <a:pPr lvl="1"/>
            <a:r>
              <a:rPr lang="cy-GB" sz="2800" noProof="0" dirty="0"/>
              <a:t>Gwaredu’r pethau sydd, yn nodweddiadol, yn achosi straen i </a:t>
            </a:r>
            <a:r>
              <a:rPr lang="cy-GB" sz="2800" noProof="0" dirty="0" err="1"/>
              <a:t>arddegwyr</a:t>
            </a:r>
            <a:r>
              <a:rPr lang="cy-GB" sz="2800" noProof="0" dirty="0"/>
              <a:t>?</a:t>
            </a:r>
          </a:p>
          <a:p>
            <a:r>
              <a:rPr lang="cy-GB" sz="3200" noProof="0" dirty="0"/>
              <a:t>Gosod cynsail nad yw presenoldeb yn hanfodol?</a:t>
            </a:r>
          </a:p>
          <a:p>
            <a:pPr lvl="1"/>
            <a:r>
              <a:rPr lang="cy-GB" sz="2800" noProof="0" dirty="0"/>
              <a:t>Gellid dadlau bod mwy fyth o effaith ar oedolion/rhieni?</a:t>
            </a:r>
          </a:p>
        </p:txBody>
      </p:sp>
      <p:pic>
        <p:nvPicPr>
          <p:cNvPr id="14338" name="Picture 2" descr="Lockdown | London, May 2020 | generalising | Flickr">
            <a:extLst>
              <a:ext uri="{FF2B5EF4-FFF2-40B4-BE49-F238E27FC236}">
                <a16:creationId xmlns:a16="http://schemas.microsoft.com/office/drawing/2014/main" id="{6E7E1366-51FA-0831-CBF8-F8EB40A08F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00" y="2895650"/>
            <a:ext cx="3606800" cy="2405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24903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B9AB42-E5E0-3229-D015-EE63748CD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y-GB" sz="4400" noProof="0" dirty="0"/>
              <a:t>Iechyd corfforol v iechyd meddwl</a:t>
            </a:r>
            <a:br>
              <a:rPr lang="cy-GB" sz="4400" noProof="0" dirty="0"/>
            </a:br>
            <a:r>
              <a:rPr lang="cy-GB" sz="4400" noProof="0" dirty="0"/>
              <a:t>Chwaraeon v anaf i’r pen</a:t>
            </a:r>
            <a:endParaRPr lang="cy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06A7DD-534B-018C-3D6C-44F44D0E36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100" y="1825624"/>
            <a:ext cx="9601200" cy="4803775"/>
          </a:xfrm>
        </p:spPr>
        <p:txBody>
          <a:bodyPr>
            <a:normAutofit fontScale="92500"/>
          </a:bodyPr>
          <a:lstStyle/>
          <a:p>
            <a:r>
              <a:rPr lang="cy-GB" noProof="0" dirty="0"/>
              <a:t>Yn aml, trafodir iechyd corfforol ac iechyd meddwl fel pethau ar wahân, ond maent yn gorgyffwrdd yn sylweddol, a’r ddau yn allweddol ar gyfer lles.</a:t>
            </a:r>
          </a:p>
          <a:p>
            <a:r>
              <a:rPr lang="cy-GB" dirty="0"/>
              <a:t>Mae c</a:t>
            </a:r>
            <a:r>
              <a:rPr lang="cy-GB" noProof="0" dirty="0" err="1"/>
              <a:t>hwaraeon</a:t>
            </a:r>
            <a:r>
              <a:rPr lang="cy-GB" noProof="0" dirty="0"/>
              <a:t> yn hybu iechyd corfforol ac iechyd meddwl</a:t>
            </a:r>
          </a:p>
          <a:p>
            <a:r>
              <a:rPr lang="cy-GB" noProof="0" dirty="0"/>
              <a:t>OND </a:t>
            </a:r>
            <a:r>
              <a:rPr lang="cy-GB" dirty="0"/>
              <a:t>mae </a:t>
            </a:r>
            <a:r>
              <a:rPr lang="cy-GB" noProof="0" dirty="0"/>
              <a:t>risg anaf i’r pen yn cael ei esgeuluso neu ei </a:t>
            </a:r>
            <a:r>
              <a:rPr lang="cy-GB" dirty="0"/>
              <a:t>anwybyddu’n aml</a:t>
            </a:r>
            <a:endParaRPr lang="cy-GB" noProof="0" dirty="0"/>
          </a:p>
          <a:p>
            <a:pPr lvl="1"/>
            <a:r>
              <a:rPr lang="cy-GB" noProof="0" dirty="0"/>
              <a:t>Problem yn enwedig gydag ymennydd datblygol.</a:t>
            </a:r>
          </a:p>
          <a:p>
            <a:r>
              <a:rPr lang="cy-GB" dirty="0"/>
              <a:t>Yn aml, nid yw effaith ar yr ymennydd yn arwain at unrhyw symptomau, ond mae amseroedd ymadfer hir yn hanfodol o hyd</a:t>
            </a:r>
            <a:r>
              <a:rPr lang="cy-GB" noProof="0" dirty="0"/>
              <a:t>.</a:t>
            </a:r>
          </a:p>
          <a:p>
            <a:r>
              <a:rPr lang="cy-GB" noProof="0" dirty="0"/>
              <a:t>Hanfodol bod oedolion cyfrifol yn gwerthfawrogi ac yn cefnogi hyn</a:t>
            </a:r>
          </a:p>
          <a:p>
            <a:r>
              <a:rPr lang="cy-GB" noProof="0" dirty="0"/>
              <a:t>Beth sydd bwysicaf, y gêm neu’r </a:t>
            </a:r>
            <a:r>
              <a:rPr lang="cy-GB" dirty="0"/>
              <a:t>chwaraewr</a:t>
            </a:r>
            <a:r>
              <a:rPr lang="cy-GB" noProof="0" dirty="0"/>
              <a:t>?</a:t>
            </a:r>
          </a:p>
        </p:txBody>
      </p:sp>
      <p:pic>
        <p:nvPicPr>
          <p:cNvPr id="15364" name="Picture 4" descr="Head For Change">
            <a:extLst>
              <a:ext uri="{FF2B5EF4-FFF2-40B4-BE49-F238E27FC236}">
                <a16:creationId xmlns:a16="http://schemas.microsoft.com/office/drawing/2014/main" id="{1A252592-8653-DE3A-AC63-E6121308DB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5349" y="2084387"/>
            <a:ext cx="1928814" cy="1928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Gilbert Rugby Ball Stress Wales">
            <a:extLst>
              <a:ext uri="{FF2B5EF4-FFF2-40B4-BE49-F238E27FC236}">
                <a16:creationId xmlns:a16="http://schemas.microsoft.com/office/drawing/2014/main" id="{F94CBFA9-BC1F-4043-539C-DF408958E3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2522" y="4406900"/>
            <a:ext cx="1962741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14269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4BC0B3-D025-F20C-41C0-14F48CBAB1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y-GB" sz="4400" noProof="0" dirty="0"/>
              <a:t>Effaith technoleg ar yr ymennydd iau</a:t>
            </a:r>
            <a:endParaRPr lang="cy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AFE405-968A-1A36-1F91-6BCB5317A1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33700" y="1825624"/>
            <a:ext cx="8839200" cy="5172076"/>
          </a:xfrm>
        </p:spPr>
        <p:txBody>
          <a:bodyPr>
            <a:normAutofit/>
          </a:bodyPr>
          <a:lstStyle/>
          <a:p>
            <a:r>
              <a:rPr lang="cy-GB" noProof="0" dirty="0"/>
              <a:t>Llawer o sylw ar y niwed y mae technoleg/ffonau clyfar yn ei wneud i bobl ifanc. Ond nid yw’r dystiolaeth yn cefnogi llawer ohono.</a:t>
            </a:r>
          </a:p>
          <a:p>
            <a:pPr lvl="1"/>
            <a:r>
              <a:rPr lang="cy-GB" noProof="0" dirty="0"/>
              <a:t>Prin yw’r cysylltiad rhwng amlygiad i dechnoleg a phroblemau iechyd meddwl. Gorddefnyddio label ‘</a:t>
            </a:r>
            <a:r>
              <a:rPr lang="cy-GB" noProof="0"/>
              <a:t>caethiwed’, </a:t>
            </a:r>
            <a:r>
              <a:rPr lang="cy-GB" noProof="0" dirty="0"/>
              <a:t>hefyd.</a:t>
            </a:r>
          </a:p>
          <a:p>
            <a:pPr lvl="1"/>
            <a:r>
              <a:rPr lang="cy-GB" noProof="0" dirty="0"/>
              <a:t>Mae’r byd ar-lein yn rhan allweddol o blentyndod modern. Mae llawer o oedolion yn anwybyddu hyn.</a:t>
            </a:r>
          </a:p>
          <a:p>
            <a:pPr lvl="1"/>
            <a:r>
              <a:rPr lang="cy-GB" noProof="0" dirty="0"/>
              <a:t>Mae ffonau clyfar wedi </a:t>
            </a:r>
            <a:r>
              <a:rPr lang="cy-GB" i="1" noProof="0" dirty="0"/>
              <a:t>cynyddu </a:t>
            </a:r>
            <a:r>
              <a:rPr lang="cy-GB" noProof="0" dirty="0"/>
              <a:t>gweithgareddau awyr agored plant, nid eu cyfyngu.</a:t>
            </a:r>
          </a:p>
          <a:p>
            <a:pPr lvl="1"/>
            <a:r>
              <a:rPr lang="cy-GB" noProof="0" dirty="0"/>
              <a:t>Mae cysylltiadau a pherthnasoedd yn hanfodol i ddatblygiad; mae technoleg yn eu gwneud yn haws.</a:t>
            </a:r>
          </a:p>
          <a:p>
            <a:pPr lvl="1"/>
            <a:r>
              <a:rPr lang="cy-GB" noProof="0" dirty="0"/>
              <a:t>Dychmygwch y cyfnod clo hebddynt.</a:t>
            </a:r>
          </a:p>
        </p:txBody>
      </p:sp>
      <p:pic>
        <p:nvPicPr>
          <p:cNvPr id="16386" name="Picture 2" descr="Hipipooo Mini Smartphone Unlocked 4G Mobile Phone 3.0 inches,Dual SIM,  2000mAh Battery,5MP+13MP Camera, Android 10.0 backup phone(XS12, 4GB+32G):  ...">
            <a:extLst>
              <a:ext uri="{FF2B5EF4-FFF2-40B4-BE49-F238E27FC236}">
                <a16:creationId xmlns:a16="http://schemas.microsoft.com/office/drawing/2014/main" id="{D74D7F26-85B6-1957-F7D6-3E0F8E9467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95550"/>
            <a:ext cx="2832100" cy="28321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1163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19A0A-74D6-44FF-102C-A8A21901D0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14995" y="927463"/>
            <a:ext cx="7528560" cy="3331027"/>
          </a:xfrm>
        </p:spPr>
        <p:txBody>
          <a:bodyPr>
            <a:normAutofit fontScale="90000"/>
          </a:bodyPr>
          <a:lstStyle/>
          <a:p>
            <a:pPr algn="l"/>
            <a:r>
              <a:rPr lang="cy-GB" sz="4800" b="1" i="0" noProof="0" dirty="0">
                <a:solidFill>
                  <a:srgbClr val="E30713"/>
                </a:solidFill>
                <a:effectLst/>
                <a:latin typeface="Poppins" panose="020B0502040204020203" pitchFamily="2" charset="0"/>
              </a:rPr>
              <a:t>Dosbarth meistr 2025: Yr ymennydd datblygol mewn cyd-destun addysgol modern</a:t>
            </a:r>
            <a:endParaRPr lang="cy-GB" sz="6600" noProof="0" dirty="0">
              <a:solidFill>
                <a:srgbClr val="E30713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14BECF-8880-BDDD-D3D0-0D9B8AC28E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14995" y="4532580"/>
            <a:ext cx="9144000" cy="1655762"/>
          </a:xfrm>
        </p:spPr>
        <p:txBody>
          <a:bodyPr>
            <a:normAutofit/>
          </a:bodyPr>
          <a:lstStyle/>
          <a:p>
            <a:pPr algn="l"/>
            <a:r>
              <a:rPr lang="cy-GB" sz="6000" b="1" noProof="0" dirty="0">
                <a:solidFill>
                  <a:srgbClr val="017A37"/>
                </a:solidFill>
              </a:rPr>
              <a:t>Dr Dean </a:t>
            </a:r>
            <a:r>
              <a:rPr lang="cy-GB" sz="6000" b="1" noProof="0" dirty="0" err="1">
                <a:solidFill>
                  <a:srgbClr val="017A37"/>
                </a:solidFill>
              </a:rPr>
              <a:t>Burnett</a:t>
            </a:r>
            <a:endParaRPr lang="cy-GB" sz="6000" b="1" noProof="0" dirty="0">
              <a:solidFill>
                <a:srgbClr val="017A37"/>
              </a:solidFill>
            </a:endParaRPr>
          </a:p>
        </p:txBody>
      </p:sp>
      <p:pic>
        <p:nvPicPr>
          <p:cNvPr id="6" name="Picture 2" descr="EWC / CGA">
            <a:extLst>
              <a:ext uri="{FF2B5EF4-FFF2-40B4-BE49-F238E27FC236}">
                <a16:creationId xmlns:a16="http://schemas.microsoft.com/office/drawing/2014/main" id="{24CAC9E5-838C-4EB7-1620-C836538790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3555" y="2011693"/>
            <a:ext cx="2400845" cy="2520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99350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5F4149-CD6B-ECD0-CF88-09FC3B0014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22545E-9534-F37F-A504-85D818AE9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y-GB" sz="4400" noProof="0" dirty="0"/>
              <a:t>Effaith technoleg ar yr ymennydd iau</a:t>
            </a:r>
            <a:endParaRPr lang="cy-GB" noProof="0" dirty="0"/>
          </a:p>
        </p:txBody>
      </p:sp>
      <p:pic>
        <p:nvPicPr>
          <p:cNvPr id="16386" name="Picture 2" descr="Hipipooo Mini Smartphone Unlocked 4G Mobile Phone 3.0 inches,Dual SIM,  2000mAh Battery,5MP+13MP Camera, Android 10.0 backup phone(XS12, 4GB+32G):  ...">
            <a:extLst>
              <a:ext uri="{FF2B5EF4-FFF2-40B4-BE49-F238E27FC236}">
                <a16:creationId xmlns:a16="http://schemas.microsoft.com/office/drawing/2014/main" id="{003A9721-C092-22FA-F7E6-20F715D883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95550"/>
            <a:ext cx="2832100" cy="28321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02CB21-B97F-7C60-0232-240DECD2D8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1000" y="1825624"/>
            <a:ext cx="8432800" cy="4841875"/>
          </a:xfrm>
        </p:spPr>
        <p:txBody>
          <a:bodyPr>
            <a:normAutofit lnSpcReduction="10000"/>
          </a:bodyPr>
          <a:lstStyle/>
          <a:p>
            <a:r>
              <a:rPr lang="cy-GB" sz="3200" noProof="0" dirty="0"/>
              <a:t>Fodd bynnag…</a:t>
            </a:r>
          </a:p>
          <a:p>
            <a:pPr lvl="1"/>
            <a:r>
              <a:rPr lang="cy-GB" sz="2800" noProof="0" dirty="0"/>
              <a:t>Nid yw diffyg diagnosisau gwirioneddol yn golygu nad oes problemau. Mae defnydd problematig yn bryder.</a:t>
            </a:r>
          </a:p>
          <a:p>
            <a:pPr lvl="1"/>
            <a:r>
              <a:rPr lang="cy-GB" sz="2800" noProof="0" dirty="0"/>
              <a:t>Effeithiau ar sylw a’r cof, ond nid effeithiau parhaol.</a:t>
            </a:r>
          </a:p>
          <a:p>
            <a:pPr lvl="1"/>
            <a:r>
              <a:rPr lang="cy-GB" sz="2800" noProof="0" dirty="0"/>
              <a:t>Dylanwadau peryglus ar-lein yn bryder gwirioneddol. Ond agweddau da/cadarnhaol yn cael eu hesgeuluso yn gyson.</a:t>
            </a:r>
          </a:p>
          <a:p>
            <a:pPr lvl="1"/>
            <a:r>
              <a:rPr lang="cy-GB" sz="2800" noProof="0" dirty="0"/>
              <a:t>Dyfeisiau yn yr ystafell ddosbarth yn ystyriaeth gymhleth i athrawon.</a:t>
            </a:r>
          </a:p>
          <a:p>
            <a:pPr lvl="2"/>
            <a:r>
              <a:rPr lang="cy-GB" sz="2400" noProof="0" dirty="0"/>
              <a:t>Pwy sydd ag awdurdod? A allwch gymryd dyfais mor ddrud a phersonol oddi ar ddisgybl? A all rhieni wrthddweud cyfarwyddiadau’r athro?</a:t>
            </a:r>
          </a:p>
        </p:txBody>
      </p:sp>
    </p:spTree>
    <p:extLst>
      <p:ext uri="{BB962C8B-B14F-4D97-AF65-F5344CB8AC3E}">
        <p14:creationId xmlns:p14="http://schemas.microsoft.com/office/powerpoint/2010/main" val="34816549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0BCAFC-F0D0-3BA8-2215-A444564F8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noProof="0" dirty="0"/>
              <a:t>Crynodeb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C7672D-C60E-42E5-99CF-4D1D58434A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/>
          </a:bodyPr>
          <a:lstStyle/>
          <a:p>
            <a:r>
              <a:rPr lang="cy-GB" noProof="0" dirty="0"/>
              <a:t>Mae datblygiad a strwythur yr ymennydd yn newid yn gyson trwy gydol plentyndod a’r glasoed, a chaiff hyn effeithiau sylweddol ar ddysgu ac ymddygiad.</a:t>
            </a:r>
          </a:p>
          <a:p>
            <a:r>
              <a:rPr lang="cy-GB" noProof="0" dirty="0"/>
              <a:t>Caiff ein hemosiynau lawer mwy o ddylanwad arnom nag y mae llawer ohonom yn ei dybio, yn enwedig pan fyddwn ni’n iau. Mae hyn yn golygu bod profiadau emosiynol negyddol yn </a:t>
            </a:r>
            <a:r>
              <a:rPr lang="cy-GB" noProof="0"/>
              <a:t>gallu cael </a:t>
            </a:r>
            <a:r>
              <a:rPr lang="cy-GB" noProof="0" dirty="0"/>
              <a:t>canlyniadau parhaol. Hefyd, mae’n golygu y gellir gwella dysgu pan gynhwysir emosiynau.</a:t>
            </a:r>
          </a:p>
          <a:p>
            <a:r>
              <a:rPr lang="cy-GB" noProof="0" dirty="0"/>
              <a:t>Pan fyddwch chi’n ystyried sut mae’r ymennydd yn gweithio, mae effeithiau’r cyfnod clo, chwaraeon, anafiadau i’r pen, </a:t>
            </a:r>
            <a:r>
              <a:rPr lang="cy-GB" dirty="0"/>
              <a:t>technoleg ac ati, yn gwneud mwy o synnwyr</a:t>
            </a:r>
            <a:r>
              <a:rPr lang="cy-GB" noProof="0" dirty="0"/>
              <a:t>.</a:t>
            </a:r>
          </a:p>
          <a:p>
            <a:endParaRPr lang="cy-GB" noProof="0" dirty="0"/>
          </a:p>
        </p:txBody>
      </p:sp>
    </p:spTree>
    <p:extLst>
      <p:ext uri="{BB962C8B-B14F-4D97-AF65-F5344CB8AC3E}">
        <p14:creationId xmlns:p14="http://schemas.microsoft.com/office/powerpoint/2010/main" val="21795252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34C160-F3D2-714E-A6A8-B5329C748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y-GB" sz="4400" b="1" i="0" noProof="0" dirty="0">
                <a:solidFill>
                  <a:srgbClr val="E30713"/>
                </a:solidFill>
                <a:effectLst/>
                <a:latin typeface="Poppins" panose="020B0502040204020203" pitchFamily="2" charset="0"/>
              </a:rPr>
              <a:t>Yr ymennydd datblygol </a:t>
            </a:r>
            <a:br>
              <a:rPr lang="cy-GB" sz="4400" b="1" i="0" noProof="0" dirty="0">
                <a:solidFill>
                  <a:srgbClr val="E30713"/>
                </a:solidFill>
                <a:effectLst/>
                <a:latin typeface="Poppins" panose="020B0502040204020203" pitchFamily="2" charset="0"/>
              </a:rPr>
            </a:br>
            <a:r>
              <a:rPr lang="cy-GB" sz="4400" b="1" i="0" noProof="0" dirty="0">
                <a:solidFill>
                  <a:srgbClr val="E30713"/>
                </a:solidFill>
                <a:effectLst/>
                <a:latin typeface="Poppins" panose="020B0502040204020203" pitchFamily="2" charset="0"/>
              </a:rPr>
              <a:t>mewn cyd-destun addysgol modern</a:t>
            </a:r>
            <a:endParaRPr lang="cy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4C8DCF-E50B-1B46-0CB7-E082A04B82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513" y="1825624"/>
            <a:ext cx="11443063" cy="5032375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cy-GB" sz="3000" noProof="0" dirty="0"/>
              <a:t>Hanfodion yr ymennydd</a:t>
            </a:r>
          </a:p>
          <a:p>
            <a:pPr marL="514350" indent="-514350">
              <a:buFont typeface="+mj-lt"/>
              <a:buAutoNum type="arabicPeriod"/>
            </a:pPr>
            <a:r>
              <a:rPr lang="cy-GB" sz="3000" noProof="0" dirty="0"/>
              <a:t>Sut mae’r ymennydd yn dysgu ac yn datblygu, ar lefel fiolegol</a:t>
            </a:r>
          </a:p>
          <a:p>
            <a:pPr marL="514350" indent="-514350">
              <a:buFont typeface="+mj-lt"/>
              <a:buAutoNum type="arabicPeriod"/>
            </a:pPr>
            <a:r>
              <a:rPr lang="cy-GB" sz="3000" noProof="0" dirty="0"/>
              <a:t>Emosiwn </a:t>
            </a:r>
            <a:r>
              <a:rPr lang="cy-GB" sz="3000" noProof="0" dirty="0" err="1"/>
              <a:t>vs</a:t>
            </a:r>
            <a:r>
              <a:rPr lang="cy-GB" sz="3000" noProof="0" dirty="0"/>
              <a:t> Gwybyddiaeth</a:t>
            </a:r>
          </a:p>
          <a:p>
            <a:pPr marL="514350" indent="-514350">
              <a:buFont typeface="+mj-lt"/>
              <a:buAutoNum type="arabicPeriod"/>
            </a:pPr>
            <a:r>
              <a:rPr lang="cy-GB" sz="3000" noProof="0" dirty="0"/>
              <a:t>Yr ymennydd datblygol yn ôl oedrannau gwahanol (</a:t>
            </a:r>
            <a:r>
              <a:rPr lang="cy-GB" sz="3000" dirty="0"/>
              <a:t>plentyn ifanc</a:t>
            </a:r>
            <a:r>
              <a:rPr lang="cy-GB" sz="3000" noProof="0" dirty="0"/>
              <a:t>, plentyn h</a:t>
            </a:r>
            <a:r>
              <a:rPr lang="cy-GB" sz="3000" noProof="0" dirty="0">
                <a:latin typeface="Aptos Narrow" panose="020B0004020202020204" pitchFamily="34" charset="0"/>
              </a:rPr>
              <a:t>ŷn</a:t>
            </a:r>
            <a:r>
              <a:rPr lang="cy-GB" sz="3000" noProof="0" dirty="0"/>
              <a:t>, </a:t>
            </a:r>
            <a:r>
              <a:rPr lang="cy-GB" sz="3000" noProof="0" dirty="0" err="1"/>
              <a:t>arddegwyr</a:t>
            </a:r>
            <a:r>
              <a:rPr lang="cy-GB" sz="3000" noProof="0" dirty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cy-GB" sz="3000" noProof="0" dirty="0"/>
              <a:t>Gwybodaeth </a:t>
            </a:r>
            <a:r>
              <a:rPr lang="cy-GB" sz="3000" noProof="0" dirty="0" err="1"/>
              <a:t>vs</a:t>
            </a:r>
            <a:r>
              <a:rPr lang="cy-GB" sz="3000" noProof="0" dirty="0"/>
              <a:t> profiad</a:t>
            </a:r>
          </a:p>
          <a:p>
            <a:pPr marL="514350" indent="-514350">
              <a:buFont typeface="+mj-lt"/>
              <a:buAutoNum type="arabicPeriod"/>
            </a:pPr>
            <a:r>
              <a:rPr lang="cy-GB" sz="3000" noProof="0" dirty="0"/>
              <a:t>Pwysigrwydd cymheiriaid a statws (ac effeithiau’r cyfnod clo)</a:t>
            </a:r>
          </a:p>
          <a:p>
            <a:pPr marL="514350" indent="-514350">
              <a:buFont typeface="+mj-lt"/>
              <a:buAutoNum type="arabicPeriod"/>
            </a:pPr>
            <a:r>
              <a:rPr lang="cy-GB" sz="3000" noProof="0" dirty="0"/>
              <a:t>Iechyd corfforol v iechyd meddwl, chwaraeon v anaf i’r pen</a:t>
            </a:r>
          </a:p>
          <a:p>
            <a:pPr marL="514350" indent="-514350">
              <a:buFont typeface="+mj-lt"/>
              <a:buAutoNum type="arabicPeriod"/>
            </a:pPr>
            <a:r>
              <a:rPr lang="cy-GB" sz="3000" noProof="0" dirty="0"/>
              <a:t>Effaith technoleg ar yr ymennydd iau</a:t>
            </a:r>
          </a:p>
          <a:p>
            <a:pPr marL="514350" indent="-514350">
              <a:buFont typeface="+mj-lt"/>
              <a:buAutoNum type="arabicPeriod"/>
            </a:pPr>
            <a:endParaRPr lang="cy-GB" noProof="0" dirty="0"/>
          </a:p>
          <a:p>
            <a:pPr marL="514350" indent="-514350">
              <a:buFont typeface="+mj-lt"/>
              <a:buAutoNum type="arabicPeriod"/>
            </a:pPr>
            <a:endParaRPr lang="cy-GB" noProof="0" dirty="0"/>
          </a:p>
        </p:txBody>
      </p:sp>
    </p:spTree>
    <p:extLst>
      <p:ext uri="{BB962C8B-B14F-4D97-AF65-F5344CB8AC3E}">
        <p14:creationId xmlns:p14="http://schemas.microsoft.com/office/powerpoint/2010/main" val="208603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94C45-BDF1-1BDC-7F74-4DF2B1E14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noProof="0" dirty="0"/>
              <a:t>Hanfodion yr ymennydd</a:t>
            </a:r>
          </a:p>
        </p:txBody>
      </p:sp>
      <p:pic>
        <p:nvPicPr>
          <p:cNvPr id="2050" name="Picture 2" descr="The Anatomy of the Human Brain">
            <a:extLst>
              <a:ext uri="{FF2B5EF4-FFF2-40B4-BE49-F238E27FC236}">
                <a16:creationId xmlns:a16="http://schemas.microsoft.com/office/drawing/2014/main" id="{C29048CA-373B-E666-73BE-A739167466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79"/>
          <a:stretch/>
        </p:blipFill>
        <p:spPr bwMode="auto">
          <a:xfrm>
            <a:off x="5516880" y="1882853"/>
            <a:ext cx="6675120" cy="4455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Brain Basics: Know Your Brain | National Institute of Neurological  Disorders and Stroke">
            <a:extLst>
              <a:ext uri="{FF2B5EF4-FFF2-40B4-BE49-F238E27FC236}">
                <a16:creationId xmlns:a16="http://schemas.microsoft.com/office/drawing/2014/main" id="{03529106-845B-E57F-07BB-7A8AC4B3F0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213" y="1817164"/>
            <a:ext cx="4848497" cy="4521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8453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4BE7C5-E655-FF55-766D-DD5B54DA38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noProof="0" dirty="0"/>
              <a:t>Hanfodion yr ymennydd</a:t>
            </a:r>
          </a:p>
        </p:txBody>
      </p:sp>
      <p:pic>
        <p:nvPicPr>
          <p:cNvPr id="4098" name="Picture 2" descr="New Insights into Tau's Spread and Role in Memory Loss">
            <a:extLst>
              <a:ext uri="{FF2B5EF4-FFF2-40B4-BE49-F238E27FC236}">
                <a16:creationId xmlns:a16="http://schemas.microsoft.com/office/drawing/2014/main" id="{5C2E0457-9A03-4CDF-82F7-E3CB42C979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9388" y="1844312"/>
            <a:ext cx="8913223" cy="5013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3568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Neurites &amp; Synapses | GeneTex">
            <a:extLst>
              <a:ext uri="{FF2B5EF4-FFF2-40B4-BE49-F238E27FC236}">
                <a16:creationId xmlns:a16="http://schemas.microsoft.com/office/drawing/2014/main" id="{41B45CC1-490B-611D-A505-8576402730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4630" y="1825625"/>
            <a:ext cx="6727370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4058564-1F35-2714-7525-5D59DB60E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651274" cy="1325563"/>
          </a:xfrm>
        </p:spPr>
        <p:txBody>
          <a:bodyPr>
            <a:normAutofit/>
          </a:bodyPr>
          <a:lstStyle/>
          <a:p>
            <a:r>
              <a:rPr lang="cy-GB" noProof="0" dirty="0"/>
              <a:t>Sut mae’r ymennydd yn dysgu ac yn datblygu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55F02F-BD00-B228-AEA9-9FC0EF7550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24743"/>
            <a:ext cx="4992986" cy="466344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cy-GB" noProof="0" dirty="0"/>
              <a:t>Mae popeth y mae’r ymennydd yn ei wneud wedi’i seilio yn y pen draw ar, ac o ganlyniad i, gysylltiadau rhwng niwronau. Synapsau. </a:t>
            </a:r>
          </a:p>
          <a:p>
            <a:pPr marL="0" indent="0">
              <a:buNone/>
            </a:pPr>
            <a:r>
              <a:rPr lang="cy-GB" noProof="0" dirty="0"/>
              <a:t>Mae popeth mae’r ymennydd yn ei ddysgu yn arwain at </a:t>
            </a:r>
            <a:r>
              <a:rPr lang="cy-GB" dirty="0"/>
              <a:t>ffurfio cysylltiadau newydd rhwng celloedd yr ymennydd</a:t>
            </a:r>
            <a:r>
              <a:rPr lang="cy-GB" noProof="0" dirty="0"/>
              <a:t>.</a:t>
            </a:r>
          </a:p>
          <a:p>
            <a:pPr marL="0" indent="0">
              <a:buNone/>
            </a:pPr>
            <a:r>
              <a:rPr lang="cy-GB" noProof="0" dirty="0"/>
              <a:t>Y synapsau hyn yw blociau adeiladu gweithrediad yr ymennydd, a safle </a:t>
            </a:r>
            <a:r>
              <a:rPr lang="cy-GB" i="1" noProof="0" dirty="0" err="1"/>
              <a:t>niwroplastigedd</a:t>
            </a:r>
            <a:r>
              <a:rPr lang="cy-GB" i="1" noProof="0" dirty="0"/>
              <a:t>.</a:t>
            </a:r>
            <a:endParaRPr lang="cy-GB" noProof="0" dirty="0"/>
          </a:p>
          <a:p>
            <a:endParaRPr lang="cy-GB" noProof="0" dirty="0"/>
          </a:p>
        </p:txBody>
      </p:sp>
    </p:spTree>
    <p:extLst>
      <p:ext uri="{BB962C8B-B14F-4D97-AF65-F5344CB8AC3E}">
        <p14:creationId xmlns:p14="http://schemas.microsoft.com/office/powerpoint/2010/main" val="29395541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1D9364-3566-799A-4ABC-2135923D3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677400" cy="1325563"/>
          </a:xfrm>
        </p:spPr>
        <p:txBody>
          <a:bodyPr>
            <a:normAutofit/>
          </a:bodyPr>
          <a:lstStyle/>
          <a:p>
            <a:r>
              <a:rPr lang="cy-GB" noProof="0" dirty="0"/>
              <a:t>Sut mae’r ymennydd yn dysgu ac yn datblygu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285E71-71FD-2C3A-1314-7C2C569899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447" y="1690688"/>
            <a:ext cx="11743508" cy="4351338"/>
          </a:xfrm>
        </p:spPr>
        <p:txBody>
          <a:bodyPr/>
          <a:lstStyle/>
          <a:p>
            <a:pPr marL="0" indent="0">
              <a:buNone/>
            </a:pPr>
            <a:r>
              <a:rPr lang="cy-GB" noProof="0" dirty="0"/>
              <a:t>Ond nid achos o ‘gorau po fwyaf’ yw hi o ran synapsau. Ansawdd, nid nifer, sy’n cyfrif. Ymddengys bod yr ymennydd mwyaf ‘grymus’ (h.y. yr ymennydd mwy galluog yn ddeallusol) yn fwy </a:t>
            </a:r>
            <a:r>
              <a:rPr lang="cy-GB" i="1" noProof="0" dirty="0"/>
              <a:t>effeithlon</a:t>
            </a:r>
            <a:r>
              <a:rPr lang="cy-GB" noProof="0" dirty="0"/>
              <a:t>. Mae ganddynt ymennydd sydd â rhwydweithiau sydd wedi’u trefnu’n well. Gallwch weld hyn ar waith yn yr ymennydd datblygol ar oedrannau amrywiol.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AB31800-41AC-218C-C1A0-706691A10E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2615" y="3639887"/>
            <a:ext cx="5813628" cy="315052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9CFDFA8-7C55-CF3F-AB77-E227D24D3CC6}"/>
              </a:ext>
            </a:extLst>
          </p:cNvPr>
          <p:cNvSpPr txBox="1"/>
          <p:nvPr/>
        </p:nvSpPr>
        <p:spPr>
          <a:xfrm>
            <a:off x="3054285" y="3735977"/>
            <a:ext cx="157427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cy-GB" b="1" noProof="0" dirty="0">
                <a:solidFill>
                  <a:srgbClr val="E30713"/>
                </a:solidFill>
              </a:rPr>
              <a:t>Genedigaeth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8DD8F6-9872-16E9-1F32-35A9876F8FB7}"/>
              </a:ext>
            </a:extLst>
          </p:cNvPr>
          <p:cNvSpPr txBox="1"/>
          <p:nvPr/>
        </p:nvSpPr>
        <p:spPr>
          <a:xfrm>
            <a:off x="5357665" y="3735976"/>
            <a:ext cx="823528" cy="3788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cy-GB" b="1" noProof="0" dirty="0">
                <a:solidFill>
                  <a:srgbClr val="E30713"/>
                </a:solidFill>
              </a:rPr>
              <a:t>6 oed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4489EF2-7601-DEC2-28FD-FCF84CF2E55D}"/>
              </a:ext>
            </a:extLst>
          </p:cNvPr>
          <p:cNvSpPr txBox="1"/>
          <p:nvPr/>
        </p:nvSpPr>
        <p:spPr>
          <a:xfrm>
            <a:off x="7240611" y="3745467"/>
            <a:ext cx="9253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cy-GB" b="1" noProof="0" dirty="0">
                <a:solidFill>
                  <a:srgbClr val="E30713"/>
                </a:solidFill>
              </a:rPr>
              <a:t>14 oed</a:t>
            </a:r>
          </a:p>
        </p:txBody>
      </p:sp>
    </p:spTree>
    <p:extLst>
      <p:ext uri="{BB962C8B-B14F-4D97-AF65-F5344CB8AC3E}">
        <p14:creationId xmlns:p14="http://schemas.microsoft.com/office/powerpoint/2010/main" val="14587492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11859-3D47-BFF8-73AF-3DA223ED4C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noProof="0" dirty="0"/>
              <a:t>Emosiwn </a:t>
            </a:r>
            <a:r>
              <a:rPr lang="cy-GB" noProof="0" dirty="0" err="1"/>
              <a:t>Vs</a:t>
            </a:r>
            <a:r>
              <a:rPr lang="cy-GB" noProof="0" dirty="0"/>
              <a:t> Gwybyddiaeth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AC3ED1-DCF9-1189-92D2-A7E860ACF3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6200"/>
            <a:ext cx="6692900" cy="5511799"/>
          </a:xfrm>
        </p:spPr>
        <p:txBody>
          <a:bodyPr>
            <a:normAutofit/>
          </a:bodyPr>
          <a:lstStyle/>
          <a:p>
            <a:r>
              <a:rPr lang="cy-GB" noProof="0" dirty="0"/>
              <a:t>Cymerir yn ganiataol bod emosiynau a gwybyddiaeth (meddwl) yn ddwy broses groes, ond </a:t>
            </a:r>
            <a:r>
              <a:rPr lang="cy-GB" dirty="0"/>
              <a:t>maent wedi’u plethu’n ddwfn</a:t>
            </a:r>
            <a:r>
              <a:rPr lang="cy-GB" noProof="0" dirty="0"/>
              <a:t>.</a:t>
            </a:r>
          </a:p>
          <a:p>
            <a:r>
              <a:rPr lang="cy-GB" noProof="0" dirty="0"/>
              <a:t>Emosiwn = hen, cyflym, grymus, afresymol. Rhagflaenydd </a:t>
            </a:r>
            <a:r>
              <a:rPr lang="cy-GB" dirty="0"/>
              <a:t>meddwl</a:t>
            </a:r>
            <a:r>
              <a:rPr lang="cy-GB" noProof="0" dirty="0"/>
              <a:t>. Dylanwadol iawn o hyd.</a:t>
            </a:r>
          </a:p>
          <a:p>
            <a:r>
              <a:rPr lang="cy-GB" noProof="0" dirty="0"/>
              <a:t>Gwybyddiaeth = newydd, cymhleth, araf, trechol yn aml, ond </a:t>
            </a:r>
            <a:r>
              <a:rPr lang="cy-GB" i="1" noProof="0" dirty="0"/>
              <a:t>adweithiol.</a:t>
            </a:r>
            <a:endParaRPr lang="cy-GB" noProof="0" dirty="0"/>
          </a:p>
          <a:p>
            <a:r>
              <a:rPr lang="cy-GB" noProof="0" dirty="0"/>
              <a:t>Mae’r naill yn dylanwadu ar y llall. Arfarnu emosiynau, gweithrediad gweithredol ar gyfer gwybyddiaeth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D7EF9E-58A8-9E51-B861-278F3FA8DA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5497" y="2017533"/>
            <a:ext cx="2650172" cy="3531600"/>
          </a:xfrm>
          <a:prstGeom prst="rect">
            <a:avLst/>
          </a:prstGeom>
          <a:ln w="19050">
            <a:noFill/>
          </a:ln>
        </p:spPr>
      </p:pic>
      <p:pic>
        <p:nvPicPr>
          <p:cNvPr id="6146" name="Picture 2" descr="Wild Chimps - Free Stock Photo by Pixabay on Stockvault.net">
            <a:extLst>
              <a:ext uri="{FF2B5EF4-FFF2-40B4-BE49-F238E27FC236}">
                <a16:creationId xmlns:a16="http://schemas.microsoft.com/office/drawing/2014/main" id="{F775B0C3-4B6E-014D-8844-A2CD6AD619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1100" y="2020186"/>
            <a:ext cx="2321737" cy="3531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75200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400A9E-CEFB-AE77-4E7E-F590DF92B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noProof="0" dirty="0"/>
              <a:t>Yr ymennydd datblygol, yn ôl oedrannau gwahanol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F2BD5D-CDC7-E275-AB18-678A7EAD63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y-GB" sz="2400" noProof="0" dirty="0"/>
              <a:t>Nid yw datblygiad yr ymennydd yn broses linol. Mae ganddo gamau cydnabyddedig. Ac mae’r rhain yn cael effeithiau sylweddol ar feddwl, ymddygiad a gallu/tuedd unigolyn i ddysgu. Hefyd, gall bennu perthnasoedd a rhyngweithiadau ag addysgwyr â phobl mewn awdurdod.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B2F27E-EF8F-5839-84E8-9409489B22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3715" y="3016251"/>
            <a:ext cx="5813628" cy="315052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31774E3-161F-9281-1F1A-44D3DB8207B7}"/>
              </a:ext>
            </a:extLst>
          </p:cNvPr>
          <p:cNvSpPr txBox="1"/>
          <p:nvPr/>
        </p:nvSpPr>
        <p:spPr>
          <a:xfrm>
            <a:off x="2941163" y="3112341"/>
            <a:ext cx="160255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cy-GB" b="1" noProof="0" dirty="0">
                <a:solidFill>
                  <a:srgbClr val="E30713"/>
                </a:solidFill>
              </a:rPr>
              <a:t>Genedigaeth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110E22-47BE-3BEF-8264-FAE5CDD227E2}"/>
              </a:ext>
            </a:extLst>
          </p:cNvPr>
          <p:cNvSpPr txBox="1"/>
          <p:nvPr/>
        </p:nvSpPr>
        <p:spPr>
          <a:xfrm>
            <a:off x="5268765" y="3112340"/>
            <a:ext cx="823528" cy="3788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cy-GB" b="1" noProof="0" dirty="0">
                <a:solidFill>
                  <a:srgbClr val="E30713"/>
                </a:solidFill>
              </a:rPr>
              <a:t>6 oed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59A1EC-91A2-6B16-9712-FF6B121186F0}"/>
              </a:ext>
            </a:extLst>
          </p:cNvPr>
          <p:cNvSpPr txBox="1"/>
          <p:nvPr/>
        </p:nvSpPr>
        <p:spPr>
          <a:xfrm>
            <a:off x="7151711" y="3121831"/>
            <a:ext cx="9253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cy-GB" b="1" noProof="0" dirty="0">
                <a:solidFill>
                  <a:srgbClr val="E30713"/>
                </a:solidFill>
              </a:rPr>
              <a:t>14 oed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C97C672-B3EF-8E8A-51F2-BF01CF273FA6}"/>
              </a:ext>
            </a:extLst>
          </p:cNvPr>
          <p:cNvSpPr txBox="1"/>
          <p:nvPr/>
        </p:nvSpPr>
        <p:spPr>
          <a:xfrm>
            <a:off x="838200" y="6166778"/>
            <a:ext cx="109601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noProof="0" dirty="0">
                <a:solidFill>
                  <a:srgbClr val="017A37"/>
                </a:solidFill>
              </a:rPr>
              <a:t>DS: Mae’r ystod oedran hon yn system lac iawn, oherwydd gall aeddfedu fod yn broses unigol iawn, wedi’i llywio gan brofiad. Ond mae cerrig milltir dibynadwy yn tuedd </a:t>
            </a:r>
            <a:r>
              <a:rPr lang="cy-GB" dirty="0">
                <a:solidFill>
                  <a:srgbClr val="017A37"/>
                </a:solidFill>
              </a:rPr>
              <a:t>i fodoli, hefyd</a:t>
            </a:r>
            <a:r>
              <a:rPr lang="cy-GB" noProof="0" dirty="0">
                <a:solidFill>
                  <a:srgbClr val="017A37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1955618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0a37204-2a25-44cd-a25f-32bc15b9ed6a">
      <Terms xmlns="http://schemas.microsoft.com/office/infopath/2007/PartnerControls"/>
    </lcf76f155ced4ddcb4097134ff3c332f>
    <TaxCatchAll xmlns="f4a94fe2-40f4-40c0-96fb-e0d6ec2b671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ABE64769E35634D951628394308274F" ma:contentTypeVersion="18" ma:contentTypeDescription="Create a new document." ma:contentTypeScope="" ma:versionID="ceecc2226a541d851906c026d37439b6">
  <xsd:schema xmlns:xsd="http://www.w3.org/2001/XMLSchema" xmlns:xs="http://www.w3.org/2001/XMLSchema" xmlns:p="http://schemas.microsoft.com/office/2006/metadata/properties" xmlns:ns2="90a37204-2a25-44cd-a25f-32bc15b9ed6a" xmlns:ns3="f4a94fe2-40f4-40c0-96fb-e0d6ec2b6713" targetNamespace="http://schemas.microsoft.com/office/2006/metadata/properties" ma:root="true" ma:fieldsID="e65f105c5cc0060ea375e34f199d0851" ns2:_="" ns3:_="">
    <xsd:import namespace="90a37204-2a25-44cd-a25f-32bc15b9ed6a"/>
    <xsd:import namespace="f4a94fe2-40f4-40c0-96fb-e0d6ec2b6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LengthInSeconds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a37204-2a25-44cd-a25f-32bc15b9ed6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444367d7-adc4-4609-b9a0-259f023f5b0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5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4a94fe2-40f4-40c0-96fb-e0d6ec2b6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12deb4b-6dce-4b33-b433-cd3ee0995e3d}" ma:internalName="TaxCatchAll" ma:showField="CatchAllData" ma:web="f4a94fe2-40f4-40c0-96fb-e0d6ec2b6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9580F0E-5385-4ED8-A817-785CB68F67D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BE83294-E6CF-42EB-AD80-2187C8BCA76D}">
  <ds:schemaRefs>
    <ds:schemaRef ds:uri="http://schemas.microsoft.com/office/2006/metadata/properties"/>
    <ds:schemaRef ds:uri="http://schemas.microsoft.com/office/infopath/2007/PartnerControls"/>
    <ds:schemaRef ds:uri="90a37204-2a25-44cd-a25f-32bc15b9ed6a"/>
    <ds:schemaRef ds:uri="f4a94fe2-40f4-40c0-96fb-e0d6ec2b6713"/>
  </ds:schemaRefs>
</ds:datastoreItem>
</file>

<file path=customXml/itemProps3.xml><?xml version="1.0" encoding="utf-8"?>
<ds:datastoreItem xmlns:ds="http://schemas.openxmlformats.org/officeDocument/2006/customXml" ds:itemID="{88AF63AB-A78B-41D3-A7F6-DAEBCE96AC9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0a37204-2a25-44cd-a25f-32bc15b9ed6a"/>
    <ds:schemaRef ds:uri="f4a94fe2-40f4-40c0-96fb-e0d6ec2b671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1724</Words>
  <Application>Microsoft Office PowerPoint</Application>
  <PresentationFormat>Widescreen</PresentationFormat>
  <Paragraphs>129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Aptos</vt:lpstr>
      <vt:lpstr>Aptos Display</vt:lpstr>
      <vt:lpstr>Aptos Narrow</vt:lpstr>
      <vt:lpstr>Arial</vt:lpstr>
      <vt:lpstr>Calibri</vt:lpstr>
      <vt:lpstr>Poppins</vt:lpstr>
      <vt:lpstr>Poppins SemiBold</vt:lpstr>
      <vt:lpstr>Office Theme</vt:lpstr>
      <vt:lpstr>PowerPoint Presentation</vt:lpstr>
      <vt:lpstr>Dosbarth meistr 2025: Yr ymennydd datblygol mewn cyd-destun addysgol modern</vt:lpstr>
      <vt:lpstr>Yr ymennydd datblygol  mewn cyd-destun addysgol modern</vt:lpstr>
      <vt:lpstr>Hanfodion yr ymennydd</vt:lpstr>
      <vt:lpstr>Hanfodion yr ymennydd</vt:lpstr>
      <vt:lpstr>Sut mae’r ymennydd yn dysgu ac yn datblygu</vt:lpstr>
      <vt:lpstr>Sut mae’r ymennydd yn dysgu ac yn datblygu</vt:lpstr>
      <vt:lpstr>Emosiwn Vs Gwybyddiaeth</vt:lpstr>
      <vt:lpstr>Yr ymennydd datblygol, yn ôl oedrannau gwahanol</vt:lpstr>
      <vt:lpstr>Yr ymennydd datblygol, yn ôl oedrannau gwahanol (0-6 oed)</vt:lpstr>
      <vt:lpstr>Yr ymennydd datblygol, yn ôl oedrannau gwahanol (6-12 oed)</vt:lpstr>
      <vt:lpstr>Yr ymennydd datblygol, yn ôl oedrannau gwahanol (yr arddegau)</vt:lpstr>
      <vt:lpstr>Yr ymennydd datblygol, yn ôl oedrannau gwahanol (yr arddegau)</vt:lpstr>
      <vt:lpstr>Yr ymennydd datblygol, yn ôl oedrannau gwahanol – ffactorau a phroblemau</vt:lpstr>
      <vt:lpstr>Gwybodaeth vs profiad</vt:lpstr>
      <vt:lpstr>Pwysigrwydd cymheiriaid a statws</vt:lpstr>
      <vt:lpstr>Pwysigrwydd cymheiriaid a statws – Effaith y cyfnod clo?</vt:lpstr>
      <vt:lpstr>Iechyd corfforol v iechyd meddwl Chwaraeon v anaf i’r pen</vt:lpstr>
      <vt:lpstr>Effaith technoleg ar yr ymennydd iau</vt:lpstr>
      <vt:lpstr>Effaith technoleg ar yr ymennydd iau</vt:lpstr>
      <vt:lpstr>Crynodeb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Masterclass 2025: The developing brain in a modern educational context</dc:title>
  <dc:creator>Dean Burnett</dc:creator>
  <cp:lastModifiedBy>Sioned Wyn</cp:lastModifiedBy>
  <cp:revision>5</cp:revision>
  <dcterms:created xsi:type="dcterms:W3CDTF">2025-04-14T10:55:43Z</dcterms:created>
  <dcterms:modified xsi:type="dcterms:W3CDTF">2025-05-07T12:24:49Z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0x010100EABE64769E35634D951628394308274F</vt:lpwstr>
  </property>
  <property fmtid="{D5CDD505-2E9C-101B-9397-08002B2CF9AE}" pid="3" name="MediaServiceImageTags">
    <vt:lpwstr/>
  </property>
</Properties>
</file>