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4"/>
  </p:sldMasterIdLst>
  <p:notesMasterIdLst>
    <p:notesMasterId r:id="rId7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</p:sldIdLst>
  <p:sldSz cx="9144000" cy="5143500" type="screen16x9"/>
  <p:notesSz cx="6797675" cy="9926638"/>
  <p:embeddedFontLst>
    <p:embeddedFont>
      <p:font typeface="Calibri" panose="020F0502020204030204" pitchFamily="34" charset="0"/>
      <p:regular r:id="rId71"/>
      <p:bold r:id="rId72"/>
      <p:italic r:id="rId73"/>
      <p:boldItalic r:id="rId74"/>
    </p:embeddedFont>
    <p:embeddedFont>
      <p:font typeface="Montserrat" panose="00000500000000000000" pitchFamily="2" charset="0"/>
      <p:regular r:id="rId75"/>
      <p:bold r:id="rId76"/>
      <p:italic r:id="rId77"/>
      <p:boldItalic r:id="rId78"/>
    </p:embeddedFont>
    <p:embeddedFont>
      <p:font typeface="Open Sans" panose="020B0606030504020204" pitchFamily="34" charset="0"/>
      <p:regular r:id="rId79"/>
      <p:bold r:id="rId80"/>
      <p:italic r:id="rId81"/>
      <p:boldItalic r:id="rId82"/>
    </p:embeddedFont>
    <p:embeddedFont>
      <p:font typeface="Open Sans SemiBold" panose="020B0706030804020204" pitchFamily="34" charset="0"/>
      <p:regular r:id="rId83"/>
      <p:bold r:id="rId84"/>
      <p:italic r:id="rId85"/>
      <p:boldItalic r:id="rId8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2AA775-14B8-4504-9CE6-7289C037572F}" v="21" dt="2025-01-23T14:27:42.128"/>
    <p1510:client id="{D855E6FD-E9F2-47B0-8999-04A661571EE9}" v="1" dt="2025-01-24T12:55:12.734"/>
  </p1510:revLst>
</p1510:revInfo>
</file>

<file path=ppt/tableStyles.xml><?xml version="1.0" encoding="utf-8"?>
<a:tblStyleLst xmlns:a="http://schemas.openxmlformats.org/drawingml/2006/main" def="{32595CFE-F73F-410D-B368-65ADC743440E}">
  <a:tblStyle styleId="{32595CFE-F73F-410D-B368-65ADC743440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2" d="100"/>
          <a:sy n="142" d="100"/>
        </p:scale>
        <p:origin x="7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font" Target="fonts/font14.fntdata"/><Relationship Id="rId89" Type="http://schemas.openxmlformats.org/officeDocument/2006/relationships/theme" Target="theme/theme1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font" Target="fonts/font4.fntdata"/><Relationship Id="rId79" Type="http://schemas.openxmlformats.org/officeDocument/2006/relationships/font" Target="fonts/font9.fntdata"/><Relationship Id="rId5" Type="http://schemas.openxmlformats.org/officeDocument/2006/relationships/slide" Target="slides/slide1.xml"/><Relationship Id="rId90" Type="http://schemas.openxmlformats.org/officeDocument/2006/relationships/tableStyles" Target="tableStyles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font" Target="fonts/font7.fntdata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font" Target="fonts/font2.fntdata"/><Relationship Id="rId80" Type="http://schemas.openxmlformats.org/officeDocument/2006/relationships/font" Target="fonts/font10.fntdata"/><Relationship Id="rId85" Type="http://schemas.openxmlformats.org/officeDocument/2006/relationships/font" Target="fonts/font15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notesMaster" Target="notesMasters/notesMaster1.xml"/><Relationship Id="rId75" Type="http://schemas.openxmlformats.org/officeDocument/2006/relationships/font" Target="fonts/font5.fntdata"/><Relationship Id="rId83" Type="http://schemas.openxmlformats.org/officeDocument/2006/relationships/font" Target="fonts/font13.fntdata"/><Relationship Id="rId88" Type="http://schemas.openxmlformats.org/officeDocument/2006/relationships/viewProps" Target="viewProps.xml"/><Relationship Id="rId9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font" Target="fonts/font3.fntdata"/><Relationship Id="rId78" Type="http://schemas.openxmlformats.org/officeDocument/2006/relationships/font" Target="fonts/font8.fntdata"/><Relationship Id="rId81" Type="http://schemas.openxmlformats.org/officeDocument/2006/relationships/font" Target="fonts/font11.fntdata"/><Relationship Id="rId86" Type="http://schemas.openxmlformats.org/officeDocument/2006/relationships/font" Target="fonts/font1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font" Target="fonts/font6.fntdata"/><Relationship Id="rId7" Type="http://schemas.openxmlformats.org/officeDocument/2006/relationships/slide" Target="slides/slide3.xml"/><Relationship Id="rId71" Type="http://schemas.openxmlformats.org/officeDocument/2006/relationships/font" Target="fonts/font1.fntdata"/><Relationship Id="rId92" Type="http://schemas.microsoft.com/office/2015/10/relationships/revisionInfo" Target="revisionInfo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presProps" Target="presProps.xml"/><Relationship Id="rId61" Type="http://schemas.openxmlformats.org/officeDocument/2006/relationships/slide" Target="slides/slide57.xml"/><Relationship Id="rId82" Type="http://schemas.openxmlformats.org/officeDocument/2006/relationships/font" Target="fonts/font12.fntdata"/><Relationship Id="rId19" Type="http://schemas.openxmlformats.org/officeDocument/2006/relationships/slide" Target="slides/slide1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linos Phillips" userId="f31011c1-deeb-4b64-b3ae-90b702ee5fdc" providerId="ADAL" clId="{D855E6FD-E9F2-47B0-8999-04A661571EE9}"/>
    <pc:docChg chg="delSld modSld">
      <pc:chgData name="Llinos Phillips" userId="f31011c1-deeb-4b64-b3ae-90b702ee5fdc" providerId="ADAL" clId="{D855E6FD-E9F2-47B0-8999-04A661571EE9}" dt="2025-01-24T12:56:26.603" v="43" actId="6549"/>
      <pc:docMkLst>
        <pc:docMk/>
      </pc:docMkLst>
      <pc:sldChg chg="addSp modSp mod">
        <pc:chgData name="Llinos Phillips" userId="f31011c1-deeb-4b64-b3ae-90b702ee5fdc" providerId="ADAL" clId="{D855E6FD-E9F2-47B0-8999-04A661571EE9}" dt="2025-01-24T12:56:26.603" v="43" actId="6549"/>
        <pc:sldMkLst>
          <pc:docMk/>
          <pc:sldMk cId="0" sldId="301"/>
        </pc:sldMkLst>
        <pc:spChg chg="add mod">
          <ac:chgData name="Llinos Phillips" userId="f31011c1-deeb-4b64-b3ae-90b702ee5fdc" providerId="ADAL" clId="{D855E6FD-E9F2-47B0-8999-04A661571EE9}" dt="2025-01-24T12:55:34.722" v="3" actId="1076"/>
          <ac:spMkLst>
            <pc:docMk/>
            <pc:sldMk cId="0" sldId="301"/>
            <ac:spMk id="2" creationId="{3E055199-4546-74AC-8866-9622B53896A0}"/>
          </ac:spMkLst>
        </pc:spChg>
        <pc:spChg chg="mod">
          <ac:chgData name="Llinos Phillips" userId="f31011c1-deeb-4b64-b3ae-90b702ee5fdc" providerId="ADAL" clId="{D855E6FD-E9F2-47B0-8999-04A661571EE9}" dt="2025-01-24T12:56:26.603" v="43" actId="6549"/>
          <ac:spMkLst>
            <pc:docMk/>
            <pc:sldMk cId="0" sldId="301"/>
            <ac:spMk id="537" creationId="{00000000-0000-0000-0000-000000000000}"/>
          </ac:spMkLst>
        </pc:spChg>
      </pc:sldChg>
      <pc:sldChg chg="del">
        <pc:chgData name="Llinos Phillips" userId="f31011c1-deeb-4b64-b3ae-90b702ee5fdc" providerId="ADAL" clId="{D855E6FD-E9F2-47B0-8999-04A661571EE9}" dt="2025-01-24T12:55:39.790" v="4" actId="47"/>
        <pc:sldMkLst>
          <pc:docMk/>
          <pc:sldMk cId="1930268906" sldId="32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9" name="Google Shape;20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p1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9" name="Google Shape;13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p2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21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9" name="Google Shape;289;p2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6" name="Google Shape;296;p24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24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2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4" name="Google Shape;314;p2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6" name="Google Shape;326;p2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27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28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p28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39" name="Google Shape;339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3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3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3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p3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31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2" name="Google Shape;372;p3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7" name="Google Shape;377;p3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3" name="Google Shape;383;p3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6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9" name="Google Shape;389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8" name="Google Shape;39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5" name="Google Shape;405;p3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2" name="Google Shape;412;p3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4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ym typeface="Calibri"/>
            </a:endParaRPr>
          </a:p>
        </p:txBody>
      </p:sp>
      <p:sp>
        <p:nvSpPr>
          <p:cNvPr id="154" name="Google Shape;154;p4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8" name="Google Shape;418;p4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5" name="Google Shape;445;p4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3" name="Google Shape;473;p4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3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8" name="Google Shape;498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6" name="Google Shape;506;p4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45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0" name="Google Shape;520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46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34" name="Google Shape;534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9" name="Google Shape;549;p4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0" name="Google Shape;550;p47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4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4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576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p5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ym typeface="Calibri"/>
            </a:endParaRPr>
          </a:p>
        </p:txBody>
      </p:sp>
      <p:sp>
        <p:nvSpPr>
          <p:cNvPr id="161" name="Google Shape;161;p5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3" name="Google Shape;583;p5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5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89" name="Google Shape;589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4" name="Google Shape;604;p5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5" name="Google Shape;615;p5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3" name="Google Shape;623;p5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55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29" name="Google Shape;629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56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38" name="Google Shape;638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5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47" name="Google Shape;647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5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6" name="Google Shape;656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5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1" name="Google Shape;661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8" name="Google Shape;668;p6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6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86" name="Google Shape;686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4" name="Google Shape;694;p6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63:notes"/>
          <p:cNvSpPr txBox="1">
            <a:spLocks noGrp="1"/>
          </p:cNvSpPr>
          <p:nvPr>
            <p:ph type="body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99" name="Google Shape;699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64:notes"/>
          <p:cNvSpPr txBox="1">
            <a:spLocks noGrp="1"/>
          </p:cNvSpPr>
          <p:nvPr>
            <p:ph type="body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11" name="Google Shape;711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0" name="Google Shape;720;p6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>
              <a:solidFill>
                <a:srgbClr val="3233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3" name="Google Shape;18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2" name="Google Shape;19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0" name="Google Shape;20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 Orange">
  <p:cSld name="MAIN_POINT_1_2_1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8064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 b="0" i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57">
          <p15:clr>
            <a:srgbClr val="E46962"/>
          </p15:clr>
        </p15:guide>
        <p15:guide id="2" orient="horz" pos="2084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 Dark Blue">
  <p:cSld name="Section 2 Dark Blue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 b="0" i="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7">
          <p15:clr>
            <a:srgbClr val="E46962"/>
          </p15:clr>
        </p15:guide>
        <p15:guide id="2" orient="horz" pos="1635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2 Orange">
  <p:cSld name="Title 2 Orange">
    <p:bg>
      <p:bgPr>
        <a:solidFill>
          <a:schemeClr val="lt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12"/>
          <p:cNvPicPr preferRelativeResize="0"/>
          <p:nvPr/>
        </p:nvPicPr>
        <p:blipFill rotWithShape="1">
          <a:blip r:embed="rId2">
            <a:alphaModFix/>
          </a:blip>
          <a:srcRect l="108" r="106"/>
          <a:stretch/>
        </p:blipFill>
        <p:spPr>
          <a:xfrm>
            <a:off x="4392000" y="90000"/>
            <a:ext cx="5868001" cy="5809318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2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3852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3852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0" i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57">
          <p15:clr>
            <a:srgbClr val="E46962"/>
          </p15:clr>
        </p15:guide>
        <p15:guide id="2" orient="horz" pos="2084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 Dark Blue">
  <p:cSld name="Section 1 Dark Blue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5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80640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76">
          <p15:clr>
            <a:srgbClr val="E46962"/>
          </p15:clr>
        </p15:guide>
        <p15:guide id="2" orient="horz" pos="2779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ack cover">
  <p:cSld name="1_Back cover">
    <p:bg>
      <p:bgPr>
        <a:solidFill>
          <a:schemeClr val="lt2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4" descr="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6638"/>
          <a:stretch/>
        </p:blipFill>
        <p:spPr>
          <a:xfrm>
            <a:off x="-1" y="521555"/>
            <a:ext cx="7598442" cy="4391427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4"/>
          <p:cNvSpPr/>
          <p:nvPr/>
        </p:nvSpPr>
        <p:spPr>
          <a:xfrm>
            <a:off x="-1" y="230521"/>
            <a:ext cx="7301700" cy="4391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45015" y="1885949"/>
            <a:ext cx="6617400" cy="11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11111"/>
              </a:buClr>
              <a:buSzPts val="1400"/>
              <a:buNone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11111"/>
              </a:buClr>
              <a:buSzPts val="14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111111"/>
              </a:buClr>
              <a:buSzPts val="1400"/>
              <a:buNone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61" name="Google Shape;61;p14" descr="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4002" y="621000"/>
            <a:ext cx="2346299" cy="4051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ig picture">
  <p:cSld name="2_Big picture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 flipH="1">
            <a:off x="-41" y="-1"/>
            <a:ext cx="5568902" cy="5223602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>
            <a:spLocks noGrp="1"/>
          </p:cNvSpPr>
          <p:nvPr>
            <p:ph type="pic" idx="3"/>
          </p:nvPr>
        </p:nvSpPr>
        <p:spPr>
          <a:xfrm>
            <a:off x="-3382" y="0"/>
            <a:ext cx="5580301" cy="5189101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4631474" y="401981"/>
            <a:ext cx="4051501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2600"/>
              <a:buFont typeface="Helvetica Neue"/>
              <a:buNone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6227859" y="4602020"/>
            <a:ext cx="325343" cy="330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image Dark Green">
  <p:cSld name="SECTION_TITLE_AND_DESCRIPTION_1_1_3_1">
    <p:bg>
      <p:bgPr>
        <a:solidFill>
          <a:schemeClr val="dk2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6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6"/>
          <p:cNvSpPr>
            <a:spLocks noGrp="1"/>
          </p:cNvSpPr>
          <p:nvPr>
            <p:ph type="pic" idx="2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6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 b="0" i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537">
          <p15:clr>
            <a:srgbClr val="E46962"/>
          </p15:clr>
        </p15:guide>
        <p15:guide id="2" orient="horz" pos="1538">
          <p15:clr>
            <a:srgbClr val="E46962"/>
          </p15:clr>
        </p15:guide>
        <p15:guide id="3" orient="horz" pos="1764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999925" cy="299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999925" cy="299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 Light Green">
  <p:cSld name="MAIN_POINT_2_1">
    <p:bg>
      <p:bgPr>
        <a:solidFill>
          <a:schemeClr val="accent4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 b="0" i="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35">
          <p15:clr>
            <a:srgbClr val="E46962"/>
          </p15:clr>
        </p15:guide>
        <p15:guide id="2" orient="horz" pos="2787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image Light Green">
  <p:cSld name="SECTION_TITLE_AND_DESCRIPTION_1_1_3_1_1">
    <p:bg>
      <p:bgPr>
        <a:solidFill>
          <a:schemeClr val="dk2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9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5" name="Google Shape;85;p19"/>
          <p:cNvSpPr>
            <a:spLocks noGrp="1"/>
          </p:cNvSpPr>
          <p:nvPr>
            <p:ph type="pic" idx="2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19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 b="0" i="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537">
          <p15:clr>
            <a:srgbClr val="E46962"/>
          </p15:clr>
        </p15:guide>
        <p15:guide id="2" orient="horz" pos="1538">
          <p15:clr>
            <a:srgbClr val="E46962"/>
          </p15:clr>
        </p15:guide>
        <p15:guide id="3" orient="horz" pos="1764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Light Green">
  <p:cSld name="SECTION_TITLE_AND_DESCRIPTION_1_1_2_1_1_1">
    <p:bg>
      <p:bgPr>
        <a:solidFill>
          <a:schemeClr val="dk2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0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 b="0" i="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537">
          <p15:clr>
            <a:srgbClr val="E46962"/>
          </p15:clr>
        </p15:guide>
        <p15:guide id="2" orient="horz" pos="1538">
          <p15:clr>
            <a:srgbClr val="E46962"/>
          </p15:clr>
        </p15:guide>
        <p15:guide id="3" orient="horz" pos="1764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Orange">
  <p:cSld name="Section title and description Orange">
    <p:bg>
      <p:bgPr>
        <a:solidFill>
          <a:schemeClr val="dk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2275" tIns="82275" rIns="82275" bIns="82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5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5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00" cy="132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383">
          <p15:clr>
            <a:srgbClr val="E46962"/>
          </p15:clr>
        </p15:guide>
        <p15:guide id="2" orient="horz" pos="2051">
          <p15:clr>
            <a:srgbClr val="E46962"/>
          </p15:clr>
        </p15:guide>
        <p15:guide id="3" orient="horz" pos="2352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double text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image right">
  <p:cSld name="ONE_COLUMN_TEXT_1">
    <p:bg>
      <p:bgPr>
        <a:solidFill>
          <a:schemeClr val="dk2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1" name="Google Shape;101;p22"/>
          <p:cNvSpPr txBox="1">
            <a:spLocks noGrp="1"/>
          </p:cNvSpPr>
          <p:nvPr>
            <p:ph type="body" idx="1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>
            <a:spLocks noGrp="1"/>
          </p:cNvSpPr>
          <p:nvPr>
            <p:ph type="pic" idx="2"/>
          </p:nvPr>
        </p:nvSpPr>
        <p:spPr>
          <a:xfrm>
            <a:off x="540000" y="1119600"/>
            <a:ext cx="3852000" cy="366390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uble image">
  <p:cSld name="TITLE_ONLY_1_1_1_1">
    <p:bg>
      <p:bgPr>
        <a:solidFill>
          <a:schemeClr val="dk2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6" name="Google Shape;106;p23"/>
          <p:cNvSpPr>
            <a:spLocks noGrp="1"/>
          </p:cNvSpPr>
          <p:nvPr>
            <p:ph type="pic" idx="2"/>
          </p:nvPr>
        </p:nvSpPr>
        <p:spPr>
          <a:xfrm>
            <a:off x="540025" y="360000"/>
            <a:ext cx="3852000" cy="4423500"/>
          </a:xfrm>
          <a:prstGeom prst="rect">
            <a:avLst/>
          </a:prstGeom>
          <a:noFill/>
          <a:ln>
            <a:noFill/>
          </a:ln>
        </p:spPr>
      </p:sp>
      <p:sp>
        <p:nvSpPr>
          <p:cNvPr id="107" name="Google Shape;107;p23"/>
          <p:cNvSpPr>
            <a:spLocks noGrp="1"/>
          </p:cNvSpPr>
          <p:nvPr>
            <p:ph type="pic" idx="3"/>
          </p:nvPr>
        </p:nvSpPr>
        <p:spPr>
          <a:xfrm>
            <a:off x="4752000" y="360000"/>
            <a:ext cx="3852000" cy="442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1 Dark Blue">
  <p:cSld name="Title 1 Dark Blue">
    <p:bg>
      <p:bgPr>
        <a:solidFill>
          <a:schemeClr val="dk1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4"/>
          <p:cNvSpPr txBox="1">
            <a:spLocks noGrp="1"/>
          </p:cNvSpPr>
          <p:nvPr>
            <p:ph type="ctrTitle"/>
          </p:nvPr>
        </p:nvSpPr>
        <p:spPr>
          <a:xfrm>
            <a:off x="4752000" y="1119600"/>
            <a:ext cx="3852000" cy="1828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24"/>
          <p:cNvSpPr txBox="1">
            <a:spLocks noGrp="1"/>
          </p:cNvSpPr>
          <p:nvPr>
            <p:ph type="subTitle" idx="1"/>
          </p:nvPr>
        </p:nvSpPr>
        <p:spPr>
          <a:xfrm>
            <a:off x="4752000" y="3308400"/>
            <a:ext cx="3852000" cy="81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 b="0" i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2">
            <a:alphaModFix/>
          </a:blip>
          <a:srcRect l="108" r="106"/>
          <a:stretch/>
        </p:blipFill>
        <p:spPr>
          <a:xfrm>
            <a:off x="-1476000" y="-396000"/>
            <a:ext cx="5868000" cy="58093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57">
          <p15:clr>
            <a:srgbClr val="E46962"/>
          </p15:clr>
        </p15:guide>
        <p15:guide id="2" orient="horz" pos="2084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_TITLE_AND_DESCRIPTION_1_1_2_1_1" type="title">
  <p:cSld name="TITLE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5"/>
          <p:cNvSpPr txBox="1">
            <a:spLocks noGrp="1"/>
          </p:cNvSpPr>
          <p:nvPr>
            <p:ph type="title"/>
          </p:nvPr>
        </p:nvSpPr>
        <p:spPr>
          <a:xfrm>
            <a:off x="544649" y="1119599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5"/>
          <p:cNvSpPr txBox="1">
            <a:spLocks noGrp="1"/>
          </p:cNvSpPr>
          <p:nvPr>
            <p:ph type="body" idx="1"/>
          </p:nvPr>
        </p:nvSpPr>
        <p:spPr>
          <a:xfrm>
            <a:off x="544649" y="2800799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Font typeface="Open Sans"/>
              <a:buNone/>
              <a:defRPr sz="1575">
                <a:solidFill>
                  <a:schemeClr val="accent4"/>
                </a:solidFill>
              </a:defRPr>
            </a:lvl1pPr>
            <a:lvl2pPr marL="914400" lvl="1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Font typeface="Open Sans"/>
              <a:buNone/>
              <a:defRPr sz="1575">
                <a:solidFill>
                  <a:schemeClr val="accent4"/>
                </a:solidFill>
              </a:defRPr>
            </a:lvl2pPr>
            <a:lvl3pPr marL="1371600" lvl="2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Font typeface="Open Sans"/>
              <a:buNone/>
              <a:defRPr sz="1575">
                <a:solidFill>
                  <a:schemeClr val="accent4"/>
                </a:solidFill>
              </a:defRPr>
            </a:lvl3pPr>
            <a:lvl4pPr marL="1828800" lvl="3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Font typeface="Open Sans"/>
              <a:buNone/>
              <a:defRPr sz="1575">
                <a:solidFill>
                  <a:schemeClr val="accent4"/>
                </a:solidFill>
              </a:defRPr>
            </a:lvl4pPr>
            <a:lvl5pPr marL="2286000" lvl="4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Font typeface="Open Sans"/>
              <a:buNone/>
              <a:defRPr sz="1575">
                <a:solidFill>
                  <a:schemeClr val="accent4"/>
                </a:solidFill>
              </a:defRPr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16" name="Google Shape;116;p25"/>
          <p:cNvSpPr txBox="1">
            <a:spLocks noGrp="1"/>
          </p:cNvSpPr>
          <p:nvPr>
            <p:ph type="body" idx="2"/>
          </p:nvPr>
        </p:nvSpPr>
        <p:spPr>
          <a:xfrm>
            <a:off x="4751999" y="1119599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17" name="Google Shape;117;p25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6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6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26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Google Shape;122;p2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Google Shape;123;p26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 Orange">
  <p:cSld name="Section 2 Orange"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5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0">
          <p15:clr>
            <a:srgbClr val="E46962"/>
          </p15:clr>
        </p15:guide>
        <p15:guide id="2" orient="horz" pos="3716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ngle text" type="tx">
  <p:cSld name="TITLE_AND_BODY">
    <p:bg>
      <p:bgPr>
        <a:solidFill>
          <a:schemeClr val="dk2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Dark Blue">
  <p:cSld name="SECTION_TITLE_AND_DESCRIPTION_1_1_2_1">
    <p:bg>
      <p:bgPr>
        <a:solidFill>
          <a:schemeClr val="dk2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 b="0" i="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38">
          <p15:clr>
            <a:srgbClr val="E46962"/>
          </p15:clr>
        </p15:guide>
        <p15:guide id="2" orient="horz" pos="1764">
          <p15:clr>
            <a:srgbClr val="E46962"/>
          </p15:clr>
        </p15:guide>
        <p15:guide id="3" pos="2537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2 Dark Blue" type="secHead">
  <p:cSld name="SECTION_HEADER">
    <p:bg>
      <p:bgPr>
        <a:solidFill>
          <a:schemeClr val="dk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/>
          <p:cNvPicPr preferRelativeResize="0"/>
          <p:nvPr/>
        </p:nvPicPr>
        <p:blipFill rotWithShape="1">
          <a:blip r:embed="rId2">
            <a:alphaModFix/>
          </a:blip>
          <a:srcRect l="108" r="106"/>
          <a:stretch/>
        </p:blipFill>
        <p:spPr>
          <a:xfrm>
            <a:off x="4392000" y="90000"/>
            <a:ext cx="5868000" cy="580931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3852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3852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 b="0" i="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57">
          <p15:clr>
            <a:srgbClr val="E46962"/>
          </p15:clr>
        </p15:guide>
        <p15:guide id="2" orient="horz" pos="2084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_2">
  <p:cSld name="BLANK_2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1 Deep Blue">
  <p:cSld name="Title 1 Deep Blue">
    <p:bg>
      <p:bgPr>
        <a:solidFill>
          <a:schemeClr val="lt1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ctrTitle"/>
          </p:nvPr>
        </p:nvSpPr>
        <p:spPr>
          <a:xfrm>
            <a:off x="4752000" y="1119600"/>
            <a:ext cx="3852000" cy="18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4752000" y="3308400"/>
            <a:ext cx="3852000" cy="81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pic>
        <p:nvPicPr>
          <p:cNvPr id="42" name="Google Shape;42;p9"/>
          <p:cNvPicPr preferRelativeResize="0"/>
          <p:nvPr/>
        </p:nvPicPr>
        <p:blipFill rotWithShape="1">
          <a:blip r:embed="rId2">
            <a:alphaModFix/>
          </a:blip>
          <a:srcRect l="108" r="107"/>
          <a:stretch/>
        </p:blipFill>
        <p:spPr>
          <a:xfrm>
            <a:off x="-1476000" y="-396000"/>
            <a:ext cx="5868001" cy="58093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76">
          <p15:clr>
            <a:srgbClr val="E46962"/>
          </p15:clr>
        </p15:guide>
        <p15:guide id="2" orient="horz" pos="2779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chemeClr val="dk2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accent5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pen Sans SemiBold"/>
              <a:buNone/>
              <a:defRPr sz="35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●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○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■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●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○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■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●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○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■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340">
          <p15:clr>
            <a:srgbClr val="E46962"/>
          </p15:clr>
        </p15:guide>
        <p15:guide id="2" pos="5420">
          <p15:clr>
            <a:srgbClr val="E46962"/>
          </p15:clr>
        </p15:guide>
        <p15:guide id="3" orient="horz" pos="3013">
          <p15:clr>
            <a:srgbClr val="E46962"/>
          </p15:clr>
        </p15:guide>
        <p15:guide id="4" orient="horz" pos="227">
          <p15:clr>
            <a:srgbClr val="E46962"/>
          </p15:clr>
        </p15:guide>
        <p15:guide id="5" orient="horz" pos="705">
          <p15:clr>
            <a:srgbClr val="E46962"/>
          </p15:clr>
        </p15:guide>
        <p15:guide id="6" pos="2767">
          <p15:clr>
            <a:srgbClr val="E46962"/>
          </p15:clr>
        </p15:guide>
        <p15:guide id="7" pos="2993">
          <p15:clr>
            <a:srgbClr val="E46962"/>
          </p15:clr>
        </p15:guide>
        <p15:guide id="8" orient="horz" pos="478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educateventures.com/" TargetMode="External"/><Relationship Id="rId5" Type="http://schemas.openxmlformats.org/officeDocument/2006/relationships/image" Target="../media/image8.jpg"/><Relationship Id="rId4" Type="http://schemas.openxmlformats.org/officeDocument/2006/relationships/image" Target="../media/image7.jpg"/><Relationship Id="rId9" Type="http://schemas.openxmlformats.org/officeDocument/2006/relationships/image" Target="../media/image1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buckingham.ac.uk/wp-content/uploads/2021/03/The-Institute-for-Ethical-AI-in-Education-The-Ethical-Framework-for-AI-in-Education.pdf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referenceworkentry/10.1007/978-981-16-2327-1_120-1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hyperlink" Target="https://www.educateventures.com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image" Target="../media/image33.png"/><Relationship Id="rId21" Type="http://schemas.openxmlformats.org/officeDocument/2006/relationships/image" Target="../media/image51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40.xml"/><Relationship Id="rId16" Type="http://schemas.openxmlformats.org/officeDocument/2006/relationships/image" Target="../media/image46.png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24" Type="http://schemas.openxmlformats.org/officeDocument/2006/relationships/hyperlink" Target="https://creativecommons.org/licenses/by-nc-nd/4.0/?ref=chooser-v1" TargetMode="External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23" Type="http://schemas.openxmlformats.org/officeDocument/2006/relationships/image" Target="../media/image53.png"/><Relationship Id="rId10" Type="http://schemas.openxmlformats.org/officeDocument/2006/relationships/image" Target="../media/image40.png"/><Relationship Id="rId19" Type="http://schemas.openxmlformats.org/officeDocument/2006/relationships/image" Target="../media/image49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Relationship Id="rId22" Type="http://schemas.openxmlformats.org/officeDocument/2006/relationships/image" Target="../media/image5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hyperlink" Target="https://creativecommons.org/licenses/by-nc-nd/4.0/?ref=chooser-v1" TargetMode="External"/><Relationship Id="rId3" Type="http://schemas.openxmlformats.org/officeDocument/2006/relationships/image" Target="../media/image35.png"/><Relationship Id="rId7" Type="http://schemas.openxmlformats.org/officeDocument/2006/relationships/image" Target="../media/image47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11" Type="http://schemas.openxmlformats.org/officeDocument/2006/relationships/image" Target="../media/image49.png"/><Relationship Id="rId5" Type="http://schemas.openxmlformats.org/officeDocument/2006/relationships/image" Target="../media/image46.png"/><Relationship Id="rId10" Type="http://schemas.openxmlformats.org/officeDocument/2006/relationships/image" Target="../media/image41.png"/><Relationship Id="rId4" Type="http://schemas.openxmlformats.org/officeDocument/2006/relationships/image" Target="../media/image33.png"/><Relationship Id="rId9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oro.open.ac.uk/83662/1/S2666920X22000315.pdf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nc-nd/4.0/?ref=chooser-v1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-nc-nd/4.0/?ref=chooser-v1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-nc-nd/4.0/?ref=chooser-v1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ducateventures.com/ethicai" TargetMode="External"/><Relationship Id="rId3" Type="http://schemas.openxmlformats.org/officeDocument/2006/relationships/image" Target="../media/image68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theedtechpodcast.com/edtechpodcast/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s://www.educateventures.com/" TargetMode="Externa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2.jpg"/><Relationship Id="rId4" Type="http://schemas.openxmlformats.org/officeDocument/2006/relationships/image" Target="../media/image71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nc-nd/4.0/?ref=chooser-v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nc-nd/4.0/?ref=chooser-v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7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8064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endParaRPr lang="cy-GB" sz="3300" noProof="0" dirty="0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endParaRPr lang="cy-GB" sz="3300" noProof="0" dirty="0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endParaRPr lang="cy-GB" sz="3300" noProof="0" dirty="0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endParaRPr lang="cy-GB" sz="3300" noProof="0" dirty="0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436"/>
              <a:buNone/>
            </a:pPr>
            <a:endParaRPr lang="cy-GB" sz="2577" b="1" noProof="0" dirty="0">
              <a:solidFill>
                <a:schemeClr val="dk2"/>
              </a:solidFill>
            </a:endParaRPr>
          </a:p>
        </p:txBody>
      </p:sp>
      <p:sp>
        <p:nvSpPr>
          <p:cNvPr id="129" name="Google Shape;129;p27"/>
          <p:cNvSpPr txBox="1">
            <a:spLocks noGrp="1"/>
          </p:cNvSpPr>
          <p:nvPr>
            <p:ph type="subTitle" idx="1"/>
          </p:nvPr>
        </p:nvSpPr>
        <p:spPr>
          <a:xfrm>
            <a:off x="999563" y="3115107"/>
            <a:ext cx="5975947" cy="531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Clr>
                <a:schemeClr val="dk2"/>
              </a:buClr>
              <a:buSzPts val="865"/>
              <a:buNone/>
            </a:pPr>
            <a:r>
              <a:rPr lang="cy-GB" sz="1600" noProof="0" dirty="0">
                <a:solidFill>
                  <a:schemeClr val="dk2"/>
                </a:solidFill>
              </a:rPr>
              <a:t>Ar gyfer eich holl anghenion AI: fe’ch helpwn i wireddu cyfleoedd AI</a:t>
            </a:r>
          </a:p>
        </p:txBody>
      </p:sp>
      <p:pic>
        <p:nvPicPr>
          <p:cNvPr id="130" name="Google Shape;130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83" y="28070"/>
            <a:ext cx="1689780" cy="1991383"/>
          </a:xfrm>
          <a:prstGeom prst="rect">
            <a:avLst/>
          </a:prstGeom>
          <a:noFill/>
          <a:ln w="38100" cap="flat" cmpd="sng">
            <a:solidFill>
              <a:srgbClr val="0B9DB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1" name="Google Shape;131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92272" y="11856"/>
            <a:ext cx="1459280" cy="2022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73916" y="1930442"/>
            <a:ext cx="1345983" cy="1976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7"/>
          <p:cNvSpPr txBox="1"/>
          <p:nvPr/>
        </p:nvSpPr>
        <p:spPr>
          <a:xfrm>
            <a:off x="1907045" y="324089"/>
            <a:ext cx="5173153" cy="17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700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cy-GB" sz="4400" b="0" i="0" u="none" strike="noStrike" cap="none" noProof="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Cofleidio AI mewn Addysg: Cyfleoedd, Heriau ac Ystyriaethau Moesegol</a:t>
            </a:r>
            <a:endParaRPr lang="cy-GB" sz="3600" b="0" i="0" u="none" strike="noStrike" cap="none" noProof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27">
            <a:hlinkClick r:id="rId6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901248" y="2478047"/>
            <a:ext cx="2172575" cy="738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7"/>
          <p:cNvPicPr preferRelativeResize="0"/>
          <p:nvPr/>
        </p:nvPicPr>
        <p:blipFill rotWithShape="1">
          <a:blip r:embed="rId8">
            <a:alphaModFix/>
          </a:blip>
          <a:srcRect l="11504" t="22498" r="11644" b="17825"/>
          <a:stretch/>
        </p:blipFill>
        <p:spPr>
          <a:xfrm>
            <a:off x="0" y="3922657"/>
            <a:ext cx="2098771" cy="1225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7" descr="A screenshot of a computer&#10;&#10;Description automatically generated"/>
          <p:cNvPicPr preferRelativeResize="0"/>
          <p:nvPr/>
        </p:nvPicPr>
        <p:blipFill rotWithShape="1">
          <a:blip r:embed="rId9">
            <a:alphaModFix/>
          </a:blip>
          <a:srcRect b="48728"/>
          <a:stretch/>
        </p:blipFill>
        <p:spPr>
          <a:xfrm>
            <a:off x="2098771" y="3914911"/>
            <a:ext cx="6697689" cy="1225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6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518207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r>
              <a:rPr lang="cy-GB" noProof="0" dirty="0"/>
              <a:t>Y Realiti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37" descr="A screenshot of a book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1715" y="190500"/>
            <a:ext cx="4781550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7"/>
          <p:cNvSpPr txBox="1"/>
          <p:nvPr/>
        </p:nvSpPr>
        <p:spPr>
          <a:xfrm>
            <a:off x="5404198" y="3050537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050" b="0" i="0" u="none" strike="noStrike" cap="none" noProof="0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 lang="cy-GB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8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050" b="0" i="0" u="none" strike="noStrike" cap="none" noProof="0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 lang="cy-GB" noProof="0" dirty="0"/>
          </a:p>
        </p:txBody>
      </p:sp>
      <p:sp>
        <p:nvSpPr>
          <p:cNvPr id="223" name="Google Shape;223;p38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85000" lnSpcReduction="20000"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●"/>
            </a:pPr>
            <a:r>
              <a:rPr lang="cy-GB" sz="2400" noProof="0" dirty="0">
                <a:solidFill>
                  <a:schemeClr val="lt2"/>
                </a:solidFill>
              </a:rPr>
              <a:t>87% yn deall cysyniadau AI cyffredinol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●"/>
            </a:pPr>
            <a:r>
              <a:rPr lang="cy-GB" sz="2400" b="1" u="sng" noProof="0" dirty="0">
                <a:solidFill>
                  <a:schemeClr val="lt2"/>
                </a:solidFill>
              </a:rPr>
              <a:t>Dim ond 38% sy’n hyderus </a:t>
            </a:r>
            <a:r>
              <a:rPr lang="cy-GB" sz="2400" noProof="0" dirty="0">
                <a:solidFill>
                  <a:schemeClr val="lt2"/>
                </a:solidFill>
              </a:rPr>
              <a:t>wrth ddefnyddio AI yn yr ystafell ddosbarth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●"/>
            </a:pPr>
            <a:r>
              <a:rPr lang="cy-GB" sz="2400" noProof="0" dirty="0">
                <a:solidFill>
                  <a:schemeClr val="lt2"/>
                </a:solidFill>
              </a:rPr>
              <a:t>Defnydd cyffredin: Creu adnoddau addysgu</a:t>
            </a:r>
            <a:endParaRPr lang="cy-GB" noProof="0" dirty="0"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○"/>
            </a:pPr>
            <a:r>
              <a:rPr lang="cy-GB" sz="2400" noProof="0" dirty="0" err="1">
                <a:solidFill>
                  <a:schemeClr val="lt2"/>
                </a:solidFill>
              </a:rPr>
              <a:t>Personoleiddio</a:t>
            </a:r>
            <a:r>
              <a:rPr lang="cy-GB" sz="2400" noProof="0" dirty="0">
                <a:solidFill>
                  <a:schemeClr val="lt2"/>
                </a:solidFill>
              </a:rPr>
              <a:t> dysgu</a:t>
            </a:r>
            <a:endParaRPr lang="cy-GB" noProof="0" dirty="0"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○"/>
            </a:pPr>
            <a:r>
              <a:rPr lang="cy-GB" sz="2400" noProof="0" dirty="0">
                <a:solidFill>
                  <a:schemeClr val="lt2"/>
                </a:solidFill>
              </a:rPr>
              <a:t>Tasgau gweinyddol</a:t>
            </a:r>
            <a:endParaRPr lang="cy-GB" noProof="0" dirty="0"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○"/>
            </a:pPr>
            <a:r>
              <a:rPr lang="cy-GB" sz="2400" noProof="0" dirty="0">
                <a:solidFill>
                  <a:schemeClr val="lt2"/>
                </a:solidFill>
              </a:rPr>
              <a:t>Cynhyrchu adborth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●"/>
            </a:pPr>
            <a:r>
              <a:rPr lang="cy-GB" sz="2400" b="1" u="sng" noProof="0" dirty="0">
                <a:solidFill>
                  <a:schemeClr val="lt2"/>
                </a:solidFill>
              </a:rPr>
              <a:t>Bwlch</a:t>
            </a:r>
            <a:r>
              <a:rPr lang="cy-GB" sz="2400" noProof="0" dirty="0">
                <a:solidFill>
                  <a:schemeClr val="lt2"/>
                </a:solidFill>
              </a:rPr>
              <a:t> arwyddocaol rhwng gwybodaeth ddamcaniaethol a chymhwyso ymarferol</a:t>
            </a:r>
            <a:endParaRPr lang="cy-GB" sz="1800" noProof="0" dirty="0">
              <a:solidFill>
                <a:schemeClr val="lt2"/>
              </a:solidFill>
            </a:endParaRPr>
          </a:p>
        </p:txBody>
      </p:sp>
      <p:sp>
        <p:nvSpPr>
          <p:cNvPr id="224" name="Google Shape;224;p38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cy-GB" noProof="0" dirty="0">
                <a:solidFill>
                  <a:schemeClr val="lt2"/>
                </a:solidFill>
              </a:rPr>
              <a:t>Y Bwlch Ymwybyddiaeth-Gweithredu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9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050" b="0" i="0" u="none" strike="noStrike" cap="none" noProof="0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 lang="cy-GB" noProof="0" dirty="0"/>
          </a:p>
        </p:txBody>
      </p:sp>
      <p:pic>
        <p:nvPicPr>
          <p:cNvPr id="230" name="Google Shape;230;p39" descr="A graph with different colored bar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9834" y="648223"/>
            <a:ext cx="7110737" cy="2842775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9"/>
          <p:cNvSpPr txBox="1"/>
          <p:nvPr/>
        </p:nvSpPr>
        <p:spPr>
          <a:xfrm>
            <a:off x="1702757" y="3686048"/>
            <a:ext cx="5962638" cy="78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00" b="0" i="1" u="none" strike="noStrike" cap="none" noProof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Dealltwriaeth athrawon o AI o gymharu â </a:t>
            </a:r>
            <a:r>
              <a:rPr lang="cy-GB" sz="1500" i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pha mor hyderus maen nhw’n teimlo i’w ddefnyddio yn yr ystafell ddosbarth</a:t>
            </a:r>
            <a:r>
              <a:rPr lang="cy-GB" sz="1500" b="0" i="1" u="none" strike="noStrike" cap="none" noProof="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 Dengys echelin-Y ganran yr ymatebion</a:t>
            </a:r>
            <a:endParaRPr lang="cy-GB" noProof="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0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050" b="0" i="0" u="none" strike="noStrike" cap="none" noProof="0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 lang="cy-GB" noProof="0" dirty="0"/>
          </a:p>
        </p:txBody>
      </p:sp>
      <p:sp>
        <p:nvSpPr>
          <p:cNvPr id="237" name="Google Shape;237;p40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85000" lnSpcReduction="20000"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●"/>
            </a:pPr>
            <a:r>
              <a:rPr lang="cy-GB" sz="2700" noProof="0" dirty="0">
                <a:solidFill>
                  <a:schemeClr val="lt2"/>
                </a:solidFill>
              </a:rPr>
              <a:t>Dim ond 30% sydd â pholisïau/strategaethau AI ar waith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●"/>
            </a:pPr>
            <a:r>
              <a:rPr lang="cy-GB" sz="2700" noProof="0" dirty="0">
                <a:solidFill>
                  <a:schemeClr val="lt2"/>
                </a:solidFill>
              </a:rPr>
              <a:t>Mae datblygiad proffesiynol yn hanfodol: Mae deilliannau ysgolion â DPP sydd â ffocws ar AI yn well </a:t>
            </a:r>
            <a:endParaRPr lang="cy-GB" noProof="0" dirty="0"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○"/>
            </a:pPr>
            <a:r>
              <a:rPr lang="cy-GB" sz="2700" noProof="0" dirty="0">
                <a:solidFill>
                  <a:schemeClr val="lt2"/>
                </a:solidFill>
              </a:rPr>
              <a:t>Nodi nodau addysgol yn </a:t>
            </a:r>
            <a:r>
              <a:rPr lang="cy-GB" sz="2700" noProof="0" dirty="0" err="1">
                <a:solidFill>
                  <a:schemeClr val="lt2"/>
                </a:solidFill>
              </a:rPr>
              <a:t>gadarnach</a:t>
            </a:r>
            <a:r>
              <a:rPr lang="cy-GB" sz="2700" noProof="0" dirty="0">
                <a:solidFill>
                  <a:schemeClr val="lt2"/>
                </a:solidFill>
              </a:rPr>
              <a:t> </a:t>
            </a:r>
            <a:endParaRPr lang="cy-GB" noProof="0" dirty="0"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○"/>
            </a:pPr>
            <a:r>
              <a:rPr lang="cy-GB" sz="2700" noProof="0" dirty="0">
                <a:solidFill>
                  <a:schemeClr val="lt2"/>
                </a:solidFill>
              </a:rPr>
              <a:t>Athrawon yn defnyddio AI yn fwy</a:t>
            </a:r>
            <a:endParaRPr lang="cy-GB" noProof="0" dirty="0"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○"/>
            </a:pPr>
            <a:r>
              <a:rPr lang="cy-GB" sz="2700" noProof="0" dirty="0">
                <a:solidFill>
                  <a:schemeClr val="lt2"/>
                </a:solidFill>
              </a:rPr>
              <a:t>Arferion AI mwy moesegol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●"/>
            </a:pPr>
            <a:r>
              <a:rPr lang="cy-GB" sz="2700" noProof="0" dirty="0">
                <a:solidFill>
                  <a:schemeClr val="lt2"/>
                </a:solidFill>
              </a:rPr>
              <a:t>Angen clir am arweiniad ffurfiol a strwythurau arwain</a:t>
            </a:r>
            <a:endParaRPr lang="cy-GB" sz="2100" noProof="0" dirty="0">
              <a:solidFill>
                <a:schemeClr val="lt2"/>
              </a:solidFill>
            </a:endParaRPr>
          </a:p>
        </p:txBody>
      </p:sp>
      <p:sp>
        <p:nvSpPr>
          <p:cNvPr id="238" name="Google Shape;238;p40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510055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cy-GB" noProof="0" dirty="0">
                <a:solidFill>
                  <a:schemeClr val="lt2"/>
                </a:solidFill>
              </a:rPr>
              <a:t>Heriau Polisi ac Arweinyddiaeth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1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050" b="0" i="0" u="none" strike="noStrike" cap="none" noProof="0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 lang="cy-GB" noProof="0" dirty="0"/>
          </a:p>
        </p:txBody>
      </p:sp>
      <p:pic>
        <p:nvPicPr>
          <p:cNvPr id="244" name="Google Shape;244;p41" descr="A diagram of a graph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0396" y="373361"/>
            <a:ext cx="4946999" cy="4045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2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050" b="0" i="0" u="none" strike="noStrike" cap="none" noProof="0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 lang="cy-GB" noProof="0" dirty="0"/>
          </a:p>
        </p:txBody>
      </p:sp>
      <p:sp>
        <p:nvSpPr>
          <p:cNvPr id="250" name="Google Shape;250;p42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55000" lnSpcReduction="20000"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cy-GB" sz="3300" noProof="0" dirty="0">
                <a:solidFill>
                  <a:schemeClr val="lt2"/>
                </a:solidFill>
              </a:rPr>
              <a:t>Mae myfyrwyr yn fwy tebygol o ddefnyddio AI gartref nag yn yr ystafell ddosbarth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cy-GB" sz="3300" noProof="0" dirty="0">
                <a:solidFill>
                  <a:schemeClr val="lt2"/>
                </a:solidFill>
              </a:rPr>
              <a:t>Pryderon allweddol: Uniondeb academaidd</a:t>
            </a:r>
            <a:endParaRPr lang="cy-GB" noProof="0" dirty="0"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cy-GB" sz="3300" noProof="0" dirty="0">
                <a:solidFill>
                  <a:schemeClr val="lt2"/>
                </a:solidFill>
              </a:rPr>
              <a:t>Diogelu data</a:t>
            </a:r>
            <a:endParaRPr lang="cy-GB" noProof="0" dirty="0"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cy-GB" sz="3300" noProof="0" dirty="0">
                <a:solidFill>
                  <a:schemeClr val="lt2"/>
                </a:solidFill>
              </a:rPr>
              <a:t>Tuedd bosibl</a:t>
            </a:r>
            <a:endParaRPr lang="cy-GB" noProof="0" dirty="0"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cy-GB" sz="3300" noProof="0" dirty="0">
                <a:solidFill>
                  <a:schemeClr val="lt2"/>
                </a:solidFill>
              </a:rPr>
              <a:t>Gorddibynnu ar AI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Char char="●"/>
            </a:pPr>
            <a:r>
              <a:rPr lang="cy-GB" sz="3300" noProof="0" dirty="0">
                <a:solidFill>
                  <a:schemeClr val="lt2"/>
                </a:solidFill>
              </a:rPr>
              <a:t>Ymhlith addysgwyr, mae 75% yn ymwybodol o risgiau tuedd AI, ond ychydig sydd â strategaethau i liniaru </a:t>
            </a:r>
            <a:r>
              <a:rPr lang="cy-GB" sz="3300" dirty="0">
                <a:solidFill>
                  <a:schemeClr val="lt2"/>
                </a:solidFill>
              </a:rPr>
              <a:t>hynny</a:t>
            </a:r>
            <a:endParaRPr lang="cy-GB" sz="3300" noProof="0" dirty="0">
              <a:solidFill>
                <a:schemeClr val="lt2"/>
              </a:solidFill>
            </a:endParaRPr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Char char="●"/>
            </a:pPr>
            <a:r>
              <a:rPr lang="cy-GB" sz="3300" dirty="0">
                <a:solidFill>
                  <a:schemeClr val="lt2"/>
                </a:solidFill>
              </a:rPr>
              <a:t>Diffyg hyder o ran diogelu myfyrwyr gan ddefnyddio offer </a:t>
            </a:r>
            <a:r>
              <a:rPr lang="cy-GB" sz="3300" noProof="0" dirty="0">
                <a:solidFill>
                  <a:schemeClr val="lt2"/>
                </a:solidFill>
              </a:rPr>
              <a:t>AI</a:t>
            </a:r>
            <a:endParaRPr lang="cy-GB" sz="2100" noProof="0" dirty="0">
              <a:solidFill>
                <a:schemeClr val="lt2"/>
              </a:solidFill>
            </a:endParaRPr>
          </a:p>
        </p:txBody>
      </p:sp>
      <p:sp>
        <p:nvSpPr>
          <p:cNvPr id="251" name="Google Shape;251;p42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510055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cy-GB" dirty="0">
                <a:solidFill>
                  <a:schemeClr val="lt2"/>
                </a:solidFill>
              </a:rPr>
              <a:t>Ei Ddefnyddio gan Fyfyrwyr a Diogelwch Myfyrwyr</a:t>
            </a:r>
            <a:endParaRPr lang="cy-GB" noProof="0" dirty="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43" descr="A group of people working on computer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1879" y="0"/>
            <a:ext cx="696024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4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lang="cy-GB" sz="2400" u="none" strike="noStrike" cap="none" noProof="0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Dywed 65% nad ydynt yn defnyddio AI – efallai nad yw athrawon yn gwybod eu bod yn defnyddio AI</a:t>
            </a:r>
            <a:endParaRPr lang="cy-GB" sz="800" noProof="0" dirty="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lang="cy-GB" sz="2400" u="none" strike="noStrike" cap="none" noProof="0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Dywed 95% o athrawon sy’n dweud eu bod yn defnyddio AI eu bod wedi </a:t>
            </a:r>
            <a:r>
              <a:rPr lang="cy-GB" sz="2400" u="sng" strike="noStrike" cap="none" noProof="0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eu haddysgu eu hunain</a:t>
            </a:r>
            <a:endParaRPr lang="cy-GB" sz="800" noProof="0" dirty="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lang="cy-GB" sz="2400" u="none" strike="noStrike" cap="none" noProof="0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Mae 37% o athrawon sy’n defnyddio AI wedi dweud wrth eu tîm arwain</a:t>
            </a:r>
            <a:endParaRPr lang="cy-GB" sz="2400" noProof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44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510055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cy-GB" sz="2800" u="none" strike="noStrike" cap="none" noProof="0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  </a:t>
            </a:r>
            <a:r>
              <a:rPr lang="cy-GB" sz="2400" b="0" i="0" u="none" strike="noStrike" cap="none" noProof="0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5000 o athrawon uwchradd</a:t>
            </a:r>
            <a:endParaRPr lang="cy-GB" sz="2400" noProof="0" dirty="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5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050" b="0" i="0" u="none" strike="noStrike" cap="none" noProof="0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 lang="cy-GB" noProof="0" dirty="0"/>
          </a:p>
        </p:txBody>
      </p:sp>
      <p:sp>
        <p:nvSpPr>
          <p:cNvPr id="268" name="Google Shape;268;p45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55000" lnSpcReduction="20000"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cy-GB" sz="4050" noProof="0" dirty="0">
                <a:solidFill>
                  <a:schemeClr val="lt2"/>
                </a:solidFill>
              </a:rPr>
              <a:t>Datblygu rhaglenni datblygiad proffesiynol </a:t>
            </a:r>
            <a:r>
              <a:rPr lang="cy-GB" sz="4050" dirty="0">
                <a:solidFill>
                  <a:schemeClr val="lt2"/>
                </a:solidFill>
              </a:rPr>
              <a:t>cadarn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cy-GB" sz="4050" noProof="0" dirty="0">
                <a:solidFill>
                  <a:schemeClr val="lt2"/>
                </a:solidFill>
              </a:rPr>
              <a:t>Sefydlu polisïau a chanllawiau clir ar AI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cy-GB" sz="4050" noProof="0" dirty="0">
                <a:solidFill>
                  <a:schemeClr val="lt2"/>
                </a:solidFill>
              </a:rPr>
              <a:t>Asesu </a:t>
            </a:r>
            <a:r>
              <a:rPr lang="cy-GB" sz="4050" dirty="0">
                <a:solidFill>
                  <a:schemeClr val="lt2"/>
                </a:solidFill>
              </a:rPr>
              <a:t>pryderon moesegol yn systematig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cy-GB" sz="4050" noProof="0" dirty="0">
                <a:solidFill>
                  <a:schemeClr val="lt2"/>
                </a:solidFill>
              </a:rPr>
              <a:t>Adeiladu sail dystiolaeth am effeithiau AI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cy-GB" sz="4050" noProof="0" dirty="0">
                <a:solidFill>
                  <a:schemeClr val="lt2"/>
                </a:solidFill>
              </a:rPr>
              <a:t>Pontio’r bwlch rhwng sefydliadau â digon o adnoddau a sefydliadau heb ddigon o adnoddau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cy-GB" sz="4050" noProof="0" dirty="0">
                <a:solidFill>
                  <a:schemeClr val="lt2"/>
                </a:solidFill>
              </a:rPr>
              <a:t>Dysgu o arferion </a:t>
            </a:r>
            <a:r>
              <a:rPr lang="cy-GB" sz="4050" dirty="0">
                <a:solidFill>
                  <a:schemeClr val="lt2"/>
                </a:solidFill>
              </a:rPr>
              <a:t>gorau rhyngwladol </a:t>
            </a:r>
            <a:r>
              <a:rPr lang="cy-GB" sz="4050" noProof="0" dirty="0">
                <a:solidFill>
                  <a:schemeClr val="lt2"/>
                </a:solidFill>
              </a:rPr>
              <a:t>(e.e., Singapore, Estonia, y Ffindir)</a:t>
            </a:r>
            <a:endParaRPr lang="cy-GB" sz="2100" noProof="0" dirty="0">
              <a:solidFill>
                <a:schemeClr val="lt2"/>
              </a:solidFill>
            </a:endParaRPr>
          </a:p>
        </p:txBody>
      </p:sp>
      <p:sp>
        <p:nvSpPr>
          <p:cNvPr id="269" name="Google Shape;269;p45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510055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cy-GB" noProof="0" dirty="0">
                <a:solidFill>
                  <a:schemeClr val="lt2"/>
                </a:solidFill>
              </a:rPr>
              <a:t>Beth ddylem ni ei wneud?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noProof="0" dirty="0"/>
          </a:p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noProof="0" dirty="0">
              <a:solidFill>
                <a:schemeClr val="lt2"/>
              </a:solidFill>
            </a:endParaRPr>
          </a:p>
        </p:txBody>
      </p:sp>
      <p:sp>
        <p:nvSpPr>
          <p:cNvPr id="142" name="Google Shape;142;p28"/>
          <p:cNvSpPr txBox="1">
            <a:spLocks noGrp="1"/>
          </p:cNvSpPr>
          <p:nvPr>
            <p:ph type="body" idx="2"/>
          </p:nvPr>
        </p:nvSpPr>
        <p:spPr>
          <a:xfrm>
            <a:off x="4718303" y="616294"/>
            <a:ext cx="4129134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2000" noProof="0" dirty="0">
                <a:solidFill>
                  <a:schemeClr val="dk1"/>
                </a:solidFill>
              </a:rPr>
              <a:t>Beth yw AI a ble rydyn ni arni nawr o ran AI?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2000" noProof="0" dirty="0">
                <a:solidFill>
                  <a:schemeClr val="dk1"/>
                </a:solidFill>
              </a:rPr>
              <a:t>Pam mae AI yn bwysig i Addysg?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2000" noProof="0" dirty="0">
                <a:solidFill>
                  <a:schemeClr val="dk1"/>
                </a:solidFill>
              </a:rPr>
              <a:t>Beth mae hyn yn ei olygu i chi?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2000" noProof="0" dirty="0">
                <a:solidFill>
                  <a:schemeClr val="dk1"/>
                </a:solidFill>
              </a:rPr>
              <a:t>Beth ddylech chi ei wneud?</a:t>
            </a:r>
            <a:endParaRPr lang="cy-GB" noProof="0" dirty="0"/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2000" noProof="0" dirty="0">
              <a:solidFill>
                <a:schemeClr val="dk1"/>
              </a:solidFill>
            </a:endParaRPr>
          </a:p>
          <a:p>
            <a:pPr marL="128584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cy-GB" sz="2000" noProof="0" dirty="0">
                <a:solidFill>
                  <a:schemeClr val="dk1"/>
                </a:solidFill>
              </a:rPr>
              <a:t>    “Dysgu’n Gyflym Gweithredu’n Arafach”</a:t>
            </a:r>
            <a:endParaRPr lang="cy-GB" noProof="0" dirty="0"/>
          </a:p>
          <a:p>
            <a:pPr marL="128585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2000" noProof="0" dirty="0">
              <a:solidFill>
                <a:schemeClr val="dk1"/>
              </a:solidFill>
            </a:endParaRPr>
          </a:p>
        </p:txBody>
      </p:sp>
      <p:sp>
        <p:nvSpPr>
          <p:cNvPr id="143" name="Google Shape;143;p28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00" cy="132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</a:pPr>
            <a:endParaRPr lang="cy-GB" noProof="0" dirty="0"/>
          </a:p>
        </p:txBody>
      </p:sp>
      <p:pic>
        <p:nvPicPr>
          <p:cNvPr id="144" name="Google Shape;144;p28" descr="A person walking on a staircase made of book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6563" y="616294"/>
            <a:ext cx="3910913" cy="3910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6"/>
          <p:cNvSpPr txBox="1">
            <a:spLocks noGrp="1"/>
          </p:cNvSpPr>
          <p:nvPr>
            <p:ph type="ctrTitle"/>
          </p:nvPr>
        </p:nvSpPr>
        <p:spPr>
          <a:xfrm>
            <a:off x="4785866" y="743250"/>
            <a:ext cx="4027934" cy="18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</a:pPr>
            <a:r>
              <a:rPr lang="cy-GB" noProof="0" dirty="0"/>
              <a:t>Mae ar bob ysgol angen Polisi AI</a:t>
            </a:r>
            <a:br>
              <a:rPr lang="cy-GB" noProof="0" dirty="0"/>
            </a:br>
            <a:br>
              <a:rPr lang="cy-GB" noProof="0" dirty="0"/>
            </a:br>
            <a:r>
              <a:rPr lang="cy-GB" noProof="0" dirty="0"/>
              <a:t>Mae angen hyfforddi pob aelod staff ar frys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7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178" lvl="0" indent="-328597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cy-GB" sz="3600" noProof="0" dirty="0">
                <a:solidFill>
                  <a:schemeClr val="dk2"/>
                </a:solidFill>
              </a:rPr>
              <a:t>Mwy am </a:t>
            </a:r>
            <a:r>
              <a:rPr lang="cy-GB" sz="3600" dirty="0">
                <a:solidFill>
                  <a:schemeClr val="dk2"/>
                </a:solidFill>
              </a:rPr>
              <a:t>hyn maes o law</a:t>
            </a:r>
            <a:r>
              <a:rPr lang="cy-GB" sz="3600" noProof="0" dirty="0">
                <a:solidFill>
                  <a:schemeClr val="dk2"/>
                </a:solidFill>
              </a:rPr>
              <a:t>…</a:t>
            </a:r>
            <a:endParaRPr lang="cy-GB" noProof="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8"/>
          <p:cNvSpPr txBox="1"/>
          <p:nvPr/>
        </p:nvSpPr>
        <p:spPr>
          <a:xfrm>
            <a:off x="5669280" y="953552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https://www.menti.com/alt5re8bi9yt</a:t>
            </a:r>
            <a:endParaRPr lang="cy-GB" noProof="0" dirty="0"/>
          </a:p>
        </p:txBody>
      </p:sp>
      <p:pic>
        <p:nvPicPr>
          <p:cNvPr id="286" name="Google Shape;286;p48" descr="A qr code on a white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7770" y="953552"/>
            <a:ext cx="3060700" cy="306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9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endParaRPr lang="cy-GB" noProof="0" dirty="0"/>
          </a:p>
        </p:txBody>
      </p:sp>
      <p:sp>
        <p:nvSpPr>
          <p:cNvPr id="292" name="Google Shape;292;p49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lang="cy-GB" noProof="0" dirty="0"/>
          </a:p>
        </p:txBody>
      </p:sp>
      <p:pic>
        <p:nvPicPr>
          <p:cNvPr id="293" name="Google Shape;293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143000" y="-641350"/>
            <a:ext cx="11430000" cy="642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50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178" lvl="0" indent="-328597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cy-GB" sz="3600" noProof="0" dirty="0">
                <a:solidFill>
                  <a:schemeClr val="dk2"/>
                </a:solidFill>
              </a:rPr>
              <a:t>Pam mae AI yn bwysig i Addysg?</a:t>
            </a:r>
            <a:endParaRPr lang="cy-GB" noProof="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1"/>
          <p:cNvSpPr txBox="1"/>
          <p:nvPr/>
        </p:nvSpPr>
        <p:spPr>
          <a:xfrm>
            <a:off x="2651385" y="191661"/>
            <a:ext cx="5846501" cy="74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600" b="0" i="0" u="none" strike="noStrike" cap="none" noProof="0" dirty="0">
                <a:solidFill>
                  <a:schemeClr val="lt2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Y Cyfleoedd</a:t>
            </a:r>
            <a:endParaRPr lang="cy-GB" sz="1400" b="0" i="0" u="none" strike="noStrike" cap="none" noProof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51"/>
          <p:cNvSpPr txBox="1"/>
          <p:nvPr/>
        </p:nvSpPr>
        <p:spPr>
          <a:xfrm>
            <a:off x="6045201" y="4912722"/>
            <a:ext cx="3035190" cy="230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9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9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9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9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9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90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900" b="0" i="0" u="none" strike="noStrike" cap="none" noProof="0" dirty="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6" name="Google Shape;306;p51"/>
          <p:cNvSpPr/>
          <p:nvPr/>
        </p:nvSpPr>
        <p:spPr>
          <a:xfrm>
            <a:off x="3157189" y="1038458"/>
            <a:ext cx="5673182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120647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600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Llwybrau dysgu addasol neu wedi’u personoli </a:t>
            </a:r>
            <a:endParaRPr lang="cy-GB" sz="1200" b="0" i="0" u="none" strike="noStrike" cap="none" noProof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51"/>
          <p:cNvSpPr/>
          <p:nvPr/>
        </p:nvSpPr>
        <p:spPr>
          <a:xfrm>
            <a:off x="3456878" y="1717985"/>
            <a:ext cx="5373493" cy="508774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120647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600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Marcio ac adborth awtomataidd</a:t>
            </a:r>
            <a:endParaRPr lang="cy-GB" sz="1200" b="0" i="0" u="none" strike="noStrike" cap="none" noProof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51"/>
          <p:cNvSpPr/>
          <p:nvPr/>
        </p:nvSpPr>
        <p:spPr>
          <a:xfrm>
            <a:off x="3882017" y="2377290"/>
            <a:ext cx="4948353" cy="508774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75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Realiti estynedig a rhithwir</a:t>
            </a:r>
            <a:endParaRPr lang="cy-GB" sz="1425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51"/>
          <p:cNvSpPr/>
          <p:nvPr/>
        </p:nvSpPr>
        <p:spPr>
          <a:xfrm>
            <a:off x="4227008" y="3077041"/>
            <a:ext cx="4596393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120647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600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Dangosfyrddau wedi’u pweru gan AI ar gyfer </a:t>
            </a:r>
            <a:r>
              <a:rPr lang="cy-GB" sz="1600" b="0" i="0" u="none" strike="noStrike" cap="none" noProof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dadansoddeg</a:t>
            </a:r>
            <a:r>
              <a:rPr lang="cy-GB" sz="1600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dysgwyr </a:t>
            </a:r>
            <a:endParaRPr lang="cy-GB" sz="1200" b="0" i="0" u="none" strike="noStrike" cap="none" noProof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51"/>
          <p:cNvSpPr/>
          <p:nvPr/>
        </p:nvSpPr>
        <p:spPr>
          <a:xfrm>
            <a:off x="4488368" y="3753083"/>
            <a:ext cx="4338521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75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Cynhyrchu cynnwys</a:t>
            </a:r>
            <a:endParaRPr lang="cy-GB" sz="1425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51"/>
          <p:cNvSpPr/>
          <p:nvPr/>
        </p:nvSpPr>
        <p:spPr>
          <a:xfrm>
            <a:off x="4662604" y="4436095"/>
            <a:ext cx="4132921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75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Cynorthwyo athrawon a dysgwyr</a:t>
            </a:r>
            <a:endParaRPr lang="cy-GB" sz="1425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2"/>
          <p:cNvSpPr/>
          <p:nvPr/>
        </p:nvSpPr>
        <p:spPr>
          <a:xfrm>
            <a:off x="3157189" y="1038458"/>
            <a:ext cx="5673182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75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Diffyg tryloywder ac anghywirdeb</a:t>
            </a:r>
            <a:endParaRPr lang="cy-GB" sz="1425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52"/>
          <p:cNvSpPr/>
          <p:nvPr/>
        </p:nvSpPr>
        <p:spPr>
          <a:xfrm>
            <a:off x="3456878" y="1717985"/>
            <a:ext cx="5373493" cy="508774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75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Data personol a risg </a:t>
            </a:r>
            <a:r>
              <a:rPr lang="cy-GB" sz="1575" b="0" i="0" u="none" strike="noStrike" cap="none" noProof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dat</a:t>
            </a:r>
            <a:r>
              <a:rPr lang="cy-GB" sz="1575" dirty="0">
                <a:solidFill>
                  <a:schemeClr val="lt2"/>
                </a:solidFill>
              </a:rPr>
              <a:t>a</a:t>
            </a:r>
            <a:endParaRPr lang="cy-GB" sz="1425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52"/>
          <p:cNvSpPr/>
          <p:nvPr/>
        </p:nvSpPr>
        <p:spPr>
          <a:xfrm>
            <a:off x="3882017" y="2387058"/>
            <a:ext cx="4948353" cy="508774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75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Tuedd gynhenid</a:t>
            </a:r>
            <a:endParaRPr lang="cy-GB" sz="1425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52"/>
          <p:cNvSpPr/>
          <p:nvPr/>
        </p:nvSpPr>
        <p:spPr>
          <a:xfrm>
            <a:off x="4227008" y="3077041"/>
            <a:ext cx="4596393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75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Agenda a diben</a:t>
            </a:r>
            <a:endParaRPr lang="cy-GB" sz="1425" b="0" i="0" u="none" strike="noStrike" cap="none" noProof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52"/>
          <p:cNvSpPr/>
          <p:nvPr/>
        </p:nvSpPr>
        <p:spPr>
          <a:xfrm>
            <a:off x="4488368" y="3753083"/>
            <a:ext cx="4338521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75" dirty="0">
                <a:solidFill>
                  <a:schemeClr val="lt2"/>
                </a:solidFill>
              </a:rPr>
              <a:t>Moeseg a diogelu</a:t>
            </a:r>
            <a:endParaRPr lang="cy-GB" sz="1425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52"/>
          <p:cNvSpPr/>
          <p:nvPr/>
        </p:nvSpPr>
        <p:spPr>
          <a:xfrm>
            <a:off x="4662604" y="4436095"/>
            <a:ext cx="4132921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75" b="0" i="0" u="none" strike="noStrike" cap="none" noProof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Canlyniadau anfwriadol</a:t>
            </a:r>
            <a:endParaRPr lang="cy-GB" sz="1425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52"/>
          <p:cNvSpPr txBox="1"/>
          <p:nvPr/>
        </p:nvSpPr>
        <p:spPr>
          <a:xfrm>
            <a:off x="6180667" y="4912722"/>
            <a:ext cx="4871680" cy="230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9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9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9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9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9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90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900" b="0" i="0" u="none" strike="noStrike" cap="none" noProof="0" dirty="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3" name="Google Shape;323;p52"/>
          <p:cNvSpPr txBox="1"/>
          <p:nvPr/>
        </p:nvSpPr>
        <p:spPr>
          <a:xfrm>
            <a:off x="2651385" y="191661"/>
            <a:ext cx="5846501" cy="74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600" b="0" i="0" u="none" strike="noStrike" cap="none" noProof="0" dirty="0">
                <a:solidFill>
                  <a:schemeClr val="lt2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Y Bygythiadau</a:t>
            </a:r>
            <a:endParaRPr lang="cy-GB" sz="1400" b="0" i="0" u="none" strike="noStrike" cap="none" noProof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53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cy-GB" sz="3600" noProof="0" dirty="0">
                <a:solidFill>
                  <a:schemeClr val="dk2"/>
                </a:solidFill>
              </a:rPr>
              <a:t>Beth mae hyn yn ei olygu i chi?</a:t>
            </a:r>
            <a:br>
              <a:rPr lang="cy-GB" sz="3600" noProof="0" dirty="0">
                <a:solidFill>
                  <a:schemeClr val="dk1"/>
                </a:solidFill>
              </a:rPr>
            </a:br>
            <a:endParaRPr lang="cy-GB" noProof="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54"/>
          <p:cNvSpPr txBox="1">
            <a:spLocks noGrp="1"/>
          </p:cNvSpPr>
          <p:nvPr>
            <p:ph type="ctrTitle"/>
          </p:nvPr>
        </p:nvSpPr>
        <p:spPr>
          <a:xfrm>
            <a:off x="4572000" y="808049"/>
            <a:ext cx="4572000" cy="132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cy-GB" noProof="0" dirty="0">
                <a:solidFill>
                  <a:schemeClr val="dk1"/>
                </a:solidFill>
              </a:rPr>
              <a:t>RHAID i chi </a:t>
            </a:r>
            <a:br>
              <a:rPr lang="cy-GB" noProof="0" dirty="0">
                <a:solidFill>
                  <a:schemeClr val="dk1"/>
                </a:solidFill>
              </a:rPr>
            </a:br>
            <a:r>
              <a:rPr lang="cy-GB" noProof="0" dirty="0">
                <a:solidFill>
                  <a:schemeClr val="dk1"/>
                </a:solidFill>
              </a:rPr>
              <a:t>ymhél ag AI</a:t>
            </a:r>
            <a:br>
              <a:rPr lang="cy-GB" noProof="0" dirty="0">
                <a:solidFill>
                  <a:schemeClr val="dk1"/>
                </a:solidFill>
              </a:rPr>
            </a:br>
            <a:br>
              <a:rPr lang="cy-GB" noProof="0" dirty="0">
                <a:solidFill>
                  <a:schemeClr val="dk1"/>
                </a:solidFill>
              </a:rPr>
            </a:br>
            <a:r>
              <a:rPr lang="cy-GB" noProof="0" dirty="0">
                <a:solidFill>
                  <a:schemeClr val="dk1"/>
                </a:solidFill>
              </a:rPr>
              <a:t>“</a:t>
            </a:r>
            <a:r>
              <a:rPr lang="cy-GB" i="1" noProof="0" dirty="0">
                <a:solidFill>
                  <a:schemeClr val="dk1"/>
                </a:solidFill>
              </a:rPr>
              <a:t>Dysgu’n Gyflym Gweithredu’n Arafach”</a:t>
            </a:r>
            <a:endParaRPr lang="cy-GB" noProof="0" dirty="0"/>
          </a:p>
        </p:txBody>
      </p:sp>
      <p:pic>
        <p:nvPicPr>
          <p:cNvPr id="336" name="Google Shape;336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6562" y="616294"/>
            <a:ext cx="3975787" cy="3910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55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518207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r>
              <a:rPr lang="cy-GB" noProof="0" dirty="0"/>
              <a:t>Offer Ymarferol ar gyfer mynd i’r afael ag AI mewn </a:t>
            </a:r>
            <a:r>
              <a:rPr lang="cy-GB" dirty="0"/>
              <a:t>Addysg</a:t>
            </a:r>
            <a:endParaRPr lang="cy-GB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 sz="3600" noProof="0" dirty="0">
                <a:solidFill>
                  <a:schemeClr val="dk2"/>
                </a:solidFill>
              </a:rPr>
              <a:t>Beth yw AI a ble rydyn ni arni nawr o ran AI</a:t>
            </a:r>
            <a:r>
              <a:rPr lang="cy-GB" sz="3600" noProof="0" dirty="0">
                <a:solidFill>
                  <a:schemeClr val="dk2"/>
                </a:solidFill>
              </a:rPr>
              <a:t>?</a:t>
            </a:r>
            <a:br>
              <a:rPr lang="cy-GB" sz="3600" noProof="0" dirty="0">
                <a:solidFill>
                  <a:schemeClr val="dk1"/>
                </a:solidFill>
              </a:rPr>
            </a:br>
            <a:endParaRPr lang="cy-GB" noProof="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56"/>
          <p:cNvSpPr/>
          <p:nvPr/>
        </p:nvSpPr>
        <p:spPr>
          <a:xfrm>
            <a:off x="722880" y="78400"/>
            <a:ext cx="360000" cy="360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18000" rIns="0" bIns="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</a:p>
        </p:txBody>
      </p:sp>
      <p:sp>
        <p:nvSpPr>
          <p:cNvPr id="347" name="Google Shape;347;p56"/>
          <p:cNvSpPr/>
          <p:nvPr/>
        </p:nvSpPr>
        <p:spPr>
          <a:xfrm>
            <a:off x="722880" y="1670000"/>
            <a:ext cx="360000" cy="360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18000" rIns="0" bIns="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</a:p>
        </p:txBody>
      </p:sp>
      <p:sp>
        <p:nvSpPr>
          <p:cNvPr id="348" name="Google Shape;348;p56"/>
          <p:cNvSpPr/>
          <p:nvPr/>
        </p:nvSpPr>
        <p:spPr>
          <a:xfrm>
            <a:off x="722880" y="3261600"/>
            <a:ext cx="360000" cy="360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18000" rIns="0" bIns="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</a:p>
        </p:txBody>
      </p:sp>
      <p:cxnSp>
        <p:nvCxnSpPr>
          <p:cNvPr id="349" name="Google Shape;349;p56"/>
          <p:cNvCxnSpPr/>
          <p:nvPr/>
        </p:nvCxnSpPr>
        <p:spPr>
          <a:xfrm rot="10800000" flipH="1">
            <a:off x="5721125" y="971911"/>
            <a:ext cx="360900" cy="390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56"/>
          <p:cNvCxnSpPr/>
          <p:nvPr/>
        </p:nvCxnSpPr>
        <p:spPr>
          <a:xfrm>
            <a:off x="5721125" y="4171500"/>
            <a:ext cx="3609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1" name="Google Shape;351;p56"/>
          <p:cNvCxnSpPr/>
          <p:nvPr/>
        </p:nvCxnSpPr>
        <p:spPr>
          <a:xfrm>
            <a:off x="6081900" y="972000"/>
            <a:ext cx="0" cy="31995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2" name="Google Shape;352;p56"/>
          <p:cNvCxnSpPr/>
          <p:nvPr/>
        </p:nvCxnSpPr>
        <p:spPr>
          <a:xfrm rot="10800000" flipH="1">
            <a:off x="5721125" y="2568150"/>
            <a:ext cx="727500" cy="36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3" name="Google Shape;353;p56"/>
          <p:cNvSpPr/>
          <p:nvPr/>
        </p:nvSpPr>
        <p:spPr>
          <a:xfrm>
            <a:off x="715625" y="360000"/>
            <a:ext cx="5005500" cy="1224000"/>
          </a:xfrm>
          <a:prstGeom prst="roundRect">
            <a:avLst>
              <a:gd name="adj" fmla="val 0"/>
            </a:avLst>
          </a:prstGeom>
          <a:solidFill>
            <a:schemeClr val="dk1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Offer AI: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cy-GB" sz="15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Defnyddio AI mewn Addysg i fynd i’r afael â rhai o’r heriau addysgol mawr</a:t>
            </a:r>
            <a:endParaRPr lang="cy-GB" sz="1400" b="0" i="0" u="none" strike="noStrike" cap="none" noProof="0" dirty="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4" name="Google Shape;354;p56"/>
          <p:cNvSpPr/>
          <p:nvPr/>
        </p:nvSpPr>
        <p:spPr>
          <a:xfrm>
            <a:off x="6441899" y="360000"/>
            <a:ext cx="2380365" cy="44235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cy-GB" sz="2400" b="0" i="0" u="none" strike="noStrike" cap="none" noProof="0" dirty="0">
                <a:solidFill>
                  <a:schemeClr val="lt2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Deallusrwydd Artiffisial mewn Addysg</a:t>
            </a:r>
            <a:endParaRPr lang="cy-GB" sz="2400" b="0" i="1" u="none" strike="noStrike" cap="none" noProof="0" dirty="0">
              <a:solidFill>
                <a:schemeClr val="lt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cy-GB" sz="1400" b="0" i="0" u="none" strike="noStrike" cap="none" noProof="0" dirty="0">
              <a:solidFill>
                <a:schemeClr val="accen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55" name="Google Shape;355;p56"/>
          <p:cNvSpPr/>
          <p:nvPr/>
        </p:nvSpPr>
        <p:spPr>
          <a:xfrm>
            <a:off x="715625" y="1959750"/>
            <a:ext cx="5005500" cy="12240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Cynyddu Deallusrwydd Dynol: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Newid Addysg fel ein bod yn canolbwyntio ar ddeallusrwydd pobl a pharatoi pobl ar gyfer byd AI</a:t>
            </a:r>
          </a:p>
        </p:txBody>
      </p:sp>
      <p:sp>
        <p:nvSpPr>
          <p:cNvPr id="356" name="Google Shape;356;p56"/>
          <p:cNvSpPr/>
          <p:nvPr/>
        </p:nvSpPr>
        <p:spPr>
          <a:xfrm>
            <a:off x="715625" y="3559500"/>
            <a:ext cx="5005500" cy="12240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Dysgu am AI: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Addysgu pobl am AI fel y </a:t>
            </a:r>
            <a:r>
              <a:rPr lang="cy-GB" sz="14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gallant</a:t>
            </a:r>
            <a:r>
              <a:rPr lang="cy-GB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ei ddefnyddio’n ddiogel ac yn </a:t>
            </a:r>
            <a:r>
              <a:rPr lang="cy-GB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effeithiol</a:t>
            </a:r>
            <a:endParaRPr lang="cy-GB" sz="1400" b="0" i="0" u="none" strike="noStrike" cap="none" noProof="0" dirty="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7" name="Google Shape;357;p56"/>
          <p:cNvSpPr txBox="1"/>
          <p:nvPr/>
        </p:nvSpPr>
        <p:spPr>
          <a:xfrm>
            <a:off x="5229225" y="4804500"/>
            <a:ext cx="4572000" cy="25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s-ES" sz="105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05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05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05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05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05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05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1050" b="0" i="0" u="none" strike="noStrike" cap="none" noProof="0" dirty="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7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cy-GB" sz="3600" noProof="0" dirty="0">
                <a:solidFill>
                  <a:schemeClr val="dk2"/>
                </a:solidFill>
              </a:rPr>
              <a:t>Beth ddylech chi ei wneud i greu strategaeth AI effeithiol?</a:t>
            </a:r>
            <a:br>
              <a:rPr lang="cy-GB" sz="3600" noProof="0" dirty="0">
                <a:solidFill>
                  <a:schemeClr val="dk1"/>
                </a:solidFill>
              </a:rPr>
            </a:br>
            <a:br>
              <a:rPr lang="cy-GB" sz="3600" noProof="0" dirty="0">
                <a:solidFill>
                  <a:schemeClr val="dk1"/>
                </a:solidFill>
              </a:rPr>
            </a:br>
            <a:endParaRPr lang="cy-GB" noProof="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58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3852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r>
              <a:rPr lang="cy-GB" sz="3300" noProof="0" dirty="0">
                <a:solidFill>
                  <a:schemeClr val="lt2"/>
                </a:solidFill>
              </a:rPr>
              <a:t>Fframwaith Strategaeth AI 4D</a:t>
            </a:r>
            <a:br>
              <a:rPr lang="cy-GB" sz="3300" noProof="0" dirty="0">
                <a:solidFill>
                  <a:schemeClr val="dk1"/>
                </a:solidFill>
              </a:rPr>
            </a:br>
            <a:endParaRPr lang="cy-GB" noProof="0" dirty="0"/>
          </a:p>
        </p:txBody>
      </p:sp>
      <p:sp>
        <p:nvSpPr>
          <p:cNvPr id="369" name="Google Shape;369;p58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3852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cy-GB" sz="1200" noProof="0" dirty="0" err="1"/>
              <a:t>Luckin</a:t>
            </a:r>
            <a:r>
              <a:rPr lang="cy-GB" sz="1200" noProof="0" dirty="0"/>
              <a:t> </a:t>
            </a:r>
            <a:r>
              <a:rPr lang="cy-GB" sz="1200" noProof="0" dirty="0" err="1"/>
              <a:t>and</a:t>
            </a:r>
            <a:r>
              <a:rPr lang="cy-GB" sz="1200" noProof="0" dirty="0"/>
              <a:t> </a:t>
            </a:r>
            <a:r>
              <a:rPr lang="cy-GB" sz="1200" noProof="0" dirty="0" err="1"/>
              <a:t>Bagshaw</a:t>
            </a:r>
            <a:r>
              <a:rPr lang="cy-GB" sz="1200" noProof="0" dirty="0"/>
              <a:t> (yn y wasg) </a:t>
            </a:r>
            <a:r>
              <a:rPr lang="cy-GB" sz="1200" noProof="0" dirty="0" err="1"/>
              <a:t>Charting</a:t>
            </a:r>
            <a:r>
              <a:rPr lang="cy-GB" sz="1200" noProof="0" dirty="0"/>
              <a:t> AI </a:t>
            </a:r>
            <a:r>
              <a:rPr lang="cy-GB" sz="1200" noProof="0" dirty="0" err="1"/>
              <a:t>in</a:t>
            </a:r>
            <a:r>
              <a:rPr lang="cy-GB" sz="1200" noProof="0" dirty="0"/>
              <a:t> </a:t>
            </a:r>
            <a:r>
              <a:rPr lang="cy-GB" sz="1200" noProof="0" dirty="0" err="1"/>
              <a:t>Education</a:t>
            </a:r>
            <a:r>
              <a:rPr lang="cy-GB" sz="1200" noProof="0" dirty="0"/>
              <a:t>: A </a:t>
            </a:r>
            <a:r>
              <a:rPr lang="cy-GB" sz="1200" noProof="0" dirty="0" err="1"/>
              <a:t>Multi-Dimensional</a:t>
            </a:r>
            <a:r>
              <a:rPr lang="cy-GB" sz="1200" noProof="0" dirty="0"/>
              <a:t> </a:t>
            </a:r>
            <a:r>
              <a:rPr lang="cy-GB" sz="1200" noProof="0" dirty="0" err="1"/>
              <a:t>Framework</a:t>
            </a:r>
            <a:r>
              <a:rPr lang="cy-GB" sz="1200" noProof="0" dirty="0"/>
              <a:t> </a:t>
            </a:r>
            <a:r>
              <a:rPr lang="cy-GB" sz="1200" noProof="0" dirty="0" err="1"/>
              <a:t>for</a:t>
            </a:r>
            <a:r>
              <a:rPr lang="cy-GB" sz="1200" noProof="0" dirty="0"/>
              <a:t> </a:t>
            </a:r>
            <a:r>
              <a:rPr lang="cy-GB" sz="1200" noProof="0" dirty="0" err="1"/>
              <a:t>Education</a:t>
            </a:r>
            <a:r>
              <a:rPr lang="cy-GB" sz="1200" noProof="0" dirty="0"/>
              <a:t> </a:t>
            </a:r>
            <a:r>
              <a:rPr lang="cy-GB" sz="1200" noProof="0" dirty="0" err="1"/>
              <a:t>Strategy</a:t>
            </a:r>
            <a:r>
              <a:rPr lang="cy-GB" sz="1200" noProof="0" dirty="0"/>
              <a:t> </a:t>
            </a:r>
            <a:r>
              <a:rPr lang="cy-GB" sz="1200" noProof="0" dirty="0" err="1"/>
              <a:t>Development</a:t>
            </a:r>
            <a:endParaRPr lang="cy-GB" noProof="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sz="1200" noProof="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sz="1350" noProof="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Google Shape;374;p59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Google Shape;379;p60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60"/>
          <p:cNvSpPr txBox="1"/>
          <p:nvPr/>
        </p:nvSpPr>
        <p:spPr>
          <a:xfrm rot="-1252208">
            <a:off x="-506764" y="2266676"/>
            <a:ext cx="10175501" cy="38237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100" b="0" i="0" u="none" strike="noStrike" cap="none" noProof="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Mae pob pedrant yn </a:t>
            </a:r>
            <a:r>
              <a:rPr lang="cy-GB" sz="1100" b="0" i="0" u="none" strike="noStrike" cap="none" noProof="0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gydgysylltiedig</a:t>
            </a:r>
            <a:r>
              <a:rPr lang="cy-GB" sz="1100" b="0" i="0" u="none" strike="noStrike" cap="none" noProof="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 Nid ydynt yn annibynnol ar ei gilydd.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61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61"/>
          <p:cNvSpPr/>
          <p:nvPr/>
        </p:nvSpPr>
        <p:spPr>
          <a:xfrm>
            <a:off x="295956" y="883716"/>
            <a:ext cx="4184544" cy="1530936"/>
          </a:xfrm>
          <a:prstGeom prst="roundRect">
            <a:avLst>
              <a:gd name="adj" fmla="val 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8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1" name="Google Shape;391;p62"/>
          <p:cNvPicPr preferRelativeResize="0"/>
          <p:nvPr/>
        </p:nvPicPr>
        <p:blipFill rotWithShape="1">
          <a:blip r:embed="rId3">
            <a:alphaModFix/>
          </a:blip>
          <a:srcRect l="17269" r="12467"/>
          <a:stretch/>
        </p:blipFill>
        <p:spPr>
          <a:xfrm>
            <a:off x="763426" y="1790001"/>
            <a:ext cx="2890875" cy="257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1" y="324501"/>
            <a:ext cx="7330448" cy="128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6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73376" y="867276"/>
            <a:ext cx="2520075" cy="354677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843"/>
              </a:srgbClr>
            </a:outerShdw>
          </a:effectLst>
        </p:spPr>
      </p:pic>
      <p:sp>
        <p:nvSpPr>
          <p:cNvPr id="394" name="Google Shape;394;p62"/>
          <p:cNvSpPr txBox="1"/>
          <p:nvPr/>
        </p:nvSpPr>
        <p:spPr>
          <a:xfrm>
            <a:off x="722475" y="4414051"/>
            <a:ext cx="30000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b="0" i="0" u="none" strike="noStrike" cap="none" noProof="0" dirty="0">
                <a:solidFill>
                  <a:srgbClr val="272726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Fe’i crëwyd gan Syr Anthony </a:t>
            </a:r>
            <a:r>
              <a:rPr lang="cy-GB" sz="1200" b="0" i="0" u="none" strike="noStrike" cap="none" noProof="0" dirty="0" err="1">
                <a:solidFill>
                  <a:srgbClr val="272726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Seldon</a:t>
            </a:r>
            <a:r>
              <a:rPr lang="cy-GB" sz="1200" b="0" i="0" u="none" strike="noStrike" cap="none" noProof="0" dirty="0">
                <a:solidFill>
                  <a:srgbClr val="272726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cy-GB" sz="1200" b="0" i="0" u="none" strike="noStrike" cap="none" noProof="0" dirty="0" err="1">
                <a:solidFill>
                  <a:srgbClr val="272726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Priya</a:t>
            </a:r>
            <a:r>
              <a:rPr lang="cy-GB" sz="1200" b="0" i="0" u="none" strike="noStrike" cap="none" noProof="0" dirty="0">
                <a:solidFill>
                  <a:srgbClr val="272726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cy-GB" sz="1200" b="0" i="0" u="none" strike="noStrike" cap="none" noProof="0" dirty="0" err="1">
                <a:solidFill>
                  <a:srgbClr val="272726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Lakhani</a:t>
            </a:r>
            <a:r>
              <a:rPr lang="cy-GB" sz="1200" b="0" i="0" u="none" strike="noStrike" cap="none" noProof="0" dirty="0">
                <a:solidFill>
                  <a:srgbClr val="272726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 OBE, a’r Athro Rose </a:t>
            </a:r>
            <a:r>
              <a:rPr lang="cy-GB" sz="1200" b="0" i="0" u="none" strike="noStrike" cap="none" noProof="0" dirty="0" err="1">
                <a:solidFill>
                  <a:srgbClr val="272726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Luckin</a:t>
            </a:r>
            <a:endParaRPr lang="cy-GB" sz="14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5" name="Google Shape;395;p62"/>
          <p:cNvSpPr txBox="1"/>
          <p:nvPr/>
        </p:nvSpPr>
        <p:spPr>
          <a:xfrm>
            <a:off x="4113725" y="4392700"/>
            <a:ext cx="4861800" cy="6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AM DDIM I’W LAWRLWYTHO </a:t>
            </a:r>
            <a:r>
              <a:rPr lang="cy-GB" sz="1100" b="0" i="0" u="sng" strike="noStrike" cap="none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https://www.buckingham.ac.uk/wp-content/uploads/2021/03/The-Institute-for-Ethical-AI-in-Education-The-Ethical-Framework-for-AI-in-Education.pdf</a:t>
            </a:r>
            <a:endParaRPr lang="cy-GB" sz="14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Google Shape;400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6976" y="230776"/>
            <a:ext cx="2741876" cy="385892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843"/>
              </a:srgbClr>
            </a:outerShdw>
          </a:effectLst>
        </p:spPr>
      </p:pic>
      <p:pic>
        <p:nvPicPr>
          <p:cNvPr id="401" name="Google Shape;401;p63" descr="A picture containing text, screenshot, font, menu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44376" y="881251"/>
            <a:ext cx="2855606" cy="38589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843"/>
              </a:srgbClr>
            </a:outerShdw>
          </a:effectLst>
        </p:spPr>
      </p:pic>
      <p:sp>
        <p:nvSpPr>
          <p:cNvPr id="402" name="Google Shape;402;p63"/>
          <p:cNvSpPr txBox="1"/>
          <p:nvPr/>
        </p:nvSpPr>
        <p:spPr>
          <a:xfrm>
            <a:off x="4927600" y="525976"/>
            <a:ext cx="4054500" cy="3688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8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Amcanion: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8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cy-GB" sz="18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Cyflawni nodau addysgol</a:t>
            </a: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cy-GB" sz="18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Ffurfiau o asesu</a:t>
            </a: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cy-GB" sz="18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Gweinyddu a llwyth gwaith</a:t>
            </a: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cy-GB" sz="18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Tegwch</a:t>
            </a: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cy-GB" sz="18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Annibyniaeth</a:t>
            </a: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cy-GB" sz="18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Preifatrwydd</a:t>
            </a: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cy-GB" sz="18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Tryloywder ac Atebolrwydd</a:t>
            </a: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cy-GB" sz="18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Cymryd rhan yn wybodus</a:t>
            </a: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cy-GB" sz="18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Dylunio moesegol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64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8064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cy-GB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Cyhoeddiadau</a:t>
            </a:r>
          </a:p>
        </p:txBody>
      </p:sp>
      <p:sp>
        <p:nvSpPr>
          <p:cNvPr id="408" name="Google Shape;408;p64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/>
          </a:bodyPr>
          <a:lstStyle/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4805"/>
              <a:buNone/>
            </a:pPr>
            <a:r>
              <a:rPr lang="cy-GB" noProof="0" dirty="0">
                <a:solidFill>
                  <a:schemeClr val="lt2"/>
                </a:solidFill>
              </a:rPr>
              <a:t>Egwyddorion Moesegol ar gyfer Datblygu a Chymhwyso Deallusrwydd Artiffisial mewn Addysg K-12 </a:t>
            </a:r>
            <a:endParaRPr lang="cy-GB" sz="975" noProof="0" dirty="0">
              <a:solidFill>
                <a:schemeClr val="lt2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84614"/>
              <a:buNone/>
            </a:pPr>
            <a:r>
              <a:rPr lang="cy-GB" sz="975" u="sng" noProof="0" dirty="0">
                <a:solidFill>
                  <a:schemeClr val="hlink"/>
                </a:solidFill>
                <a:hlinkClick r:id="rId3"/>
              </a:rPr>
              <a:t>https://link.springer.com/referenceworkentry/10.1007/978-981-16-2327-1_120-1</a:t>
            </a:r>
            <a:endParaRPr lang="cy-GB" sz="975" noProof="0" dirty="0">
              <a:solidFill>
                <a:schemeClr val="lt2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Pct val="184614"/>
              <a:buNone/>
            </a:pPr>
            <a:endParaRPr lang="cy-GB" sz="975" noProof="0" dirty="0">
              <a:solidFill>
                <a:schemeClr val="lt2"/>
              </a:solidFill>
            </a:endParaRPr>
          </a:p>
        </p:txBody>
      </p:sp>
      <p:pic>
        <p:nvPicPr>
          <p:cNvPr id="409" name="Google Shape;409;p64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53" y="4405056"/>
            <a:ext cx="2172574" cy="738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" name="Google Shape;414;p65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65"/>
          <p:cNvSpPr/>
          <p:nvPr/>
        </p:nvSpPr>
        <p:spPr>
          <a:xfrm>
            <a:off x="4706970" y="915914"/>
            <a:ext cx="4184544" cy="1530936"/>
          </a:xfrm>
          <a:prstGeom prst="roundRect">
            <a:avLst>
              <a:gd name="adj" fmla="val 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8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ctrTitle"/>
          </p:nvPr>
        </p:nvSpPr>
        <p:spPr>
          <a:xfrm>
            <a:off x="4572000" y="808049"/>
            <a:ext cx="4572000" cy="132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cy-GB" sz="2000" b="1" noProof="0" dirty="0">
                <a:solidFill>
                  <a:schemeClr val="dk1"/>
                </a:solidFill>
              </a:rPr>
              <a:t>Beth yw Deallusrwydd Artiffisial (AI)?</a:t>
            </a:r>
            <a:br>
              <a:rPr lang="cy-GB" sz="2000" b="1" noProof="0" dirty="0">
                <a:solidFill>
                  <a:schemeClr val="dk1"/>
                </a:solidFill>
              </a:rPr>
            </a:br>
            <a:br>
              <a:rPr lang="cy-GB" sz="2000" b="1" noProof="0" dirty="0">
                <a:solidFill>
                  <a:schemeClr val="dk1"/>
                </a:solidFill>
              </a:rPr>
            </a:br>
            <a:r>
              <a:rPr lang="cy-GB" sz="1800" b="1" noProof="0" dirty="0">
                <a:solidFill>
                  <a:schemeClr val="dk1"/>
                </a:solidFill>
              </a:rPr>
              <a:t>Technoleg sy’n dadansoddi ei hamgylchedd ac sy’n gweithredu gyda rhywfaint o annibyniaeth i gyflawni nodau</a:t>
            </a:r>
          </a:p>
        </p:txBody>
      </p:sp>
      <p:pic>
        <p:nvPicPr>
          <p:cNvPr id="157" name="Google Shape;157;p30" descr="A collage of a robot and a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9603" y="808049"/>
            <a:ext cx="3659631" cy="3659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66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cy-GB" noProof="0" dirty="0"/>
              <a:t>Enghreifftiau o offer AI y gallech eu defnyddio</a:t>
            </a:r>
          </a:p>
        </p:txBody>
      </p:sp>
      <p:pic>
        <p:nvPicPr>
          <p:cNvPr id="421" name="Google Shape;421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70650" y="2227252"/>
            <a:ext cx="1333500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6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56675" y="2821900"/>
            <a:ext cx="24765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99100" y="1617650"/>
            <a:ext cx="1638300" cy="799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6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782250" y="2156725"/>
            <a:ext cx="1905000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6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08500" y="3042551"/>
            <a:ext cx="868496" cy="868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6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880175" y="1518737"/>
            <a:ext cx="2076450" cy="5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6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880425" y="3440826"/>
            <a:ext cx="1638300" cy="144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6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631500" y="3440825"/>
            <a:ext cx="1494300" cy="3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66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456600" y="2211076"/>
            <a:ext cx="1173574" cy="107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6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908699" y="2858434"/>
            <a:ext cx="952200" cy="868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6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748476" y="1018325"/>
            <a:ext cx="1246799" cy="92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6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70250" y="1409700"/>
            <a:ext cx="1046199" cy="1050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66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3251400" y="1385900"/>
            <a:ext cx="1119127" cy="5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66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3637450" y="3453805"/>
            <a:ext cx="1494300" cy="50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66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3252001" y="4161175"/>
            <a:ext cx="1494299" cy="67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66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2086570" y="4237375"/>
            <a:ext cx="836060" cy="67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66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1050200" y="4108472"/>
            <a:ext cx="1046201" cy="580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66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7742975" y="2585350"/>
            <a:ext cx="1173575" cy="800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66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5056756" y="3762375"/>
            <a:ext cx="1246800" cy="11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66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186250" y="4317199"/>
            <a:ext cx="836050" cy="805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66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6055022" y="928348"/>
            <a:ext cx="1877427" cy="5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66"/>
          <p:cNvSpPr txBox="1"/>
          <p:nvPr/>
        </p:nvSpPr>
        <p:spPr>
          <a:xfrm>
            <a:off x="5305425" y="4907112"/>
            <a:ext cx="4572000" cy="311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25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425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425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425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425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425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425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24"/>
              </a:rPr>
              <a:t>CC BY-NC-ND 4.0</a:t>
            </a:r>
            <a:endParaRPr lang="cy-GB" sz="1425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67"/>
          <p:cNvSpPr txBox="1">
            <a:spLocks noGrp="1"/>
          </p:cNvSpPr>
          <p:nvPr>
            <p:ph type="title"/>
          </p:nvPr>
        </p:nvSpPr>
        <p:spPr>
          <a:xfrm>
            <a:off x="540000" y="21457"/>
            <a:ext cx="8449875" cy="738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cy-GB" noProof="0" dirty="0"/>
              <a:t>Ond beth yw eu diben? Enghreifftiau o achosion defnyddio AI</a:t>
            </a:r>
          </a:p>
        </p:txBody>
      </p:sp>
      <p:sp>
        <p:nvSpPr>
          <p:cNvPr id="448" name="Google Shape;448;p67"/>
          <p:cNvSpPr/>
          <p:nvPr/>
        </p:nvSpPr>
        <p:spPr>
          <a:xfrm>
            <a:off x="1072825" y="1002250"/>
            <a:ext cx="149422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Gwaith gweinyddol athro</a:t>
            </a:r>
          </a:p>
        </p:txBody>
      </p:sp>
      <p:sp>
        <p:nvSpPr>
          <p:cNvPr id="449" name="Google Shape;449;p67"/>
          <p:cNvSpPr/>
          <p:nvPr/>
        </p:nvSpPr>
        <p:spPr>
          <a:xfrm>
            <a:off x="2698032" y="1002250"/>
            <a:ext cx="149422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Cynllunio a chyfoethogi gwersi</a:t>
            </a:r>
          </a:p>
        </p:txBody>
      </p:sp>
      <p:sp>
        <p:nvSpPr>
          <p:cNvPr id="450" name="Google Shape;450;p67"/>
          <p:cNvSpPr/>
          <p:nvPr/>
        </p:nvSpPr>
        <p:spPr>
          <a:xfrm>
            <a:off x="4323239" y="1002250"/>
            <a:ext cx="149422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Cyflwyno gwersi</a:t>
            </a:r>
          </a:p>
        </p:txBody>
      </p:sp>
      <p:sp>
        <p:nvSpPr>
          <p:cNvPr id="451" name="Google Shape;451;p67"/>
          <p:cNvSpPr/>
          <p:nvPr/>
        </p:nvSpPr>
        <p:spPr>
          <a:xfrm>
            <a:off x="5948446" y="1002250"/>
            <a:ext cx="149422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Asesiadau myfyrwyr</a:t>
            </a:r>
          </a:p>
        </p:txBody>
      </p:sp>
      <p:sp>
        <p:nvSpPr>
          <p:cNvPr id="452" name="Google Shape;452;p67"/>
          <p:cNvSpPr/>
          <p:nvPr/>
        </p:nvSpPr>
        <p:spPr>
          <a:xfrm>
            <a:off x="7595398" y="1002250"/>
            <a:ext cx="149422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Datblygiad proffesiynol ac adborth athrawon</a:t>
            </a:r>
          </a:p>
        </p:txBody>
      </p:sp>
      <p:sp>
        <p:nvSpPr>
          <p:cNvPr id="453" name="Google Shape;453;p67"/>
          <p:cNvSpPr txBox="1"/>
          <p:nvPr/>
        </p:nvSpPr>
        <p:spPr>
          <a:xfrm>
            <a:off x="180475" y="2171700"/>
            <a:ext cx="836236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Achosion posibl defnyddio AI</a:t>
            </a:r>
          </a:p>
        </p:txBody>
      </p:sp>
      <p:sp>
        <p:nvSpPr>
          <p:cNvPr id="454" name="Google Shape;454;p67"/>
          <p:cNvSpPr txBox="1"/>
          <p:nvPr/>
        </p:nvSpPr>
        <p:spPr>
          <a:xfrm>
            <a:off x="180474" y="3390900"/>
            <a:ext cx="968663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Enghreifftiau o offer</a:t>
            </a:r>
          </a:p>
        </p:txBody>
      </p:sp>
      <p:sp>
        <p:nvSpPr>
          <p:cNvPr id="455" name="Google Shape;455;p67"/>
          <p:cNvSpPr txBox="1"/>
          <p:nvPr/>
        </p:nvSpPr>
        <p:spPr>
          <a:xfrm>
            <a:off x="2737175" y="2019300"/>
            <a:ext cx="1389600" cy="934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Cynhyrchu gwersi mewn amrywiaeth o bynciau, cyfoethogi gwersi a hybu cynhyrchiant</a:t>
            </a:r>
            <a:endParaRPr lang="cy-GB" sz="975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6" name="Google Shape;456;p67"/>
          <p:cNvSpPr txBox="1"/>
          <p:nvPr/>
        </p:nvSpPr>
        <p:spPr>
          <a:xfrm>
            <a:off x="7690175" y="2019300"/>
            <a:ext cx="1389600" cy="1084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Tystiolaeth o sgiliau </a:t>
            </a:r>
            <a:r>
              <a:rPr lang="cy-GB" sz="975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athrawon a chynorthwyo rhyngweithiadau athro-mentor</a:t>
            </a: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. Nodi meysydd i’w gwella</a:t>
            </a:r>
            <a:endParaRPr lang="cy-GB" sz="975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7" name="Google Shape;457;p67"/>
          <p:cNvSpPr txBox="1"/>
          <p:nvPr/>
        </p:nvSpPr>
        <p:spPr>
          <a:xfrm>
            <a:off x="6089975" y="2019300"/>
            <a:ext cx="1389600" cy="1084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Awtomeiddio asesiadau, </a:t>
            </a:r>
            <a:r>
              <a:rPr lang="cy-GB" sz="975" b="0" i="0" u="none" strike="noStrike" cap="none" noProof="0" dirty="0" err="1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diagnosio</a:t>
            </a: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 bylchau mewn dysgu ac argymell ymyriadau </a:t>
            </a:r>
            <a:r>
              <a:rPr lang="cy-GB" sz="975" b="0" i="0" u="none" strike="noStrike" cap="none" noProof="0" dirty="0" err="1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teilwriedig</a:t>
            </a:r>
            <a:endParaRPr lang="cy-GB" sz="975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8" name="Google Shape;458;p67"/>
          <p:cNvSpPr txBox="1"/>
          <p:nvPr/>
        </p:nvSpPr>
        <p:spPr>
          <a:xfrm>
            <a:off x="4413575" y="2019300"/>
            <a:ext cx="1389600" cy="1084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Cynorthwyo athrawon â chyflwyno gwersi trwy fonitro rhyngweithiadau yn y dosbarth</a:t>
            </a:r>
            <a:endParaRPr lang="cy-GB" sz="975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9" name="Google Shape;459;p67"/>
          <p:cNvSpPr txBox="1"/>
          <p:nvPr/>
        </p:nvSpPr>
        <p:spPr>
          <a:xfrm>
            <a:off x="1213175" y="2019300"/>
            <a:ext cx="1389600" cy="634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Symleiddio prosesau gweinyddol i hybu cynhyrchiant</a:t>
            </a:r>
            <a:endParaRPr lang="cy-GB" sz="975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60" name="Google Shape;460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0175" y="3182932"/>
            <a:ext cx="1389600" cy="678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6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31388" y="3241186"/>
            <a:ext cx="1173575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23625" y="3271324"/>
            <a:ext cx="1494300" cy="50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6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99975" y="3349950"/>
            <a:ext cx="1389600" cy="34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6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95401" y="4084975"/>
            <a:ext cx="1494299" cy="67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6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277570" y="4084975"/>
            <a:ext cx="836060" cy="67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6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347025" y="3833743"/>
            <a:ext cx="1294352" cy="1180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6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304200" y="3963700"/>
            <a:ext cx="1173550" cy="890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p67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599075" y="3978888"/>
            <a:ext cx="1603901" cy="89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67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307400" y="3121777"/>
            <a:ext cx="1173549" cy="711974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67"/>
          <p:cNvSpPr txBox="1"/>
          <p:nvPr/>
        </p:nvSpPr>
        <p:spPr>
          <a:xfrm>
            <a:off x="4883150" y="4907112"/>
            <a:ext cx="5003800" cy="311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25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425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425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425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425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425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425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13"/>
              </a:rPr>
              <a:t>CC BY-NC-ND 4.0</a:t>
            </a:r>
            <a:endParaRPr lang="cy-GB" sz="1425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68"/>
          <p:cNvSpPr txBox="1">
            <a:spLocks noGrp="1"/>
          </p:cNvSpPr>
          <p:nvPr>
            <p:ph type="title"/>
          </p:nvPr>
        </p:nvSpPr>
        <p:spPr>
          <a:xfrm>
            <a:off x="540000" y="59856"/>
            <a:ext cx="8064000" cy="699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cy-GB" noProof="0" dirty="0"/>
              <a:t>Enghreifftiau o achosion defnyddio AI ar gyfer gwaith gweinyddol</a:t>
            </a:r>
          </a:p>
        </p:txBody>
      </p:sp>
      <p:sp>
        <p:nvSpPr>
          <p:cNvPr id="476" name="Google Shape;476;p68"/>
          <p:cNvSpPr/>
          <p:nvPr/>
        </p:nvSpPr>
        <p:spPr>
          <a:xfrm>
            <a:off x="861300" y="967950"/>
            <a:ext cx="181417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Modelau Iaith Mawr diben cyffredinol</a:t>
            </a:r>
          </a:p>
        </p:txBody>
      </p:sp>
      <p:sp>
        <p:nvSpPr>
          <p:cNvPr id="477" name="Google Shape;477;p68"/>
          <p:cNvSpPr/>
          <p:nvPr/>
        </p:nvSpPr>
        <p:spPr>
          <a:xfrm>
            <a:off x="2888225" y="1012225"/>
            <a:ext cx="181417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Chwilotwyr wedi’u pweru gan AI</a:t>
            </a:r>
          </a:p>
        </p:txBody>
      </p:sp>
      <p:sp>
        <p:nvSpPr>
          <p:cNvPr id="478" name="Google Shape;478;p68"/>
          <p:cNvSpPr/>
          <p:nvPr/>
        </p:nvSpPr>
        <p:spPr>
          <a:xfrm>
            <a:off x="4915150" y="1012225"/>
            <a:ext cx="181417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Cymhorthion ysgrifennu</a:t>
            </a:r>
          </a:p>
        </p:txBody>
      </p:sp>
      <p:sp>
        <p:nvSpPr>
          <p:cNvPr id="479" name="Google Shape;479;p68"/>
          <p:cNvSpPr/>
          <p:nvPr/>
        </p:nvSpPr>
        <p:spPr>
          <a:xfrm>
            <a:off x="6942076" y="1002250"/>
            <a:ext cx="181417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Golygu fideos wedi’i bweru gan AI</a:t>
            </a:r>
          </a:p>
        </p:txBody>
      </p:sp>
      <p:sp>
        <p:nvSpPr>
          <p:cNvPr id="480" name="Google Shape;480;p68"/>
          <p:cNvSpPr txBox="1"/>
          <p:nvPr/>
        </p:nvSpPr>
        <p:spPr>
          <a:xfrm>
            <a:off x="66175" y="2324100"/>
            <a:ext cx="836100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Disgrifiad o offer AI</a:t>
            </a:r>
          </a:p>
        </p:txBody>
      </p:sp>
      <p:sp>
        <p:nvSpPr>
          <p:cNvPr id="481" name="Google Shape;481;p68"/>
          <p:cNvSpPr txBox="1"/>
          <p:nvPr/>
        </p:nvSpPr>
        <p:spPr>
          <a:xfrm>
            <a:off x="66174" y="3390900"/>
            <a:ext cx="962525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Enghreifftiau o offer</a:t>
            </a:r>
          </a:p>
        </p:txBody>
      </p:sp>
      <p:sp>
        <p:nvSpPr>
          <p:cNvPr id="482" name="Google Shape;482;p68"/>
          <p:cNvSpPr txBox="1"/>
          <p:nvPr/>
        </p:nvSpPr>
        <p:spPr>
          <a:xfrm>
            <a:off x="2854925" y="2249400"/>
            <a:ext cx="1880775" cy="934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Mae offer fel Perplexity.ai a Bing AI yn dwyn AI i chwilotwyr ac yn caniatáu am ymholiadau manylach a chanlyniadau chwilio gwell</a:t>
            </a:r>
            <a:endParaRPr lang="cy-GB" sz="975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3" name="Google Shape;483;p68"/>
          <p:cNvSpPr txBox="1"/>
          <p:nvPr/>
        </p:nvSpPr>
        <p:spPr>
          <a:xfrm>
            <a:off x="6908775" y="2241800"/>
            <a:ext cx="1880775" cy="1084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Offer sy’n helpu gyda golygu neu drawsnewid fideos gan ddefnyddio AI, fel </a:t>
            </a:r>
            <a:r>
              <a:rPr lang="cy-GB" sz="975" b="0" i="0" u="none" strike="noStrike" cap="none" noProof="0" dirty="0" err="1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Descript</a:t>
            </a: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, lle gallwch newid trawsgrifiad y fideo i olygu’r fideo yn awtomatig.</a:t>
            </a:r>
            <a:endParaRPr lang="cy-GB" sz="975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4" name="Google Shape;484;p68"/>
          <p:cNvSpPr txBox="1"/>
          <p:nvPr/>
        </p:nvSpPr>
        <p:spPr>
          <a:xfrm>
            <a:off x="4770325" y="2249400"/>
            <a:ext cx="1880775" cy="1084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Mae’r offer hyn yn defnyddio AI i helpu ysgrifennu unrhyw beth o gopi marchnata i bapurau ymchwil, ac mae’n helpu gydag addasu naws ac iaith briodol</a:t>
            </a:r>
            <a:endParaRPr lang="cy-GB" sz="975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5" name="Google Shape;485;p68"/>
          <p:cNvSpPr txBox="1"/>
          <p:nvPr/>
        </p:nvSpPr>
        <p:spPr>
          <a:xfrm>
            <a:off x="975000" y="2249388"/>
            <a:ext cx="1700325" cy="1084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Mae modelau fel </a:t>
            </a:r>
            <a:r>
              <a:rPr lang="cy-GB" sz="975" b="0" i="0" u="none" strike="noStrike" cap="none" noProof="0" dirty="0" err="1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ChatGPT</a:t>
            </a: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cy-GB" sz="975" b="0" i="0" u="none" strike="noStrike" cap="none" noProof="0" dirty="0" err="1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Claude</a:t>
            </a: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, neu </a:t>
            </a:r>
            <a:r>
              <a:rPr lang="cy-GB" sz="975" b="0" i="0" u="none" strike="noStrike" cap="none" noProof="0" dirty="0" err="1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Bard</a:t>
            </a:r>
            <a:r>
              <a:rPr lang="cy-GB" sz="975" b="0" i="0" u="none" strike="noStrike" cap="none" noProof="0" dirty="0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 yn hyblyg, yn hawdd eu defnyddio a gellir eu defnyddio at amrywiaeth o dasgau</a:t>
            </a:r>
            <a:endParaRPr lang="cy-GB" sz="975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86" name="Google Shape;486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5575" y="3291576"/>
            <a:ext cx="721800" cy="760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43552" y="4215901"/>
            <a:ext cx="1099274" cy="61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6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61953" y="3258859"/>
            <a:ext cx="836051" cy="1014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51551" y="4483187"/>
            <a:ext cx="1454875" cy="460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6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915149" y="3528951"/>
            <a:ext cx="1389600" cy="474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6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72564" y="4128840"/>
            <a:ext cx="1099275" cy="438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6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915149" y="4611463"/>
            <a:ext cx="1166751" cy="34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6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127351" y="3591726"/>
            <a:ext cx="1367151" cy="46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6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172981" y="4269076"/>
            <a:ext cx="1352295" cy="344075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68"/>
          <p:cNvSpPr txBox="1"/>
          <p:nvPr/>
        </p:nvSpPr>
        <p:spPr>
          <a:xfrm>
            <a:off x="4837576" y="4907112"/>
            <a:ext cx="5039849" cy="311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25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425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425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425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425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425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425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12"/>
              </a:rPr>
              <a:t>CC BY-NC-ND 4.0</a:t>
            </a:r>
            <a:endParaRPr lang="cy-GB" sz="1425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69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</a:pPr>
            <a:r>
              <a:rPr lang="cy-GB" noProof="0" dirty="0"/>
              <a:t>AI wedi’i yrru gan ddiben (PAI)</a:t>
            </a:r>
          </a:p>
        </p:txBody>
      </p:sp>
      <p:sp>
        <p:nvSpPr>
          <p:cNvPr id="501" name="Google Shape;501;p69"/>
          <p:cNvSpPr txBox="1">
            <a:spLocks noGrp="1"/>
          </p:cNvSpPr>
          <p:nvPr>
            <p:ph type="body" idx="2"/>
          </p:nvPr>
        </p:nvSpPr>
        <p:spPr>
          <a:xfrm>
            <a:off x="4835408" y="396730"/>
            <a:ext cx="4135598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128588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cy-GB" sz="2100" noProof="0" dirty="0">
                <a:solidFill>
                  <a:schemeClr val="dk1"/>
                </a:solidFill>
              </a:rPr>
              <a:t>I DDOD</a:t>
            </a:r>
            <a:endParaRPr lang="cy-GB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Cysoni â nodau addysgol: Dylid datblygu a defnyddio PAI yn unol ag amcanion addysgol wedi’u diffinio’n dda.</a:t>
            </a:r>
            <a:endParaRPr lang="cy-GB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Gwella deallusrwydd dynol: Nod PAI yw ychwanegu at ddeallusrwydd dynol, nid ei ddisodli. </a:t>
            </a:r>
            <a:endParaRPr lang="cy-GB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Yn seiliedig ar dystiolaeth: Dylai datblygu a gweithredu PAI fod yn seiliedig ar ddysgu ymchwil wyddonol ac arferion yn seiliedig ar dystiolaeth.</a:t>
            </a:r>
            <a:endParaRPr lang="cy-GB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Hyblygrwydd a </a:t>
            </a:r>
            <a:r>
              <a:rPr lang="cy-GB" sz="1200" noProof="0" dirty="0" err="1">
                <a:solidFill>
                  <a:schemeClr val="dk1"/>
                </a:solidFill>
              </a:rPr>
              <a:t>phersonoleiddio</a:t>
            </a:r>
            <a:r>
              <a:rPr lang="cy-GB" sz="1200" noProof="0" dirty="0">
                <a:solidFill>
                  <a:schemeClr val="dk1"/>
                </a:solidFill>
              </a:rPr>
              <a:t>: Dylai systemau PAI allu </a:t>
            </a:r>
            <a:r>
              <a:rPr lang="cy-GB" sz="1200" dirty="0">
                <a:solidFill>
                  <a:schemeClr val="dk1"/>
                </a:solidFill>
              </a:rPr>
              <a:t>cael eu haddasu i anghenion, galluoedd a chyd-destunau dysgwyr unigol</a:t>
            </a:r>
            <a:r>
              <a:rPr lang="cy-GB" sz="1200" noProof="0" dirty="0">
                <a:solidFill>
                  <a:schemeClr val="dk1"/>
                </a:solidFill>
              </a:rPr>
              <a:t>.</a:t>
            </a:r>
            <a:endParaRPr lang="cy-GB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Moesegol a thryloyw: Rhaid i PAI gael ei ddylunio a’i ddefnyddio’n foesegol, gyda thryloywder o ran ei ymarferoldeb, cyfyngiadau a thueddiadau posibl.</a:t>
            </a:r>
            <a:endParaRPr lang="cy-GB" noProof="0" dirty="0"/>
          </a:p>
          <a:p>
            <a:pPr marL="128588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1200" noProof="0" dirty="0">
              <a:solidFill>
                <a:schemeClr val="dk1"/>
              </a:solidFill>
            </a:endParaRPr>
          </a:p>
        </p:txBody>
      </p:sp>
      <p:sp>
        <p:nvSpPr>
          <p:cNvPr id="502" name="Google Shape;502;p69"/>
          <p:cNvSpPr txBox="1"/>
          <p:nvPr/>
        </p:nvSpPr>
        <p:spPr>
          <a:xfrm>
            <a:off x="540000" y="24408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47500" lnSpcReduction="20000"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Luckin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, R., </a:t>
            </a: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Cukurova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, M., </a:t>
            </a: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Kent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, C., &amp; du </a:t>
            </a: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Boulay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, B. (2022). </a:t>
            </a: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Empowering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 </a:t>
            </a: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educators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 to be AI-</a:t>
            </a: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ready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. </a:t>
            </a: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Computers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 </a:t>
            </a: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and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 </a:t>
            </a: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Education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: </a:t>
            </a: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Artificial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 </a:t>
            </a:r>
            <a:r>
              <a:rPr lang="cy-GB" sz="2625" b="0" i="0" u="sng" strike="noStrike" cap="none" noProof="0" dirty="0" err="1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Intelligence</a:t>
            </a:r>
            <a:r>
              <a:rPr lang="cy-GB" sz="2625" b="0" i="0" u="sng" strike="noStrike" cap="none" noProof="0" dirty="0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, 3, 100076. https://doi.org/10.1016/j.caeai.2022.100076https://oro.open.ac.uk/83662/1/S2666920X22000315.pdf</a:t>
            </a:r>
            <a:endParaRPr lang="cy-GB" sz="2625" b="0" i="0" u="none" strike="noStrike" cap="none" noProof="0" dirty="0">
              <a:solidFill>
                <a:schemeClr val="lt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endParaRPr lang="cy-GB" sz="2625" b="0" i="0" u="none" strike="noStrike" cap="none" noProof="0" dirty="0">
              <a:solidFill>
                <a:schemeClr val="lt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503" name="Google Shape;503;p69"/>
          <p:cNvSpPr txBox="1"/>
          <p:nvPr/>
        </p:nvSpPr>
        <p:spPr>
          <a:xfrm>
            <a:off x="6480347" y="4912721"/>
            <a:ext cx="4572000" cy="23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9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9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9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9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9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90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CC BY-NC-ND 4.0</a:t>
            </a:r>
            <a:endParaRPr lang="cy-GB" sz="900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70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cy-GB" noProof="0" dirty="0"/>
              <a:t>Mae dull y model rhesymeg yn sicrhau mai diben sy’n gyrru’r gwerthusiad o achosion defnyddio AI</a:t>
            </a:r>
          </a:p>
        </p:txBody>
      </p:sp>
      <p:sp>
        <p:nvSpPr>
          <p:cNvPr id="509" name="Google Shape;509;p70"/>
          <p:cNvSpPr/>
          <p:nvPr/>
        </p:nvSpPr>
        <p:spPr>
          <a:xfrm>
            <a:off x="668568" y="1346325"/>
            <a:ext cx="4419300" cy="828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cy-GB" sz="13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Nodi achosion defnyddio AI posibl, ar sail anghenion a strategaeth sefydliadol</a:t>
            </a:r>
          </a:p>
        </p:txBody>
      </p:sp>
      <p:sp>
        <p:nvSpPr>
          <p:cNvPr id="510" name="Google Shape;510;p70"/>
          <p:cNvSpPr/>
          <p:nvPr/>
        </p:nvSpPr>
        <p:spPr>
          <a:xfrm>
            <a:off x="668568" y="2325915"/>
            <a:ext cx="4419300" cy="828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cy-GB" sz="13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Adeiladu model rhesymeg, gan ddiffinio deilliannau disgwyliedig allweddol i’r achos dros ddefnyddio AI</a:t>
            </a:r>
          </a:p>
        </p:txBody>
      </p:sp>
      <p:sp>
        <p:nvSpPr>
          <p:cNvPr id="511" name="Google Shape;511;p70"/>
          <p:cNvSpPr/>
          <p:nvPr/>
        </p:nvSpPr>
        <p:spPr>
          <a:xfrm>
            <a:off x="668568" y="4245691"/>
            <a:ext cx="4419300" cy="828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cy-GB" sz="13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Gwerthuso’r achos dros ddefnyddio AI, gan ddefnyddio dangosyddion perfformiad allweddol a meini prawf gwerthuso yn deillio o’r model rhesymeg</a:t>
            </a:r>
          </a:p>
        </p:txBody>
      </p:sp>
      <p:sp>
        <p:nvSpPr>
          <p:cNvPr id="512" name="Google Shape;512;p70"/>
          <p:cNvSpPr/>
          <p:nvPr/>
        </p:nvSpPr>
        <p:spPr>
          <a:xfrm>
            <a:off x="668568" y="3259918"/>
            <a:ext cx="4419300" cy="828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cy-GB" sz="1300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Datblygu cynllun gweithredu a dyluniad ymchwil, sy’n cyd-fynd yn agos â’r model rhesymeg </a:t>
            </a:r>
          </a:p>
        </p:txBody>
      </p:sp>
      <p:sp>
        <p:nvSpPr>
          <p:cNvPr id="513" name="Google Shape;513;p70"/>
          <p:cNvSpPr txBox="1"/>
          <p:nvPr/>
        </p:nvSpPr>
        <p:spPr>
          <a:xfrm>
            <a:off x="5064172" y="1389379"/>
            <a:ext cx="36171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cy-GB" sz="13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Dull wedi’i yrru gan ddiben ar gyfer AI</a:t>
            </a:r>
          </a:p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cy-GB" sz="13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Mapiau gwres o offer AI sy’n cyd-fynd </a:t>
            </a:r>
            <a:r>
              <a:rPr lang="cy-GB" sz="130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ag achosion defnydd posibl</a:t>
            </a:r>
            <a:endParaRPr lang="cy-GB" sz="1300" b="0" i="0" u="none" strike="noStrike" cap="none" noProof="0" dirty="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4" name="Google Shape;514;p70"/>
          <p:cNvSpPr txBox="1"/>
          <p:nvPr/>
        </p:nvSpPr>
        <p:spPr>
          <a:xfrm>
            <a:off x="5064172" y="2368969"/>
            <a:ext cx="36171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cy-GB" sz="13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Meithrin cytundeb ar ddeilliannau disgwyliedig</a:t>
            </a:r>
          </a:p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cy-GB" sz="130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Cysoni gweithredu ag ymchwil </a:t>
            </a:r>
            <a:r>
              <a:rPr lang="cy-GB" sz="13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</a:p>
        </p:txBody>
      </p:sp>
      <p:sp>
        <p:nvSpPr>
          <p:cNvPr id="515" name="Google Shape;515;p70"/>
          <p:cNvSpPr txBox="1"/>
          <p:nvPr/>
        </p:nvSpPr>
        <p:spPr>
          <a:xfrm>
            <a:off x="5064172" y="3302972"/>
            <a:ext cx="36171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cy-GB" sz="13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Saernïo dyluniad ymchwil i brofi’r deilliannau disgwyliedig</a:t>
            </a:r>
          </a:p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cy-GB" sz="13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Sicrhau cywirdeb y gweithredu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cy-GB" sz="13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</a:p>
        </p:txBody>
      </p:sp>
      <p:sp>
        <p:nvSpPr>
          <p:cNvPr id="516" name="Google Shape;516;p70"/>
          <p:cNvSpPr txBox="1"/>
          <p:nvPr/>
        </p:nvSpPr>
        <p:spPr>
          <a:xfrm>
            <a:off x="5064172" y="4288745"/>
            <a:ext cx="36171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cy-GB" sz="13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Gall ffynonellau data gynnwys data ansoddol a meintiol, ynghyd â </a:t>
            </a:r>
            <a:r>
              <a:rPr lang="cy-GB" sz="1300" b="0" i="0" u="none" strike="noStrike" cap="none" noProof="0" dirty="0" err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dadansoddeg</a:t>
            </a:r>
            <a:r>
              <a:rPr lang="cy-GB" sz="13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 offer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cy-GB" sz="13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</a:p>
        </p:txBody>
      </p:sp>
      <p:sp>
        <p:nvSpPr>
          <p:cNvPr id="517" name="Google Shape;517;p70"/>
          <p:cNvSpPr/>
          <p:nvPr/>
        </p:nvSpPr>
        <p:spPr>
          <a:xfrm>
            <a:off x="178250" y="1529811"/>
            <a:ext cx="403800" cy="3398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lang="cy-GB" sz="13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71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cy-GB" sz="900" noProof="0" smtClean="0">
                <a:solidFill>
                  <a:srgbClr val="111111"/>
                </a:solidFill>
              </a:rPr>
              <a:t>45</a:t>
            </a:fld>
            <a:endParaRPr lang="cy-GB" sz="900" noProof="0" dirty="0">
              <a:solidFill>
                <a:srgbClr val="111111"/>
              </a:solidFill>
            </a:endParaRPr>
          </a:p>
        </p:txBody>
      </p:sp>
      <p:sp>
        <p:nvSpPr>
          <p:cNvPr id="523" name="Google Shape;523;p71"/>
          <p:cNvSpPr txBox="1">
            <a:spLocks noGrp="1"/>
          </p:cNvSpPr>
          <p:nvPr>
            <p:ph type="subTitle" idx="1"/>
          </p:nvPr>
        </p:nvSpPr>
        <p:spPr>
          <a:xfrm>
            <a:off x="421262" y="133745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189" lvl="0" indent="-3174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cy-GB" noProof="0" dirty="0"/>
              <a:t>Achos Defnyddio AI</a:t>
            </a:r>
          </a:p>
        </p:txBody>
      </p:sp>
      <p:sp>
        <p:nvSpPr>
          <p:cNvPr id="524" name="Google Shape;524;p71"/>
          <p:cNvSpPr/>
          <p:nvPr/>
        </p:nvSpPr>
        <p:spPr>
          <a:xfrm>
            <a:off x="302528" y="623506"/>
            <a:ext cx="8301473" cy="813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54000" tIns="54000" rIns="54000" bIns="54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Disgrifiad: Beth yw diben yr AI a beth yw effeithiau disgwyliedig ei gymhwyso?</a:t>
            </a:r>
          </a:p>
        </p:txBody>
      </p:sp>
      <p:graphicFrame>
        <p:nvGraphicFramePr>
          <p:cNvPr id="525" name="Google Shape;525;p71"/>
          <p:cNvGraphicFramePr/>
          <p:nvPr>
            <p:extLst>
              <p:ext uri="{D42A27DB-BD31-4B8C-83A1-F6EECF244321}">
                <p14:modId xmlns:p14="http://schemas.microsoft.com/office/powerpoint/2010/main" val="1996046511"/>
              </p:ext>
            </p:extLst>
          </p:nvPr>
        </p:nvGraphicFramePr>
        <p:xfrm>
          <a:off x="302527" y="1575872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Pwy fydd yn elwa a sut?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26" name="Google Shape;526;p71"/>
          <p:cNvGraphicFramePr/>
          <p:nvPr>
            <p:extLst>
              <p:ext uri="{D42A27DB-BD31-4B8C-83A1-F6EECF244321}">
                <p14:modId xmlns:p14="http://schemas.microsoft.com/office/powerpoint/2010/main" val="2871675738"/>
              </p:ext>
            </p:extLst>
          </p:nvPr>
        </p:nvGraphicFramePr>
        <p:xfrm>
          <a:off x="4583998" y="1588438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yw’r heriau posibl?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27" name="Google Shape;527;p71"/>
          <p:cNvGraphicFramePr/>
          <p:nvPr>
            <p:extLst>
              <p:ext uri="{D42A27DB-BD31-4B8C-83A1-F6EECF244321}">
                <p14:modId xmlns:p14="http://schemas.microsoft.com/office/powerpoint/2010/main" val="130120364"/>
              </p:ext>
            </p:extLst>
          </p:nvPr>
        </p:nvGraphicFramePr>
        <p:xfrm>
          <a:off x="302527" y="2752151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yw’r camau ymarferol y mae eu hangen i weithredu’r AI hwn yn llwyddiannus?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28" name="Google Shape;528;p71"/>
          <p:cNvGraphicFramePr/>
          <p:nvPr>
            <p:extLst>
              <p:ext uri="{D42A27DB-BD31-4B8C-83A1-F6EECF244321}">
                <p14:modId xmlns:p14="http://schemas.microsoft.com/office/powerpoint/2010/main" val="292314862"/>
              </p:ext>
            </p:extLst>
          </p:nvPr>
        </p:nvGraphicFramePr>
        <p:xfrm>
          <a:off x="4583998" y="2745809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 goblygiadau technegol a goblygiadau cost gweithredu'r AI hwn?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29" name="Google Shape;529;p71"/>
          <p:cNvGraphicFramePr/>
          <p:nvPr>
            <p:extLst>
              <p:ext uri="{D42A27DB-BD31-4B8C-83A1-F6EECF244321}">
                <p14:modId xmlns:p14="http://schemas.microsoft.com/office/powerpoint/2010/main" val="912744769"/>
              </p:ext>
            </p:extLst>
          </p:nvPr>
        </p:nvGraphicFramePr>
        <p:xfrm>
          <a:off x="280758" y="3927811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 goblygiadau moesegol yr AI hwn a sut gellir eu lliniaru?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30" name="Google Shape;530;p71"/>
          <p:cNvGraphicFramePr/>
          <p:nvPr>
            <p:extLst>
              <p:ext uri="{D42A27DB-BD31-4B8C-83A1-F6EECF244321}">
                <p14:modId xmlns:p14="http://schemas.microsoft.com/office/powerpoint/2010/main" val="3782815023"/>
              </p:ext>
            </p:extLst>
          </p:nvPr>
        </p:nvGraphicFramePr>
        <p:xfrm>
          <a:off x="4562229" y="3921470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 goblygiadau gweithredu'r AI hwn yn effeithiol i hyfforddiant staff?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31" name="Google Shape;531;p71"/>
          <p:cNvSpPr txBox="1"/>
          <p:nvPr/>
        </p:nvSpPr>
        <p:spPr>
          <a:xfrm>
            <a:off x="5305425" y="4907113"/>
            <a:ext cx="4572000" cy="25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05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05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05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05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05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05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1050" b="0" i="0" u="none" strike="noStrike" cap="none" noProof="0" dirty="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72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cy-GB" sz="900" noProof="0" smtClean="0">
                <a:solidFill>
                  <a:srgbClr val="111111"/>
                </a:solidFill>
              </a:rPr>
              <a:t>46</a:t>
            </a:fld>
            <a:endParaRPr lang="cy-GB" sz="900" noProof="0" dirty="0">
              <a:solidFill>
                <a:srgbClr val="111111"/>
              </a:solidFill>
            </a:endParaRPr>
          </a:p>
        </p:txBody>
      </p:sp>
      <p:sp>
        <p:nvSpPr>
          <p:cNvPr id="537" name="Google Shape;537;p72"/>
          <p:cNvSpPr txBox="1">
            <a:spLocks noGrp="1"/>
          </p:cNvSpPr>
          <p:nvPr>
            <p:ph type="subTitle" idx="1"/>
          </p:nvPr>
        </p:nvSpPr>
        <p:spPr>
          <a:xfrm>
            <a:off x="421262" y="133745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189" lvl="0" indent="-3174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cy-GB" noProof="0" dirty="0"/>
              <a:t>Achos Defnyddio AI: </a:t>
            </a:r>
            <a:r>
              <a:rPr lang="cy-GB" noProof="0"/>
              <a:t>Cydymaith dosbarth</a:t>
            </a:r>
            <a:endParaRPr lang="cy-GB" noProof="0" dirty="0"/>
          </a:p>
        </p:txBody>
      </p:sp>
      <p:sp>
        <p:nvSpPr>
          <p:cNvPr id="538" name="Google Shape;538;p72"/>
          <p:cNvSpPr/>
          <p:nvPr/>
        </p:nvSpPr>
        <p:spPr>
          <a:xfrm>
            <a:off x="302527" y="623506"/>
            <a:ext cx="8301600" cy="813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54000" tIns="54000" rIns="54000" bIns="54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Disgrifiad: Beth yw diben yr AI a beth yw effeithiau disgwyliedig ei gymhwyso?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b="1" i="0" u="none" strike="noStrike" cap="none" noProof="0" dirty="0">
                <a:solidFill>
                  <a:srgbClr val="1F887E"/>
                </a:solidFill>
                <a:latin typeface="Arial"/>
                <a:ea typeface="Arial"/>
                <a:cs typeface="Arial"/>
                <a:sym typeface="Arial"/>
              </a:rPr>
              <a:t>Nod yr offeryn yw helpu addysgwyr i roi adborth rheolaidd a chyson i’w myfyrwyr ar eu gwaith ysgrifenedig. Mae’r offeryn yn gallu </a:t>
            </a:r>
            <a:r>
              <a:rPr lang="cy-GB" sz="1200" b="1" i="0" u="none" strike="noStrike" cap="none" noProof="0" dirty="0" err="1">
                <a:solidFill>
                  <a:srgbClr val="1F887E"/>
                </a:solidFill>
                <a:latin typeface="Arial"/>
                <a:ea typeface="Arial"/>
                <a:cs typeface="Arial"/>
                <a:sym typeface="Arial"/>
              </a:rPr>
              <a:t>sgaffaldio</a:t>
            </a:r>
            <a:r>
              <a:rPr lang="cy-GB" sz="1200" b="1" i="0" u="none" strike="noStrike" cap="none" noProof="0" dirty="0">
                <a:solidFill>
                  <a:srgbClr val="1F887E"/>
                </a:solidFill>
                <a:latin typeface="Arial"/>
                <a:ea typeface="Arial"/>
                <a:cs typeface="Arial"/>
                <a:sym typeface="Arial"/>
              </a:rPr>
              <a:t> tasgau i gefnogi myfyrwyr hefyd.</a:t>
            </a:r>
          </a:p>
        </p:txBody>
      </p:sp>
      <p:graphicFrame>
        <p:nvGraphicFramePr>
          <p:cNvPr id="539" name="Google Shape;539;p72"/>
          <p:cNvGraphicFramePr/>
          <p:nvPr>
            <p:extLst>
              <p:ext uri="{D42A27DB-BD31-4B8C-83A1-F6EECF244321}">
                <p14:modId xmlns:p14="http://schemas.microsoft.com/office/powerpoint/2010/main" val="2999806254"/>
              </p:ext>
            </p:extLst>
          </p:nvPr>
        </p:nvGraphicFramePr>
        <p:xfrm>
          <a:off x="302527" y="1575872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Pwy fydd yn elwa a sut?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Caiff myfyrwyr adborth mwy rheolaidd, wedi’i </a:t>
                      </a:r>
                      <a:r>
                        <a:rPr lang="cy-GB" sz="1100" u="none" strike="noStrike" cap="none" noProof="0" dirty="0" err="1"/>
                        <a:t>sgaffaldio</a:t>
                      </a: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Adborth yn gyson, gan ddefnyddio cyfarwyddyd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Caiff athrawon gipolygon i waith myfyrwyr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40" name="Google Shape;540;p72"/>
          <p:cNvGraphicFramePr/>
          <p:nvPr>
            <p:extLst>
              <p:ext uri="{D42A27DB-BD31-4B8C-83A1-F6EECF244321}">
                <p14:modId xmlns:p14="http://schemas.microsoft.com/office/powerpoint/2010/main" val="2734431064"/>
              </p:ext>
            </p:extLst>
          </p:nvPr>
        </p:nvGraphicFramePr>
        <p:xfrm>
          <a:off x="4583998" y="1588438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yw’r heriau posibl?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Rhwystrau gweithredu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Hyfforddiant i athrawon a myfyrwyr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Pryderon am breifatrwydd data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41" name="Google Shape;541;p72"/>
          <p:cNvGraphicFramePr/>
          <p:nvPr>
            <p:extLst>
              <p:ext uri="{D42A27DB-BD31-4B8C-83A1-F6EECF244321}">
                <p14:modId xmlns:p14="http://schemas.microsoft.com/office/powerpoint/2010/main" val="3596910676"/>
              </p:ext>
            </p:extLst>
          </p:nvPr>
        </p:nvGraphicFramePr>
        <p:xfrm>
          <a:off x="302527" y="2752151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yw’r camau ymarferol y mae eu hangen i weithredu’r AI hwn yn llwyddiannus?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Angen i athrawon ddylunio a gwneud tasgau 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Angen i fyfyrwyr greu cyfrifon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42" name="Google Shape;542;p72"/>
          <p:cNvGraphicFramePr/>
          <p:nvPr>
            <p:extLst>
              <p:ext uri="{D42A27DB-BD31-4B8C-83A1-F6EECF244321}">
                <p14:modId xmlns:p14="http://schemas.microsoft.com/office/powerpoint/2010/main" val="3036345044"/>
              </p:ext>
            </p:extLst>
          </p:nvPr>
        </p:nvGraphicFramePr>
        <p:xfrm>
          <a:off x="4583998" y="2745809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 goblygiadau technegol a goblygiadau cost gweithredu'r AI hwn?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Am ddim i ysgolion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Angen cyfrifiadur a chysylltiad â’r rhyngrwyd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43" name="Google Shape;543;p72"/>
          <p:cNvGraphicFramePr/>
          <p:nvPr>
            <p:extLst>
              <p:ext uri="{D42A27DB-BD31-4B8C-83A1-F6EECF244321}">
                <p14:modId xmlns:p14="http://schemas.microsoft.com/office/powerpoint/2010/main" val="1882287764"/>
              </p:ext>
            </p:extLst>
          </p:nvPr>
        </p:nvGraphicFramePr>
        <p:xfrm>
          <a:off x="280758" y="3927811"/>
          <a:ext cx="4020000" cy="121698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 goblygiadau moesegol yr AI hwn a sut gellir eu lliniaru?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A yw’r offeryn hwn yn gwasanaethu pob grŵp defnyddiwr yn dda?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Pa ddata sy’n cael ei gipio a lle caiff ei gadw?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A yw’r offeryn hwn yn cael effaith ar ddysgu?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44" name="Google Shape;544;p72"/>
          <p:cNvGraphicFramePr/>
          <p:nvPr>
            <p:extLst>
              <p:ext uri="{D42A27DB-BD31-4B8C-83A1-F6EECF244321}">
                <p14:modId xmlns:p14="http://schemas.microsoft.com/office/powerpoint/2010/main" val="632695081"/>
              </p:ext>
            </p:extLst>
          </p:nvPr>
        </p:nvGraphicFramePr>
        <p:xfrm>
          <a:off x="4562229" y="3921470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 goblygiadau gweithredu'r AI hwn yn effeithiol i hyfforddiant staff?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Angen hyfforddiant ar ddefnyddio’r offeryn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cy-GB" sz="1100" u="none" strike="noStrike" cap="none" noProof="0" dirty="0"/>
                        <a:t>Angen hyfforddiant hefyd ar werthuso effaith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45" name="Google Shape;545;p72"/>
          <p:cNvSpPr txBox="1"/>
          <p:nvPr/>
        </p:nvSpPr>
        <p:spPr>
          <a:xfrm>
            <a:off x="5305425" y="4907112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4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4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40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1400" b="0" i="0" u="none" strike="noStrike" cap="none" noProof="0" dirty="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Google Shape;546;p72">
            <a:extLst>
              <a:ext uri="{FF2B5EF4-FFF2-40B4-BE49-F238E27FC236}">
                <a16:creationId xmlns:a16="http://schemas.microsoft.com/office/drawing/2014/main" id="{3E055199-4546-74AC-8866-9622B53896A0}"/>
              </a:ext>
            </a:extLst>
          </p:cNvPr>
          <p:cNvSpPr txBox="1"/>
          <p:nvPr/>
        </p:nvSpPr>
        <p:spPr>
          <a:xfrm rot="-1252208">
            <a:off x="-676826" y="2283741"/>
            <a:ext cx="10478109" cy="38237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100" b="0" i="0" u="none" strike="noStrike" cap="none" noProof="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ENGHRAIFFT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7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B786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400" b="0" i="0" u="none" strike="noStrike" cap="none" noProof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3" name="Google Shape;553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9000" y="971560"/>
            <a:ext cx="2954825" cy="3003266"/>
          </a:xfrm>
          <a:prstGeom prst="rect">
            <a:avLst/>
          </a:prstGeom>
          <a:noFill/>
          <a:ln>
            <a:noFill/>
          </a:ln>
        </p:spPr>
      </p:pic>
      <p:sp>
        <p:nvSpPr>
          <p:cNvPr id="554" name="Google Shape;554;p73"/>
          <p:cNvSpPr txBox="1"/>
          <p:nvPr/>
        </p:nvSpPr>
        <p:spPr>
          <a:xfrm>
            <a:off x="2687475" y="2624676"/>
            <a:ext cx="1734900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00" b="1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</a:t>
            </a:r>
            <a:endParaRPr lang="cy-GB" sz="11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00" b="1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SOURCES</a:t>
            </a:r>
            <a:endParaRPr lang="cy-GB" sz="11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73"/>
          <p:cNvSpPr txBox="1"/>
          <p:nvPr/>
        </p:nvSpPr>
        <p:spPr>
          <a:xfrm>
            <a:off x="4588223" y="690226"/>
            <a:ext cx="2206246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b="1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AROLYGON ATHRAWON</a:t>
            </a:r>
            <a:endParaRPr lang="cy-GB" sz="1100" b="0" i="0" u="none" strike="noStrike" cap="none" noProof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73"/>
          <p:cNvSpPr txBox="1"/>
          <p:nvPr/>
        </p:nvSpPr>
        <p:spPr>
          <a:xfrm>
            <a:off x="5098612" y="2599594"/>
            <a:ext cx="2063400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b="1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AROLYGON MYFYRWYR</a:t>
            </a:r>
            <a:endParaRPr lang="cy-GB" sz="1100" b="0" i="0" u="none" strike="noStrike" cap="none" noProof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73"/>
          <p:cNvSpPr txBox="1"/>
          <p:nvPr/>
        </p:nvSpPr>
        <p:spPr>
          <a:xfrm>
            <a:off x="830531" y="693046"/>
            <a:ext cx="2480400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b="1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(Cyfanredol)</a:t>
            </a:r>
            <a:endParaRPr lang="cy-GB" sz="1100" b="0" i="0" u="none" strike="noStrike" cap="none" noProof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73"/>
          <p:cNvSpPr txBox="1"/>
          <p:nvPr/>
        </p:nvSpPr>
        <p:spPr>
          <a:xfrm>
            <a:off x="4588213" y="1020563"/>
            <a:ext cx="1863600" cy="746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100" b="0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Gellir cynnal arolygon gydag athrawon, a gellir triongli hyn gyda’r data arall.</a:t>
            </a:r>
          </a:p>
        </p:txBody>
      </p:sp>
      <p:sp>
        <p:nvSpPr>
          <p:cNvPr id="559" name="Google Shape;559;p73"/>
          <p:cNvSpPr txBox="1"/>
          <p:nvPr/>
        </p:nvSpPr>
        <p:spPr>
          <a:xfrm>
            <a:off x="5098612" y="2951224"/>
            <a:ext cx="1860900" cy="577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100" b="0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Gellir cynnal arolygon gyda myfyrwyr i gasglu eu hadborth.</a:t>
            </a:r>
            <a:endParaRPr lang="cy-GB" sz="800" b="0" i="0" u="none" strike="noStrike" cap="none" noProof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73"/>
          <p:cNvSpPr txBox="1"/>
          <p:nvPr/>
        </p:nvSpPr>
        <p:spPr>
          <a:xfrm>
            <a:off x="2506253" y="4423079"/>
            <a:ext cx="1863600" cy="577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100" b="0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Recordiadau a thrawsgrifiadau o’r grwpiau ffocws.</a:t>
            </a:r>
            <a:endParaRPr lang="cy-GB" sz="800" b="0" i="0" u="none" strike="noStrike" cap="none" noProof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73"/>
          <p:cNvSpPr txBox="1"/>
          <p:nvPr/>
        </p:nvSpPr>
        <p:spPr>
          <a:xfrm>
            <a:off x="830531" y="1013695"/>
            <a:ext cx="1863600" cy="915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100" b="0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Gellir cyfuno data ar draws dosbarthiadau ac ysgolion i greu </a:t>
            </a:r>
            <a:r>
              <a:rPr lang="cy-GB" sz="1100" b="0" i="0" u="none" strike="noStrike" cap="none" noProof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metrigau</a:t>
            </a:r>
            <a:r>
              <a:rPr lang="cy-GB" sz="1100" b="0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data cyfanredol ar gyfer meincnodi.</a:t>
            </a:r>
            <a:endParaRPr lang="cy-GB" sz="600" b="0" i="0" u="none" strike="noStrike" cap="none" noProof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73"/>
          <p:cNvSpPr txBox="1"/>
          <p:nvPr/>
        </p:nvSpPr>
        <p:spPr>
          <a:xfrm rot="5400000">
            <a:off x="5502036" y="1816876"/>
            <a:ext cx="5143500" cy="17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3800" b="1" i="0" u="none" strike="noStrike" cap="none" noProof="0" dirty="0">
                <a:solidFill>
                  <a:srgbClr val="FAF5ED"/>
                </a:solidFill>
                <a:latin typeface="Arial"/>
                <a:ea typeface="Arial"/>
                <a:cs typeface="Arial"/>
                <a:sym typeface="Arial"/>
              </a:rPr>
              <a:t>DULL METHODOLEGOL</a:t>
            </a:r>
            <a:endParaRPr lang="cy-GB" sz="1100" b="0" i="0" u="none" strike="noStrike" cap="none" noProof="0" dirty="0">
              <a:solidFill>
                <a:srgbClr val="FAF5E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73"/>
          <p:cNvSpPr txBox="1"/>
          <p:nvPr/>
        </p:nvSpPr>
        <p:spPr>
          <a:xfrm>
            <a:off x="2506252" y="4093060"/>
            <a:ext cx="2606273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b="1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GRWPIAU FFOCWS ATHRAWON</a:t>
            </a:r>
            <a:endParaRPr lang="cy-GB" sz="1100" b="0" i="0" u="none" strike="noStrike" cap="none" noProof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p73"/>
          <p:cNvSpPr txBox="1"/>
          <p:nvPr/>
        </p:nvSpPr>
        <p:spPr>
          <a:xfrm>
            <a:off x="6748463" y="4811814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-GB" sz="900" b="0" i="0" u="none" strike="noStrike" cap="none" noProof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47</a:t>
            </a:fld>
            <a:endParaRPr lang="cy-GB" sz="900" b="0" i="0" u="none" strike="noStrike" cap="none" noProof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73"/>
          <p:cNvSpPr txBox="1"/>
          <p:nvPr/>
        </p:nvSpPr>
        <p:spPr>
          <a:xfrm>
            <a:off x="318353" y="2599602"/>
            <a:ext cx="1309200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b="1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</a:t>
            </a:r>
            <a:endParaRPr lang="cy-GB" sz="1100" b="0" i="0" u="none" strike="noStrike" cap="none" noProof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73"/>
          <p:cNvSpPr txBox="1"/>
          <p:nvPr/>
        </p:nvSpPr>
        <p:spPr>
          <a:xfrm>
            <a:off x="318356" y="2974619"/>
            <a:ext cx="1863600" cy="407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100" b="0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Bydd data ar gael i bob athro.</a:t>
            </a:r>
            <a:endParaRPr lang="cy-GB" sz="600" b="0" i="0" u="none" strike="noStrike" cap="none" noProof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74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endParaRPr lang="cy-GB" noProof="0" dirty="0"/>
          </a:p>
        </p:txBody>
      </p:sp>
      <p:sp>
        <p:nvSpPr>
          <p:cNvPr id="572" name="Google Shape;572;p74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lang="cy-GB" noProof="0" dirty="0"/>
          </a:p>
        </p:txBody>
      </p:sp>
      <p:pic>
        <p:nvPicPr>
          <p:cNvPr id="573" name="Google Shape;573;p74" descr="A diagram of a diagram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75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endParaRPr lang="cy-GB" noProof="0" dirty="0"/>
          </a:p>
        </p:txBody>
      </p:sp>
      <p:sp>
        <p:nvSpPr>
          <p:cNvPr id="579" name="Google Shape;579;p75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lang="cy-GB" noProof="0" dirty="0"/>
          </a:p>
        </p:txBody>
      </p:sp>
      <p:pic>
        <p:nvPicPr>
          <p:cNvPr id="580" name="Google Shape;580;p75" descr="A close-up of a 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1"/>
          <p:cNvSpPr txBox="1">
            <a:spLocks noGrp="1"/>
          </p:cNvSpPr>
          <p:nvPr>
            <p:ph type="ctrTitle"/>
          </p:nvPr>
        </p:nvSpPr>
        <p:spPr>
          <a:xfrm>
            <a:off x="4572000" y="808049"/>
            <a:ext cx="4572000" cy="70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cy-GB" sz="2000" b="1" noProof="0" dirty="0">
                <a:solidFill>
                  <a:schemeClr val="dk1"/>
                </a:solidFill>
              </a:rPr>
              <a:t>Nid yw AI yn newydd</a:t>
            </a:r>
            <a:endParaRPr lang="cy-GB" noProof="0" dirty="0"/>
          </a:p>
        </p:txBody>
      </p:sp>
      <p:grpSp>
        <p:nvGrpSpPr>
          <p:cNvPr id="164" name="Google Shape;164;p31"/>
          <p:cNvGrpSpPr/>
          <p:nvPr/>
        </p:nvGrpSpPr>
        <p:grpSpPr>
          <a:xfrm>
            <a:off x="469603" y="808049"/>
            <a:ext cx="3659631" cy="3659631"/>
            <a:chOff x="244232" y="-1063620"/>
            <a:chExt cx="8155923" cy="8155923"/>
          </a:xfrm>
        </p:grpSpPr>
        <p:pic>
          <p:nvPicPr>
            <p:cNvPr id="165" name="Google Shape;165;p31" descr="A collage of different images of people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44232" y="-1063620"/>
              <a:ext cx="8155923" cy="81559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6" name="Google Shape;166;p31"/>
            <p:cNvSpPr txBox="1"/>
            <p:nvPr/>
          </p:nvSpPr>
          <p:spPr>
            <a:xfrm>
              <a:off x="789738" y="2785782"/>
              <a:ext cx="812822" cy="3772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y-GB" sz="500" b="0" i="0" u="none" strike="noStrike" cap="none" noProof="0" dirty="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1950</a:t>
              </a:r>
              <a:endParaRPr lang="cy-GB" sz="1400" b="0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31"/>
            <p:cNvSpPr txBox="1"/>
            <p:nvPr/>
          </p:nvSpPr>
          <p:spPr>
            <a:xfrm>
              <a:off x="2091184" y="3420237"/>
              <a:ext cx="831444" cy="3429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y-GB" sz="400" b="0" i="0" u="none" strike="noStrike" cap="none" noProof="0" dirty="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1997</a:t>
              </a:r>
              <a:endParaRPr lang="cy-GB" noProof="0" dirty="0"/>
            </a:p>
          </p:txBody>
        </p:sp>
        <p:sp>
          <p:nvSpPr>
            <p:cNvPr id="168" name="Google Shape;168;p31"/>
            <p:cNvSpPr txBox="1"/>
            <p:nvPr/>
          </p:nvSpPr>
          <p:spPr>
            <a:xfrm>
              <a:off x="4022483" y="3550568"/>
              <a:ext cx="730191" cy="3429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y-GB" sz="400" b="0" i="0" u="none" strike="noStrike" cap="none" noProof="0" dirty="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2014</a:t>
              </a:r>
              <a:endParaRPr lang="cy-GB" noProof="0" dirty="0"/>
            </a:p>
          </p:txBody>
        </p:sp>
        <p:sp>
          <p:nvSpPr>
            <p:cNvPr id="169" name="Google Shape;169;p31"/>
            <p:cNvSpPr txBox="1"/>
            <p:nvPr/>
          </p:nvSpPr>
          <p:spPr>
            <a:xfrm>
              <a:off x="7117237" y="2813069"/>
              <a:ext cx="790275" cy="3772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y-GB" sz="500" b="0" i="0" u="none" strike="noStrike" cap="none" noProof="0" dirty="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2018</a:t>
              </a:r>
              <a:endParaRPr lang="cy-GB" sz="600" b="0" i="0" u="none" strike="noStrike" cap="none" noProof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70" name="Google Shape;170;p31" descr="A person in a suit playing a game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32965" b="4839"/>
            <a:stretch/>
          </p:blipFill>
          <p:spPr>
            <a:xfrm>
              <a:off x="5024486" y="2253015"/>
              <a:ext cx="1930917" cy="13211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1" name="Google Shape;171;p31"/>
            <p:cNvSpPr txBox="1"/>
            <p:nvPr/>
          </p:nvSpPr>
          <p:spPr>
            <a:xfrm>
              <a:off x="5568106" y="3420234"/>
              <a:ext cx="730191" cy="3429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y-GB" sz="400" b="0" i="0" u="none" strike="noStrike" cap="none" noProof="0" dirty="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2017</a:t>
              </a:r>
              <a:endParaRPr lang="cy-GB" noProof="0" dirty="0"/>
            </a:p>
          </p:txBody>
        </p:sp>
      </p:grpSp>
      <p:sp>
        <p:nvSpPr>
          <p:cNvPr id="172" name="Google Shape;172;p31"/>
          <p:cNvSpPr txBox="1"/>
          <p:nvPr/>
        </p:nvSpPr>
        <p:spPr>
          <a:xfrm>
            <a:off x="5195391" y="1828882"/>
            <a:ext cx="3727153" cy="70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Open Sans SemiBold"/>
              <a:buNone/>
            </a:pPr>
            <a:r>
              <a:rPr lang="cy-GB" sz="1800" b="0" i="0" u="none" strike="noStrike" cap="none" noProof="0" dirty="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Mae ei hanes yn bwysig</a:t>
            </a:r>
            <a:endParaRPr lang="cy-GB" noProof="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" name="Google Shape;585;p76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76"/>
          <p:cNvSpPr/>
          <p:nvPr/>
        </p:nvSpPr>
        <p:spPr>
          <a:xfrm>
            <a:off x="271808" y="3073125"/>
            <a:ext cx="4184544" cy="1530936"/>
          </a:xfrm>
          <a:prstGeom prst="roundRect">
            <a:avLst>
              <a:gd name="adj" fmla="val 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8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77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cy-GB" sz="900" noProof="0" smtClean="0">
                <a:solidFill>
                  <a:srgbClr val="111111"/>
                </a:solidFill>
              </a:rPr>
              <a:t>51</a:t>
            </a:fld>
            <a:endParaRPr lang="cy-GB" sz="900" noProof="0" dirty="0">
              <a:solidFill>
                <a:srgbClr val="111111"/>
              </a:solidFill>
            </a:endParaRPr>
          </a:p>
        </p:txBody>
      </p:sp>
      <p:sp>
        <p:nvSpPr>
          <p:cNvPr id="592" name="Google Shape;592;p77"/>
          <p:cNvSpPr txBox="1">
            <a:spLocks noGrp="1"/>
          </p:cNvSpPr>
          <p:nvPr>
            <p:ph type="subTitle" idx="1"/>
          </p:nvPr>
        </p:nvSpPr>
        <p:spPr>
          <a:xfrm>
            <a:off x="421262" y="133745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189" lvl="0" indent="-3174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cy-GB" noProof="0" dirty="0"/>
              <a:t>Achos Defnyddio AI</a:t>
            </a:r>
          </a:p>
        </p:txBody>
      </p:sp>
      <p:sp>
        <p:nvSpPr>
          <p:cNvPr id="593" name="Google Shape;593;p77"/>
          <p:cNvSpPr/>
          <p:nvPr/>
        </p:nvSpPr>
        <p:spPr>
          <a:xfrm>
            <a:off x="302529" y="623506"/>
            <a:ext cx="8301473" cy="813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54000" tIns="54000" rIns="54000" bIns="54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Disgrifiad: Beth yw diben yr AI a beth yw effeithiau disgwyliedig ei gymhwyso?</a:t>
            </a:r>
          </a:p>
        </p:txBody>
      </p:sp>
      <p:graphicFrame>
        <p:nvGraphicFramePr>
          <p:cNvPr id="594" name="Google Shape;594;p77"/>
          <p:cNvGraphicFramePr/>
          <p:nvPr>
            <p:extLst>
              <p:ext uri="{D42A27DB-BD31-4B8C-83A1-F6EECF244321}">
                <p14:modId xmlns:p14="http://schemas.microsoft.com/office/powerpoint/2010/main" val="1902886530"/>
              </p:ext>
            </p:extLst>
          </p:nvPr>
        </p:nvGraphicFramePr>
        <p:xfrm>
          <a:off x="302527" y="1575872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Pwy fydd yn elwa a sut?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5" name="Google Shape;595;p77"/>
          <p:cNvGraphicFramePr/>
          <p:nvPr>
            <p:extLst>
              <p:ext uri="{D42A27DB-BD31-4B8C-83A1-F6EECF244321}">
                <p14:modId xmlns:p14="http://schemas.microsoft.com/office/powerpoint/2010/main" val="319205158"/>
              </p:ext>
            </p:extLst>
          </p:nvPr>
        </p:nvGraphicFramePr>
        <p:xfrm>
          <a:off x="4583998" y="1588438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yw’r heriau posibl?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6" name="Google Shape;596;p77"/>
          <p:cNvGraphicFramePr/>
          <p:nvPr>
            <p:extLst>
              <p:ext uri="{D42A27DB-BD31-4B8C-83A1-F6EECF244321}">
                <p14:modId xmlns:p14="http://schemas.microsoft.com/office/powerpoint/2010/main" val="3219906574"/>
              </p:ext>
            </p:extLst>
          </p:nvPr>
        </p:nvGraphicFramePr>
        <p:xfrm>
          <a:off x="302527" y="2752151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yw’r camau ymarferol y mae eu hangen i weithredu’r AI hwn yn llwyddiannus?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7" name="Google Shape;597;p77"/>
          <p:cNvGraphicFramePr/>
          <p:nvPr>
            <p:extLst>
              <p:ext uri="{D42A27DB-BD31-4B8C-83A1-F6EECF244321}">
                <p14:modId xmlns:p14="http://schemas.microsoft.com/office/powerpoint/2010/main" val="3315565955"/>
              </p:ext>
            </p:extLst>
          </p:nvPr>
        </p:nvGraphicFramePr>
        <p:xfrm>
          <a:off x="4583998" y="2745809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 goblygiadau technegol a goblygiadau cost gweithredu'r AI hwn?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8" name="Google Shape;598;p77"/>
          <p:cNvGraphicFramePr/>
          <p:nvPr>
            <p:extLst>
              <p:ext uri="{D42A27DB-BD31-4B8C-83A1-F6EECF244321}">
                <p14:modId xmlns:p14="http://schemas.microsoft.com/office/powerpoint/2010/main" val="6692754"/>
              </p:ext>
            </p:extLst>
          </p:nvPr>
        </p:nvGraphicFramePr>
        <p:xfrm>
          <a:off x="280758" y="3927811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 goblygiadau moesegol yr AI hwn a sut gellir eu lliniaru?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9" name="Google Shape;599;p77"/>
          <p:cNvGraphicFramePr/>
          <p:nvPr>
            <p:extLst>
              <p:ext uri="{D42A27DB-BD31-4B8C-83A1-F6EECF244321}">
                <p14:modId xmlns:p14="http://schemas.microsoft.com/office/powerpoint/2010/main" val="3467491166"/>
              </p:ext>
            </p:extLst>
          </p:nvPr>
        </p:nvGraphicFramePr>
        <p:xfrm>
          <a:off x="4562229" y="3921470"/>
          <a:ext cx="4020000" cy="105315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lang="cy-GB" sz="800" b="0" i="0" u="none" strike="noStrike" cap="none" noProof="0" dirty="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1200" b="0" i="0" u="none" strike="noStrike" cap="none" noProof="0" dirty="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Beth yw goblygiadau gweithredu'r AI hwn yn effeithiol i hyfforddiant staff?</a:t>
                      </a: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lang="cy-GB" sz="1100" u="none" strike="noStrike" cap="none" noProof="0" dirty="0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cy-GB" sz="800" b="0" i="0" u="none" strike="noStrike" cap="none" noProof="0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lang="cy-GB" sz="600" b="0" i="0" u="none" strike="noStrike" cap="none" noProof="0"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00" name="Google Shape;600;p77"/>
          <p:cNvSpPr/>
          <p:nvPr/>
        </p:nvSpPr>
        <p:spPr>
          <a:xfrm>
            <a:off x="4322529" y="2526020"/>
            <a:ext cx="4650300" cy="1053075"/>
          </a:xfrm>
          <a:prstGeom prst="ellipse">
            <a:avLst/>
          </a:prstGeom>
          <a:noFill/>
          <a:ln w="1143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4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1" name="Google Shape;601;p77"/>
          <p:cNvSpPr txBox="1"/>
          <p:nvPr/>
        </p:nvSpPr>
        <p:spPr>
          <a:xfrm>
            <a:off x="5305425" y="4907113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4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400" b="0" i="0" u="none" strike="noStrike" cap="none" noProof="0" dirty="0" err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400" b="0" i="0" u="none" strike="noStrike" cap="none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40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1400" b="0" i="0" u="none" strike="noStrike" cap="none" noProof="0" dirty="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78"/>
          <p:cNvSpPr txBox="1">
            <a:spLocks noGrp="1"/>
          </p:cNvSpPr>
          <p:nvPr>
            <p:ph type="title"/>
          </p:nvPr>
        </p:nvSpPr>
        <p:spPr>
          <a:xfrm>
            <a:off x="387600" y="2838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cy-GB" noProof="0" dirty="0"/>
              <a:t>Technoleg a data: paratoi ar gyfer AI</a:t>
            </a:r>
          </a:p>
        </p:txBody>
      </p:sp>
      <p:sp>
        <p:nvSpPr>
          <p:cNvPr id="607" name="Google Shape;607;p78"/>
          <p:cNvSpPr/>
          <p:nvPr/>
        </p:nvSpPr>
        <p:spPr>
          <a:xfrm>
            <a:off x="533136" y="1014975"/>
            <a:ext cx="3978000" cy="17187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Seilwaith TG</a:t>
            </a:r>
            <a:r>
              <a:rPr lang="cy-GB" sz="15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A oes gan y sefydliad galedwedd, meddalwedd a galluedd rhwydwaith digonol? A oes gan aelodau staff a myfyrwyr lefelau mynediad digonol i </a:t>
            </a:r>
            <a:r>
              <a:rPr lang="cy-GB" sz="1500" dirty="0">
                <a:solidFill>
                  <a:schemeClr val="dk1"/>
                </a:solidFill>
              </a:rPr>
              <a:t>ddyfeisiau cyfrifiadurol</a:t>
            </a:r>
            <a:r>
              <a:rPr lang="cy-GB" sz="15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  <p:sp>
        <p:nvSpPr>
          <p:cNvPr id="608" name="Google Shape;608;p78"/>
          <p:cNvSpPr/>
          <p:nvPr/>
        </p:nvSpPr>
        <p:spPr>
          <a:xfrm>
            <a:off x="4717925" y="2901910"/>
            <a:ext cx="3978000" cy="17187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Cynllun data:</a:t>
            </a:r>
            <a:r>
              <a:rPr lang="cy-GB" sz="15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 oes gan y sefydliad gynllun strategol ar gyfer casglu a defnyddio data, yn gyson â’i weledigaeth gyffredinol a’i strategaeth AI?</a:t>
            </a:r>
          </a:p>
        </p:txBody>
      </p:sp>
      <p:sp>
        <p:nvSpPr>
          <p:cNvPr id="609" name="Google Shape;609;p78"/>
          <p:cNvSpPr/>
          <p:nvPr/>
        </p:nvSpPr>
        <p:spPr>
          <a:xfrm>
            <a:off x="4717925" y="1014975"/>
            <a:ext cx="3978000" cy="17187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Tîm TG: </a:t>
            </a:r>
            <a:r>
              <a:rPr lang="cy-GB" sz="150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oes gan y sefydliad lefelau digonol o gymorth TG i gynnal a diweddaru systemau, fel y bo angen</a:t>
            </a:r>
            <a:r>
              <a:rPr lang="cy-GB" sz="15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  <p:sp>
        <p:nvSpPr>
          <p:cNvPr id="610" name="Google Shape;610;p78"/>
          <p:cNvSpPr/>
          <p:nvPr/>
        </p:nvSpPr>
        <p:spPr>
          <a:xfrm>
            <a:off x="503025" y="2885674"/>
            <a:ext cx="3978000" cy="17187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5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Seilwaith data: </a:t>
            </a:r>
            <a:r>
              <a:rPr lang="cy-GB" sz="150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oes gan y sefydliad </a:t>
            </a:r>
            <a:r>
              <a:rPr lang="cy-GB" sz="1500" i="0" u="none" strike="noStrike" cap="none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biblinell</a:t>
            </a:r>
            <a:r>
              <a:rPr lang="cy-GB" sz="150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prosesu data a chanolfan storio data ar waith</a:t>
            </a:r>
            <a:r>
              <a:rPr lang="cy-GB" sz="15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 </a:t>
            </a:r>
          </a:p>
        </p:txBody>
      </p:sp>
      <p:sp>
        <p:nvSpPr>
          <p:cNvPr id="611" name="Google Shape;611;p78"/>
          <p:cNvSpPr/>
          <p:nvPr/>
        </p:nvSpPr>
        <p:spPr>
          <a:xfrm>
            <a:off x="4791975" y="2733675"/>
            <a:ext cx="3903900" cy="1886700"/>
          </a:xfrm>
          <a:prstGeom prst="ellipse">
            <a:avLst/>
          </a:prstGeom>
          <a:noFill/>
          <a:ln w="1143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4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2" name="Google Shape;612;p78"/>
          <p:cNvSpPr txBox="1"/>
          <p:nvPr/>
        </p:nvSpPr>
        <p:spPr>
          <a:xfrm>
            <a:off x="4946650" y="4907113"/>
            <a:ext cx="493077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4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4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4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4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4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40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1400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79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cy-GB" noProof="0" dirty="0"/>
              <a:t>Dull strategol ar gyfer data</a:t>
            </a:r>
          </a:p>
        </p:txBody>
      </p:sp>
      <p:pic>
        <p:nvPicPr>
          <p:cNvPr id="618" name="Google Shape;618;p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54026" y="2600775"/>
            <a:ext cx="2206001" cy="2206026"/>
          </a:xfrm>
          <a:prstGeom prst="rect">
            <a:avLst/>
          </a:prstGeom>
          <a:noFill/>
          <a:ln>
            <a:noFill/>
          </a:ln>
        </p:spPr>
      </p:pic>
      <p:sp>
        <p:nvSpPr>
          <p:cNvPr id="619" name="Google Shape;619;p79"/>
          <p:cNvSpPr txBox="1"/>
          <p:nvPr/>
        </p:nvSpPr>
        <p:spPr>
          <a:xfrm>
            <a:off x="592050" y="934350"/>
            <a:ext cx="7761600" cy="13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Mae toreth offer ar-lein (a data cynsail manwl iawn) wedi arwain at gyfleoedd newydd i olrhain ymddygiadau dysgu, a darparu tystiolaeth o effaith offer AI, mewn modd cyfoethog a dynamig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400" b="0" i="0" u="none" strike="noStrike" cap="none" noProof="0" dirty="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 b="0" i="0" u="none" strike="noStrike" cap="none" noProof="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Mae’n hanfodol </a:t>
            </a:r>
            <a:r>
              <a:rPr lang="cy-GB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saernïo dull </a:t>
            </a:r>
            <a:r>
              <a:rPr lang="cy-GB" dirty="0" err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targedig</a:t>
            </a:r>
            <a:r>
              <a:rPr lang="cy-GB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 o gasglu data yn ofalus, sy’n cyd-fynd â deilliannau dysgu targed ac sy’n manteisio ar amrywiol fathau o gynhyrchu data</a:t>
            </a:r>
            <a:endParaRPr lang="cy-GB" sz="1400" b="0" i="0" u="none" strike="noStrike" cap="none" noProof="0" dirty="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0" name="Google Shape;620;p79"/>
          <p:cNvSpPr txBox="1"/>
          <p:nvPr/>
        </p:nvSpPr>
        <p:spPr>
          <a:xfrm>
            <a:off x="4864100" y="4907112"/>
            <a:ext cx="501332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4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4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4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4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4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40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CC BY-NC-ND 4.0</a:t>
            </a:r>
            <a:endParaRPr lang="cy-GB" sz="1400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" name="Google Shape;625;p80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6" name="Google Shape;626;p80"/>
          <p:cNvSpPr/>
          <p:nvPr/>
        </p:nvSpPr>
        <p:spPr>
          <a:xfrm>
            <a:off x="4658675" y="3040928"/>
            <a:ext cx="4184544" cy="1530936"/>
          </a:xfrm>
          <a:prstGeom prst="roundRect">
            <a:avLst>
              <a:gd name="adj" fmla="val 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8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81"/>
          <p:cNvSpPr txBox="1">
            <a:spLocks noGrp="1"/>
          </p:cNvSpPr>
          <p:nvPr>
            <p:ph type="ctrTitle"/>
          </p:nvPr>
        </p:nvSpPr>
        <p:spPr>
          <a:xfrm>
            <a:off x="535281" y="721740"/>
            <a:ext cx="3482700" cy="883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cy-GB" sz="2100" noProof="0" dirty="0">
                <a:latin typeface="Open Sans"/>
                <a:ea typeface="Open Sans"/>
                <a:cs typeface="Open Sans"/>
                <a:sym typeface="Open Sans"/>
              </a:rPr>
              <a:t>Pwysigrwydd Llythrennedd AI ar gyfer Staff</a:t>
            </a:r>
            <a:endParaRPr lang="cy-GB" noProof="0" dirty="0"/>
          </a:p>
        </p:txBody>
      </p:sp>
      <p:sp>
        <p:nvSpPr>
          <p:cNvPr id="632" name="Google Shape;632;p81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noProof="0" dirty="0"/>
          </a:p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noProof="0" dirty="0">
              <a:solidFill>
                <a:schemeClr val="lt2"/>
              </a:solidFill>
            </a:endParaRPr>
          </a:p>
        </p:txBody>
      </p:sp>
      <p:sp>
        <p:nvSpPr>
          <p:cNvPr id="633" name="Google Shape;633;p81"/>
          <p:cNvSpPr txBox="1">
            <a:spLocks noGrp="1"/>
          </p:cNvSpPr>
          <p:nvPr>
            <p:ph type="body" idx="2"/>
          </p:nvPr>
        </p:nvSpPr>
        <p:spPr>
          <a:xfrm>
            <a:off x="4760573" y="1068165"/>
            <a:ext cx="4214835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Grymuso staff i wneud penderfyniadau gwybodus am ddefnyddio AI 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Gwella dealltwriaeth o alluoedd a chyfyngiadau AI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Hybu defnydd cyfrifol a moesegol o offer AI</a:t>
            </a:r>
            <a:endParaRPr lang="cy-GB" noProof="0" dirty="0"/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1575" noProof="0" dirty="0">
              <a:solidFill>
                <a:schemeClr val="dk1"/>
              </a:solidFill>
            </a:endParaRPr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1575" noProof="0" dirty="0">
              <a:solidFill>
                <a:schemeClr val="dk1"/>
              </a:solidFill>
            </a:endParaRPr>
          </a:p>
        </p:txBody>
      </p:sp>
      <p:sp>
        <p:nvSpPr>
          <p:cNvPr id="634" name="Google Shape;634;p81"/>
          <p:cNvSpPr txBox="1"/>
          <p:nvPr/>
        </p:nvSpPr>
        <p:spPr>
          <a:xfrm>
            <a:off x="5759450" y="4889639"/>
            <a:ext cx="3384551" cy="25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05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1050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35" name="Google Shape;635;p81" descr="A group of people sitting around a tab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8073" y="1746241"/>
            <a:ext cx="2798111" cy="2798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82"/>
          <p:cNvSpPr txBox="1">
            <a:spLocks noGrp="1"/>
          </p:cNvSpPr>
          <p:nvPr>
            <p:ph type="ctrTitle"/>
          </p:nvPr>
        </p:nvSpPr>
        <p:spPr>
          <a:xfrm>
            <a:off x="535281" y="721740"/>
            <a:ext cx="3482700" cy="883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cy-GB" sz="2100" noProof="0" dirty="0">
                <a:latin typeface="Open Sans"/>
                <a:ea typeface="Open Sans"/>
                <a:cs typeface="Open Sans"/>
                <a:sym typeface="Open Sans"/>
              </a:rPr>
              <a:t>Pwysigrwydd Llythrennedd AI i Staff</a:t>
            </a:r>
            <a:endParaRPr lang="cy-GB" noProof="0" dirty="0"/>
          </a:p>
        </p:txBody>
      </p:sp>
      <p:sp>
        <p:nvSpPr>
          <p:cNvPr id="641" name="Google Shape;641;p82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noProof="0" dirty="0"/>
          </a:p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noProof="0" dirty="0">
              <a:solidFill>
                <a:schemeClr val="lt2"/>
              </a:solidFill>
            </a:endParaRPr>
          </a:p>
        </p:txBody>
      </p:sp>
      <p:sp>
        <p:nvSpPr>
          <p:cNvPr id="642" name="Google Shape;642;p82"/>
          <p:cNvSpPr txBox="1">
            <a:spLocks noGrp="1"/>
          </p:cNvSpPr>
          <p:nvPr>
            <p:ph type="body" idx="2"/>
          </p:nvPr>
        </p:nvSpPr>
        <p:spPr>
          <a:xfrm>
            <a:off x="4786290" y="1068165"/>
            <a:ext cx="4214835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Lleihau’r risgiau sy’n gysylltiedig â chamddefnyddio AI neu orddibynnu arno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Hwyluso cyfathrebu effeithiol am AI ar draws adrannau 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Paratoi staff ar gyfer datblygiadau ac integreiddio AI yn y dyfodol 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Cefnogi diwylliant o arloesi a dysgu parhaus</a:t>
            </a:r>
            <a:endParaRPr lang="cy-GB" noProof="0" dirty="0"/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1575" noProof="0" dirty="0">
              <a:solidFill>
                <a:schemeClr val="dk1"/>
              </a:solidFill>
            </a:endParaRPr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1575" noProof="0" dirty="0">
              <a:solidFill>
                <a:schemeClr val="dk1"/>
              </a:solidFill>
            </a:endParaRPr>
          </a:p>
        </p:txBody>
      </p:sp>
      <p:sp>
        <p:nvSpPr>
          <p:cNvPr id="643" name="Google Shape;643;p82"/>
          <p:cNvSpPr txBox="1"/>
          <p:nvPr/>
        </p:nvSpPr>
        <p:spPr>
          <a:xfrm>
            <a:off x="5746750" y="4889639"/>
            <a:ext cx="3397251" cy="25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05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1050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44" name="Google Shape;644;p82" descr="A group of people sitting around a tab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8073" y="1746241"/>
            <a:ext cx="2798111" cy="2798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83"/>
          <p:cNvSpPr txBox="1">
            <a:spLocks noGrp="1"/>
          </p:cNvSpPr>
          <p:nvPr>
            <p:ph type="ctrTitle"/>
          </p:nvPr>
        </p:nvSpPr>
        <p:spPr>
          <a:xfrm>
            <a:off x="544650" y="606260"/>
            <a:ext cx="3482700" cy="883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cy-GB" sz="2100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Elfennau Allweddol o Hyfforddiant Parodrwydd ar gyfer AI</a:t>
            </a:r>
            <a:endParaRPr lang="cy-GB" noProof="0" dirty="0"/>
          </a:p>
        </p:txBody>
      </p:sp>
      <p:sp>
        <p:nvSpPr>
          <p:cNvPr id="650" name="Google Shape;650;p83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noProof="0" dirty="0"/>
          </a:p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noProof="0" dirty="0">
              <a:solidFill>
                <a:schemeClr val="lt2"/>
              </a:solidFill>
            </a:endParaRPr>
          </a:p>
        </p:txBody>
      </p:sp>
      <p:sp>
        <p:nvSpPr>
          <p:cNvPr id="651" name="Google Shape;651;p83"/>
          <p:cNvSpPr txBox="1">
            <a:spLocks noGrp="1"/>
          </p:cNvSpPr>
          <p:nvPr>
            <p:ph type="body" idx="2"/>
          </p:nvPr>
        </p:nvSpPr>
        <p:spPr>
          <a:xfrm>
            <a:off x="4702788" y="1047939"/>
            <a:ext cx="4214835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Cysyniadau a geirfa AI sylfaenol 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Galluoedd a chyfyngiadau AI mewn cyd-destun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Ystyriaethau moesegol wrth ddefnyddio AI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Llythrennedd data a thrin data yn gyfrifol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Offer AI ymarferol yn berthnasol i rolau staff </a:t>
            </a:r>
            <a:endParaRPr lang="cy-GB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Meddwl beirniadol a gwneud penderfyniadau gyda chymorth AI</a:t>
            </a:r>
            <a:endParaRPr lang="cy-GB" noProof="0" dirty="0"/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1575" noProof="0" dirty="0">
              <a:solidFill>
                <a:schemeClr val="dk1"/>
              </a:solidFill>
            </a:endParaRPr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1575" noProof="0" dirty="0">
              <a:solidFill>
                <a:schemeClr val="dk1"/>
              </a:solidFill>
            </a:endParaRPr>
          </a:p>
        </p:txBody>
      </p:sp>
      <p:sp>
        <p:nvSpPr>
          <p:cNvPr id="652" name="Google Shape;652;p83"/>
          <p:cNvSpPr txBox="1"/>
          <p:nvPr/>
        </p:nvSpPr>
        <p:spPr>
          <a:xfrm>
            <a:off x="5702300" y="4889639"/>
            <a:ext cx="3441701" cy="25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05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1050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53" name="Google Shape;653;p83" descr="A group of people standing in front of a city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8038" y="1757892"/>
            <a:ext cx="2663868" cy="26638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8" name="Google Shape;658;p84" descr="A group of people working on computer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1879" y="0"/>
            <a:ext cx="696024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85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050" b="0" i="0" u="none" strike="noStrike" cap="none" noProof="0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 lang="cy-GB" noProof="0" dirty="0"/>
          </a:p>
        </p:txBody>
      </p:sp>
      <p:sp>
        <p:nvSpPr>
          <p:cNvPr id="664" name="Google Shape;664;p85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55000" lnSpcReduction="20000"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cy-GB" sz="3300" noProof="0" dirty="0">
                <a:solidFill>
                  <a:schemeClr val="lt2"/>
                </a:solidFill>
              </a:rPr>
              <a:t>Mae myfyrwyr yn fwy tebygol o ddefnyddio AI gartref nag yn yr ystafell ddosbarth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cy-GB" sz="3300" noProof="0" dirty="0">
                <a:solidFill>
                  <a:schemeClr val="lt2"/>
                </a:solidFill>
              </a:rPr>
              <a:t>Pryderon allweddol: Uniondeb academaidd</a:t>
            </a:r>
            <a:endParaRPr lang="cy-GB" noProof="0" dirty="0"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cy-GB" sz="3300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Diogelu data</a:t>
            </a:r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cy-GB" sz="3300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Tuedd bosibl</a:t>
            </a:r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cy-GB" sz="3300" noProof="0" dirty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Gorddibynnu ar AI</a:t>
            </a:r>
            <a:endParaRPr lang="cy-GB" noProof="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Char char="●"/>
            </a:pPr>
            <a:r>
              <a:rPr lang="cy-GB" sz="3300" noProof="0" dirty="0">
                <a:solidFill>
                  <a:schemeClr val="lt2"/>
                </a:solidFill>
              </a:rPr>
              <a:t>Ymhlith addysgwyr, mae 75% yn ymwybodol o risgiau tuedd AI, ond ychydig sydd â </a:t>
            </a:r>
            <a:r>
              <a:rPr lang="cy-GB" sz="3300" noProof="0">
                <a:solidFill>
                  <a:schemeClr val="lt2"/>
                </a:solidFill>
              </a:rPr>
              <a:t>strategaethau i liniaru hynny </a:t>
            </a:r>
            <a:endParaRPr lang="cy-GB" sz="3300" noProof="0" dirty="0">
              <a:solidFill>
                <a:schemeClr val="lt2"/>
              </a:solidFill>
            </a:endParaRPr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Char char="●"/>
            </a:pPr>
            <a:r>
              <a:rPr lang="nn-NO" sz="3300" noProof="0" dirty="0">
                <a:solidFill>
                  <a:schemeClr val="lt2"/>
                </a:solidFill>
              </a:rPr>
              <a:t>Diffyg hyder o ran diogelu myfyrwyr gan ddefnyddio offer AI</a:t>
            </a:r>
            <a:endParaRPr lang="cy-GB" sz="2100" noProof="0" dirty="0">
              <a:solidFill>
                <a:schemeClr val="lt2"/>
              </a:solidFill>
            </a:endParaRPr>
          </a:p>
        </p:txBody>
      </p:sp>
      <p:sp>
        <p:nvSpPr>
          <p:cNvPr id="665" name="Google Shape;665;p85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510055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cy-GB" dirty="0">
                <a:solidFill>
                  <a:schemeClr val="lt2"/>
                </a:solidFill>
              </a:rPr>
              <a:t>Ei Ddefnyddio gan Fyfyrwyr a </a:t>
            </a:r>
            <a:r>
              <a:rPr lang="cy-GB" noProof="0" dirty="0">
                <a:solidFill>
                  <a:schemeClr val="lt2"/>
                </a:solidFill>
              </a:rPr>
              <a:t>Diogelwch Myfyrwyr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32"/>
          <p:cNvPicPr preferRelativeResize="0"/>
          <p:nvPr/>
        </p:nvPicPr>
        <p:blipFill rotWithShape="1">
          <a:blip r:embed="rId3">
            <a:alphaModFix amt="34000"/>
          </a:blip>
          <a:srcRect/>
          <a:stretch/>
        </p:blipFill>
        <p:spPr>
          <a:xfrm>
            <a:off x="-20411" y="0"/>
            <a:ext cx="918482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2"/>
          <p:cNvSpPr txBox="1">
            <a:spLocks noGrp="1"/>
          </p:cNvSpPr>
          <p:nvPr>
            <p:ph type="title"/>
          </p:nvPr>
        </p:nvSpPr>
        <p:spPr>
          <a:xfrm>
            <a:off x="159200" y="134526"/>
            <a:ext cx="8878800" cy="536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90"/>
              <a:buNone/>
            </a:pPr>
            <a:r>
              <a:rPr lang="cy-GB" sz="2140" noProof="0" dirty="0">
                <a:latin typeface="Open Sans"/>
                <a:ea typeface="Open Sans"/>
                <a:cs typeface="Open Sans"/>
                <a:sym typeface="Open Sans"/>
              </a:rPr>
              <a:t>Amserlen AI – O AI hen-ffasiwn (GOFAI) i </a:t>
            </a:r>
            <a:r>
              <a:rPr lang="cy-GB" sz="2140" noProof="0" dirty="0" err="1">
                <a:latin typeface="Open Sans"/>
                <a:ea typeface="Open Sans"/>
                <a:cs typeface="Open Sans"/>
                <a:sym typeface="Open Sans"/>
              </a:rPr>
              <a:t>ChatGPT</a:t>
            </a:r>
            <a:endParaRPr lang="cy-GB" sz="2140" noProof="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Google Shape;179;p32"/>
          <p:cNvSpPr txBox="1">
            <a:spLocks noGrp="1"/>
          </p:cNvSpPr>
          <p:nvPr>
            <p:ph type="body" idx="1"/>
          </p:nvPr>
        </p:nvSpPr>
        <p:spPr>
          <a:xfrm>
            <a:off x="106000" y="615950"/>
            <a:ext cx="8932001" cy="402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 err="1">
                <a:solidFill>
                  <a:schemeClr val="dk1"/>
                </a:solidFill>
              </a:rPr>
              <a:t>Awtomata</a:t>
            </a:r>
            <a:r>
              <a:rPr lang="cy-GB" sz="1200" noProof="0" dirty="0">
                <a:solidFill>
                  <a:schemeClr val="dk1"/>
                </a:solidFill>
              </a:rPr>
              <a:t> ac </a:t>
            </a:r>
            <a:r>
              <a:rPr lang="cy-GB" sz="1200" noProof="0" dirty="0" err="1">
                <a:solidFill>
                  <a:schemeClr val="dk1"/>
                </a:solidFill>
              </a:rPr>
              <a:t>ymrithiadau</a:t>
            </a:r>
            <a:r>
              <a:rPr lang="cy-GB" sz="1200" noProof="0" dirty="0">
                <a:solidFill>
                  <a:schemeClr val="dk1"/>
                </a:solidFill>
              </a:rPr>
              <a:t> </a:t>
            </a:r>
            <a:r>
              <a:rPr lang="cy-GB" sz="1200" noProof="0" dirty="0" err="1">
                <a:solidFill>
                  <a:schemeClr val="dk1"/>
                </a:solidFill>
              </a:rPr>
              <a:t>dynolffurf</a:t>
            </a:r>
            <a:r>
              <a:rPr lang="cy-GB" sz="1200" noProof="0" dirty="0">
                <a:solidFill>
                  <a:schemeClr val="dk1"/>
                </a:solidFill>
              </a:rPr>
              <a:t> eraill yn boblogaidd</a:t>
            </a:r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1920: </a:t>
            </a:r>
            <a:r>
              <a:rPr lang="cy-GB" sz="1200" noProof="0" dirty="0" err="1">
                <a:solidFill>
                  <a:schemeClr val="dk1"/>
                </a:solidFill>
              </a:rPr>
              <a:t>Karel</a:t>
            </a:r>
            <a:r>
              <a:rPr lang="cy-GB" sz="1200" noProof="0" dirty="0">
                <a:solidFill>
                  <a:schemeClr val="dk1"/>
                </a:solidFill>
              </a:rPr>
              <a:t> </a:t>
            </a:r>
            <a:r>
              <a:rPr lang="cy-GB" sz="1200" noProof="0" dirty="0" err="1">
                <a:solidFill>
                  <a:schemeClr val="dk1"/>
                </a:solidFill>
              </a:rPr>
              <a:t>Čapek</a:t>
            </a:r>
            <a:r>
              <a:rPr lang="cy-GB" sz="1200" noProof="0" dirty="0">
                <a:solidFill>
                  <a:schemeClr val="dk1"/>
                </a:solidFill>
              </a:rPr>
              <a:t> yn cyflwyno’r gair Robot i’n hiaith</a:t>
            </a:r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1940: </a:t>
            </a:r>
            <a:r>
              <a:rPr lang="cy-GB" sz="1200" noProof="0" dirty="0" err="1">
                <a:solidFill>
                  <a:schemeClr val="dk1"/>
                </a:solidFill>
              </a:rPr>
              <a:t>Norbert</a:t>
            </a:r>
            <a:r>
              <a:rPr lang="cy-GB" sz="1200" noProof="0" dirty="0">
                <a:solidFill>
                  <a:schemeClr val="dk1"/>
                </a:solidFill>
              </a:rPr>
              <a:t> </a:t>
            </a:r>
            <a:r>
              <a:rPr lang="cy-GB" sz="1200" noProof="0" dirty="0" err="1">
                <a:solidFill>
                  <a:schemeClr val="dk1"/>
                </a:solidFill>
              </a:rPr>
              <a:t>Wiener</a:t>
            </a:r>
            <a:r>
              <a:rPr lang="cy-GB" sz="1200" noProof="0" dirty="0">
                <a:solidFill>
                  <a:schemeClr val="dk1"/>
                </a:solidFill>
              </a:rPr>
              <a:t>: genedigaeth seiberneteg (astudiaeth wyddonol o reolaeth a chyfathrebu mewn anifeiliaid a pheiriannau)</a:t>
            </a:r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1950: Prawf Turing “A all peiriannau feddwl” a Phrawf Turing</a:t>
            </a:r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1956: Cyfarfod a datganiad Coleg </a:t>
            </a:r>
            <a:r>
              <a:rPr lang="cy-GB" sz="1200" noProof="0" dirty="0" err="1">
                <a:solidFill>
                  <a:schemeClr val="dk1"/>
                </a:solidFill>
              </a:rPr>
              <a:t>Dartmouth</a:t>
            </a:r>
            <a:r>
              <a:rPr lang="cy-GB" sz="1200" noProof="0" dirty="0">
                <a:solidFill>
                  <a:schemeClr val="dk1"/>
                </a:solidFill>
              </a:rPr>
              <a:t> – genedigaeth Deallusrwydd Artiffisial (AI) modern</a:t>
            </a:r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1957: Ym </a:t>
            </a:r>
            <a:r>
              <a:rPr lang="cy-GB" sz="1200" noProof="0" dirty="0" err="1">
                <a:solidFill>
                  <a:schemeClr val="dk1"/>
                </a:solidFill>
              </a:rPr>
              <a:t>Mherseptron</a:t>
            </a:r>
            <a:r>
              <a:rPr lang="cy-GB" sz="1200" noProof="0" dirty="0">
                <a:solidFill>
                  <a:schemeClr val="dk1"/>
                </a:solidFill>
              </a:rPr>
              <a:t> 1957 </a:t>
            </a:r>
            <a:r>
              <a:rPr lang="cy-GB" sz="1200" noProof="0" dirty="0" err="1">
                <a:solidFill>
                  <a:schemeClr val="dk1"/>
                </a:solidFill>
              </a:rPr>
              <a:t>Rosenblatt</a:t>
            </a:r>
            <a:r>
              <a:rPr lang="cy-GB" sz="1200" dirty="0">
                <a:solidFill>
                  <a:schemeClr val="dk1"/>
                </a:solidFill>
              </a:rPr>
              <a:t> </a:t>
            </a:r>
            <a:r>
              <a:rPr lang="cy-GB" sz="1200" noProof="0" dirty="0">
                <a:solidFill>
                  <a:schemeClr val="dk1"/>
                </a:solidFill>
              </a:rPr>
              <a:t>– y gwaith niwral cyntaf</a:t>
            </a:r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1960au: Y </a:t>
            </a:r>
            <a:r>
              <a:rPr lang="cy-GB" sz="1200" noProof="0" dirty="0" err="1">
                <a:solidFill>
                  <a:schemeClr val="dk1"/>
                </a:solidFill>
              </a:rPr>
              <a:t>sgwrsfot</a:t>
            </a:r>
            <a:r>
              <a:rPr lang="cy-GB" sz="1200" noProof="0" dirty="0">
                <a:solidFill>
                  <a:schemeClr val="dk1"/>
                </a:solidFill>
              </a:rPr>
              <a:t> cyntaf o’r enw </a:t>
            </a:r>
            <a:r>
              <a:rPr lang="cy-GB" sz="1200" noProof="0" dirty="0" err="1">
                <a:solidFill>
                  <a:schemeClr val="dk1"/>
                </a:solidFill>
              </a:rPr>
              <a:t>Eliza</a:t>
            </a:r>
            <a:endParaRPr lang="cy-GB" sz="1200" noProof="0" dirty="0">
              <a:solidFill>
                <a:schemeClr val="dk1"/>
              </a:solidFill>
            </a:endParaRPr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1970au: Systemau arbenigol</a:t>
            </a:r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1997: </a:t>
            </a:r>
            <a:r>
              <a:rPr lang="cy-GB" sz="1200" noProof="0" dirty="0" err="1">
                <a:solidFill>
                  <a:schemeClr val="dk1"/>
                </a:solidFill>
              </a:rPr>
              <a:t>Deep</a:t>
            </a:r>
            <a:r>
              <a:rPr lang="cy-GB" sz="1200" noProof="0" dirty="0">
                <a:solidFill>
                  <a:schemeClr val="dk1"/>
                </a:solidFill>
              </a:rPr>
              <a:t> Blue IBM</a:t>
            </a:r>
            <a:r>
              <a:rPr lang="cy-GB" sz="1200" dirty="0">
                <a:solidFill>
                  <a:schemeClr val="dk1"/>
                </a:solidFill>
              </a:rPr>
              <a:t> yn ennill pencampwriaeth gwyddbwyll y byd</a:t>
            </a:r>
            <a:endParaRPr lang="cy-GB" sz="1200" noProof="0" dirty="0">
              <a:solidFill>
                <a:schemeClr val="dk1"/>
              </a:solidFill>
            </a:endParaRPr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Gaeaf AI – sylweddolom nad oeddem wedi datrys deallusrwydd – mae gweledigaeth yn anoddach o lawer na gwyddbwyll!</a:t>
            </a:r>
            <a:endParaRPr lang="cy-GB" sz="1200" noProof="0" dirty="0"/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Dechrau degawd 2000: diddordeb cynyddol mewn dysgu peirianyddol gan ddefnyddio rhwydweithiau niwral a dulliau ystadegol.</a:t>
            </a:r>
            <a:endParaRPr lang="cy-GB" sz="1200" noProof="0" dirty="0"/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2009: Cyflwyno Rhwydweithiau Niwral Datblygedig (</a:t>
            </a:r>
            <a:r>
              <a:rPr lang="cy-GB" sz="1200" noProof="0" dirty="0" err="1">
                <a:solidFill>
                  <a:schemeClr val="dk1"/>
                </a:solidFill>
              </a:rPr>
              <a:t>Convolutional</a:t>
            </a:r>
            <a:r>
              <a:rPr lang="cy-GB" sz="1200" noProof="0" dirty="0">
                <a:solidFill>
                  <a:schemeClr val="dk1"/>
                </a:solidFill>
              </a:rPr>
              <a:t> </a:t>
            </a:r>
            <a:r>
              <a:rPr lang="cy-GB" sz="1200" noProof="0" dirty="0" err="1">
                <a:solidFill>
                  <a:schemeClr val="dk1"/>
                </a:solidFill>
              </a:rPr>
              <a:t>Neural</a:t>
            </a:r>
            <a:r>
              <a:rPr lang="cy-GB" sz="1200" noProof="0" dirty="0">
                <a:solidFill>
                  <a:schemeClr val="dk1"/>
                </a:solidFill>
              </a:rPr>
              <a:t> Networks (CNN))</a:t>
            </a:r>
            <a:endParaRPr lang="cy-GB" sz="1200" noProof="0" dirty="0"/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2009: Fei-Fei Li yn creu set ddata fawr yn adlewyrchu’r ‘byd go iawn’ ImageNet</a:t>
            </a:r>
            <a:endParaRPr lang="cy-GB" sz="1200" noProof="0" dirty="0"/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2011: Apple yn integreiddio </a:t>
            </a:r>
            <a:r>
              <a:rPr lang="cy-GB" sz="1200" noProof="0" dirty="0" err="1">
                <a:solidFill>
                  <a:schemeClr val="dk1"/>
                </a:solidFill>
              </a:rPr>
              <a:t>Siri</a:t>
            </a:r>
            <a:r>
              <a:rPr lang="cy-GB" sz="1200" noProof="0" dirty="0">
                <a:solidFill>
                  <a:schemeClr val="dk1"/>
                </a:solidFill>
              </a:rPr>
              <a:t> i’r </a:t>
            </a:r>
            <a:r>
              <a:rPr lang="cy-GB" sz="1200" noProof="0" dirty="0" err="1">
                <a:solidFill>
                  <a:schemeClr val="dk1"/>
                </a:solidFill>
              </a:rPr>
              <a:t>iPhone</a:t>
            </a:r>
            <a:endParaRPr lang="cy-GB" sz="1200" noProof="0" dirty="0"/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2011: Watson o IBM yn ennill </a:t>
            </a:r>
            <a:r>
              <a:rPr lang="cy-GB" sz="1200" noProof="0" dirty="0" err="1">
                <a:solidFill>
                  <a:schemeClr val="dk1"/>
                </a:solidFill>
              </a:rPr>
              <a:t>Jeopardy</a:t>
            </a:r>
            <a:endParaRPr lang="cy-GB" sz="1200" noProof="0" dirty="0"/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2012: Alex Krizhevsky yn creu’r CNN cyntaf, AlexNet, yn seiliedig ar fodel Fei Fei</a:t>
            </a:r>
            <a:endParaRPr lang="cy-GB" sz="1200" noProof="0" dirty="0"/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2014: </a:t>
            </a:r>
            <a:r>
              <a:rPr lang="cy-GB" sz="1200" noProof="0" dirty="0" err="1">
                <a:solidFill>
                  <a:schemeClr val="dk1"/>
                </a:solidFill>
              </a:rPr>
              <a:t>Sgwrsfot</a:t>
            </a:r>
            <a:r>
              <a:rPr lang="cy-GB" sz="1200" noProof="0" dirty="0">
                <a:solidFill>
                  <a:schemeClr val="dk1"/>
                </a:solidFill>
              </a:rPr>
              <a:t> o’r enw </a:t>
            </a:r>
            <a:r>
              <a:rPr lang="cy-GB" sz="1200" noProof="0" dirty="0" err="1">
                <a:solidFill>
                  <a:schemeClr val="dk1"/>
                </a:solidFill>
              </a:rPr>
              <a:t>Eugene</a:t>
            </a:r>
            <a:r>
              <a:rPr lang="cy-GB" sz="1200" noProof="0" dirty="0">
                <a:solidFill>
                  <a:schemeClr val="dk1"/>
                </a:solidFill>
              </a:rPr>
              <a:t> yn pasio prawf Turing</a:t>
            </a:r>
            <a:endParaRPr lang="cy-GB" sz="1200" noProof="0" dirty="0"/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2014: Amazon yn lansio </a:t>
            </a:r>
            <a:r>
              <a:rPr lang="cy-GB" sz="1200" noProof="0" dirty="0" err="1">
                <a:solidFill>
                  <a:schemeClr val="dk1"/>
                </a:solidFill>
              </a:rPr>
              <a:t>Alexa</a:t>
            </a:r>
            <a:endParaRPr lang="cy-GB" sz="1200" noProof="0" dirty="0"/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2017: AlphaGo Google yn curo pencampwr y byd y gêm fwrdd Go – Rhwydweithiau Niwral Dwfn yn dod yn duedd</a:t>
            </a:r>
            <a:endParaRPr lang="cy-GB" sz="1200" noProof="0" dirty="0"/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noProof="0" dirty="0">
                <a:solidFill>
                  <a:schemeClr val="dk1"/>
                </a:solidFill>
              </a:rPr>
              <a:t>2018: Creu’r Modelau Iaith Mawr (</a:t>
            </a:r>
            <a:r>
              <a:rPr lang="cy-GB" sz="1200" noProof="0" dirty="0" err="1">
                <a:solidFill>
                  <a:schemeClr val="dk1"/>
                </a:solidFill>
              </a:rPr>
              <a:t>LLMs</a:t>
            </a:r>
            <a:r>
              <a:rPr lang="cy-GB" sz="1200" noProof="0" dirty="0">
                <a:solidFill>
                  <a:schemeClr val="dk1"/>
                </a:solidFill>
              </a:rPr>
              <a:t>) cyntaf</a:t>
            </a:r>
            <a:endParaRPr lang="cy-GB" sz="1200" noProof="0" dirty="0"/>
          </a:p>
          <a:p>
            <a:pPr marL="303213" lvl="0" indent="-303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cy-GB" sz="1200" b="1" u="sng" noProof="0" dirty="0">
                <a:solidFill>
                  <a:schemeClr val="dk1"/>
                </a:solidFill>
              </a:rPr>
              <a:t>2022: Rhyddhau </a:t>
            </a:r>
            <a:r>
              <a:rPr lang="cy-GB" sz="1200" b="1" u="sng" noProof="0" dirty="0" err="1">
                <a:solidFill>
                  <a:schemeClr val="dk1"/>
                </a:solidFill>
              </a:rPr>
              <a:t>ChatGPT</a:t>
            </a:r>
            <a:r>
              <a:rPr lang="cy-GB" sz="1200" b="1" u="sng" noProof="0" dirty="0">
                <a:solidFill>
                  <a:schemeClr val="dk1"/>
                </a:solidFill>
              </a:rPr>
              <a:t> ac </a:t>
            </a:r>
            <a:r>
              <a:rPr lang="cy-GB" sz="1200" b="1" u="sng" noProof="0" dirty="0" err="1">
                <a:solidFill>
                  <a:schemeClr val="dk1"/>
                </a:solidFill>
              </a:rPr>
              <a:t>LLMs</a:t>
            </a:r>
            <a:r>
              <a:rPr lang="cy-GB" sz="1200" b="1" u="sng" noProof="0" dirty="0">
                <a:solidFill>
                  <a:schemeClr val="dk1"/>
                </a:solidFill>
              </a:rPr>
              <a:t> masnachol yn ymledu</a:t>
            </a:r>
            <a:endParaRPr lang="cy-GB" sz="1200" noProof="0" dirty="0"/>
          </a:p>
          <a:p>
            <a:pPr marL="457189" lvl="0" indent="-25557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endParaRPr lang="cy-GB" sz="1200" noProof="0" dirty="0">
              <a:solidFill>
                <a:schemeClr val="dk1"/>
              </a:solidFill>
            </a:endParaRPr>
          </a:p>
        </p:txBody>
      </p:sp>
      <p:sp>
        <p:nvSpPr>
          <p:cNvPr id="180" name="Google Shape;180;p32"/>
          <p:cNvSpPr txBox="1"/>
          <p:nvPr/>
        </p:nvSpPr>
        <p:spPr>
          <a:xfrm>
            <a:off x="5880100" y="4811194"/>
            <a:ext cx="4708108" cy="25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cy-GB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 y gwaith hwn o dan </a:t>
            </a:r>
            <a:r>
              <a:rPr lang="cy-GB" sz="105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CC BY-NC-ND 4.0</a:t>
            </a:r>
            <a:endParaRPr lang="cy-GB" sz="1050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86"/>
          <p:cNvSpPr txBox="1">
            <a:spLocks noGrp="1"/>
          </p:cNvSpPr>
          <p:nvPr>
            <p:ph type="subTitle" idx="4294967295"/>
          </p:nvPr>
        </p:nvSpPr>
        <p:spPr>
          <a:xfrm>
            <a:off x="360225" y="298225"/>
            <a:ext cx="8064000" cy="52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475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Blaenoriaethau diogelu</a:t>
            </a:r>
          </a:p>
        </p:txBody>
      </p:sp>
      <p:sp>
        <p:nvSpPr>
          <p:cNvPr id="671" name="Google Shape;671;p86"/>
          <p:cNvSpPr/>
          <p:nvPr/>
        </p:nvSpPr>
        <p:spPr>
          <a:xfrm>
            <a:off x="491650" y="1080975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Amddiffyn plant rhag ffydd anaddas</a:t>
            </a:r>
          </a:p>
        </p:txBody>
      </p:sp>
      <p:sp>
        <p:nvSpPr>
          <p:cNvPr id="672" name="Google Shape;672;p86"/>
          <p:cNvSpPr/>
          <p:nvPr/>
        </p:nvSpPr>
        <p:spPr>
          <a:xfrm>
            <a:off x="4728850" y="2334663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Amddiffyn plant rhag newyddion / delweddau “ffug”</a:t>
            </a:r>
          </a:p>
        </p:txBody>
      </p:sp>
      <p:sp>
        <p:nvSpPr>
          <p:cNvPr id="673" name="Google Shape;673;p86"/>
          <p:cNvSpPr/>
          <p:nvPr/>
        </p:nvSpPr>
        <p:spPr>
          <a:xfrm>
            <a:off x="4728850" y="3588350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Amddiffyn plant rhag diffyg tryloywder</a:t>
            </a:r>
          </a:p>
        </p:txBody>
      </p:sp>
      <p:sp>
        <p:nvSpPr>
          <p:cNvPr id="674" name="Google Shape;674;p86"/>
          <p:cNvSpPr/>
          <p:nvPr/>
        </p:nvSpPr>
        <p:spPr>
          <a:xfrm>
            <a:off x="2610250" y="2334650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Amddiffyn plant rhag offer amhriodol</a:t>
            </a:r>
          </a:p>
        </p:txBody>
      </p:sp>
      <p:sp>
        <p:nvSpPr>
          <p:cNvPr id="675" name="Google Shape;675;p86"/>
          <p:cNvSpPr/>
          <p:nvPr/>
        </p:nvSpPr>
        <p:spPr>
          <a:xfrm>
            <a:off x="491650" y="3588350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Amddiffyn mynediad a chyfle cyfartal</a:t>
            </a:r>
          </a:p>
        </p:txBody>
      </p:sp>
      <p:sp>
        <p:nvSpPr>
          <p:cNvPr id="676" name="Google Shape;676;p86"/>
          <p:cNvSpPr/>
          <p:nvPr/>
        </p:nvSpPr>
        <p:spPr>
          <a:xfrm>
            <a:off x="491650" y="2334663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Amddiffyn eiddo deallusol plant</a:t>
            </a:r>
          </a:p>
        </p:txBody>
      </p:sp>
      <p:sp>
        <p:nvSpPr>
          <p:cNvPr id="677" name="Google Shape;677;p86"/>
          <p:cNvSpPr/>
          <p:nvPr/>
        </p:nvSpPr>
        <p:spPr>
          <a:xfrm>
            <a:off x="2610250" y="3588350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Amddiffyn plant rhag tuedd</a:t>
            </a:r>
          </a:p>
        </p:txBody>
      </p:sp>
      <p:sp>
        <p:nvSpPr>
          <p:cNvPr id="678" name="Google Shape;678;p86"/>
          <p:cNvSpPr/>
          <p:nvPr/>
        </p:nvSpPr>
        <p:spPr>
          <a:xfrm>
            <a:off x="6847450" y="3588350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Amddiffyn plant rhag gorddibyniaeth</a:t>
            </a:r>
          </a:p>
        </p:txBody>
      </p:sp>
      <p:sp>
        <p:nvSpPr>
          <p:cNvPr id="679" name="Google Shape;679;p86"/>
          <p:cNvSpPr/>
          <p:nvPr/>
        </p:nvSpPr>
        <p:spPr>
          <a:xfrm>
            <a:off x="6847450" y="2334675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Amddiffyn plant rhag proffilio</a:t>
            </a:r>
          </a:p>
        </p:txBody>
      </p:sp>
      <p:sp>
        <p:nvSpPr>
          <p:cNvPr id="680" name="Google Shape;680;p86"/>
          <p:cNvSpPr/>
          <p:nvPr/>
        </p:nvSpPr>
        <p:spPr>
          <a:xfrm>
            <a:off x="2610250" y="1080975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Diogelu data personol plant</a:t>
            </a:r>
          </a:p>
        </p:txBody>
      </p:sp>
      <p:sp>
        <p:nvSpPr>
          <p:cNvPr id="681" name="Google Shape;681;p86"/>
          <p:cNvSpPr/>
          <p:nvPr/>
        </p:nvSpPr>
        <p:spPr>
          <a:xfrm>
            <a:off x="6847450" y="1080975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Amddiffyn </a:t>
            </a:r>
            <a:r>
              <a:rPr lang="cy-GB" sz="1425" b="0" i="0" u="none" strike="noStrike" cap="none" noProof="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galluogedd</a:t>
            </a: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plant</a:t>
            </a:r>
          </a:p>
        </p:txBody>
      </p:sp>
      <p:sp>
        <p:nvSpPr>
          <p:cNvPr id="682" name="Google Shape;682;p86"/>
          <p:cNvSpPr/>
          <p:nvPr/>
        </p:nvSpPr>
        <p:spPr>
          <a:xfrm>
            <a:off x="4728850" y="1080975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25" b="0" i="0" u="none" strike="noStrike" cap="none" noProof="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Amddiffyn plant rhag colli’u sgiliau</a:t>
            </a:r>
          </a:p>
        </p:txBody>
      </p:sp>
      <p:sp>
        <p:nvSpPr>
          <p:cNvPr id="683" name="Google Shape;683;p86"/>
          <p:cNvSpPr txBox="1"/>
          <p:nvPr/>
        </p:nvSpPr>
        <p:spPr>
          <a:xfrm>
            <a:off x="6129867" y="4912721"/>
            <a:ext cx="4922480" cy="230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9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9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9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9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9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90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900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87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noProof="0" dirty="0"/>
          </a:p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cy-GB" noProof="0" dirty="0">
              <a:solidFill>
                <a:schemeClr val="lt2"/>
              </a:solidFill>
            </a:endParaRPr>
          </a:p>
        </p:txBody>
      </p:sp>
      <p:sp>
        <p:nvSpPr>
          <p:cNvPr id="689" name="Google Shape;689;p87"/>
          <p:cNvSpPr txBox="1">
            <a:spLocks noGrp="1"/>
          </p:cNvSpPr>
          <p:nvPr>
            <p:ph type="body" idx="2"/>
          </p:nvPr>
        </p:nvSpPr>
        <p:spPr>
          <a:xfrm>
            <a:off x="4718303" y="176027"/>
            <a:ext cx="4129134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2000" noProof="0" dirty="0">
                <a:solidFill>
                  <a:schemeClr val="dk1"/>
                </a:solidFill>
              </a:rPr>
              <a:t>Beth yw AI a ble rydyn ni arni nawr o ran AI?</a:t>
            </a:r>
            <a:endParaRPr lang="cy-GB" sz="2000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2000" noProof="0" dirty="0">
                <a:solidFill>
                  <a:schemeClr val="dk1"/>
                </a:solidFill>
              </a:rPr>
              <a:t>Pam mae AI yn bwysig i Addysg?</a:t>
            </a:r>
            <a:endParaRPr lang="cy-GB" sz="2000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2000" noProof="0" dirty="0">
                <a:solidFill>
                  <a:schemeClr val="dk1"/>
                </a:solidFill>
              </a:rPr>
              <a:t>Beth mae hyn yn ei olygu i chi?</a:t>
            </a:r>
            <a:endParaRPr lang="cy-GB" sz="2000" noProof="0" dirty="0"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2000" noProof="0" dirty="0">
                <a:solidFill>
                  <a:schemeClr val="dk1"/>
                </a:solidFill>
              </a:rPr>
              <a:t>Beth ddylech chi ei wneud i greu strategaeth AI effeithiol?</a:t>
            </a:r>
            <a:endParaRPr lang="cy-GB" sz="2000" noProof="0" dirty="0"/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2000" noProof="0" dirty="0">
              <a:solidFill>
                <a:schemeClr val="dk1"/>
              </a:solidFill>
            </a:endParaRPr>
          </a:p>
          <a:p>
            <a:pPr marL="128584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cy-GB" sz="2000" noProof="0" dirty="0">
                <a:solidFill>
                  <a:schemeClr val="dk1"/>
                </a:solidFill>
              </a:rPr>
              <a:t>    “Dysgu’n Gyflym Gweithredu’n Arafach”</a:t>
            </a:r>
            <a:endParaRPr lang="cy-GB" noProof="0" dirty="0"/>
          </a:p>
          <a:p>
            <a:pPr marL="128585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2000" noProof="0" dirty="0">
              <a:solidFill>
                <a:schemeClr val="dk1"/>
              </a:solidFill>
            </a:endParaRPr>
          </a:p>
        </p:txBody>
      </p:sp>
      <p:sp>
        <p:nvSpPr>
          <p:cNvPr id="690" name="Google Shape;690;p87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00" cy="132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</a:pPr>
            <a:endParaRPr lang="cy-GB" noProof="0" dirty="0"/>
          </a:p>
        </p:txBody>
      </p:sp>
      <p:pic>
        <p:nvPicPr>
          <p:cNvPr id="691" name="Google Shape;691;p87" descr="A person walking on a staircase made of book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6563" y="616294"/>
            <a:ext cx="3910913" cy="3910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88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3852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</a:pPr>
            <a:r>
              <a:rPr lang="cy-GB" noProof="0" dirty="0">
                <a:solidFill>
                  <a:schemeClr val="lt2"/>
                </a:solidFill>
              </a:rPr>
              <a:t>Ble allwch chi ddysgu rhagor?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89"/>
          <p:cNvSpPr/>
          <p:nvPr/>
        </p:nvSpPr>
        <p:spPr>
          <a:xfrm>
            <a:off x="1" y="-1"/>
            <a:ext cx="4599001" cy="5144401"/>
          </a:xfrm>
          <a:prstGeom prst="rect">
            <a:avLst/>
          </a:prstGeom>
          <a:solidFill>
            <a:srgbClr val="37374B"/>
          </a:solidFill>
          <a:ln w="25400" cap="flat" cmpd="sng">
            <a:solidFill>
              <a:srgbClr val="31538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500" b="0" i="0" u="none" strike="noStrike" cap="none" noProof="0" dirty="0">
              <a:solidFill>
                <a:srgbClr val="FA643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2" name="Google Shape;702;p89" descr="Google Shape;1290;p172"/>
          <p:cNvPicPr preferRelativeResize="0"/>
          <p:nvPr/>
        </p:nvPicPr>
        <p:blipFill rotWithShape="1">
          <a:blip r:embed="rId3">
            <a:alphaModFix amt="95000"/>
          </a:blip>
          <a:srcRect l="20198" r="20195"/>
          <a:stretch/>
        </p:blipFill>
        <p:spPr>
          <a:xfrm>
            <a:off x="39599" y="803130"/>
            <a:ext cx="4598988" cy="4340372"/>
          </a:xfrm>
          <a:prstGeom prst="rect">
            <a:avLst/>
          </a:prstGeom>
          <a:noFill/>
          <a:ln>
            <a:noFill/>
          </a:ln>
        </p:spPr>
      </p:pic>
      <p:sp>
        <p:nvSpPr>
          <p:cNvPr id="703" name="Google Shape;703;p89"/>
          <p:cNvSpPr txBox="1"/>
          <p:nvPr/>
        </p:nvSpPr>
        <p:spPr>
          <a:xfrm>
            <a:off x="124173" y="108301"/>
            <a:ext cx="4350601" cy="153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575" tIns="30575" rIns="30575" bIns="305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3200" b="0" i="0" u="none" strike="noStrike" cap="none" noProof="0" dirty="0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rPr>
              <a:t>Cyflwynydd y Podlediad Technoleg Addysg</a:t>
            </a:r>
            <a:endParaRPr lang="cy-GB" sz="32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04" name="Google Shape;704;p89" descr="Google Shape;1292;p172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29928" y="4228764"/>
            <a:ext cx="2172576" cy="738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p89" descr="Google Shape;1293;p172">
            <a:hlinkClick r:id="rId6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3571" y="4199432"/>
            <a:ext cx="3831542" cy="797106"/>
          </a:xfrm>
          <a:prstGeom prst="rect">
            <a:avLst/>
          </a:prstGeom>
          <a:noFill/>
          <a:ln>
            <a:noFill/>
          </a:ln>
        </p:spPr>
      </p:pic>
      <p:sp>
        <p:nvSpPr>
          <p:cNvPr id="706" name="Google Shape;706;p89"/>
          <p:cNvSpPr txBox="1"/>
          <p:nvPr/>
        </p:nvSpPr>
        <p:spPr>
          <a:xfrm>
            <a:off x="5157169" y="108301"/>
            <a:ext cx="3645335" cy="2277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575" tIns="30575" rIns="30575" bIns="30575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4000" b="0" i="0" u="none" strike="noStrike" cap="none" noProof="0" dirty="0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Cynhyrchion a Gwasanaethau EVR</a:t>
            </a:r>
            <a:endParaRPr lang="cy-GB" sz="5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7" name="Google Shape;707;p89"/>
          <p:cNvSpPr txBox="1"/>
          <p:nvPr/>
        </p:nvSpPr>
        <p:spPr>
          <a:xfrm>
            <a:off x="5157169" y="2319801"/>
            <a:ext cx="3373501" cy="2313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575" tIns="30575" rIns="30575" bIns="30575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 b="0" i="0" u="sng" strike="noStrike" cap="none" noProof="0" dirty="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DPP AI i Ysgolion</a:t>
            </a:r>
            <a:endParaRPr lang="cy-GB" sz="5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cy-GB" sz="1400" b="0" i="0" u="sng" strike="noStrike" cap="none" noProof="0" dirty="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Datblygu Strategaeth AI i ysgolion</a:t>
            </a:r>
            <a:endParaRPr lang="cy-GB" sz="5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cy-GB" sz="1400" b="0" i="0" u="sng" strike="noStrike" cap="none" noProof="0" dirty="0" err="1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Ymgynghoriaeth</a:t>
            </a:r>
            <a:r>
              <a:rPr lang="cy-GB" sz="140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 Bwrpasol ar AI a Gwyddor Data</a:t>
            </a:r>
            <a:endParaRPr lang="cy-GB" sz="5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endParaRPr lang="cy-GB" sz="1400" b="0" i="0" u="sng" strike="noStrike" cap="none" noProof="0" dirty="0">
              <a:solidFill>
                <a:schemeClr val="hlink"/>
              </a:solidFill>
              <a:latin typeface="Open Sans"/>
              <a:ea typeface="Open Sans"/>
              <a:cs typeface="Open Sans"/>
              <a:sym typeface="Open Sans"/>
              <a:hlinkClick r:id="rId8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cy-GB" sz="1100" b="0" i="0" u="none" strike="noStrike" cap="none" noProof="0" dirty="0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hello@educateventures.com</a:t>
            </a:r>
            <a:endParaRPr lang="cy-GB" sz="5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cy-GB" sz="1100" b="0" i="0" u="none" strike="noStrike" cap="none" noProof="0" dirty="0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educateventures.com</a:t>
            </a:r>
            <a:endParaRPr lang="cy-GB" sz="5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8" name="Google Shape;708;p89"/>
          <p:cNvSpPr txBox="1"/>
          <p:nvPr/>
        </p:nvSpPr>
        <p:spPr>
          <a:xfrm>
            <a:off x="822852" y="1986975"/>
            <a:ext cx="1186501" cy="738623"/>
          </a:xfrm>
          <a:prstGeom prst="rect">
            <a:avLst/>
          </a:prstGeom>
          <a:noFill/>
          <a:ln w="101600" cap="flat" cmpd="sng">
            <a:solidFill>
              <a:srgbClr val="FA64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400" b="0" i="0" u="none" strike="noStrike" cap="none" noProof="0" dirty="0">
              <a:solidFill>
                <a:srgbClr val="FA643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 b="0" i="0" u="none" strike="noStrike" cap="none" noProof="0" dirty="0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rPr>
              <a:t>Yr Athro </a:t>
            </a:r>
            <a:endParaRPr lang="cy-GB" sz="14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 b="0" i="0" u="none" strike="noStrike" cap="none" noProof="0" dirty="0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rPr>
              <a:t>Rose </a:t>
            </a:r>
            <a:r>
              <a:rPr lang="cy-GB" sz="1400" b="0" i="0" u="none" strike="noStrike" cap="none" noProof="0" dirty="0" err="1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rPr>
              <a:t>Luckin</a:t>
            </a:r>
            <a:endParaRPr lang="cy-GB" sz="500" b="0" i="0" u="none" strike="noStrike" cap="none" noProof="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3" name="Google Shape;713;p90" descr="Google Shape;570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-1"/>
            <a:ext cx="9144003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714" name="Google Shape;714;p90"/>
          <p:cNvSpPr/>
          <p:nvPr/>
        </p:nvSpPr>
        <p:spPr>
          <a:xfrm>
            <a:off x="-1" y="0"/>
            <a:ext cx="9144000" cy="5143500"/>
          </a:xfrm>
          <a:prstGeom prst="rect">
            <a:avLst/>
          </a:prstGeom>
          <a:solidFill>
            <a:srgbClr val="F5F0E6"/>
          </a:solidFill>
          <a:ln w="63500" cap="flat" cmpd="sng">
            <a:solidFill>
              <a:srgbClr val="2C2C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y-GB" sz="1400" b="0" i="0" u="none" strike="noStrike" cap="none" noProof="0" dirty="0">
              <a:solidFill>
                <a:srgbClr val="FA643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p90"/>
          <p:cNvSpPr txBox="1">
            <a:spLocks noGrp="1"/>
          </p:cNvSpPr>
          <p:nvPr>
            <p:ph type="title" idx="4294967295"/>
          </p:nvPr>
        </p:nvSpPr>
        <p:spPr>
          <a:xfrm>
            <a:off x="94351" y="159543"/>
            <a:ext cx="7732479" cy="3322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3400"/>
              <a:buNone/>
            </a:pPr>
            <a:r>
              <a:rPr lang="cy-GB" sz="2300" noProof="0" dirty="0">
                <a:latin typeface="Open Sans"/>
                <a:ea typeface="Open Sans"/>
                <a:cs typeface="Open Sans"/>
                <a:sym typeface="Open Sans"/>
              </a:rPr>
              <a:t>Dysgwch ragor am AI ac EVR</a:t>
            </a:r>
            <a:endParaRPr lang="cy-GB" noProof="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16" name="Google Shape;716;p90" descr="A qr code on a white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3143" y="884464"/>
            <a:ext cx="3810000" cy="381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" name="Google Shape;717;p90" descr="A screenshot of a cellphon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b="19788"/>
          <a:stretch/>
        </p:blipFill>
        <p:spPr>
          <a:xfrm>
            <a:off x="5762159" y="508908"/>
            <a:ext cx="2376736" cy="4125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91"/>
          <p:cNvSpPr/>
          <p:nvPr/>
        </p:nvSpPr>
        <p:spPr>
          <a:xfrm>
            <a:off x="942976" y="2819485"/>
            <a:ext cx="166320" cy="507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275" tIns="41100" rIns="82275" bIns="41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cy-GB" sz="81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cy-GB" sz="162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91"/>
          <p:cNvSpPr/>
          <p:nvPr/>
        </p:nvSpPr>
        <p:spPr>
          <a:xfrm>
            <a:off x="942976" y="2819485"/>
            <a:ext cx="166320" cy="507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275" tIns="41100" rIns="82275" bIns="41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cy-GB" sz="81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cy-GB" sz="162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91"/>
          <p:cNvSpPr/>
          <p:nvPr/>
        </p:nvSpPr>
        <p:spPr>
          <a:xfrm>
            <a:off x="942976" y="2819485"/>
            <a:ext cx="166320" cy="507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275" tIns="41100" rIns="82275" bIns="41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cy-GB" sz="81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cy-GB" sz="162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91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3852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</a:pPr>
            <a:r>
              <a:rPr lang="cy-GB" sz="3300" noProof="0" dirty="0">
                <a:latin typeface="Calibri"/>
                <a:ea typeface="Calibri"/>
                <a:cs typeface="Calibri"/>
                <a:sym typeface="Calibri"/>
              </a:rPr>
              <a:t>Diolch yn fawr</a:t>
            </a:r>
            <a:br>
              <a:rPr lang="cy-GB" sz="3300" noProof="0" dirty="0">
                <a:latin typeface="Calibri"/>
                <a:ea typeface="Calibri"/>
                <a:cs typeface="Calibri"/>
                <a:sym typeface="Calibri"/>
              </a:rPr>
            </a:br>
            <a:endParaRPr lang="cy-GB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3"/>
          <p:cNvSpPr txBox="1">
            <a:spLocks noGrp="1"/>
          </p:cNvSpPr>
          <p:nvPr>
            <p:ph type="ctrTitle"/>
          </p:nvPr>
        </p:nvSpPr>
        <p:spPr>
          <a:xfrm>
            <a:off x="978108" y="1023581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</a:pPr>
            <a:r>
              <a:rPr lang="cy-GB" noProof="0" dirty="0"/>
              <a:t>Mathau o AI</a:t>
            </a:r>
          </a:p>
        </p:txBody>
      </p:sp>
      <p:sp>
        <p:nvSpPr>
          <p:cNvPr id="186" name="Google Shape;186;p33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cy-GB" noProof="0" dirty="0"/>
          </a:p>
          <a:p>
            <a:pPr marL="34290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cy-GB" b="1" noProof="0" dirty="0">
              <a:solidFill>
                <a:schemeClr val="lt2"/>
              </a:solidFill>
            </a:endParaRPr>
          </a:p>
        </p:txBody>
      </p:sp>
      <p:sp>
        <p:nvSpPr>
          <p:cNvPr id="187" name="Google Shape;187;p33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AI Hen-ffasiwn Da (GOFAI): yn seiliedig ar reolau fel arfer;</a:t>
            </a:r>
            <a:endParaRPr lang="cy-GB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75" noProof="0" dirty="0">
                <a:solidFill>
                  <a:schemeClr val="dk1"/>
                </a:solidFill>
              </a:rPr>
              <a:t>AI </a:t>
            </a:r>
            <a:r>
              <a:rPr lang="cy-GB" sz="1575" dirty="0">
                <a:solidFill>
                  <a:schemeClr val="dk1"/>
                </a:solidFill>
              </a:rPr>
              <a:t>Dysgu Peirianyddol</a:t>
            </a:r>
            <a:r>
              <a:rPr lang="cy-GB" sz="1575" noProof="0" dirty="0">
                <a:solidFill>
                  <a:schemeClr val="dk1"/>
                </a:solidFill>
              </a:rPr>
              <a:t>: Rhwydweithiau Niwral, gyda llawer o haenau yn aml;</a:t>
            </a:r>
            <a:endParaRPr lang="cy-GB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00" noProof="0" dirty="0">
                <a:solidFill>
                  <a:schemeClr val="dk1"/>
                </a:solidFill>
              </a:rPr>
              <a:t>AI Cul: Yn canolbwyntio ar dasg benodol (e.e. Chwarae gwyddbwyll, argymell nwyddau);</a:t>
            </a:r>
            <a:endParaRPr lang="cy-GB" sz="1500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500" noProof="0" dirty="0">
                <a:solidFill>
                  <a:schemeClr val="dk1"/>
                </a:solidFill>
              </a:rPr>
              <a:t>AI Cyffredinol: Gall wneud unrhyw dasg ddeallusol a wneir gan berson (ni chyflawnwyd hyn eto).</a:t>
            </a:r>
            <a:endParaRPr lang="cy-GB" sz="1500" noProof="0" dirty="0"/>
          </a:p>
          <a:p>
            <a:pPr marL="457200" lvl="0" indent="-2286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noProof="0" dirty="0"/>
          </a:p>
          <a:p>
            <a:pPr marL="128588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1575" noProof="0" dirty="0">
              <a:solidFill>
                <a:schemeClr val="dk1"/>
              </a:solidFill>
            </a:endParaRPr>
          </a:p>
        </p:txBody>
      </p:sp>
      <p:pic>
        <p:nvPicPr>
          <p:cNvPr id="188" name="Google Shape;188;p33"/>
          <p:cNvPicPr preferRelativeResize="0"/>
          <p:nvPr/>
        </p:nvPicPr>
        <p:blipFill rotWithShape="1">
          <a:blip r:embed="rId3">
            <a:alphaModFix/>
          </a:blip>
          <a:srcRect b="11891"/>
          <a:stretch/>
        </p:blipFill>
        <p:spPr>
          <a:xfrm>
            <a:off x="978108" y="1888761"/>
            <a:ext cx="2597046" cy="245089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3"/>
          <p:cNvSpPr txBox="1"/>
          <p:nvPr/>
        </p:nvSpPr>
        <p:spPr>
          <a:xfrm>
            <a:off x="5833533" y="4889638"/>
            <a:ext cx="3310467" cy="25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05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CC BY-NC-ND 4.0</a:t>
            </a:r>
            <a:endParaRPr lang="cy-GB" sz="1050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4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</a:pPr>
            <a:r>
              <a:rPr lang="cy-GB" noProof="0" dirty="0"/>
              <a:t>Beth yw AI Cynhyrchiol?</a:t>
            </a:r>
          </a:p>
        </p:txBody>
      </p:sp>
      <p:sp>
        <p:nvSpPr>
          <p:cNvPr id="195" name="Google Shape;195;p34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350" noProof="0" dirty="0">
                <a:solidFill>
                  <a:schemeClr val="dk1"/>
                </a:solidFill>
              </a:rPr>
              <a:t>Mae AI Cynhyrchiol yn is-set deallusrwydd artiffisial;</a:t>
            </a:r>
            <a:endParaRPr lang="cy-GB" sz="825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350" noProof="0" dirty="0">
                <a:solidFill>
                  <a:schemeClr val="dk1"/>
                </a:solidFill>
              </a:rPr>
              <a:t>Mae’n defnyddio algorithmau dysgu peirianyddol i greu cynnwys gwreiddiol newydd;</a:t>
            </a:r>
            <a:endParaRPr lang="cy-GB" sz="825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350" noProof="0" dirty="0">
                <a:solidFill>
                  <a:schemeClr val="dk1"/>
                </a:solidFill>
              </a:rPr>
              <a:t>Fe’i hyfforddwyd ar lefelau enfawr o ddata i ddysgu patrymau a nodweddion;</a:t>
            </a:r>
            <a:endParaRPr lang="cy-GB" sz="825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350" noProof="0" dirty="0">
                <a:solidFill>
                  <a:schemeClr val="dk1"/>
                </a:solidFill>
              </a:rPr>
              <a:t>Gall greu cynnwys tebyg i’r data hyfforddiant neu gyfuno elfennau i greu cynnwys newydd;</a:t>
            </a:r>
            <a:endParaRPr lang="cy-GB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350" noProof="0" dirty="0">
                <a:solidFill>
                  <a:schemeClr val="dk1"/>
                </a:solidFill>
              </a:rPr>
              <a:t>Mae modelau cynhyrchiol yn dysgu dosbarthiad sylfaenol y data hyfforddi;</a:t>
            </a:r>
            <a:endParaRPr lang="cy-GB" sz="1350" noProof="0" dirty="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-GB" sz="1350" noProof="0" dirty="0">
                <a:solidFill>
                  <a:schemeClr val="dk1"/>
                </a:solidFill>
              </a:rPr>
              <a:t>Yna, mae’r cynnwys newydd a gynhyrchir yn dynwared strwythur ac arddull data presennol.</a:t>
            </a:r>
            <a:endParaRPr lang="cy-GB" sz="1350" noProof="0" dirty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lang="cy-GB" sz="1575" noProof="0" dirty="0">
              <a:solidFill>
                <a:schemeClr val="dk1"/>
              </a:solidFill>
            </a:endParaRPr>
          </a:p>
        </p:txBody>
      </p:sp>
      <p:pic>
        <p:nvPicPr>
          <p:cNvPr id="196" name="Google Shape;196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9610" y="2571750"/>
            <a:ext cx="3152853" cy="1773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4"/>
          <p:cNvSpPr txBox="1"/>
          <p:nvPr/>
        </p:nvSpPr>
        <p:spPr>
          <a:xfrm>
            <a:off x="5808133" y="4889638"/>
            <a:ext cx="3335867" cy="25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105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105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105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CC BY-NC-ND 4.0</a:t>
            </a:r>
            <a:endParaRPr lang="cy-GB" sz="1050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5"/>
          <p:cNvSpPr txBox="1">
            <a:spLocks noGrp="1"/>
          </p:cNvSpPr>
          <p:nvPr>
            <p:ph type="title"/>
          </p:nvPr>
        </p:nvSpPr>
        <p:spPr>
          <a:xfrm>
            <a:off x="156051" y="64971"/>
            <a:ext cx="5583013" cy="1126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71"/>
              <a:buNone/>
            </a:pPr>
            <a:r>
              <a:rPr lang="cy-GB" sz="2400" noProof="0" dirty="0"/>
              <a:t>Mae’r tirlun yn newid yn gyflym iawn…</a:t>
            </a:r>
          </a:p>
        </p:txBody>
      </p:sp>
      <p:sp>
        <p:nvSpPr>
          <p:cNvPr id="203" name="Google Shape;203;p35"/>
          <p:cNvSpPr txBox="1"/>
          <p:nvPr/>
        </p:nvSpPr>
        <p:spPr>
          <a:xfrm>
            <a:off x="6121400" y="4912721"/>
            <a:ext cx="4930947" cy="230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Trwyddedir</a:t>
            </a:r>
            <a:r>
              <a:rPr lang="es-ES" sz="9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y </a:t>
            </a:r>
            <a:r>
              <a:rPr lang="es-ES" sz="9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gwaith</a:t>
            </a:r>
            <a:r>
              <a:rPr lang="es-ES" sz="9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s-ES" sz="900" b="0" i="0" u="none" strike="noStrike" cap="none" noProof="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hwn</a:t>
            </a:r>
            <a:r>
              <a:rPr lang="es-ES" sz="900" b="0" i="0" u="none" strike="noStrike" cap="none" noProof="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 dan </a:t>
            </a:r>
            <a:r>
              <a:rPr lang="cy-GB" sz="900" b="0" i="0" u="sng" strike="noStrike" cap="none" noProof="0" dirty="0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lang="cy-GB" sz="900" b="0" i="0" u="none" strike="noStrike" cap="none" noProof="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4" name="Google Shape;204;p35" descr="A group of people standing in front of a city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2253" y="1719989"/>
            <a:ext cx="2663868" cy="2663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5" descr="A collage of different weather conditions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72476" y="927842"/>
            <a:ext cx="2663868" cy="2663868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5"/>
          <p:cNvSpPr txBox="1"/>
          <p:nvPr/>
        </p:nvSpPr>
        <p:spPr>
          <a:xfrm>
            <a:off x="4647862" y="3844071"/>
            <a:ext cx="4397480" cy="1126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71"/>
              <a:buFont typeface="Calibri"/>
              <a:buNone/>
            </a:pPr>
            <a:r>
              <a:rPr lang="cy-GB" sz="2400" b="0" i="0" u="none" strike="noStrike" cap="none" noProof="0" dirty="0">
                <a:solidFill>
                  <a:schemeClr val="lt2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Mae storm berffaith wedi’n dwyn i’r fan hon</a:t>
            </a:r>
            <a:endParaRPr lang="cy-GB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VR Slide Deck">
  <a:themeElements>
    <a:clrScheme name="Streamline">
      <a:dk1>
        <a:srgbClr val="37374B"/>
      </a:dk1>
      <a:lt1>
        <a:srgbClr val="FA6437"/>
      </a:lt1>
      <a:dk2>
        <a:srgbClr val="F5F0E6"/>
      </a:dk2>
      <a:lt2>
        <a:srgbClr val="FFFFFF"/>
      </a:lt2>
      <a:accent1>
        <a:srgbClr val="696978"/>
      </a:accent1>
      <a:accent2>
        <a:srgbClr val="3C9B8C"/>
      </a:accent2>
      <a:accent3>
        <a:srgbClr val="6ECDBE"/>
      </a:accent3>
      <a:accent4>
        <a:srgbClr val="C8EBE6"/>
      </a:accent4>
      <a:accent5>
        <a:srgbClr val="FFFFFF"/>
      </a:accent5>
      <a:accent6>
        <a:srgbClr val="FFFFFF"/>
      </a:accent6>
      <a:hlink>
        <a:srgbClr val="3C9B8C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0a37204-2a25-44cd-a25f-32bc15b9ed6a">
      <Terms xmlns="http://schemas.microsoft.com/office/infopath/2007/PartnerControls"/>
    </lcf76f155ced4ddcb4097134ff3c332f>
    <TaxCatchAll xmlns="f4a94fe2-40f4-40c0-96fb-e0d6ec2b671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BE64769E35634D951628394308274F" ma:contentTypeVersion="18" ma:contentTypeDescription="Create a new document." ma:contentTypeScope="" ma:versionID="ceecc2226a541d851906c026d37439b6">
  <xsd:schema xmlns:xsd="http://www.w3.org/2001/XMLSchema" xmlns:xs="http://www.w3.org/2001/XMLSchema" xmlns:p="http://schemas.microsoft.com/office/2006/metadata/properties" xmlns:ns2="90a37204-2a25-44cd-a25f-32bc15b9ed6a" xmlns:ns3="f4a94fe2-40f4-40c0-96fb-e0d6ec2b6713" targetNamespace="http://schemas.microsoft.com/office/2006/metadata/properties" ma:root="true" ma:fieldsID="e65f105c5cc0060ea375e34f199d0851" ns2:_="" ns3:_="">
    <xsd:import namespace="90a37204-2a25-44cd-a25f-32bc15b9ed6a"/>
    <xsd:import namespace="f4a94fe2-40f4-40c0-96fb-e0d6ec2b6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LengthInSecond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a37204-2a25-44cd-a25f-32bc15b9ed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444367d7-adc4-4609-b9a0-259f023f5b0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a94fe2-40f4-40c0-96fb-e0d6ec2b6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12deb4b-6dce-4b33-b433-cd3ee0995e3d}" ma:internalName="TaxCatchAll" ma:showField="CatchAllData" ma:web="f4a94fe2-40f4-40c0-96fb-e0d6ec2b6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23E6A9-B69B-4CEF-A99A-A7E3FF3A35A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D413B0D-C634-4929-A5C6-7862070F0D43}">
  <ds:schemaRefs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90a37204-2a25-44cd-a25f-32bc15b9ed6a"/>
    <ds:schemaRef ds:uri="f4a94fe2-40f4-40c0-96fb-e0d6ec2b6713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9D1E1C-8C36-4DA0-B737-1EDF83E915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a37204-2a25-44cd-a25f-32bc15b9ed6a"/>
    <ds:schemaRef ds:uri="f4a94fe2-40f4-40c0-96fb-e0d6ec2b6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3027</Words>
  <Application>Microsoft Office PowerPoint</Application>
  <PresentationFormat>On-screen Show (16:9)</PresentationFormat>
  <Paragraphs>426</Paragraphs>
  <Slides>65</Slides>
  <Notes>65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3" baseType="lpstr">
      <vt:lpstr>Open Sans SemiBold</vt:lpstr>
      <vt:lpstr>Open Sans</vt:lpstr>
      <vt:lpstr>Calibri</vt:lpstr>
      <vt:lpstr>Montserrat</vt:lpstr>
      <vt:lpstr>Helvetica Neue</vt:lpstr>
      <vt:lpstr>Arial</vt:lpstr>
      <vt:lpstr>Noto Sans Symbols</vt:lpstr>
      <vt:lpstr>EVR Slide Deck</vt:lpstr>
      <vt:lpstr>    </vt:lpstr>
      <vt:lpstr>PowerPoint Presentation</vt:lpstr>
      <vt:lpstr>Beth yw AI a ble rydyn ni arni nawr o ran AI? </vt:lpstr>
      <vt:lpstr>Beth yw Deallusrwydd Artiffisial (AI)?  Technoleg sy’n dadansoddi ei hamgylchedd ac sy’n gweithredu gyda rhywfaint o annibyniaeth i gyflawni nodau</vt:lpstr>
      <vt:lpstr>Nid yw AI yn newydd</vt:lpstr>
      <vt:lpstr>Amserlen AI – O AI hen-ffasiwn (GOFAI) i ChatGPT</vt:lpstr>
      <vt:lpstr>Mathau o AI</vt:lpstr>
      <vt:lpstr>Beth yw AI Cynhyrchiol?</vt:lpstr>
      <vt:lpstr>Mae’r tirlun yn newid yn gyflym iawn…</vt:lpstr>
      <vt:lpstr>Y Realiti</vt:lpstr>
      <vt:lpstr>PowerPoint Presentation</vt:lpstr>
      <vt:lpstr>Y Bwlch Ymwybyddiaeth-Gweithredu </vt:lpstr>
      <vt:lpstr>PowerPoint Presentation</vt:lpstr>
      <vt:lpstr>Heriau Polisi ac Arweinyddiaeth</vt:lpstr>
      <vt:lpstr>PowerPoint Presentation</vt:lpstr>
      <vt:lpstr>Ei Ddefnyddio gan Fyfyrwyr a Diogelwch Myfyrwyr</vt:lpstr>
      <vt:lpstr>PowerPoint Presentation</vt:lpstr>
      <vt:lpstr>  5000 o athrawon uwchradd</vt:lpstr>
      <vt:lpstr>Beth ddylem ni ei wneud?</vt:lpstr>
      <vt:lpstr>Mae ar bob ysgol angen Polisi AI  Mae angen hyfforddi pob aelod staff ar frys</vt:lpstr>
      <vt:lpstr>Mwy am hyn maes o law…</vt:lpstr>
      <vt:lpstr>PowerPoint Presentation</vt:lpstr>
      <vt:lpstr>PowerPoint Presentation</vt:lpstr>
      <vt:lpstr>Pam mae AI yn bwysig i Addysg?</vt:lpstr>
      <vt:lpstr>PowerPoint Presentation</vt:lpstr>
      <vt:lpstr>PowerPoint Presentation</vt:lpstr>
      <vt:lpstr>Beth mae hyn yn ei olygu i chi? </vt:lpstr>
      <vt:lpstr>RHAID i chi  ymhél ag AI  “Dysgu’n Gyflym Gweithredu’n Arafach”</vt:lpstr>
      <vt:lpstr>Offer Ymarferol ar gyfer mynd i’r afael ag AI mewn Addysg</vt:lpstr>
      <vt:lpstr>PowerPoint Presentation</vt:lpstr>
      <vt:lpstr>Beth ddylech chi ei wneud i greu strategaeth AI effeithiol?  </vt:lpstr>
      <vt:lpstr>Fframwaith Strategaeth AI 4D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Cyhoeddiadau</vt:lpstr>
      <vt:lpstr>PowerPoint Presentation</vt:lpstr>
      <vt:lpstr>Enghreifftiau o offer AI y gallech eu defnyddio</vt:lpstr>
      <vt:lpstr>Ond beth yw eu diben? Enghreifftiau o achosion defnyddio AI</vt:lpstr>
      <vt:lpstr>Enghreifftiau o achosion defnyddio AI ar gyfer gwaith gweinyddol</vt:lpstr>
      <vt:lpstr>AI wedi’i yrru gan ddiben (PAI)</vt:lpstr>
      <vt:lpstr>Mae dull y model rhesymeg yn sicrhau mai diben sy’n gyrru’r gwerthusiad o achosion defnyddio AI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Technoleg a data: paratoi ar gyfer AI</vt:lpstr>
      <vt:lpstr>Dull strategol ar gyfer data</vt:lpstr>
      <vt:lpstr>PowerPoint Presentation</vt:lpstr>
      <vt:lpstr>Pwysigrwydd Llythrennedd AI ar gyfer Staff</vt:lpstr>
      <vt:lpstr>Pwysigrwydd Llythrennedd AI i Staff</vt:lpstr>
      <vt:lpstr>Elfennau Allweddol o Hyfforddiant Parodrwydd ar gyfer AI</vt:lpstr>
      <vt:lpstr>PowerPoint Presentation</vt:lpstr>
      <vt:lpstr>Ei Ddefnyddio gan Fyfyrwyr a Diogelwch Myfyrwyr</vt:lpstr>
      <vt:lpstr>PowerPoint Presentation</vt:lpstr>
      <vt:lpstr>PowerPoint Presentation</vt:lpstr>
      <vt:lpstr>Ble allwch chi ddysgu rhagor?</vt:lpstr>
      <vt:lpstr>PowerPoint Presentation</vt:lpstr>
      <vt:lpstr>Dysgwch ragor am AI ac EVR</vt:lpstr>
      <vt:lpstr>Diolch yn fawr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Sioned Wyn</dc:creator>
  <cp:lastModifiedBy>Sioned Wyn</cp:lastModifiedBy>
  <cp:revision>4</cp:revision>
  <dcterms:modified xsi:type="dcterms:W3CDTF">2025-01-30T09:32:53Z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0x010100EABE64769E35634D951628394308274F</vt:lpwstr>
  </property>
  <property fmtid="{D5CDD505-2E9C-101B-9397-08002B2CF9AE}" pid="3" name="MediaServiceImageTags">
    <vt:lpwstr/>
  </property>
</Properties>
</file>