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6.xml" ContentType="application/vnd.openxmlformats-officedocument.themeOverride+xml"/>
  <Override PartName="/ppt/notesSlides/notesSlide8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7.xml" ContentType="application/vnd.openxmlformats-officedocument.themeOverride+xml"/>
  <Override PartName="/ppt/notesSlides/notesSlide9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8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498" r:id="rId3"/>
    <p:sldId id="499" r:id="rId4"/>
    <p:sldId id="500" r:id="rId5"/>
    <p:sldId id="501" r:id="rId6"/>
    <p:sldId id="502" r:id="rId7"/>
    <p:sldId id="503" r:id="rId8"/>
    <p:sldId id="264" r:id="rId9"/>
    <p:sldId id="495" r:id="rId10"/>
    <p:sldId id="270" r:id="rId11"/>
    <p:sldId id="504" r:id="rId12"/>
    <p:sldId id="505" r:id="rId13"/>
    <p:sldId id="288" r:id="rId14"/>
    <p:sldId id="291" r:id="rId15"/>
    <p:sldId id="272" r:id="rId16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wis Thomas" initials="LT" lastIdx="1" clrIdx="0">
    <p:extLst>
      <p:ext uri="{19B8F6BF-5375-455C-9EA6-DF929625EA0E}">
        <p15:presenceInfo xmlns:p15="http://schemas.microsoft.com/office/powerpoint/2012/main" userId="S::Lewis.Thomas@ewc.wales::d69b0009-15aa-4c36-a1e5-b1018573e8e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A6A8"/>
    <a:srgbClr val="65C21F"/>
    <a:srgbClr val="295D75"/>
    <a:srgbClr val="A8117C"/>
    <a:srgbClr val="750A00"/>
    <a:srgbClr val="007A33"/>
    <a:srgbClr val="E30613"/>
    <a:srgbClr val="006534"/>
    <a:srgbClr val="017A37"/>
    <a:srgbClr val="2B7F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0834" autoAdjust="0"/>
  </p:normalViewPr>
  <p:slideViewPr>
    <p:cSldViewPr snapToGrid="0">
      <p:cViewPr varScale="1">
        <p:scale>
          <a:sx n="57" d="100"/>
          <a:sy n="57" d="100"/>
        </p:scale>
        <p:origin x="9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err="1"/>
              <a:t>Oedran</a:t>
            </a:r>
            <a:r>
              <a:rPr lang="en-GB" dirty="0"/>
              <a:t> GCDY </a:t>
            </a:r>
            <a:r>
              <a:rPr lang="en-GB" dirty="0" err="1"/>
              <a:t>yn</a:t>
            </a:r>
            <a:r>
              <a:rPr lang="en-GB" dirty="0"/>
              <a:t> 2024</a:t>
            </a:r>
          </a:p>
        </c:rich>
      </c:tx>
      <c:layout>
        <c:manualLayout>
          <c:xMode val="edge"/>
          <c:yMode val="edge"/>
          <c:x val="0.45373793103448273"/>
          <c:y val="5.80762139796001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6534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11A6A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31DB-4E87-9B8D-3B37CF3E76F9}"/>
              </c:ext>
            </c:extLst>
          </c:dPt>
          <c:dPt>
            <c:idx val="2"/>
            <c:invertIfNegative val="0"/>
            <c:bubble3D val="0"/>
            <c:spPr>
              <a:solidFill>
                <a:srgbClr val="A8117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1DB-4E87-9B8D-3B37CF3E76F9}"/>
              </c:ext>
            </c:extLst>
          </c:dPt>
          <c:dPt>
            <c:idx val="3"/>
            <c:invertIfNegative val="0"/>
            <c:bubble3D val="0"/>
            <c:spPr>
              <a:solidFill>
                <a:srgbClr val="75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31DB-4E87-9B8D-3B37CF3E76F9}"/>
              </c:ext>
            </c:extLst>
          </c:dPt>
          <c:dPt>
            <c:idx val="4"/>
            <c:invertIfNegative val="0"/>
            <c:bubble3D val="0"/>
            <c:spPr>
              <a:solidFill>
                <a:srgbClr val="65C21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1DB-4E87-9B8D-3B37CF3E76F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Age!$N$3:$N$7</c:f>
              <c:strCache>
                <c:ptCount val="5"/>
                <c:pt idx="0">
                  <c:v>&lt;29</c:v>
                </c:pt>
                <c:pt idx="1">
                  <c:v>30-39</c:v>
                </c:pt>
                <c:pt idx="2">
                  <c:v>40-49</c:v>
                </c:pt>
                <c:pt idx="3">
                  <c:v>50-59</c:v>
                </c:pt>
                <c:pt idx="4">
                  <c:v>60+</c:v>
                </c:pt>
              </c:strCache>
            </c:strRef>
          </c:cat>
          <c:val>
            <c:numRef>
              <c:f>Age!$O$3:$O$7</c:f>
              <c:numCache>
                <c:formatCode>0.0%</c:formatCode>
                <c:ptCount val="5"/>
                <c:pt idx="0">
                  <c:v>0.314</c:v>
                </c:pt>
                <c:pt idx="1">
                  <c:v>0.22900000000000001</c:v>
                </c:pt>
                <c:pt idx="2">
                  <c:v>0.19700000000000001</c:v>
                </c:pt>
                <c:pt idx="3">
                  <c:v>0.185</c:v>
                </c:pt>
                <c:pt idx="4">
                  <c:v>7.4999999999999997E-2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DB-4E87-9B8D-3B37CF3E76F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351669952"/>
        <c:axId val="-1291755808"/>
      </c:barChart>
      <c:catAx>
        <c:axId val="-1351669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91755808"/>
        <c:crosses val="autoZero"/>
        <c:auto val="1"/>
        <c:lblAlgn val="ctr"/>
        <c:lblOffset val="100"/>
        <c:noMultiLvlLbl val="0"/>
      </c:catAx>
      <c:valAx>
        <c:axId val="-1291755808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-1351669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 dirty="0">
                <a:effectLst/>
              </a:rPr>
              <a:t>% </a:t>
            </a:r>
            <a:r>
              <a:rPr lang="en-US" sz="1400" b="0" i="0" u="none" strike="noStrike" baseline="0" dirty="0" err="1">
                <a:effectLst/>
              </a:rPr>
              <a:t>cyflenwi</a:t>
            </a:r>
            <a:r>
              <a:rPr lang="en-US" sz="1400" b="0" i="0" u="none" strike="noStrike" baseline="0" dirty="0">
                <a:effectLst/>
              </a:rPr>
              <a:t> </a:t>
            </a:r>
            <a:r>
              <a:rPr lang="en-US" sz="1400" b="0" i="0" u="none" strike="noStrike" baseline="0" dirty="0" err="1">
                <a:effectLst/>
              </a:rPr>
              <a:t>fesul</a:t>
            </a:r>
            <a:r>
              <a:rPr lang="en-US" sz="1400" b="0" i="0" u="none" strike="noStrike" baseline="0" dirty="0">
                <a:effectLst/>
              </a:rPr>
              <a:t> </a:t>
            </a:r>
            <a:r>
              <a:rPr lang="en-US" sz="1400" b="0" i="0" u="none" strike="noStrike" baseline="0" dirty="0" err="1">
                <a:effectLst/>
              </a:rPr>
              <a:t>oedran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Supply!$C$4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rgbClr val="295D7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Supply!$A$5:$A$14</c:f>
              <c:strCache>
                <c:ptCount val="10"/>
                <c:pt idx="0">
                  <c:v>Dan 25</c:v>
                </c:pt>
                <c:pt idx="1">
                  <c:v>25 i 29</c:v>
                </c:pt>
                <c:pt idx="2">
                  <c:v>30 i 34</c:v>
                </c:pt>
                <c:pt idx="3">
                  <c:v>35 i 39</c:v>
                </c:pt>
                <c:pt idx="4">
                  <c:v>40 i 44</c:v>
                </c:pt>
                <c:pt idx="5">
                  <c:v>45 i 49</c:v>
                </c:pt>
                <c:pt idx="6">
                  <c:v>50 i 54</c:v>
                </c:pt>
                <c:pt idx="7">
                  <c:v>55 i 59</c:v>
                </c:pt>
                <c:pt idx="8">
                  <c:v>60 i 64</c:v>
                </c:pt>
                <c:pt idx="9">
                  <c:v>65+</c:v>
                </c:pt>
              </c:strCache>
              <c:extLst/>
            </c:strRef>
          </c:cat>
          <c:val>
            <c:numRef>
              <c:f>Supply!$C$5:$C$14</c:f>
              <c:numCache>
                <c:formatCode>0.0%</c:formatCode>
                <c:ptCount val="10"/>
                <c:pt idx="0">
                  <c:v>0.312</c:v>
                </c:pt>
                <c:pt idx="1">
                  <c:v>0.16500000000000001</c:v>
                </c:pt>
                <c:pt idx="2">
                  <c:v>0.11700000000000001</c:v>
                </c:pt>
                <c:pt idx="3">
                  <c:v>9.8000000000000004E-2</c:v>
                </c:pt>
                <c:pt idx="4">
                  <c:v>8.3000000000000004E-2</c:v>
                </c:pt>
                <c:pt idx="5">
                  <c:v>6.2E-2</c:v>
                </c:pt>
                <c:pt idx="6">
                  <c:v>5.2999999999999999E-2</c:v>
                </c:pt>
                <c:pt idx="7">
                  <c:v>5.1999999999999998E-2</c:v>
                </c:pt>
                <c:pt idx="8">
                  <c:v>3.6999999999999998E-2</c:v>
                </c:pt>
                <c:pt idx="9">
                  <c:v>0.02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3F2D-4F59-8E67-90D9C8A6DC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05186672"/>
        <c:axId val="-80518558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Supply!$B$4</c15:sqref>
                        </c15:formulaRef>
                      </c:ext>
                    </c:extLst>
                    <c:strCache>
                      <c:ptCount val="1"/>
                      <c:pt idx="0">
                        <c:v>Number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Supply!$A$5:$A$14</c15:sqref>
                        </c15:formulaRef>
                      </c:ext>
                    </c:extLst>
                    <c:strCache>
                      <c:ptCount val="10"/>
                      <c:pt idx="0">
                        <c:v>Dan 25</c:v>
                      </c:pt>
                      <c:pt idx="1">
                        <c:v>25 i 29</c:v>
                      </c:pt>
                      <c:pt idx="2">
                        <c:v>30 i 34</c:v>
                      </c:pt>
                      <c:pt idx="3">
                        <c:v>35 i 39</c:v>
                      </c:pt>
                      <c:pt idx="4">
                        <c:v>40 i 44</c:v>
                      </c:pt>
                      <c:pt idx="5">
                        <c:v>45 i 49</c:v>
                      </c:pt>
                      <c:pt idx="6">
                        <c:v>50 i 54</c:v>
                      </c:pt>
                      <c:pt idx="7">
                        <c:v>55 i 59</c:v>
                      </c:pt>
                      <c:pt idx="8">
                        <c:v>60 i 64</c:v>
                      </c:pt>
                      <c:pt idx="9">
                        <c:v>65+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Supply!$B$5:$B$14</c15:sqref>
                        </c15:formulaRef>
                      </c:ext>
                    </c:extLst>
                    <c:numCache>
                      <c:formatCode>#,##0</c:formatCode>
                      <c:ptCount val="10"/>
                      <c:pt idx="0">
                        <c:v>3484</c:v>
                      </c:pt>
                      <c:pt idx="1">
                        <c:v>1842</c:v>
                      </c:pt>
                      <c:pt idx="2">
                        <c:v>1311</c:v>
                      </c:pt>
                      <c:pt idx="3">
                        <c:v>1094</c:v>
                      </c:pt>
                      <c:pt idx="4">
                        <c:v>933</c:v>
                      </c:pt>
                      <c:pt idx="5">
                        <c:v>697</c:v>
                      </c:pt>
                      <c:pt idx="6">
                        <c:v>594</c:v>
                      </c:pt>
                      <c:pt idx="7">
                        <c:v>586</c:v>
                      </c:pt>
                      <c:pt idx="8">
                        <c:v>411</c:v>
                      </c:pt>
                      <c:pt idx="9">
                        <c:v>224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3F2D-4F59-8E67-90D9C8A6DCFF}"/>
                  </c:ext>
                </c:extLst>
              </c15:ser>
            </c15:filteredBarSeries>
          </c:ext>
        </c:extLst>
      </c:barChart>
      <c:catAx>
        <c:axId val="-80518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16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05185584"/>
        <c:crosses val="autoZero"/>
        <c:auto val="1"/>
        <c:lblAlgn val="ctr"/>
        <c:lblOffset val="100"/>
        <c:noMultiLvlLbl val="0"/>
      </c:catAx>
      <c:valAx>
        <c:axId val="-80518558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-80518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 err="1"/>
              <a:t>Cynnyd</a:t>
            </a:r>
            <a:r>
              <a:rPr lang="en-GB" sz="1600" dirty="0"/>
              <a:t> neu </a:t>
            </a:r>
            <a:r>
              <a:rPr lang="en-GB" sz="1600" dirty="0" err="1"/>
              <a:t>ostyngiad</a:t>
            </a:r>
            <a:r>
              <a:rPr lang="en-GB" sz="1600" dirty="0"/>
              <a:t> </a:t>
            </a:r>
            <a:r>
              <a:rPr lang="en-GB" sz="1600" dirty="0" err="1"/>
              <a:t>ers</a:t>
            </a:r>
            <a:r>
              <a:rPr lang="en-GB" sz="1600" dirty="0"/>
              <a:t> y </a:t>
            </a:r>
            <a:r>
              <a:rPr lang="en-GB" sz="1600" dirty="0" err="1"/>
              <a:t>flwyddyn</a:t>
            </a:r>
            <a:r>
              <a:rPr lang="en-GB" sz="1600" dirty="0"/>
              <a:t> </a:t>
            </a:r>
            <a:r>
              <a:rPr lang="en-GB" sz="1600" dirty="0" err="1"/>
              <a:t>flaenorol</a:t>
            </a:r>
            <a:endParaRPr lang="en-GB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6305759079705433E-2"/>
          <c:y val="0.20345141261972374"/>
          <c:w val="0.96887084142103963"/>
          <c:h val="0.7611247455332885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Retention!$O$4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4606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95D7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6A3A-4EEF-93B9-2EA3791B207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Retention!$P$4</c:f>
              <c:numCache>
                <c:formatCode>0.0%</c:formatCode>
                <c:ptCount val="1"/>
                <c:pt idx="0">
                  <c:v>3.4000000000000002E-2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E4-40F1-9906-55BE258C7BC1}"/>
            </c:ext>
          </c:extLst>
        </c:ser>
        <c:ser>
          <c:idx val="2"/>
          <c:order val="1"/>
          <c:tx>
            <c:strRef>
              <c:f>Retention!$O$5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750A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Retention!$P$5</c:f>
              <c:numCache>
                <c:formatCode>0.0%</c:formatCode>
                <c:ptCount val="1"/>
                <c:pt idx="0">
                  <c:v>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E4-40F1-9906-55BE258C7BC1}"/>
            </c:ext>
          </c:extLst>
        </c:ser>
        <c:ser>
          <c:idx val="3"/>
          <c:order val="2"/>
          <c:tx>
            <c:strRef>
              <c:f>Retention!$O$6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A8117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Retention!$P$6</c:f>
              <c:numCache>
                <c:formatCode>0.0%</c:formatCode>
                <c:ptCount val="1"/>
                <c:pt idx="0">
                  <c:v>0.10100000000000001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5E4-40F1-9906-55BE258C7BC1}"/>
            </c:ext>
          </c:extLst>
        </c:ser>
        <c:ser>
          <c:idx val="4"/>
          <c:order val="3"/>
          <c:tx>
            <c:strRef>
              <c:f>Retention!$O$7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11A6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Retention!$P$7</c:f>
              <c:numCache>
                <c:formatCode>0.0%</c:formatCode>
                <c:ptCount val="1"/>
                <c:pt idx="0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E4-40F1-9906-55BE258C7BC1}"/>
            </c:ext>
          </c:extLst>
        </c:ser>
        <c:ser>
          <c:idx val="5"/>
          <c:order val="4"/>
          <c:tx>
            <c:strRef>
              <c:f>Retention!$O$8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65C21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Retention!$P$8</c:f>
              <c:numCache>
                <c:formatCode>0.0%</c:formatCode>
                <c:ptCount val="1"/>
                <c:pt idx="0">
                  <c:v>-4.9000000000000002E-2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5E4-40F1-9906-55BE258C7BC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805189936"/>
        <c:axId val="-805188304"/>
      </c:barChart>
      <c:catAx>
        <c:axId val="-8051899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805188304"/>
        <c:crosses val="autoZero"/>
        <c:auto val="1"/>
        <c:lblAlgn val="ctr"/>
        <c:lblOffset val="100"/>
        <c:noMultiLvlLbl val="0"/>
      </c:catAx>
      <c:valAx>
        <c:axId val="-80518830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-805189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%</a:t>
            </a:r>
            <a:r>
              <a:rPr lang="en-GB" baseline="0" dirty="0"/>
              <a:t> </a:t>
            </a:r>
            <a:r>
              <a:rPr lang="en-GB" baseline="0" dirty="0" err="1"/>
              <a:t>yn</a:t>
            </a:r>
            <a:r>
              <a:rPr lang="en-GB" baseline="0" dirty="0"/>
              <a:t> </a:t>
            </a:r>
            <a:r>
              <a:rPr lang="en-GB" baseline="0" dirty="0" err="1"/>
              <a:t>ôl</a:t>
            </a:r>
            <a:r>
              <a:rPr lang="en-GB" baseline="0" dirty="0"/>
              <a:t> </a:t>
            </a:r>
            <a:r>
              <a:rPr lang="en-GB" baseline="0" dirty="0" err="1"/>
              <a:t>cyfnod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1595806666348941"/>
          <c:y val="0.10821482309946798"/>
          <c:w val="0.68404193333651053"/>
          <c:h val="0.84237201566789832"/>
        </c:manualLayout>
      </c:layout>
      <c:barChart>
        <c:barDir val="bar"/>
        <c:grouping val="clustered"/>
        <c:varyColors val="0"/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17A3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BC-4B70-B111-657ADAE961D9}"/>
              </c:ext>
            </c:extLst>
          </c:dPt>
          <c:dPt>
            <c:idx val="1"/>
            <c:invertIfNegative val="0"/>
            <c:bubble3D val="0"/>
            <c:spPr>
              <a:solidFill>
                <a:srgbClr val="65C21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2EBC-4B70-B111-657ADAE961D9}"/>
              </c:ext>
            </c:extLst>
          </c:dPt>
          <c:dPt>
            <c:idx val="2"/>
            <c:invertIfNegative val="0"/>
            <c:bubble3D val="0"/>
            <c:spPr>
              <a:solidFill>
                <a:srgbClr val="A8117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BC-4B70-B111-657ADAE961D9}"/>
              </c:ext>
            </c:extLst>
          </c:dPt>
          <c:dPt>
            <c:idx val="3"/>
            <c:invertIfNegative val="0"/>
            <c:bubble3D val="0"/>
            <c:spPr>
              <a:solidFill>
                <a:srgbClr val="295D7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2EBC-4B70-B111-657ADAE961D9}"/>
              </c:ext>
            </c:extLst>
          </c:dPt>
          <c:dPt>
            <c:idx val="4"/>
            <c:invertIfNegative val="0"/>
            <c:bubble3D val="0"/>
            <c:spPr>
              <a:solidFill>
                <a:srgbClr val="00653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BC-4B70-B111-657ADAE961D9}"/>
              </c:ext>
            </c:extLst>
          </c:dPt>
          <c:dPt>
            <c:idx val="5"/>
            <c:invertIfNegative val="0"/>
            <c:bubble3D val="0"/>
            <c:spPr>
              <a:solidFill>
                <a:srgbClr val="75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2EBC-4B70-B111-657ADAE961D9}"/>
              </c:ext>
            </c:extLst>
          </c:dPt>
          <c:dPt>
            <c:idx val="6"/>
            <c:invertIfNegative val="0"/>
            <c:bubble3D val="0"/>
            <c:spPr>
              <a:solidFill>
                <a:srgbClr val="E3061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EBC-4B70-B111-657ADAE961D9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2EBC-4B70-B111-657ADAE961D9}"/>
              </c:ext>
            </c:extLst>
          </c:dPt>
          <c:dPt>
            <c:idx val="9"/>
            <c:invertIfNegative val="0"/>
            <c:bubble3D val="0"/>
            <c:spPr>
              <a:solidFill>
                <a:srgbClr val="11A6A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EBC-4B70-B111-657ADAE961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Sheet3!$K$17:$K$26</c:f>
              <c:strCache>
                <c:ptCount val="10"/>
                <c:pt idx="0">
                  <c:v>Cynradd</c:v>
                </c:pt>
                <c:pt idx="1">
                  <c:v>Cyflenwi</c:v>
                </c:pt>
                <c:pt idx="2">
                  <c:v>Uwchradd</c:v>
                </c:pt>
                <c:pt idx="3">
                  <c:v>Arbennig</c:v>
                </c:pt>
                <c:pt idx="4">
                  <c:v>Annibynnol</c:v>
                </c:pt>
                <c:pt idx="5">
                  <c:v>Canol</c:v>
                </c:pt>
                <c:pt idx="6">
                  <c:v>Uned Cyfeirio Disgyblion</c:v>
                </c:pt>
                <c:pt idx="7">
                  <c:v>Meithrin</c:v>
                </c:pt>
                <c:pt idx="8">
                  <c:v>Eraill mewn swydd</c:v>
                </c:pt>
                <c:pt idx="9">
                  <c:v>Eraill nad ydynt mewn swydd</c:v>
                </c:pt>
              </c:strCache>
            </c:strRef>
          </c:cat>
          <c:val>
            <c:numRef>
              <c:f>Sheet3!$M$17:$M$26</c:f>
              <c:numCache>
                <c:formatCode>0.0%</c:formatCode>
                <c:ptCount val="10"/>
                <c:pt idx="0">
                  <c:v>0.29499999999999998</c:v>
                </c:pt>
                <c:pt idx="1">
                  <c:v>0.23799999999999999</c:v>
                </c:pt>
                <c:pt idx="2">
                  <c:v>0.10299999999999999</c:v>
                </c:pt>
                <c:pt idx="3">
                  <c:v>5.5E-2</c:v>
                </c:pt>
                <c:pt idx="4">
                  <c:v>2.4E-2</c:v>
                </c:pt>
                <c:pt idx="5">
                  <c:v>0.02</c:v>
                </c:pt>
                <c:pt idx="6">
                  <c:v>5.0000000000000001E-3</c:v>
                </c:pt>
                <c:pt idx="7">
                  <c:v>1E-3</c:v>
                </c:pt>
                <c:pt idx="8">
                  <c:v>0.03</c:v>
                </c:pt>
                <c:pt idx="9">
                  <c:v>0.255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BC-4B70-B111-657ADAE961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-956189360"/>
        <c:axId val="-95619099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Sheet3!$K$17:$K$26</c15:sqref>
                        </c15:formulaRef>
                      </c:ext>
                    </c:extLst>
                    <c:strCache>
                      <c:ptCount val="10"/>
                      <c:pt idx="0">
                        <c:v>Cynradd</c:v>
                      </c:pt>
                      <c:pt idx="1">
                        <c:v>Cyflenwi</c:v>
                      </c:pt>
                      <c:pt idx="2">
                        <c:v>Uwchradd</c:v>
                      </c:pt>
                      <c:pt idx="3">
                        <c:v>Arbennig</c:v>
                      </c:pt>
                      <c:pt idx="4">
                        <c:v>Annibynnol</c:v>
                      </c:pt>
                      <c:pt idx="5">
                        <c:v>Canol</c:v>
                      </c:pt>
                      <c:pt idx="6">
                        <c:v>Uned Cyfeirio Disgyblion</c:v>
                      </c:pt>
                      <c:pt idx="7">
                        <c:v>Meithrin</c:v>
                      </c:pt>
                      <c:pt idx="8">
                        <c:v>Eraill mewn swydd</c:v>
                      </c:pt>
                      <c:pt idx="9">
                        <c:v>Eraill nad ydynt mewn swydd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Sheet3!$L$17:$L$26</c15:sqref>
                        </c15:formulaRef>
                      </c:ext>
                    </c:extLst>
                    <c:numCache>
                      <c:formatCode>#,##0</c:formatCode>
                      <c:ptCount val="10"/>
                      <c:pt idx="0">
                        <c:v>13833</c:v>
                      </c:pt>
                      <c:pt idx="1">
                        <c:v>11176</c:v>
                      </c:pt>
                      <c:pt idx="2">
                        <c:v>4814</c:v>
                      </c:pt>
                      <c:pt idx="3">
                        <c:v>2579</c:v>
                      </c:pt>
                      <c:pt idx="4">
                        <c:v>1117</c:v>
                      </c:pt>
                      <c:pt idx="5" formatCode="General">
                        <c:v>917</c:v>
                      </c:pt>
                      <c:pt idx="6" formatCode="General">
                        <c:v>232</c:v>
                      </c:pt>
                      <c:pt idx="7" formatCode="General">
                        <c:v>53</c:v>
                      </c:pt>
                      <c:pt idx="8">
                        <c:v>1406</c:v>
                      </c:pt>
                      <c:pt idx="9">
                        <c:v>11952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2EBC-4B70-B111-657ADAE961D9}"/>
                  </c:ext>
                </c:extLst>
              </c15:ser>
            </c15:filteredBarSeries>
          </c:ext>
        </c:extLst>
      </c:barChart>
      <c:catAx>
        <c:axId val="-9561893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56190992"/>
        <c:crosses val="autoZero"/>
        <c:auto val="1"/>
        <c:lblAlgn val="ctr"/>
        <c:lblOffset val="100"/>
        <c:noMultiLvlLbl val="0"/>
      </c:catAx>
      <c:valAx>
        <c:axId val="-956190992"/>
        <c:scaling>
          <c:orientation val="minMax"/>
        </c:scaling>
        <c:delete val="1"/>
        <c:axPos val="t"/>
        <c:numFmt formatCode="0.0%" sourceLinked="1"/>
        <c:majorTickMark val="none"/>
        <c:minorTickMark val="none"/>
        <c:tickLblPos val="nextTo"/>
        <c:crossAx val="-956189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err="1"/>
              <a:t>Cofrestru</a:t>
            </a:r>
            <a:r>
              <a:rPr lang="en-GB" dirty="0"/>
              <a:t> </a:t>
            </a:r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ysgol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 Workforce trend'!$A$2</c:f>
              <c:strCache>
                <c:ptCount val="1"/>
                <c:pt idx="0">
                  <c:v>Cyfanswm yr athrawon ysgol</c:v>
                </c:pt>
              </c:strCache>
            </c:strRef>
          </c:tx>
          <c:spPr>
            <a:ln w="28575" cap="rnd">
              <a:solidFill>
                <a:srgbClr val="33534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335342"/>
              </a:solidFill>
              <a:ln w="9525">
                <a:solidFill>
                  <a:srgbClr val="33534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0864072028177061E-17"/>
                  <c:y val="-4.3795620437956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1D-4045-881C-D4E14159B92D}"/>
                </c:ext>
              </c:extLst>
            </c:dLbl>
            <c:dLbl>
              <c:idx val="22"/>
              <c:layout>
                <c:manualLayout>
                  <c:x val="-3.2490974729242054E-2"/>
                  <c:y val="-0.101851851851851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1D-4045-881C-D4E14159B9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 Workforce trend'!$B$1:$X$1</c:f>
              <c:numCache>
                <c:formatCode>General</c:formatCode>
                <c:ptCount val="2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  <c:pt idx="16">
                  <c:v>2018</c:v>
                </c:pt>
                <c:pt idx="17">
                  <c:v>2019</c:v>
                </c:pt>
                <c:pt idx="18">
                  <c:v>2020</c:v>
                </c:pt>
                <c:pt idx="19">
                  <c:v>2021</c:v>
                </c:pt>
                <c:pt idx="20">
                  <c:v>2022</c:v>
                </c:pt>
                <c:pt idx="21">
                  <c:v>2023</c:v>
                </c:pt>
                <c:pt idx="22">
                  <c:v>2024</c:v>
                </c:pt>
              </c:numCache>
            </c:numRef>
          </c:cat>
          <c:val>
            <c:numRef>
              <c:f>'S Workforce trend'!$B$2:$X$2</c:f>
              <c:numCache>
                <c:formatCode>#,##0</c:formatCode>
                <c:ptCount val="23"/>
                <c:pt idx="0">
                  <c:v>38230</c:v>
                </c:pt>
                <c:pt idx="1">
                  <c:v>36473</c:v>
                </c:pt>
                <c:pt idx="2">
                  <c:v>37816</c:v>
                </c:pt>
                <c:pt idx="3">
                  <c:v>38220</c:v>
                </c:pt>
                <c:pt idx="4">
                  <c:v>38479</c:v>
                </c:pt>
                <c:pt idx="5">
                  <c:v>38685</c:v>
                </c:pt>
                <c:pt idx="6">
                  <c:v>38942</c:v>
                </c:pt>
                <c:pt idx="7">
                  <c:v>38879</c:v>
                </c:pt>
                <c:pt idx="8">
                  <c:v>38896</c:v>
                </c:pt>
                <c:pt idx="9">
                  <c:v>38770</c:v>
                </c:pt>
                <c:pt idx="10">
                  <c:v>38290</c:v>
                </c:pt>
                <c:pt idx="11">
                  <c:v>37862</c:v>
                </c:pt>
                <c:pt idx="12">
                  <c:v>37673</c:v>
                </c:pt>
                <c:pt idx="13">
                  <c:v>37355</c:v>
                </c:pt>
                <c:pt idx="14">
                  <c:v>36951</c:v>
                </c:pt>
                <c:pt idx="15">
                  <c:v>36426</c:v>
                </c:pt>
                <c:pt idx="16">
                  <c:v>35929</c:v>
                </c:pt>
                <c:pt idx="17">
                  <c:v>35545</c:v>
                </c:pt>
                <c:pt idx="18">
                  <c:v>35171</c:v>
                </c:pt>
                <c:pt idx="19">
                  <c:v>34766</c:v>
                </c:pt>
                <c:pt idx="20">
                  <c:v>35256</c:v>
                </c:pt>
                <c:pt idx="21">
                  <c:v>35837</c:v>
                </c:pt>
                <c:pt idx="22">
                  <c:v>35865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81D-4045-881C-D4E14159B92D}"/>
            </c:ext>
          </c:extLst>
        </c:ser>
        <c:ser>
          <c:idx val="1"/>
          <c:order val="1"/>
          <c:tx>
            <c:strRef>
              <c:f>'S Workforce trend'!$A$3</c:f>
              <c:strCache>
                <c:ptCount val="1"/>
                <c:pt idx="0">
                  <c:v>Nifer yr athrawon ysgol mewn swydd</c:v>
                </c:pt>
              </c:strCache>
            </c:strRef>
          </c:tx>
          <c:spPr>
            <a:ln w="28575" cap="rnd">
              <a:solidFill>
                <a:srgbClr val="77933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7933C"/>
              </a:solidFill>
              <a:ln w="9525">
                <a:solidFill>
                  <a:srgbClr val="77933C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9.4814814814814814E-3"/>
                  <c:y val="9.24574209245742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1D-4045-881C-D4E14159B92D}"/>
                </c:ext>
              </c:extLst>
            </c:dLbl>
            <c:dLbl>
              <c:idx val="22"/>
              <c:layout>
                <c:manualLayout>
                  <c:x val="-2.8880866425992958E-2"/>
                  <c:y val="9.25925925925925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81D-4045-881C-D4E14159B9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 Workforce trend'!$B$1:$X$1</c:f>
              <c:numCache>
                <c:formatCode>General</c:formatCode>
                <c:ptCount val="2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  <c:pt idx="16">
                  <c:v>2018</c:v>
                </c:pt>
                <c:pt idx="17">
                  <c:v>2019</c:v>
                </c:pt>
                <c:pt idx="18">
                  <c:v>2020</c:v>
                </c:pt>
                <c:pt idx="19">
                  <c:v>2021</c:v>
                </c:pt>
                <c:pt idx="20">
                  <c:v>2022</c:v>
                </c:pt>
                <c:pt idx="21">
                  <c:v>2023</c:v>
                </c:pt>
                <c:pt idx="22">
                  <c:v>2024</c:v>
                </c:pt>
              </c:numCache>
            </c:numRef>
          </c:cat>
          <c:val>
            <c:numRef>
              <c:f>'S Workforce trend'!$B$3:$X$3</c:f>
              <c:numCache>
                <c:formatCode>#,##0</c:formatCode>
                <c:ptCount val="23"/>
                <c:pt idx="0">
                  <c:v>34690</c:v>
                </c:pt>
                <c:pt idx="1">
                  <c:v>33723</c:v>
                </c:pt>
                <c:pt idx="2">
                  <c:v>35010</c:v>
                </c:pt>
                <c:pt idx="3">
                  <c:v>35086</c:v>
                </c:pt>
                <c:pt idx="4">
                  <c:v>35533</c:v>
                </c:pt>
                <c:pt idx="5">
                  <c:v>35102</c:v>
                </c:pt>
                <c:pt idx="6">
                  <c:v>35320</c:v>
                </c:pt>
                <c:pt idx="7">
                  <c:v>35200</c:v>
                </c:pt>
                <c:pt idx="8">
                  <c:v>35224</c:v>
                </c:pt>
                <c:pt idx="9">
                  <c:v>34882</c:v>
                </c:pt>
                <c:pt idx="10">
                  <c:v>34672</c:v>
                </c:pt>
                <c:pt idx="11">
                  <c:v>34189</c:v>
                </c:pt>
                <c:pt idx="12">
                  <c:v>34355</c:v>
                </c:pt>
                <c:pt idx="13">
                  <c:v>33746</c:v>
                </c:pt>
                <c:pt idx="14">
                  <c:v>33493</c:v>
                </c:pt>
                <c:pt idx="15">
                  <c:v>32680</c:v>
                </c:pt>
                <c:pt idx="16">
                  <c:v>31836</c:v>
                </c:pt>
                <c:pt idx="17">
                  <c:v>31379</c:v>
                </c:pt>
                <c:pt idx="18">
                  <c:v>31843</c:v>
                </c:pt>
                <c:pt idx="19">
                  <c:v>31881</c:v>
                </c:pt>
                <c:pt idx="20">
                  <c:v>32066</c:v>
                </c:pt>
                <c:pt idx="21">
                  <c:v>32619</c:v>
                </c:pt>
                <c:pt idx="22">
                  <c:v>32116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81D-4045-881C-D4E14159B9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56189904"/>
        <c:axId val="-956190448"/>
      </c:lineChart>
      <c:catAx>
        <c:axId val="-95618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56190448"/>
        <c:crosses val="autoZero"/>
        <c:auto val="1"/>
        <c:lblAlgn val="ctr"/>
        <c:lblOffset val="100"/>
        <c:noMultiLvlLbl val="0"/>
      </c:catAx>
      <c:valAx>
        <c:axId val="-956190448"/>
        <c:scaling>
          <c:orientation val="minMax"/>
          <c:min val="25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56189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err="1"/>
              <a:t>Cofrestru</a:t>
            </a:r>
            <a:r>
              <a:rPr lang="en-GB" dirty="0"/>
              <a:t> </a:t>
            </a:r>
            <a:r>
              <a:rPr lang="en-GB" dirty="0" err="1"/>
              <a:t>gweithwyr</a:t>
            </a:r>
            <a:r>
              <a:rPr lang="en-GB" dirty="0"/>
              <a:t> </a:t>
            </a:r>
            <a:r>
              <a:rPr lang="en-GB" dirty="0" err="1"/>
              <a:t>cymorth</a:t>
            </a:r>
            <a:r>
              <a:rPr lang="en-GB" dirty="0"/>
              <a:t> </a:t>
            </a:r>
            <a:r>
              <a:rPr lang="en-GB" dirty="0" err="1"/>
              <a:t>dysgu</a:t>
            </a:r>
            <a:r>
              <a:rPr lang="en-GB" dirty="0"/>
              <a:t> </a:t>
            </a:r>
            <a:r>
              <a:rPr lang="en-GB" dirty="0" err="1"/>
              <a:t>ysgol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 Workforce trend'!$A$7</c:f>
              <c:strCache>
                <c:ptCount val="1"/>
                <c:pt idx="0">
                  <c:v>Cyfanswm yr gweithwyr cymorth dysgu mewn ysgolion</c:v>
                </c:pt>
              </c:strCache>
            </c:strRef>
          </c:tx>
          <c:spPr>
            <a:ln w="28575" cap="rnd">
              <a:solidFill>
                <a:srgbClr val="33534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335342"/>
              </a:solidFill>
              <a:ln w="9525">
                <a:solidFill>
                  <a:srgbClr val="335342">
                    <a:alpha val="96000"/>
                  </a:srgb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8.6346460299382248E-3"/>
                  <c:y val="-7.2992700729927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56-49B4-9958-3B1B66EDB12E}"/>
                </c:ext>
              </c:extLst>
            </c:dLbl>
            <c:dLbl>
              <c:idx val="7"/>
              <c:layout>
                <c:manualLayout>
                  <c:x val="-4.8378227004354728E-2"/>
                  <c:y val="-0.101851851851851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56-49B4-9958-3B1B66EDB1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 Workforce trend'!$B$6:$I$6</c:f>
              <c:numCache>
                <c:formatCode>General</c:formatCode>
                <c:ptCount val="8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</c:numCache>
            </c:numRef>
          </c:cat>
          <c:val>
            <c:numRef>
              <c:f>'S Workforce trend'!$B$7:$I$7</c:f>
              <c:numCache>
                <c:formatCode>#,##0</c:formatCode>
                <c:ptCount val="8"/>
                <c:pt idx="0">
                  <c:v>33424</c:v>
                </c:pt>
                <c:pt idx="1">
                  <c:v>36103</c:v>
                </c:pt>
                <c:pt idx="2">
                  <c:v>37325</c:v>
                </c:pt>
                <c:pt idx="3">
                  <c:v>38594</c:v>
                </c:pt>
                <c:pt idx="4">
                  <c:v>38668</c:v>
                </c:pt>
                <c:pt idx="5">
                  <c:v>42585</c:v>
                </c:pt>
                <c:pt idx="6">
                  <c:v>49380</c:v>
                </c:pt>
                <c:pt idx="7">
                  <c:v>46962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556-49B4-9958-3B1B66EDB12E}"/>
            </c:ext>
          </c:extLst>
        </c:ser>
        <c:ser>
          <c:idx val="1"/>
          <c:order val="1"/>
          <c:tx>
            <c:strRef>
              <c:f>'S Workforce trend'!$A$8</c:f>
              <c:strCache>
                <c:ptCount val="1"/>
                <c:pt idx="0">
                  <c:v>Nifer yr gweithwyr cymorth dysgu ysgol mewn swydd</c:v>
                </c:pt>
              </c:strCache>
            </c:strRef>
          </c:tx>
          <c:spPr>
            <a:ln w="28575" cap="rnd">
              <a:solidFill>
                <a:srgbClr val="77933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7933C"/>
              </a:solidFill>
              <a:ln w="9525">
                <a:solidFill>
                  <a:srgbClr val="77933C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8.6346460299382248E-3"/>
                  <c:y val="6.32603406326034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56-49B4-9958-3B1B66EDB12E}"/>
                </c:ext>
              </c:extLst>
            </c:dLbl>
            <c:dLbl>
              <c:idx val="7"/>
              <c:layout>
                <c:manualLayout>
                  <c:x val="-4.8378227004354728E-2"/>
                  <c:y val="7.8703703703703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56-49B4-9958-3B1B66EDB1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 Workforce trend'!$B$6:$I$6</c:f>
              <c:numCache>
                <c:formatCode>General</c:formatCode>
                <c:ptCount val="8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</c:numCache>
            </c:numRef>
          </c:cat>
          <c:val>
            <c:numRef>
              <c:f>'S Workforce trend'!$B$8:$I$8</c:f>
              <c:numCache>
                <c:formatCode>#,##0</c:formatCode>
                <c:ptCount val="8"/>
                <c:pt idx="0">
                  <c:v>29748</c:v>
                </c:pt>
                <c:pt idx="1">
                  <c:v>30275</c:v>
                </c:pt>
                <c:pt idx="2">
                  <c:v>30071</c:v>
                </c:pt>
                <c:pt idx="3">
                  <c:v>32145</c:v>
                </c:pt>
                <c:pt idx="4">
                  <c:v>31887</c:v>
                </c:pt>
                <c:pt idx="5">
                  <c:v>34914</c:v>
                </c:pt>
                <c:pt idx="6">
                  <c:v>38139</c:v>
                </c:pt>
                <c:pt idx="7">
                  <c:v>35010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556-49B4-9958-3B1B66EDB1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56192080"/>
        <c:axId val="-956191536"/>
      </c:lineChart>
      <c:catAx>
        <c:axId val="-956192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56191536"/>
        <c:crosses val="autoZero"/>
        <c:auto val="1"/>
        <c:lblAlgn val="ctr"/>
        <c:lblOffset val="100"/>
        <c:noMultiLvlLbl val="0"/>
      </c:catAx>
      <c:valAx>
        <c:axId val="-956191536"/>
        <c:scaling>
          <c:orientation val="minMax"/>
          <c:min val="2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56192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Qualification!$A$88</c:f>
              <c:strCache>
                <c:ptCount val="1"/>
                <c:pt idx="0">
                  <c:v>HLTA qualification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007534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184-45E4-AA5F-9CB4FE47613D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007534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184-45E4-AA5F-9CB4FE47613D}"/>
              </c:ext>
            </c:extLst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rgbClr val="007534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4184-45E4-AA5F-9CB4FE47613D}"/>
              </c:ext>
            </c:extLst>
          </c:dPt>
          <c:dPt>
            <c:idx val="4"/>
            <c:marker>
              <c:symbol val="none"/>
            </c:marker>
            <c:bubble3D val="0"/>
            <c:spPr>
              <a:ln w="28575" cap="rnd">
                <a:solidFill>
                  <a:srgbClr val="007534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4184-45E4-AA5F-9CB4FE47613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Qualification!$B$87:$F$87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Qualification!$B$88:$F$88</c:f>
              <c:numCache>
                <c:formatCode>#,##0</c:formatCode>
                <c:ptCount val="5"/>
                <c:pt idx="0">
                  <c:v>1480</c:v>
                </c:pt>
                <c:pt idx="1">
                  <c:v>1551</c:v>
                </c:pt>
                <c:pt idx="2">
                  <c:v>1542</c:v>
                </c:pt>
                <c:pt idx="3">
                  <c:v>1761</c:v>
                </c:pt>
                <c:pt idx="4">
                  <c:v>1757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4184-45E4-AA5F-9CB4FE47613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956187728"/>
        <c:axId val="-956185008"/>
      </c:lineChart>
      <c:catAx>
        <c:axId val="-956187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56185008"/>
        <c:crosses val="autoZero"/>
        <c:auto val="1"/>
        <c:lblAlgn val="ctr"/>
        <c:lblOffset val="100"/>
        <c:noMultiLvlLbl val="0"/>
      </c:catAx>
      <c:valAx>
        <c:axId val="-956185008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-956187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0"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Qualification!$A$91</c:f>
              <c:strCache>
                <c:ptCount val="1"/>
                <c:pt idx="0">
                  <c:v>PGCE (eligible to practice)</c:v>
                </c:pt>
              </c:strCache>
            </c:strRef>
          </c:tx>
          <c:spPr>
            <a:ln w="28575" cap="rnd">
              <a:solidFill>
                <a:srgbClr val="017A37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Qualification!$B$90:$F$90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Qualification!$B$91:$F$91</c:f>
              <c:numCache>
                <c:formatCode>#,##0</c:formatCode>
                <c:ptCount val="5"/>
                <c:pt idx="0">
                  <c:v>4418</c:v>
                </c:pt>
                <c:pt idx="1">
                  <c:v>3987</c:v>
                </c:pt>
                <c:pt idx="2">
                  <c:v>4941</c:v>
                </c:pt>
                <c:pt idx="3">
                  <c:v>5820</c:v>
                </c:pt>
                <c:pt idx="4">
                  <c:v>4333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CFB-416A-B14B-DEF108D83DDC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805199184"/>
        <c:axId val="-805199728"/>
      </c:lineChart>
      <c:catAx>
        <c:axId val="-805199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05199728"/>
        <c:crosses val="autoZero"/>
        <c:auto val="1"/>
        <c:lblAlgn val="ctr"/>
        <c:lblOffset val="100"/>
        <c:noMultiLvlLbl val="0"/>
      </c:catAx>
      <c:valAx>
        <c:axId val="-805199728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-805199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%</a:t>
            </a:r>
            <a:r>
              <a:rPr lang="en-GB" baseline="0" dirty="0"/>
              <a:t> </a:t>
            </a:r>
            <a:r>
              <a:rPr lang="en-GB" baseline="0" dirty="0" err="1"/>
              <a:t>lefel</a:t>
            </a:r>
            <a:r>
              <a:rPr lang="en-GB" baseline="0" dirty="0"/>
              <a:t> </a:t>
            </a:r>
            <a:r>
              <a:rPr lang="en-GB" baseline="0" dirty="0" err="1"/>
              <a:t>cymhwyster</a:t>
            </a:r>
            <a:endParaRPr lang="en-GB" dirty="0"/>
          </a:p>
        </c:rich>
      </c:tx>
      <c:layout>
        <c:manualLayout>
          <c:xMode val="edge"/>
          <c:yMode val="edge"/>
          <c:x val="0.37798008425741275"/>
          <c:y val="3.98433670073700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707384730244416E-2"/>
          <c:y val="9.8451671657208528E-2"/>
          <c:w val="0.96205811710567968"/>
          <c:h val="0.79155796617587193"/>
        </c:manualLayout>
      </c:layout>
      <c:barChart>
        <c:barDir val="col"/>
        <c:grouping val="clustered"/>
        <c:varyColors val="0"/>
        <c:ser>
          <c:idx val="1"/>
          <c:order val="1"/>
          <c:spPr>
            <a:solidFill>
              <a:srgbClr val="017A3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Sheet1!$C$2:$C$10</c:f>
              <c:strCache>
                <c:ptCount val="9"/>
                <c:pt idx="0">
                  <c:v>Lefel 8</c:v>
                </c:pt>
                <c:pt idx="1">
                  <c:v>Lefel 7</c:v>
                </c:pt>
                <c:pt idx="2">
                  <c:v>Lefel 6</c:v>
                </c:pt>
                <c:pt idx="3">
                  <c:v>Lefel 5</c:v>
                </c:pt>
                <c:pt idx="4">
                  <c:v>Lefel 4</c:v>
                </c:pt>
                <c:pt idx="5">
                  <c:v>Lefel 3</c:v>
                </c:pt>
                <c:pt idx="6">
                  <c:v>Lefel 2</c:v>
                </c:pt>
                <c:pt idx="7">
                  <c:v>Lefel 1</c:v>
                </c:pt>
                <c:pt idx="8">
                  <c:v>Anhysbys</c:v>
                </c:pt>
              </c:strCache>
            </c:strRef>
          </c:cat>
          <c:val>
            <c:numRef>
              <c:f>Sheet1!$E$2:$E$10</c:f>
              <c:numCache>
                <c:formatCode>0.0%</c:formatCode>
                <c:ptCount val="9"/>
                <c:pt idx="0">
                  <c:v>2E-3</c:v>
                </c:pt>
                <c:pt idx="1">
                  <c:v>0.13200000000000001</c:v>
                </c:pt>
                <c:pt idx="2">
                  <c:v>0.151</c:v>
                </c:pt>
                <c:pt idx="3">
                  <c:v>2.1000000000000001E-2</c:v>
                </c:pt>
                <c:pt idx="4">
                  <c:v>4.2999999999999997E-2</c:v>
                </c:pt>
                <c:pt idx="5">
                  <c:v>8.4000000000000005E-2</c:v>
                </c:pt>
                <c:pt idx="6">
                  <c:v>7.5999999999999998E-2</c:v>
                </c:pt>
                <c:pt idx="7">
                  <c:v>3.0000000000000001E-3</c:v>
                </c:pt>
                <c:pt idx="8">
                  <c:v>0.48699999999999999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85-4A17-B679-832CC165851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956186096"/>
        <c:axId val="-95618555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Sheet1!$C$2:$C$10</c15:sqref>
                        </c15:formulaRef>
                      </c:ext>
                    </c:extLst>
                    <c:strCache>
                      <c:ptCount val="9"/>
                      <c:pt idx="0">
                        <c:v>Lefel 8</c:v>
                      </c:pt>
                      <c:pt idx="1">
                        <c:v>Lefel 7</c:v>
                      </c:pt>
                      <c:pt idx="2">
                        <c:v>Lefel 6</c:v>
                      </c:pt>
                      <c:pt idx="3">
                        <c:v>Lefel 5</c:v>
                      </c:pt>
                      <c:pt idx="4">
                        <c:v>Lefel 4</c:v>
                      </c:pt>
                      <c:pt idx="5">
                        <c:v>Lefel 3</c:v>
                      </c:pt>
                      <c:pt idx="6">
                        <c:v>Lefel 2</c:v>
                      </c:pt>
                      <c:pt idx="7">
                        <c:v>Lefel 1</c:v>
                      </c:pt>
                      <c:pt idx="8">
                        <c:v>Anhysbys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Sheet1!$D$2:$D$10</c15:sqref>
                        </c15:formulaRef>
                      </c:ext>
                    </c:extLst>
                    <c:numCache>
                      <c:formatCode>#,##0</c:formatCode>
                      <c:ptCount val="9"/>
                      <c:pt idx="0" formatCode="General">
                        <c:v>93</c:v>
                      </c:pt>
                      <c:pt idx="1">
                        <c:v>6199</c:v>
                      </c:pt>
                      <c:pt idx="2">
                        <c:v>7091</c:v>
                      </c:pt>
                      <c:pt idx="3">
                        <c:v>1002</c:v>
                      </c:pt>
                      <c:pt idx="4">
                        <c:v>2017</c:v>
                      </c:pt>
                      <c:pt idx="5">
                        <c:v>3924</c:v>
                      </c:pt>
                      <c:pt idx="6">
                        <c:v>3581</c:v>
                      </c:pt>
                      <c:pt idx="7" formatCode="General">
                        <c:v>163</c:v>
                      </c:pt>
                      <c:pt idx="8">
                        <c:v>22892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B885-4A17-B679-832CC1658511}"/>
                  </c:ext>
                </c:extLst>
              </c15:ser>
            </c15:filteredBarSeries>
          </c:ext>
        </c:extLst>
      </c:barChart>
      <c:catAx>
        <c:axId val="-956186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56185552"/>
        <c:crosses val="autoZero"/>
        <c:auto val="1"/>
        <c:lblAlgn val="ctr"/>
        <c:lblOffset val="100"/>
        <c:noMultiLvlLbl val="0"/>
      </c:catAx>
      <c:valAx>
        <c:axId val="-95618555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-956186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%</a:t>
            </a:r>
            <a:r>
              <a:rPr lang="en-GB" baseline="0" dirty="0"/>
              <a:t> o </a:t>
            </a:r>
            <a:r>
              <a:rPr lang="en-GB" baseline="0" dirty="0" err="1"/>
              <a:t>bynciau</a:t>
            </a:r>
            <a:r>
              <a:rPr lang="en-GB" baseline="0" dirty="0"/>
              <a:t> </a:t>
            </a:r>
            <a:r>
              <a:rPr lang="en-GB" baseline="0" dirty="0" err="1"/>
              <a:t>blaenoriaeth</a:t>
            </a:r>
            <a:r>
              <a:rPr lang="en-GB" baseline="0" dirty="0"/>
              <a:t> </a:t>
            </a:r>
            <a:r>
              <a:rPr lang="en-GB" baseline="0" dirty="0" err="1"/>
              <a:t>fesul</a:t>
            </a:r>
            <a:r>
              <a:rPr lang="en-GB" baseline="0" dirty="0"/>
              <a:t> </a:t>
            </a:r>
            <a:r>
              <a:rPr lang="en-GB" baseline="0" dirty="0" err="1"/>
              <a:t>cyfnod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8386237328044323E-2"/>
          <c:y val="0.14263477607008221"/>
          <c:w val="0.9481090809012328"/>
          <c:h val="0.6298610595955032"/>
        </c:manualLayout>
      </c:layout>
      <c:barChart>
        <c:barDir val="col"/>
        <c:grouping val="clustered"/>
        <c:varyColors val="0"/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A3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86D-4108-A04D-1983FD15C18E}"/>
              </c:ext>
            </c:extLst>
          </c:dPt>
          <c:dPt>
            <c:idx val="1"/>
            <c:invertIfNegative val="0"/>
            <c:bubble3D val="0"/>
            <c:spPr>
              <a:solidFill>
                <a:srgbClr val="750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486D-4108-A04D-1983FD15C18E}"/>
              </c:ext>
            </c:extLst>
          </c:dPt>
          <c:dPt>
            <c:idx val="2"/>
            <c:invertIfNegative val="0"/>
            <c:bubble3D val="0"/>
            <c:spPr>
              <a:solidFill>
                <a:srgbClr val="A8117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86D-4108-A04D-1983FD15C18E}"/>
              </c:ext>
            </c:extLst>
          </c:dPt>
          <c:dPt>
            <c:idx val="3"/>
            <c:invertIfNegative val="0"/>
            <c:bubble3D val="0"/>
            <c:spPr>
              <a:solidFill>
                <a:srgbClr val="295D7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486D-4108-A04D-1983FD15C18E}"/>
              </c:ext>
            </c:extLst>
          </c:dPt>
          <c:dPt>
            <c:idx val="4"/>
            <c:invertIfNegative val="0"/>
            <c:bubble3D val="0"/>
            <c:spPr>
              <a:solidFill>
                <a:srgbClr val="65C21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86D-4108-A04D-1983FD15C18E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486D-4108-A04D-1983FD15C18E}"/>
              </c:ext>
            </c:extLst>
          </c:dPt>
          <c:dPt>
            <c:idx val="6"/>
            <c:invertIfNegative val="0"/>
            <c:bubble3D val="0"/>
            <c:spPr>
              <a:solidFill>
                <a:srgbClr val="11A6A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86D-4108-A04D-1983FD15C1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'6,7,8 by LA,phase &amp; WL'!$B$63:$B$69</c:f>
              <c:strCache>
                <c:ptCount val="7"/>
                <c:pt idx="0">
                  <c:v>Cynradd</c:v>
                </c:pt>
                <c:pt idx="1">
                  <c:v>Canol</c:v>
                </c:pt>
                <c:pt idx="2">
                  <c:v>Uwchradd</c:v>
                </c:pt>
                <c:pt idx="3">
                  <c:v>Arbennig</c:v>
                </c:pt>
                <c:pt idx="4">
                  <c:v>Cyflenwi</c:v>
                </c:pt>
                <c:pt idx="5">
                  <c:v>Eraill mewn swydd</c:v>
                </c:pt>
                <c:pt idx="6">
                  <c:v>Eraill nad ydynt mewn swydd</c:v>
                </c:pt>
              </c:strCache>
            </c:strRef>
          </c:cat>
          <c:val>
            <c:numRef>
              <c:f>'6,7,8 by LA,phase &amp; WL'!$D$63:$D$69</c:f>
              <c:numCache>
                <c:formatCode>0.0%</c:formatCode>
                <c:ptCount val="7"/>
                <c:pt idx="0">
                  <c:v>6.2277580071174378E-2</c:v>
                </c:pt>
                <c:pt idx="1">
                  <c:v>1.2455516014234875E-2</c:v>
                </c:pt>
                <c:pt idx="2">
                  <c:v>9.6085409252669035E-2</c:v>
                </c:pt>
                <c:pt idx="3">
                  <c:v>2.1352313167259787E-2</c:v>
                </c:pt>
                <c:pt idx="4">
                  <c:v>0.38256227758007116</c:v>
                </c:pt>
                <c:pt idx="5">
                  <c:v>3.3807829181494664E-2</c:v>
                </c:pt>
                <c:pt idx="6">
                  <c:v>0.3914590747330961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6D-4108-A04D-1983FD15C18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956187184"/>
        <c:axId val="-95618664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'6,7,8 by LA,phase &amp; WL'!$B$63:$B$69</c15:sqref>
                        </c15:formulaRef>
                      </c:ext>
                    </c:extLst>
                    <c:strCache>
                      <c:ptCount val="7"/>
                      <c:pt idx="0">
                        <c:v>Cynradd</c:v>
                      </c:pt>
                      <c:pt idx="1">
                        <c:v>Canol</c:v>
                      </c:pt>
                      <c:pt idx="2">
                        <c:v>Uwchradd</c:v>
                      </c:pt>
                      <c:pt idx="3">
                        <c:v>Arbennig</c:v>
                      </c:pt>
                      <c:pt idx="4">
                        <c:v>Cyflenwi</c:v>
                      </c:pt>
                      <c:pt idx="5">
                        <c:v>Eraill mewn swydd</c:v>
                      </c:pt>
                      <c:pt idx="6">
                        <c:v>Eraill nad ydynt mewn swydd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'6,7,8 by LA,phase &amp; WL'!$C$63:$C$69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35</c:v>
                      </c:pt>
                      <c:pt idx="1">
                        <c:v>7</c:v>
                      </c:pt>
                      <c:pt idx="2">
                        <c:v>54</c:v>
                      </c:pt>
                      <c:pt idx="3">
                        <c:v>12</c:v>
                      </c:pt>
                      <c:pt idx="4">
                        <c:v>215</c:v>
                      </c:pt>
                      <c:pt idx="5">
                        <c:v>19</c:v>
                      </c:pt>
                      <c:pt idx="6">
                        <c:v>220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486D-4108-A04D-1983FD15C18E}"/>
                  </c:ext>
                </c:extLst>
              </c15:ser>
            </c15:filteredBarSeries>
          </c:ext>
        </c:extLst>
      </c:barChart>
      <c:catAx>
        <c:axId val="-95618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56186640"/>
        <c:crosses val="autoZero"/>
        <c:auto val="1"/>
        <c:lblAlgn val="ctr"/>
        <c:lblOffset val="100"/>
        <c:noMultiLvlLbl val="0"/>
      </c:catAx>
      <c:valAx>
        <c:axId val="-95618664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-956187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% </a:t>
            </a:r>
            <a:r>
              <a:rPr lang="en-GB" dirty="0" err="1"/>
              <a:t>cyflenwi</a:t>
            </a:r>
            <a:r>
              <a:rPr lang="en-GB" dirty="0"/>
              <a:t> </a:t>
            </a:r>
            <a:r>
              <a:rPr lang="en-GB" dirty="0" err="1"/>
              <a:t>a’r</a:t>
            </a:r>
            <a:r>
              <a:rPr lang="en-GB" dirty="0"/>
              <a:t> </a:t>
            </a:r>
            <a:r>
              <a:rPr lang="en-GB" dirty="0" err="1"/>
              <a:t>gallu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siarad</a:t>
            </a:r>
            <a:r>
              <a:rPr lang="en-GB" dirty="0"/>
              <a:t> Cymraeg</a:t>
            </a:r>
            <a:r>
              <a:rPr lang="en-GB" baseline="0" dirty="0"/>
              <a:t> 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65C21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B98-40AD-B23C-D197D4F5554D}"/>
              </c:ext>
            </c:extLst>
          </c:dPt>
          <c:dPt>
            <c:idx val="1"/>
            <c:invertIfNegative val="0"/>
            <c:bubble3D val="0"/>
            <c:spPr>
              <a:solidFill>
                <a:srgbClr val="A8117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8B98-40AD-B23C-D197D4F5554D}"/>
              </c:ext>
            </c:extLst>
          </c:dPt>
          <c:dPt>
            <c:idx val="2"/>
            <c:invertIfNegative val="0"/>
            <c:bubble3D val="0"/>
            <c:spPr>
              <a:solidFill>
                <a:srgbClr val="11A6A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B98-40AD-B23C-D197D4F5554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Supply!$R$10:$R$12</c:f>
              <c:strCache>
                <c:ptCount val="3"/>
                <c:pt idx="0">
                  <c:v>Siarad Cymraeg</c:v>
                </c:pt>
                <c:pt idx="1">
                  <c:v>Ddim yn gallu siarad Cymraeg</c:v>
                </c:pt>
                <c:pt idx="2">
                  <c:v>Anhysbys</c:v>
                </c:pt>
              </c:strCache>
            </c:strRef>
          </c:cat>
          <c:val>
            <c:numRef>
              <c:f>Supply!$T$10:$T$12</c:f>
              <c:numCache>
                <c:formatCode>0.0%</c:formatCode>
                <c:ptCount val="3"/>
                <c:pt idx="0">
                  <c:v>0.16800000000000001</c:v>
                </c:pt>
                <c:pt idx="1">
                  <c:v>0.82399999999999995</c:v>
                </c:pt>
                <c:pt idx="2">
                  <c:v>8.0000000000000002E-3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98-40AD-B23C-D197D4F5554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805187760"/>
        <c:axId val="-80518721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Supply!$R$10:$R$12</c15:sqref>
                        </c15:formulaRef>
                      </c:ext>
                    </c:extLst>
                    <c:strCache>
                      <c:ptCount val="3"/>
                      <c:pt idx="0">
                        <c:v>Siarad Cymraeg</c:v>
                      </c:pt>
                      <c:pt idx="1">
                        <c:v>Ddim yn gallu siarad Cymraeg</c:v>
                      </c:pt>
                      <c:pt idx="2">
                        <c:v>Anhysbys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Supply!$S$10:$S$12</c15:sqref>
                        </c15:formulaRef>
                      </c:ext>
                    </c:extLst>
                    <c:numCache>
                      <c:formatCode>#,##0</c:formatCode>
                      <c:ptCount val="3"/>
                      <c:pt idx="0">
                        <c:v>1875</c:v>
                      </c:pt>
                      <c:pt idx="1">
                        <c:v>9207</c:v>
                      </c:pt>
                      <c:pt idx="2" formatCode="General">
                        <c:v>94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8B98-40AD-B23C-D197D4F5554D}"/>
                  </c:ext>
                </c:extLst>
              </c15:ser>
            </c15:filteredBarSeries>
          </c:ext>
        </c:extLst>
      </c:barChart>
      <c:catAx>
        <c:axId val="-805187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05187216"/>
        <c:crosses val="autoZero"/>
        <c:auto val="1"/>
        <c:lblAlgn val="ctr"/>
        <c:lblOffset val="100"/>
        <c:noMultiLvlLbl val="0"/>
      </c:catAx>
      <c:valAx>
        <c:axId val="-805187216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-805187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6" cy="497759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744" y="0"/>
            <a:ext cx="2946345" cy="497759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80582A08-7C11-43BB-BEB2-3A785D17C822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7848"/>
            <a:ext cx="5437822" cy="3907564"/>
          </a:xfrm>
          <a:prstGeom prst="rect">
            <a:avLst/>
          </a:prstGeom>
        </p:spPr>
        <p:txBody>
          <a:bodyPr vert="horz" lIns="91294" tIns="45647" rIns="91294" bIns="4564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880"/>
            <a:ext cx="2946346" cy="497759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744" y="9428880"/>
            <a:ext cx="2946345" cy="497759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ADD86011-4164-4E00-A601-9AA21F7476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268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D86011-4164-4E00-A601-9AA21F7476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468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D86011-4164-4E00-A601-9AA21F7476C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041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y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E4E62-626B-46BE-8CE2-A7037D511F5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2370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E33A5-2480-4F37-800F-5D653B972E38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3608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E33A5-2480-4F37-800F-5D653B972E38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754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E33A5-2480-4F37-800F-5D653B972E38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833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D86011-4164-4E00-A601-9AA21F7476C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786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D86011-4164-4E00-A601-9AA21F7476C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63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D86011-4164-4E00-A601-9AA21F7476C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707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E4E62-626B-46BE-8CE2-A7037D511F5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4740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D86011-4164-4E00-A601-9AA21F7476C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643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D86011-4164-4E00-A601-9AA21F7476C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888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y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D86011-4164-4E00-A601-9AA21F7476C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4471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2937">
              <a:defRPr/>
            </a:pPr>
            <a:fld id="{ADD86011-4164-4E00-A601-9AA21F7476CA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12937">
                <a:defRPr/>
              </a:pPr>
              <a:t>10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41371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5CEAC5B-AFA0-4BFC-A55B-ABA1A8E08E24}"/>
              </a:ext>
            </a:extLst>
          </p:cNvPr>
          <p:cNvSpPr/>
          <p:nvPr/>
        </p:nvSpPr>
        <p:spPr>
          <a:xfrm>
            <a:off x="145253" y="156049"/>
            <a:ext cx="11917858" cy="5759531"/>
          </a:xfrm>
          <a:prstGeom prst="rect">
            <a:avLst/>
          </a:prstGeom>
          <a:solidFill>
            <a:srgbClr val="006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A8E1B-D8DF-45DF-BAB9-272F0E646D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6743" y="2110189"/>
            <a:ext cx="8955626" cy="60760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Welsh title</a:t>
            </a:r>
            <a:endParaRPr lang="en-GB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2E874F3-E832-4ACE-B304-0981CEDA5D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6743" y="2980344"/>
            <a:ext cx="8955626" cy="60760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554E816-EC6D-427E-8AE6-BA13459E10DC}"/>
              </a:ext>
            </a:extLst>
          </p:cNvPr>
          <p:cNvGrpSpPr/>
          <p:nvPr/>
        </p:nvGrpSpPr>
        <p:grpSpPr>
          <a:xfrm>
            <a:off x="145253" y="6057552"/>
            <a:ext cx="11917858" cy="212826"/>
            <a:chOff x="145253" y="5408620"/>
            <a:chExt cx="11917858" cy="21282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FE47855-12AB-4C32-9CAB-D4E7350BDEF7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E057D98-CEBF-4409-84C9-A0A6F6B28557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D4DD4F9-0CFF-4A66-B305-6AE4BEA7F456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E2988E7-47E5-45A4-91D8-7D79ACA58FB6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12B6924D-88A9-4517-AF0E-9A95D716D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42" y="159488"/>
            <a:ext cx="2109269" cy="194734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B857F45-F52A-4CEC-8FB1-081841FFC49A}"/>
              </a:ext>
            </a:extLst>
          </p:cNvPr>
          <p:cNvSpPr txBox="1"/>
          <p:nvPr/>
        </p:nvSpPr>
        <p:spPr>
          <a:xfrm>
            <a:off x="69897" y="6332619"/>
            <a:ext cx="463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6534"/>
                </a:solidFill>
              </a:rPr>
              <a:t>www.cga.cymru | www.ewc.wales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0EAE25E-1AFF-4DDD-9A86-1BD2102B12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6743" y="4721193"/>
            <a:ext cx="8955626" cy="40022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44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45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759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605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268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D7EB7EBC-CB68-4A6F-89DE-558AC6F777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content</a:t>
            </a:r>
            <a:endParaRPr lang="en-GB" dirty="0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B60A6AC8-4D05-49E4-B911-3CD0F48E6C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427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B4E39F02-0C63-4CE7-A283-26E9E839F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297487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heading</a:t>
            </a:r>
            <a:endParaRPr lang="en-GB" dirty="0"/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1CDF28B-D908-40B0-9BFD-758E1410A1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297486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heading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 userDrawn="1"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 userDrawn="1"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 userDrawn="1"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 userDrawn="1"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 userDrawn="1"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393AC00-0F5F-4046-BD48-E92607D50937}"/>
              </a:ext>
            </a:extLst>
          </p:cNvPr>
          <p:cNvSpPr txBox="1"/>
          <p:nvPr userDrawn="1"/>
        </p:nvSpPr>
        <p:spPr>
          <a:xfrm>
            <a:off x="11430089" y="6536469"/>
            <a:ext cx="656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B35584F-AEA0-41F1-B84F-78A7530C4FEF}" type="slidenum">
              <a:rPr lang="en-GB" sz="1200" smtClean="0"/>
              <a:pPr algn="r"/>
              <a:t>‹#›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43261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D7EB7EBC-CB68-4A6F-89DE-558AC6F777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06534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content</a:t>
            </a:r>
            <a:endParaRPr lang="en-GB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B4E39F02-0C63-4CE7-A283-26E9E839F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297487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6534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heading</a:t>
            </a:r>
            <a:endParaRPr lang="en-GB" dirty="0"/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1CDF28B-D908-40B0-9BFD-758E1410A1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297486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6534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heading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1DBA70FA-85AE-4714-A412-A5225513433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4277" y="1645104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06534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844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61141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-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5CEAC5B-AFA0-4BFC-A55B-ABA1A8E08E24}"/>
              </a:ext>
            </a:extLst>
          </p:cNvPr>
          <p:cNvSpPr/>
          <p:nvPr/>
        </p:nvSpPr>
        <p:spPr>
          <a:xfrm>
            <a:off x="128889" y="159488"/>
            <a:ext cx="11934222" cy="5092996"/>
          </a:xfrm>
          <a:prstGeom prst="rect">
            <a:avLst/>
          </a:prstGeom>
          <a:solidFill>
            <a:srgbClr val="006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">
              <a:solidFill>
                <a:schemeClr val="bg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554E816-EC6D-427E-8AE6-BA13459E10DC}"/>
              </a:ext>
            </a:extLst>
          </p:cNvPr>
          <p:cNvGrpSpPr/>
          <p:nvPr/>
        </p:nvGrpSpPr>
        <p:grpSpPr>
          <a:xfrm>
            <a:off x="145253" y="5408620"/>
            <a:ext cx="11917858" cy="212826"/>
            <a:chOff x="145253" y="5408620"/>
            <a:chExt cx="11917858" cy="21282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FE47855-12AB-4C32-9CAB-D4E7350BDEF7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E057D98-CEBF-4409-84C9-A0A6F6B28557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D4DD4F9-0CFF-4A66-B305-6AE4BEA7F456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E2988E7-47E5-45A4-91D8-7D79ACA58FB6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12B6924D-88A9-4517-AF0E-9A95D716D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42" y="159488"/>
            <a:ext cx="2109269" cy="194734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B857F45-F52A-4CEC-8FB1-081841FFC49A}"/>
              </a:ext>
            </a:extLst>
          </p:cNvPr>
          <p:cNvSpPr txBox="1"/>
          <p:nvPr/>
        </p:nvSpPr>
        <p:spPr>
          <a:xfrm>
            <a:off x="326743" y="5935096"/>
            <a:ext cx="4638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6534"/>
                </a:solidFill>
              </a:rPr>
              <a:t>www.cga.cymru</a:t>
            </a:r>
          </a:p>
          <a:p>
            <a:r>
              <a:rPr lang="en-GB" dirty="0">
                <a:solidFill>
                  <a:srgbClr val="006534"/>
                </a:solidFill>
              </a:rPr>
              <a:t>www.ewc.wales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B8A0D4AB-3F42-4DEF-94B0-3EFBA05B07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023155" cy="643435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 err="1"/>
              <a:t>Cysylltwch</a:t>
            </a:r>
            <a:r>
              <a:rPr lang="en-US" dirty="0"/>
              <a:t> â </a:t>
            </a:r>
            <a:r>
              <a:rPr lang="en-US" dirty="0" err="1"/>
              <a:t>ni</a:t>
            </a:r>
            <a:endParaRPr lang="en-GB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65D6060-AD11-4ABA-A57A-212C1F24AAE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023154" cy="643435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Contact us</a:t>
            </a:r>
            <a:endParaRPr lang="en-GB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61D761EB-0A15-4517-A409-2CF45BA7A8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278853"/>
            <a:ext cx="5023155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content</a:t>
            </a:r>
            <a:endParaRPr lang="en-GB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6B24EEBE-CFD3-4094-BDB8-D40379E1B5D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4277" y="1343176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content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D04289-6FFE-47E8-AF0F-C21D7B0C97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59" b="23733"/>
          <a:stretch/>
        </p:blipFill>
        <p:spPr>
          <a:xfrm>
            <a:off x="9529734" y="5930611"/>
            <a:ext cx="2509130" cy="76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76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609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00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28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52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2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FA3E7-F096-4E49-955C-63E9662989EA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01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A1B407-900A-4FB7-9739-5116EECD7E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6743" y="2110189"/>
            <a:ext cx="8955626" cy="1878487"/>
          </a:xfrm>
        </p:spPr>
        <p:txBody>
          <a:bodyPr>
            <a:noAutofit/>
          </a:bodyPr>
          <a:lstStyle/>
          <a:p>
            <a:r>
              <a:rPr lang="cy-GB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Gweithwyr cymorth dysgu yng Nghymru: tueddiadau, heriau, a llwybrau polisi</a:t>
            </a:r>
            <a:endParaRPr lang="en-GB" sz="4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BEF434-5E48-4B26-88E3-4C99A613D86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640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23E5B30-90ED-4684-B608-1043E509B2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39700" y="96041"/>
            <a:ext cx="6316473" cy="441521"/>
          </a:xfrm>
        </p:spPr>
        <p:txBody>
          <a:bodyPr>
            <a:normAutofit fontScale="97500"/>
          </a:bodyPr>
          <a:lstStyle/>
          <a:p>
            <a:r>
              <a:rPr lang="en-GB" sz="2400" dirty="0" err="1"/>
              <a:t>Gweithwyr</a:t>
            </a:r>
            <a:r>
              <a:rPr lang="en-GB" sz="2400" dirty="0"/>
              <a:t> </a:t>
            </a:r>
            <a:r>
              <a:rPr lang="en-GB" sz="2400" dirty="0" err="1"/>
              <a:t>Cymorth</a:t>
            </a:r>
            <a:r>
              <a:rPr lang="en-GB" sz="2400" dirty="0"/>
              <a:t> </a:t>
            </a:r>
            <a:r>
              <a:rPr lang="en-GB" sz="2400" dirty="0" err="1"/>
              <a:t>Dysgu</a:t>
            </a:r>
            <a:r>
              <a:rPr lang="en-GB" sz="2400" dirty="0"/>
              <a:t> Ysgol </a:t>
            </a:r>
            <a:r>
              <a:rPr lang="en-GB" sz="2400" dirty="0" err="1"/>
              <a:t>Cyflenwi</a:t>
            </a:r>
            <a:endParaRPr lang="en-GB" sz="24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0FCB068-221A-45B4-91A6-8F42C7C13087}"/>
              </a:ext>
            </a:extLst>
          </p:cNvPr>
          <p:cNvGraphicFramePr>
            <a:graphicFrameLocks noGrp="1"/>
          </p:cNvGraphicFramePr>
          <p:nvPr/>
        </p:nvGraphicFramePr>
        <p:xfrm>
          <a:off x="268387" y="906894"/>
          <a:ext cx="5370505" cy="2298624"/>
        </p:xfrm>
        <a:graphic>
          <a:graphicData uri="http://schemas.openxmlformats.org/drawingml/2006/table">
            <a:tbl>
              <a:tblPr/>
              <a:tblGrid>
                <a:gridCol w="1692077">
                  <a:extLst>
                    <a:ext uri="{9D8B030D-6E8A-4147-A177-3AD203B41FA5}">
                      <a16:colId xmlns:a16="http://schemas.microsoft.com/office/drawing/2014/main" val="2788592022"/>
                    </a:ext>
                  </a:extLst>
                </a:gridCol>
                <a:gridCol w="1839214">
                  <a:extLst>
                    <a:ext uri="{9D8B030D-6E8A-4147-A177-3AD203B41FA5}">
                      <a16:colId xmlns:a16="http://schemas.microsoft.com/office/drawing/2014/main" val="2008220307"/>
                    </a:ext>
                  </a:extLst>
                </a:gridCol>
                <a:gridCol w="1839214">
                  <a:extLst>
                    <a:ext uri="{9D8B030D-6E8A-4147-A177-3AD203B41FA5}">
                      <a16:colId xmlns:a16="http://schemas.microsoft.com/office/drawing/2014/main" val="3908780196"/>
                    </a:ext>
                  </a:extLst>
                </a:gridCol>
              </a:tblGrid>
              <a:tr h="191552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195993"/>
                  </a:ext>
                </a:extLst>
              </a:tr>
              <a:tr h="191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 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3,484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103284"/>
                  </a:ext>
                </a:extLst>
              </a:tr>
              <a:tr h="191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278015"/>
                  </a:ext>
                </a:extLst>
              </a:tr>
              <a:tr h="191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6187752"/>
                  </a:ext>
                </a:extLst>
              </a:tr>
              <a:tr h="191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9.8%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183074"/>
                  </a:ext>
                </a:extLst>
              </a:tr>
              <a:tr h="191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941515"/>
                  </a:ext>
                </a:extLst>
              </a:tr>
              <a:tr h="191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8798339"/>
                  </a:ext>
                </a:extLst>
              </a:tr>
              <a:tr h="191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737308"/>
                  </a:ext>
                </a:extLst>
              </a:tr>
              <a:tr h="191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932445"/>
                  </a:ext>
                </a:extLst>
              </a:tr>
              <a:tr h="191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2986877"/>
                  </a:ext>
                </a:extLst>
              </a:tr>
              <a:tr h="191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65+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337080"/>
                  </a:ext>
                </a:extLst>
              </a:tr>
              <a:tr h="19155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11,176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377287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CA7E3E5-1B2E-49E6-A9E2-3B5881AC2895}"/>
              </a:ext>
            </a:extLst>
          </p:cNvPr>
          <p:cNvSpPr txBox="1"/>
          <p:nvPr/>
        </p:nvSpPr>
        <p:spPr>
          <a:xfrm>
            <a:off x="139701" y="537562"/>
            <a:ext cx="5596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Nifer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cyflenwi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fesul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oedran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yn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2024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661AB4E-1E5F-4F7D-B713-7948E1EF5DB6}"/>
              </a:ext>
            </a:extLst>
          </p:cNvPr>
          <p:cNvGraphicFramePr>
            <a:graphicFrameLocks noGrp="1"/>
          </p:cNvGraphicFramePr>
          <p:nvPr/>
        </p:nvGraphicFramePr>
        <p:xfrm>
          <a:off x="268387" y="4791372"/>
          <a:ext cx="5370507" cy="977490"/>
        </p:xfrm>
        <a:graphic>
          <a:graphicData uri="http://schemas.openxmlformats.org/drawingml/2006/table">
            <a:tbl>
              <a:tblPr/>
              <a:tblGrid>
                <a:gridCol w="3579713">
                  <a:extLst>
                    <a:ext uri="{9D8B030D-6E8A-4147-A177-3AD203B41FA5}">
                      <a16:colId xmlns:a16="http://schemas.microsoft.com/office/drawing/2014/main" val="2550502505"/>
                    </a:ext>
                  </a:extLst>
                </a:gridCol>
                <a:gridCol w="895397">
                  <a:extLst>
                    <a:ext uri="{9D8B030D-6E8A-4147-A177-3AD203B41FA5}">
                      <a16:colId xmlns:a16="http://schemas.microsoft.com/office/drawing/2014/main" val="1508859273"/>
                    </a:ext>
                  </a:extLst>
                </a:gridCol>
                <a:gridCol w="895397">
                  <a:extLst>
                    <a:ext uri="{9D8B030D-6E8A-4147-A177-3AD203B41FA5}">
                      <a16:colId xmlns:a16="http://schemas.microsoft.com/office/drawing/2014/main" val="295678953"/>
                    </a:ext>
                  </a:extLst>
                </a:gridCol>
              </a:tblGrid>
              <a:tr h="195498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58539"/>
                  </a:ext>
                </a:extLst>
              </a:tr>
              <a:tr h="19549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GCDY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1,875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9970645"/>
                  </a:ext>
                </a:extLst>
              </a:tr>
              <a:tr h="19549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GCDY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Cymraeg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9,207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142865"/>
                  </a:ext>
                </a:extLst>
              </a:tr>
              <a:tr h="19549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Anhysbys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191323"/>
                  </a:ext>
                </a:extLst>
              </a:tr>
              <a:tr h="19549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11,176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303111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40DDF1C-19F6-49A4-B2D6-C2D229D3155A}"/>
              </a:ext>
            </a:extLst>
          </p:cNvPr>
          <p:cNvSpPr txBox="1"/>
          <p:nvPr/>
        </p:nvSpPr>
        <p:spPr>
          <a:xfrm>
            <a:off x="139701" y="4608843"/>
            <a:ext cx="3584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Gallu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siarad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Cymraeg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yn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7A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2024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7A3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B0433FC2-CAAA-43E9-B71D-83BC79767482}"/>
              </a:ext>
            </a:extLst>
          </p:cNvPr>
          <p:cNvGraphicFramePr>
            <a:graphicFrameLocks/>
          </p:cNvGraphicFramePr>
          <p:nvPr/>
        </p:nvGraphicFramePr>
        <p:xfrm>
          <a:off x="6050632" y="3574998"/>
          <a:ext cx="5442579" cy="2998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86D53737-DD66-43B9-BC72-66779F8BA005}"/>
              </a:ext>
            </a:extLst>
          </p:cNvPr>
          <p:cNvGraphicFramePr>
            <a:graphicFrameLocks/>
          </p:cNvGraphicFramePr>
          <p:nvPr/>
        </p:nvGraphicFramePr>
        <p:xfrm>
          <a:off x="5909104" y="457000"/>
          <a:ext cx="5725633" cy="2826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39283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050E57A-B198-4F3F-B5B0-07502837B6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0364" y="85614"/>
            <a:ext cx="5023372" cy="499784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Dargadwedd</a:t>
            </a:r>
            <a:r>
              <a:rPr lang="en-GB" dirty="0"/>
              <a:t> - </a:t>
            </a:r>
            <a:r>
              <a:rPr lang="en-GB" dirty="0" err="1"/>
              <a:t>tuedd</a:t>
            </a:r>
            <a:r>
              <a:rPr lang="en-GB" dirty="0"/>
              <a:t> </a:t>
            </a:r>
            <a:r>
              <a:rPr lang="en-GB" dirty="0" err="1"/>
              <a:t>pum</a:t>
            </a:r>
            <a:r>
              <a:rPr lang="en-GB" dirty="0"/>
              <a:t> </a:t>
            </a:r>
            <a:r>
              <a:rPr lang="en-GB" dirty="0" err="1"/>
              <a:t>mlynedd</a:t>
            </a:r>
            <a:endParaRPr lang="en-GB" dirty="0"/>
          </a:p>
        </p:txBody>
      </p:sp>
      <p:graphicFrame>
        <p:nvGraphicFramePr>
          <p:cNvPr id="7" name="Content Placeholder 12">
            <a:extLst>
              <a:ext uri="{FF2B5EF4-FFF2-40B4-BE49-F238E27FC236}">
                <a16:creationId xmlns:a16="http://schemas.microsoft.com/office/drawing/2014/main" id="{78314446-2123-462F-BA67-1F90225902CB}"/>
              </a:ext>
            </a:extLst>
          </p:cNvPr>
          <p:cNvGraphicFramePr>
            <a:graphicFrameLocks/>
          </p:cNvGraphicFramePr>
          <p:nvPr/>
        </p:nvGraphicFramePr>
        <p:xfrm>
          <a:off x="135376" y="552382"/>
          <a:ext cx="10812330" cy="1368000"/>
        </p:xfrm>
        <a:graphic>
          <a:graphicData uri="http://schemas.openxmlformats.org/drawingml/2006/table">
            <a:tbl>
              <a:tblPr/>
              <a:tblGrid>
                <a:gridCol w="3972570">
                  <a:extLst>
                    <a:ext uri="{9D8B030D-6E8A-4147-A177-3AD203B41FA5}">
                      <a16:colId xmlns:a16="http://schemas.microsoft.com/office/drawing/2014/main" val="3290220878"/>
                    </a:ext>
                  </a:extLst>
                </a:gridCol>
                <a:gridCol w="683976">
                  <a:extLst>
                    <a:ext uri="{9D8B030D-6E8A-4147-A177-3AD203B41FA5}">
                      <a16:colId xmlns:a16="http://schemas.microsoft.com/office/drawing/2014/main" val="1982281961"/>
                    </a:ext>
                  </a:extLst>
                </a:gridCol>
                <a:gridCol w="683976">
                  <a:extLst>
                    <a:ext uri="{9D8B030D-6E8A-4147-A177-3AD203B41FA5}">
                      <a16:colId xmlns:a16="http://schemas.microsoft.com/office/drawing/2014/main" val="2910585948"/>
                    </a:ext>
                  </a:extLst>
                </a:gridCol>
                <a:gridCol w="683976">
                  <a:extLst>
                    <a:ext uri="{9D8B030D-6E8A-4147-A177-3AD203B41FA5}">
                      <a16:colId xmlns:a16="http://schemas.microsoft.com/office/drawing/2014/main" val="3899030786"/>
                    </a:ext>
                  </a:extLst>
                </a:gridCol>
                <a:gridCol w="683976">
                  <a:extLst>
                    <a:ext uri="{9D8B030D-6E8A-4147-A177-3AD203B41FA5}">
                      <a16:colId xmlns:a16="http://schemas.microsoft.com/office/drawing/2014/main" val="1432752005"/>
                    </a:ext>
                  </a:extLst>
                </a:gridCol>
                <a:gridCol w="683976">
                  <a:extLst>
                    <a:ext uri="{9D8B030D-6E8A-4147-A177-3AD203B41FA5}">
                      <a16:colId xmlns:a16="http://schemas.microsoft.com/office/drawing/2014/main" val="3555780788"/>
                    </a:ext>
                  </a:extLst>
                </a:gridCol>
                <a:gridCol w="683976">
                  <a:extLst>
                    <a:ext uri="{9D8B030D-6E8A-4147-A177-3AD203B41FA5}">
                      <a16:colId xmlns:a16="http://schemas.microsoft.com/office/drawing/2014/main" val="1953028748"/>
                    </a:ext>
                  </a:extLst>
                </a:gridCol>
                <a:gridCol w="683976">
                  <a:extLst>
                    <a:ext uri="{9D8B030D-6E8A-4147-A177-3AD203B41FA5}">
                      <a16:colId xmlns:a16="http://schemas.microsoft.com/office/drawing/2014/main" val="2905367078"/>
                    </a:ext>
                  </a:extLst>
                </a:gridCol>
                <a:gridCol w="683976">
                  <a:extLst>
                    <a:ext uri="{9D8B030D-6E8A-4147-A177-3AD203B41FA5}">
                      <a16:colId xmlns:a16="http://schemas.microsoft.com/office/drawing/2014/main" val="2046649930"/>
                    </a:ext>
                  </a:extLst>
                </a:gridCol>
                <a:gridCol w="683976">
                  <a:extLst>
                    <a:ext uri="{9D8B030D-6E8A-4147-A177-3AD203B41FA5}">
                      <a16:colId xmlns:a16="http://schemas.microsoft.com/office/drawing/2014/main" val="82474875"/>
                    </a:ext>
                  </a:extLst>
                </a:gridCol>
                <a:gridCol w="683976">
                  <a:extLst>
                    <a:ext uri="{9D8B030D-6E8A-4147-A177-3AD203B41FA5}">
                      <a16:colId xmlns:a16="http://schemas.microsoft.com/office/drawing/2014/main" val="28286024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0" marR="6230" marT="62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230" marR="6230" marT="62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230" marR="6230" marT="62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6230" marR="6230" marT="62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6230" marR="6230" marT="62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6230" marR="6230" marT="62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28345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0" marR="6230" marT="62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0158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0" marR="6230" marT="62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38,594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38,668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42,585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49,380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46,962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39177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Cofrestreion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di-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ers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flaenorol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0" marR="6230" marT="62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6,144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16.5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6,335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16.4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5,513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14.3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6,601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15.5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12,453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25.2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17910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Cofresteion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newydd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ers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flaenorol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0" marR="6230" marT="62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7,413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19.9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6,409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16.6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9,430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24.4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13,396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10,035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13104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Cynnydd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neu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ostngiad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ers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flaenorol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30" marR="6230" marT="62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1,269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3,917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6,795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-2,418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-4.9</a:t>
                      </a:r>
                    </a:p>
                  </a:txBody>
                  <a:tcPr marL="6230" marR="6230" marT="62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80170"/>
                  </a:ext>
                </a:extLst>
              </a:tr>
            </a:tbl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615239B-059A-478F-8C30-990BFE7F32D3}"/>
              </a:ext>
            </a:extLst>
          </p:cNvPr>
          <p:cNvGraphicFramePr>
            <a:graphicFrameLocks/>
          </p:cNvGraphicFramePr>
          <p:nvPr/>
        </p:nvGraphicFramePr>
        <p:xfrm>
          <a:off x="1861791" y="1914045"/>
          <a:ext cx="8468417" cy="2194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FA566C7-692B-4DD3-A343-29F641F63B59}"/>
              </a:ext>
            </a:extLst>
          </p:cNvPr>
          <p:cNvGraphicFramePr>
            <a:graphicFrameLocks noGrp="1"/>
          </p:cNvGraphicFramePr>
          <p:nvPr/>
        </p:nvGraphicFramePr>
        <p:xfrm>
          <a:off x="210364" y="5107764"/>
          <a:ext cx="8954183" cy="1080000"/>
        </p:xfrm>
        <a:graphic>
          <a:graphicData uri="http://schemas.openxmlformats.org/drawingml/2006/table">
            <a:tbl>
              <a:tblPr/>
              <a:tblGrid>
                <a:gridCol w="4881303">
                  <a:extLst>
                    <a:ext uri="{9D8B030D-6E8A-4147-A177-3AD203B41FA5}">
                      <a16:colId xmlns:a16="http://schemas.microsoft.com/office/drawing/2014/main" val="2974848740"/>
                    </a:ext>
                  </a:extLst>
                </a:gridCol>
                <a:gridCol w="2036440">
                  <a:extLst>
                    <a:ext uri="{9D8B030D-6E8A-4147-A177-3AD203B41FA5}">
                      <a16:colId xmlns:a16="http://schemas.microsoft.com/office/drawing/2014/main" val="2790726756"/>
                    </a:ext>
                  </a:extLst>
                </a:gridCol>
                <a:gridCol w="2036440">
                  <a:extLst>
                    <a:ext uri="{9D8B030D-6E8A-4147-A177-3AD203B41FA5}">
                      <a16:colId xmlns:a16="http://schemas.microsoft.com/office/drawing/2014/main" val="676595290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42771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gweithiwr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19,841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48348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gyda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CGA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14,659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040796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20492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37,325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7514491"/>
                  </a:ext>
                </a:extLst>
              </a:tr>
            </a:tbl>
          </a:graphicData>
        </a:graphic>
      </p:graphicFrame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370F86D-6517-4CE2-BFC7-AE8AF6C93B1D}"/>
              </a:ext>
            </a:extLst>
          </p:cNvPr>
          <p:cNvSpPr txBox="1">
            <a:spLocks/>
          </p:cNvSpPr>
          <p:nvPr/>
        </p:nvSpPr>
        <p:spPr>
          <a:xfrm>
            <a:off x="210364" y="4615556"/>
            <a:ext cx="10201387" cy="4051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06534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Y </a:t>
            </a:r>
            <a:r>
              <a:rPr lang="en-GB" dirty="0" err="1"/>
              <a:t>rhai</a:t>
            </a:r>
            <a:r>
              <a:rPr lang="en-GB" dirty="0"/>
              <a:t>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</a:t>
            </a:r>
            <a:r>
              <a:rPr lang="en-GB" dirty="0" err="1"/>
              <a:t>cofrestru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2019 </a:t>
            </a:r>
            <a:r>
              <a:rPr lang="en-GB" dirty="0" err="1"/>
              <a:t>a’u</a:t>
            </a:r>
            <a:r>
              <a:rPr lang="en-GB" dirty="0"/>
              <a:t> </a:t>
            </a:r>
            <a:r>
              <a:rPr lang="en-GB" dirty="0" err="1"/>
              <a:t>statws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987184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03576D-DEE1-45FB-AA97-A7F5744DC77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8224" y="428875"/>
            <a:ext cx="7715477" cy="823892"/>
          </a:xfrm>
        </p:spPr>
        <p:txBody>
          <a:bodyPr>
            <a:normAutofit/>
          </a:bodyPr>
          <a:lstStyle/>
          <a:p>
            <a:r>
              <a:rPr lang="en-GB" dirty="0" err="1"/>
              <a:t>Dadansoddi</a:t>
            </a:r>
            <a:r>
              <a:rPr lang="en-GB" dirty="0"/>
              <a:t> </a:t>
            </a:r>
            <a:r>
              <a:rPr lang="en-GB" dirty="0" err="1"/>
              <a:t>dargadwedd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ôl</a:t>
            </a:r>
            <a:r>
              <a:rPr lang="en-GB" dirty="0"/>
              <a:t> </a:t>
            </a:r>
            <a:r>
              <a:rPr lang="en-GB" dirty="0" err="1"/>
              <a:t>gallu</a:t>
            </a:r>
            <a:r>
              <a:rPr lang="en-GB" dirty="0"/>
              <a:t> Cymraeg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5D99F2-C31D-4FA3-8BA2-890CDA70A01A}"/>
              </a:ext>
            </a:extLst>
          </p:cNvPr>
          <p:cNvSpPr txBox="1"/>
          <p:nvPr/>
        </p:nvSpPr>
        <p:spPr>
          <a:xfrm>
            <a:off x="350143" y="3858031"/>
            <a:ext cx="11669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Athrawon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ysgol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gofrestrwyd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ym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mis Mawrth 2019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a’u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statws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cofrestru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2024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ôl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y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gallu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siarad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Cymraeg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7F1B012-5DDE-45FF-8626-1B372908C37E}"/>
              </a:ext>
            </a:extLst>
          </p:cNvPr>
          <p:cNvGraphicFramePr>
            <a:graphicFrameLocks noGrp="1"/>
          </p:cNvGraphicFramePr>
          <p:nvPr/>
        </p:nvGraphicFramePr>
        <p:xfrm>
          <a:off x="1100668" y="4656542"/>
          <a:ext cx="4555851" cy="1337310"/>
        </p:xfrm>
        <a:graphic>
          <a:graphicData uri="http://schemas.openxmlformats.org/drawingml/2006/table">
            <a:tbl>
              <a:tblPr/>
              <a:tblGrid>
                <a:gridCol w="2854055">
                  <a:extLst>
                    <a:ext uri="{9D8B030D-6E8A-4147-A177-3AD203B41FA5}">
                      <a16:colId xmlns:a16="http://schemas.microsoft.com/office/drawing/2014/main" val="1437945034"/>
                    </a:ext>
                  </a:extLst>
                </a:gridCol>
                <a:gridCol w="850898">
                  <a:extLst>
                    <a:ext uri="{9D8B030D-6E8A-4147-A177-3AD203B41FA5}">
                      <a16:colId xmlns:a16="http://schemas.microsoft.com/office/drawing/2014/main" val="1008429893"/>
                    </a:ext>
                  </a:extLst>
                </a:gridCol>
                <a:gridCol w="850898">
                  <a:extLst>
                    <a:ext uri="{9D8B030D-6E8A-4147-A177-3AD203B41FA5}">
                      <a16:colId xmlns:a16="http://schemas.microsoft.com/office/drawing/2014/main" val="22971569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3659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31308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63328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 eu cofrestru gyda CGA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968199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32582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11,936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312474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739DF7DE-C07C-45FD-81BD-0E9332C82BE6}"/>
              </a:ext>
            </a:extLst>
          </p:cNvPr>
          <p:cNvSpPr txBox="1"/>
          <p:nvPr/>
        </p:nvSpPr>
        <p:spPr>
          <a:xfrm>
            <a:off x="997926" y="4703810"/>
            <a:ext cx="29178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Athrawon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ysgol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Cymraeg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eu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hiaith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80D254-060B-4010-867B-BE052436A043}"/>
              </a:ext>
            </a:extLst>
          </p:cNvPr>
          <p:cNvSpPr txBox="1"/>
          <p:nvPr/>
        </p:nvSpPr>
        <p:spPr>
          <a:xfrm>
            <a:off x="6968816" y="4703810"/>
            <a:ext cx="29178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 err="1">
                <a:solidFill>
                  <a:prstClr val="black"/>
                </a:solidFill>
                <a:latin typeface="Calibri" panose="020F0502020204030204"/>
              </a:rPr>
              <a:t>Athrawon</a:t>
            </a:r>
            <a:r>
              <a:rPr lang="en-GB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400" b="1" dirty="0" err="1">
                <a:solidFill>
                  <a:prstClr val="black"/>
                </a:solidFill>
                <a:latin typeface="Calibri" panose="020F0502020204030204"/>
              </a:rPr>
              <a:t>ysgol</a:t>
            </a:r>
            <a:r>
              <a:rPr lang="en-GB" sz="1400" b="1" dirty="0">
                <a:solidFill>
                  <a:prstClr val="black"/>
                </a:solidFill>
                <a:latin typeface="Calibri" panose="020F0502020204030204"/>
              </a:rPr>
              <a:t> di-</a:t>
            </a:r>
            <a:r>
              <a:rPr lang="en-GB" sz="1400" b="1" dirty="0" err="1">
                <a:solidFill>
                  <a:prstClr val="black"/>
                </a:solidFill>
                <a:latin typeface="Calibri" panose="020F0502020204030204"/>
              </a:rPr>
              <a:t>Gymraeg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4A5E887-4E7B-455A-BA4A-C5E70B633740}"/>
              </a:ext>
            </a:extLst>
          </p:cNvPr>
          <p:cNvGraphicFramePr>
            <a:graphicFrameLocks noGrp="1"/>
          </p:cNvGraphicFramePr>
          <p:nvPr/>
        </p:nvGraphicFramePr>
        <p:xfrm>
          <a:off x="6968816" y="4656542"/>
          <a:ext cx="4555852" cy="1337310"/>
        </p:xfrm>
        <a:graphic>
          <a:graphicData uri="http://schemas.openxmlformats.org/drawingml/2006/table">
            <a:tbl>
              <a:tblPr/>
              <a:tblGrid>
                <a:gridCol w="2854054">
                  <a:extLst>
                    <a:ext uri="{9D8B030D-6E8A-4147-A177-3AD203B41FA5}">
                      <a16:colId xmlns:a16="http://schemas.microsoft.com/office/drawing/2014/main" val="3372431988"/>
                    </a:ext>
                  </a:extLst>
                </a:gridCol>
                <a:gridCol w="850899">
                  <a:extLst>
                    <a:ext uri="{9D8B030D-6E8A-4147-A177-3AD203B41FA5}">
                      <a16:colId xmlns:a16="http://schemas.microsoft.com/office/drawing/2014/main" val="842479517"/>
                    </a:ext>
                  </a:extLst>
                </a:gridCol>
                <a:gridCol w="850899">
                  <a:extLst>
                    <a:ext uri="{9D8B030D-6E8A-4147-A177-3AD203B41FA5}">
                      <a16:colId xmlns:a16="http://schemas.microsoft.com/office/drawing/2014/main" val="342951441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5883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6999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17,596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39783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 eu cofrestru gyda CGA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804111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8047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23,609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26620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FE87637-4509-46A7-85CD-51FE8E48C489}"/>
              </a:ext>
            </a:extLst>
          </p:cNvPr>
          <p:cNvSpPr txBox="1"/>
          <p:nvPr/>
        </p:nvSpPr>
        <p:spPr>
          <a:xfrm>
            <a:off x="997927" y="1777450"/>
            <a:ext cx="22886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GCDY </a:t>
            </a:r>
            <a:r>
              <a:rPr lang="en-GB" sz="1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yn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siarad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Cymraeg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D9A738-54AD-4D2D-B127-CBF678F2D4EB}"/>
              </a:ext>
            </a:extLst>
          </p:cNvPr>
          <p:cNvSpPr txBox="1"/>
          <p:nvPr/>
        </p:nvSpPr>
        <p:spPr>
          <a:xfrm>
            <a:off x="6968816" y="1776797"/>
            <a:ext cx="23938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GCDY di-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Gymraeg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F7B4550-E479-4D37-9C70-4387F7702BE5}"/>
              </a:ext>
            </a:extLst>
          </p:cNvPr>
          <p:cNvGraphicFramePr>
            <a:graphicFrameLocks noGrp="1"/>
          </p:cNvGraphicFramePr>
          <p:nvPr/>
        </p:nvGraphicFramePr>
        <p:xfrm>
          <a:off x="997926" y="1815257"/>
          <a:ext cx="4555850" cy="1337310"/>
        </p:xfrm>
        <a:graphic>
          <a:graphicData uri="http://schemas.openxmlformats.org/drawingml/2006/table">
            <a:tbl>
              <a:tblPr/>
              <a:tblGrid>
                <a:gridCol w="2866446">
                  <a:extLst>
                    <a:ext uri="{9D8B030D-6E8A-4147-A177-3AD203B41FA5}">
                      <a16:colId xmlns:a16="http://schemas.microsoft.com/office/drawing/2014/main" val="1843168951"/>
                    </a:ext>
                  </a:extLst>
                </a:gridCol>
                <a:gridCol w="844702">
                  <a:extLst>
                    <a:ext uri="{9D8B030D-6E8A-4147-A177-3AD203B41FA5}">
                      <a16:colId xmlns:a16="http://schemas.microsoft.com/office/drawing/2014/main" val="242537445"/>
                    </a:ext>
                  </a:extLst>
                </a:gridCol>
                <a:gridCol w="844702">
                  <a:extLst>
                    <a:ext uri="{9D8B030D-6E8A-4147-A177-3AD203B41FA5}">
                      <a16:colId xmlns:a16="http://schemas.microsoft.com/office/drawing/2014/main" val="3447547296"/>
                    </a:ext>
                  </a:extLst>
                </a:gridCol>
              </a:tblGrid>
              <a:tr h="82349">
                <a:tc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10043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5627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GCDY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0255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 eu cofrestru gyda CGA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1695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3623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259698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309AE07-3A75-40BB-872F-2C462FD65565}"/>
              </a:ext>
            </a:extLst>
          </p:cNvPr>
          <p:cNvGraphicFramePr>
            <a:graphicFrameLocks noGrp="1"/>
          </p:cNvGraphicFramePr>
          <p:nvPr/>
        </p:nvGraphicFramePr>
        <p:xfrm>
          <a:off x="6968816" y="1721791"/>
          <a:ext cx="4555852" cy="1337310"/>
        </p:xfrm>
        <a:graphic>
          <a:graphicData uri="http://schemas.openxmlformats.org/drawingml/2006/table">
            <a:tbl>
              <a:tblPr/>
              <a:tblGrid>
                <a:gridCol w="2844010">
                  <a:extLst>
                    <a:ext uri="{9D8B030D-6E8A-4147-A177-3AD203B41FA5}">
                      <a16:colId xmlns:a16="http://schemas.microsoft.com/office/drawing/2014/main" val="4213268051"/>
                    </a:ext>
                  </a:extLst>
                </a:gridCol>
                <a:gridCol w="855921">
                  <a:extLst>
                    <a:ext uri="{9D8B030D-6E8A-4147-A177-3AD203B41FA5}">
                      <a16:colId xmlns:a16="http://schemas.microsoft.com/office/drawing/2014/main" val="1246399457"/>
                    </a:ext>
                  </a:extLst>
                </a:gridCol>
                <a:gridCol w="855921">
                  <a:extLst>
                    <a:ext uri="{9D8B030D-6E8A-4147-A177-3AD203B41FA5}">
                      <a16:colId xmlns:a16="http://schemas.microsoft.com/office/drawing/2014/main" val="3555257635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2695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03506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GCDY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15,896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10605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 eu cofrestru gyda CGA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12,231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536389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0137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610743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34FEF091-1B13-4EE5-BE79-6E2C8406A211}"/>
              </a:ext>
            </a:extLst>
          </p:cNvPr>
          <p:cNvSpPr txBox="1"/>
          <p:nvPr/>
        </p:nvSpPr>
        <p:spPr>
          <a:xfrm>
            <a:off x="261456" y="1121658"/>
            <a:ext cx="11669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Gweithwyr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cymorth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dysgu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ysgol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gofrestrwyd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ym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mis Mawrth 2019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a’u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statws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cofrestru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2024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yn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ôl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y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gallu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siarad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Cymraeg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5192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169634-76AB-4455-899C-6D8B560D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237" y="1182029"/>
            <a:ext cx="10426646" cy="5161108"/>
          </a:xfrm>
        </p:spPr>
        <p:txBody>
          <a:bodyPr>
            <a:normAutofit fontScale="97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" sz="2400" b="1" i="0" strike="noStrike" cap="none" spc="0" baseline="0" dirty="0">
                <a:solidFill>
                  <a:srgbClr val="017A37"/>
                </a:solidFill>
                <a:effectLst/>
                <a:latin typeface="Calibri"/>
                <a:ea typeface="Calibri"/>
                <a:cs typeface="Calibri"/>
              </a:rPr>
              <a:t>Dyletswyddau allweddol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Gweithio gyda dysgwyr - gan gynnwys yn unigol ac mewn grwpiau bychain i fodloni eu potensial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Cefnogi defnyddio technoleg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Cymorth iaith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Helpu athrawon i baratoi gwersi/deunydd dysgu</a:t>
            </a:r>
          </a:p>
          <a:p>
            <a:pPr lvl="1"/>
            <a:endParaRPr lang="en-GB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" sz="2400" b="1" i="0" strike="noStrike" cap="none" spc="0" baseline="0" dirty="0">
                <a:solidFill>
                  <a:srgbClr val="017A37"/>
                </a:solidFill>
                <a:effectLst/>
                <a:latin typeface="Calibri"/>
                <a:ea typeface="Calibri"/>
                <a:cs typeface="Calibri"/>
              </a:rPr>
              <a:t>Cefnogi dysgwyr gydag Anghenion Dysgu Ychwanegol (ADY)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Ffocws ar gefnogi dysgwyr o fen lleoliad prif ffrwd, lle bynnag bo modd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 ymarferwyr wedi angen datblygu sgiliau mwy arbenigol (gan gynnwys o gwmpas rheoli ymddygiad/rhoi Cynlluniau Datblygu Unigol ar waith</a:t>
            </a:r>
          </a:p>
          <a:p>
            <a:pPr lvl="1"/>
            <a:endParaRPr lang="en-GB" sz="20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" sz="2400" b="1" i="0" strike="noStrike" cap="none" spc="0" baseline="0" dirty="0">
                <a:solidFill>
                  <a:srgbClr val="017A37"/>
                </a:solidFill>
                <a:effectLst/>
                <a:latin typeface="Calibri"/>
                <a:ea typeface="Calibri"/>
                <a:cs typeface="Calibri"/>
              </a:rPr>
              <a:t>Persbectif rhyngwladol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 gweithwyr cymorth proffesiynol cymharol yn bodoli mewn ysgolion mewn nifer o wledydd - y DU, UE  thu hwnt, ond mae mwy o ddefnydd o'r gweithlu cymorth dysgu yng Nghymru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F0FBD2-F874-4D9B-9551-BF00A8887D2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0236" y="514863"/>
            <a:ext cx="9438673" cy="823892"/>
          </a:xfrm>
        </p:spPr>
        <p:txBody>
          <a:bodyPr>
            <a:normAutofit fontScale="97500"/>
          </a:bodyPr>
          <a:lstStyle/>
          <a:p>
            <a:r>
              <a:rPr lang="cy" sz="2800" b="1" i="0" strike="noStrike" cap="none" spc="0" baseline="0">
                <a:solidFill>
                  <a:srgbClr val="017A37"/>
                </a:solidFill>
                <a:effectLst/>
                <a:latin typeface="Calibri"/>
                <a:ea typeface="Calibri"/>
                <a:cs typeface="Calibri"/>
              </a:rPr>
              <a:t>Lleoli - rôl gweithwyr cymorth dysgu mewn ysgolion</a:t>
            </a:r>
          </a:p>
        </p:txBody>
      </p:sp>
    </p:spTree>
    <p:extLst>
      <p:ext uri="{BB962C8B-B14F-4D97-AF65-F5344CB8AC3E}">
        <p14:creationId xmlns:p14="http://schemas.microsoft.com/office/powerpoint/2010/main" val="2900863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169634-76AB-4455-899C-6D8B560D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237" y="1580781"/>
            <a:ext cx="10426646" cy="4384084"/>
          </a:xfrm>
        </p:spPr>
        <p:txBody>
          <a:bodyPr>
            <a:normAutofit/>
          </a:bodyPr>
          <a:lstStyle/>
          <a:p>
            <a:r>
              <a:rPr lang="cy" sz="2600" b="1" i="0" strike="noStrike" cap="none" spc="0" baseline="0" dirty="0">
                <a:solidFill>
                  <a:srgbClr val="017A37"/>
                </a:solidFill>
                <a:effectLst/>
                <a:latin typeface="Calibri"/>
                <a:ea typeface="Calibri"/>
                <a:cs typeface="Calibri"/>
              </a:rPr>
              <a:t>Cyflog a thelerau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2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Dim fframwaith cenedlaethol ar gyfer cyflog gweithwyr cymorth yng Nghymru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2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Cyflog heb ddilyn chwyddiant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2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 gan weithwyr cymorth dysgu nifer o fathau gwahanol o gontractau - mae nifer ar gontractau amser tymor yn unig</a:t>
            </a:r>
            <a:endParaRPr lang="en-GB" sz="2200" b="1" dirty="0"/>
          </a:p>
          <a:p>
            <a:endParaRPr lang="en-GB" sz="2600" b="1" dirty="0"/>
          </a:p>
          <a:p>
            <a:r>
              <a:rPr lang="cy" sz="2600" b="1" i="0" strike="noStrike" cap="none" spc="0" baseline="0" dirty="0">
                <a:solidFill>
                  <a:srgbClr val="017A37"/>
                </a:solidFill>
                <a:effectLst/>
                <a:latin typeface="Calibri"/>
                <a:ea typeface="Calibri"/>
                <a:cs typeface="Calibri"/>
              </a:rPr>
              <a:t>Cynydd gyrfa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2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Cyfleoedd i gynyddu drwy ddatblygu sgiliau a gwybodaeth/dangos gallu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2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Rolau CALU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y" sz="22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Dod yn athro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F0FBD2-F874-4D9B-9551-BF00A8887D2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0236" y="514863"/>
            <a:ext cx="9438673" cy="823892"/>
          </a:xfrm>
        </p:spPr>
        <p:txBody>
          <a:bodyPr>
            <a:normAutofit/>
          </a:bodyPr>
          <a:lstStyle/>
          <a:p>
            <a:r>
              <a:rPr lang="cy" sz="2800" b="1" i="0" strike="noStrike" cap="none" spc="0" baseline="0" dirty="0">
                <a:solidFill>
                  <a:srgbClr val="017A37"/>
                </a:solidFill>
                <a:effectLst/>
                <a:latin typeface="Calibri"/>
                <a:ea typeface="Calibri"/>
                <a:cs typeface="Calibri"/>
              </a:rPr>
              <a:t>Cyflog, telerau a chynydd gyrfa</a:t>
            </a:r>
          </a:p>
        </p:txBody>
      </p:sp>
    </p:spTree>
    <p:extLst>
      <p:ext uri="{BB962C8B-B14F-4D97-AF65-F5344CB8AC3E}">
        <p14:creationId xmlns:p14="http://schemas.microsoft.com/office/powerpoint/2010/main" val="2529103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169634-76AB-4455-899C-6D8B560D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237" y="1580780"/>
            <a:ext cx="10426646" cy="4616819"/>
          </a:xfrm>
        </p:spPr>
        <p:txBody>
          <a:bodyPr>
            <a:normAutofit fontScale="90000"/>
          </a:bodyPr>
          <a:lstStyle/>
          <a:p>
            <a:r>
              <a:rPr lang="cy" sz="2400" b="1" i="0" strike="noStrike" cap="none" spc="0" baseline="0" dirty="0">
                <a:solidFill>
                  <a:srgbClr val="017A37"/>
                </a:solidFill>
                <a:effectLst/>
                <a:latin typeface="Calibri"/>
                <a:ea typeface="Calibri"/>
                <a:cs typeface="Calibri"/>
              </a:rPr>
              <a:t>Cymwysteru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Dim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lleiafswm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cymhwyster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gyfer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gweithwyr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cymorth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dysgu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-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lefel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o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gymwysterau'n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amrywiol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iawn</a:t>
            </a:r>
            <a:endParaRPr lang="en-GB" sz="2000" b="1" i="0" strike="noStrike" cap="none" spc="0" baseline="0" dirty="0">
              <a:solidFill>
                <a:srgbClr val="000000"/>
              </a:solidFill>
              <a:effectLst/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Gallai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lleiafswm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cymwysterau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wella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safonau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a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gwella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safonau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proffesiynol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gweithwyr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cymorth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dysgu</a:t>
            </a:r>
            <a:endParaRPr lang="en-GB" sz="2000" b="1" i="0" strike="noStrike" cap="none" spc="0" baseline="0" dirty="0">
              <a:solidFill>
                <a:srgbClr val="000000"/>
              </a:solidFill>
              <a:effectLst/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Byddai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cyflwyno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lleiafswm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safonau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newid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nawr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-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goblygiadau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sylweddol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angen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ystyriaeth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ofalus</a:t>
            </a:r>
            <a:endParaRPr lang="en-GB" u="sng" dirty="0"/>
          </a:p>
          <a:p>
            <a:r>
              <a:rPr lang="cy" sz="2400" b="1" i="0" strike="noStrike" cap="none" spc="0" baseline="0" dirty="0">
                <a:solidFill>
                  <a:srgbClr val="017A37"/>
                </a:solidFill>
                <a:effectLst/>
                <a:latin typeface="Calibri"/>
                <a:ea typeface="Calibri"/>
                <a:cs typeface="Calibri"/>
              </a:rPr>
              <a:t>Dysgu proffesiynol</a:t>
            </a:r>
            <a:endParaRPr lang="en-GB" b="1" dirty="0">
              <a:latin typeface="Poppins SemiBold" panose="00000700000000000000" pitchFamily="50" charset="0"/>
              <a:cs typeface="Poppins SemiBold" panose="00000700000000000000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dysgu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proffesiynol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allweddol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i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ddatblygu'r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gweithlu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,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cymhwysedd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, a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statws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proffesiynol</a:t>
            </a:r>
            <a:endParaRPr lang="en-GB" sz="2000" b="1" i="0" strike="noStrike" cap="none" spc="0" baseline="0" dirty="0">
              <a:solidFill>
                <a:srgbClr val="000000"/>
              </a:solidFill>
              <a:effectLst/>
              <a:latin typeface="Calibri"/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Hawl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Genedlaethol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gyfer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Dysgu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Proffesiynol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a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gyflwynwyd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gan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Lywodraeth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Cymru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cynnig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dysgu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proffesiynol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gyfer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gweithwyr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dysgu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proffesiynol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parhau'n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anghyson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ledled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Cymru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Galw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cynnydd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gyfer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dysgu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proffesiynol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i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helpu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dysgwyr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gyda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Ymgysylltu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cyfyngedig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gyda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safonau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proffesiynol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gyfer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cynorthwyo</a:t>
            </a:r>
            <a:r>
              <a:rPr lang="en-GB" sz="20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  <a:r>
              <a:rPr lang="en-GB" sz="20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addysgu</a:t>
            </a:r>
            <a:endParaRPr lang="en-GB" sz="2000" b="1" i="0" strike="noStrike" cap="none" spc="0" baseline="0" dirty="0">
              <a:solidFill>
                <a:srgbClr val="000000"/>
              </a:solidFill>
              <a:effectLst/>
              <a:latin typeface="Calibri"/>
              <a:ea typeface="Calibri"/>
              <a:cs typeface="Calibri"/>
            </a:endParaRPr>
          </a:p>
          <a:p>
            <a:endParaRPr lang="en-GB" sz="2000" b="1" dirty="0">
              <a:solidFill>
                <a:schemeClr val="tx1"/>
              </a:solidFill>
              <a:effectLst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F0FBD2-F874-4D9B-9551-BF00A8887D2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0236" y="514863"/>
            <a:ext cx="9438673" cy="823892"/>
          </a:xfrm>
        </p:spPr>
        <p:txBody>
          <a:bodyPr>
            <a:normAutofit/>
          </a:bodyPr>
          <a:lstStyle/>
          <a:p>
            <a:r>
              <a:rPr lang="cy" sz="2800" b="1" i="0" strike="noStrike" cap="none" spc="0" baseline="0">
                <a:solidFill>
                  <a:srgbClr val="017A37"/>
                </a:solidFill>
                <a:effectLst/>
                <a:latin typeface="Calibri"/>
                <a:ea typeface="Calibri"/>
                <a:cs typeface="Calibri"/>
              </a:rPr>
              <a:t>Cymhwysterau a dysgu proffesiynol</a:t>
            </a:r>
          </a:p>
        </p:txBody>
      </p:sp>
    </p:spTree>
    <p:extLst>
      <p:ext uri="{BB962C8B-B14F-4D97-AF65-F5344CB8AC3E}">
        <p14:creationId xmlns:p14="http://schemas.microsoft.com/office/powerpoint/2010/main" val="2031209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D02AFB-91A3-4A60-9CD7-F0EE1C07D2F3}"/>
              </a:ext>
            </a:extLst>
          </p:cNvPr>
          <p:cNvSpPr txBox="1">
            <a:spLocks noGrp="1"/>
          </p:cNvSpPr>
          <p:nvPr>
            <p:ph type="body" sz="quarter" idx="16"/>
          </p:nvPr>
        </p:nvSpPr>
        <p:spPr>
          <a:xfrm>
            <a:off x="630238" y="277813"/>
            <a:ext cx="5297487" cy="615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Cofrestreion</a:t>
            </a:r>
            <a:r>
              <a:rPr lang="en-GB" dirty="0"/>
              <a:t> – Mawrth 2024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58B3BFE-994C-4703-8F0C-5746D46E0E55}"/>
              </a:ext>
            </a:extLst>
          </p:cNvPr>
          <p:cNvGrpSpPr/>
          <p:nvPr/>
        </p:nvGrpSpPr>
        <p:grpSpPr>
          <a:xfrm>
            <a:off x="1639628" y="1006536"/>
            <a:ext cx="9347754" cy="5184562"/>
            <a:chOff x="-400408" y="1"/>
            <a:chExt cx="5699546" cy="233002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387388A-D388-46BD-A175-C9BC33373043}"/>
                </a:ext>
              </a:extLst>
            </p:cNvPr>
            <p:cNvGrpSpPr/>
            <p:nvPr/>
          </p:nvGrpSpPr>
          <p:grpSpPr>
            <a:xfrm>
              <a:off x="-400407" y="1"/>
              <a:ext cx="4257422" cy="267811"/>
              <a:chOff x="-148558" y="3682130"/>
              <a:chExt cx="3921213" cy="267842"/>
            </a:xfrm>
          </p:grpSpPr>
          <p:sp>
            <p:nvSpPr>
              <p:cNvPr id="27" name="Freeform 47">
                <a:extLst>
                  <a:ext uri="{FF2B5EF4-FFF2-40B4-BE49-F238E27FC236}">
                    <a16:creationId xmlns:a16="http://schemas.microsoft.com/office/drawing/2014/main" id="{FF2C501B-6B7B-48FE-8401-D393E5C4303A}"/>
                  </a:ext>
                </a:extLst>
              </p:cNvPr>
              <p:cNvSpPr/>
              <p:nvPr/>
            </p:nvSpPr>
            <p:spPr>
              <a:xfrm>
                <a:off x="-148558" y="3682130"/>
                <a:ext cx="3287892" cy="258350"/>
              </a:xfrm>
              <a:custGeom>
                <a:avLst/>
                <a:gdLst/>
                <a:ahLst/>
                <a:cxnLst/>
                <a:rect l="l" t="t" r="r" b="b"/>
                <a:pathLst>
                  <a:path w="2854900" h="258350">
                    <a:moveTo>
                      <a:pt x="0" y="0"/>
                    </a:moveTo>
                    <a:lnTo>
                      <a:pt x="3015790" y="0"/>
                    </a:lnTo>
                    <a:lnTo>
                      <a:pt x="2854900" y="258350"/>
                    </a:lnTo>
                    <a:lnTo>
                      <a:pt x="0" y="258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BEE"/>
              </a:solidFill>
              <a:ln w="10000" cap="flat">
                <a:noFill/>
                <a:bevel/>
              </a:ln>
            </p:spPr>
            <p:txBody>
              <a:bodyPr wrap="square" lIns="0" tIns="0" rIns="0" bIns="0" rtlCol="0" anchor="ctr"/>
              <a:lstStyle/>
              <a:p>
                <a:pPr marL="180975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Gweithwyr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ieuenctid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0.4%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Freeform 48">
                <a:extLst>
                  <a:ext uri="{FF2B5EF4-FFF2-40B4-BE49-F238E27FC236}">
                    <a16:creationId xmlns:a16="http://schemas.microsoft.com/office/drawing/2014/main" id="{7E4F0359-F15F-4C9D-AAD7-A5D6B9238F25}"/>
                  </a:ext>
                </a:extLst>
              </p:cNvPr>
              <p:cNvSpPr/>
              <p:nvPr/>
            </p:nvSpPr>
            <p:spPr>
              <a:xfrm>
                <a:off x="3399128" y="3682130"/>
                <a:ext cx="373527" cy="267842"/>
              </a:xfrm>
              <a:custGeom>
                <a:avLst/>
                <a:gdLst/>
                <a:ahLst/>
                <a:cxnLst/>
                <a:rect l="l" t="t" r="r" b="b"/>
                <a:pathLst>
                  <a:path w="321790" h="258350">
                    <a:moveTo>
                      <a:pt x="160895" y="0"/>
                    </a:moveTo>
                    <a:lnTo>
                      <a:pt x="321790" y="258350"/>
                    </a:lnTo>
                    <a:lnTo>
                      <a:pt x="0" y="258350"/>
                    </a:lnTo>
                    <a:lnTo>
                      <a:pt x="160895" y="0"/>
                    </a:lnTo>
                    <a:close/>
                  </a:path>
                </a:pathLst>
              </a:custGeom>
              <a:solidFill>
                <a:srgbClr val="F5F8F2"/>
              </a:solidFill>
              <a:ln w="10000" cap="flat">
                <a:solidFill>
                  <a:schemeClr val="bg1">
                    <a:lumMod val="50000"/>
                  </a:schemeClr>
                </a:solidFill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423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A532E08-CF34-4DFA-905D-ECC167A6BCF8}"/>
                </a:ext>
              </a:extLst>
            </p:cNvPr>
            <p:cNvGrpSpPr/>
            <p:nvPr/>
          </p:nvGrpSpPr>
          <p:grpSpPr>
            <a:xfrm>
              <a:off x="-400406" y="340463"/>
              <a:ext cx="4474370" cy="254409"/>
              <a:chOff x="-148551" y="4030466"/>
              <a:chExt cx="4121027" cy="254439"/>
            </a:xfrm>
          </p:grpSpPr>
          <p:sp>
            <p:nvSpPr>
              <p:cNvPr id="25" name="Freeform 45">
                <a:extLst>
                  <a:ext uri="{FF2B5EF4-FFF2-40B4-BE49-F238E27FC236}">
                    <a16:creationId xmlns:a16="http://schemas.microsoft.com/office/drawing/2014/main" id="{3A442557-3BC6-4D50-A695-B6251E4A1075}"/>
                  </a:ext>
                </a:extLst>
              </p:cNvPr>
              <p:cNvSpPr/>
              <p:nvPr/>
            </p:nvSpPr>
            <p:spPr>
              <a:xfrm>
                <a:off x="-148551" y="4030466"/>
                <a:ext cx="3087731" cy="248336"/>
              </a:xfrm>
              <a:custGeom>
                <a:avLst/>
                <a:gdLst/>
                <a:ahLst/>
                <a:cxnLst/>
                <a:rect l="l" t="t" r="r" b="b"/>
                <a:pathLst>
                  <a:path w="2629210" h="248336">
                    <a:moveTo>
                      <a:pt x="0" y="0"/>
                    </a:moveTo>
                    <a:lnTo>
                      <a:pt x="2790110" y="0"/>
                    </a:lnTo>
                    <a:lnTo>
                      <a:pt x="2629210" y="248336"/>
                    </a:lnTo>
                    <a:lnTo>
                      <a:pt x="0" y="2483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BEE"/>
              </a:solidFill>
              <a:ln w="10000" cap="flat">
                <a:noFill/>
                <a:bevel/>
              </a:ln>
            </p:spPr>
            <p:txBody>
              <a:bodyPr wrap="square" lIns="0" tIns="0" rIns="0" bIns="0" rtlCol="0" anchor="ctr"/>
              <a:lstStyle/>
              <a:p>
                <a:pPr marL="180975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Gweithwyr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cymorth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ieuenctid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0.7%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Freeform 46">
                <a:extLst>
                  <a:ext uri="{FF2B5EF4-FFF2-40B4-BE49-F238E27FC236}">
                    <a16:creationId xmlns:a16="http://schemas.microsoft.com/office/drawing/2014/main" id="{750A06DC-2710-4840-B93B-4488B5ACF947}"/>
                  </a:ext>
                </a:extLst>
              </p:cNvPr>
              <p:cNvSpPr/>
              <p:nvPr/>
            </p:nvSpPr>
            <p:spPr>
              <a:xfrm>
                <a:off x="3199318" y="4036569"/>
                <a:ext cx="773158" cy="248336"/>
              </a:xfrm>
              <a:custGeom>
                <a:avLst/>
                <a:gdLst/>
                <a:ahLst/>
                <a:cxnLst/>
                <a:rect l="l" t="t" r="r" b="b"/>
                <a:pathLst>
                  <a:path w="773158" h="248336">
                    <a:moveTo>
                      <a:pt x="160895" y="0"/>
                    </a:moveTo>
                    <a:lnTo>
                      <a:pt x="612263" y="0"/>
                    </a:lnTo>
                    <a:lnTo>
                      <a:pt x="773158" y="248336"/>
                    </a:lnTo>
                    <a:lnTo>
                      <a:pt x="0" y="248336"/>
                    </a:lnTo>
                    <a:lnTo>
                      <a:pt x="160895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0000" cap="flat">
                <a:solidFill>
                  <a:schemeClr val="bg1">
                    <a:lumMod val="50000"/>
                  </a:schemeClr>
                </a:solidFill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b="1" dirty="0">
                    <a:solidFill>
                      <a:prstClr val="black"/>
                    </a:solidFill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699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AB20DBD-2899-478D-BD83-387DA8247744}"/>
                </a:ext>
              </a:extLst>
            </p:cNvPr>
            <p:cNvGrpSpPr/>
            <p:nvPr/>
          </p:nvGrpSpPr>
          <p:grpSpPr>
            <a:xfrm>
              <a:off x="-400407" y="690664"/>
              <a:ext cx="4719407" cy="248307"/>
              <a:chOff x="-145335" y="4378801"/>
              <a:chExt cx="4346714" cy="248336"/>
            </a:xfrm>
          </p:grpSpPr>
          <p:sp>
            <p:nvSpPr>
              <p:cNvPr id="23" name="Freeform 43">
                <a:extLst>
                  <a:ext uri="{FF2B5EF4-FFF2-40B4-BE49-F238E27FC236}">
                    <a16:creationId xmlns:a16="http://schemas.microsoft.com/office/drawing/2014/main" id="{D07E21A8-EF31-4558-A260-758A6ACC96C3}"/>
                  </a:ext>
                </a:extLst>
              </p:cNvPr>
              <p:cNvSpPr/>
              <p:nvPr/>
            </p:nvSpPr>
            <p:spPr>
              <a:xfrm>
                <a:off x="-145335" y="4378801"/>
                <a:ext cx="2847541" cy="248336"/>
              </a:xfrm>
              <a:custGeom>
                <a:avLst/>
                <a:gdLst/>
                <a:ahLst/>
                <a:cxnLst/>
                <a:rect l="l" t="t" r="r" b="b"/>
                <a:pathLst>
                  <a:path w="2403530" h="248336">
                    <a:moveTo>
                      <a:pt x="0" y="0"/>
                    </a:moveTo>
                    <a:lnTo>
                      <a:pt x="2564420" y="0"/>
                    </a:lnTo>
                    <a:lnTo>
                      <a:pt x="2403530" y="248336"/>
                    </a:lnTo>
                    <a:lnTo>
                      <a:pt x="0" y="2483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BEE"/>
              </a:solidFill>
              <a:ln w="10000" cap="flat">
                <a:noFill/>
                <a:bevel/>
              </a:ln>
            </p:spPr>
            <p:txBody>
              <a:bodyPr wrap="square" lIns="0" tIns="0" rIns="0" bIns="0" rtlCol="0" anchor="ctr"/>
              <a:lstStyle/>
              <a:p>
                <a:pPr marL="180975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Ymarferwyr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dysgu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seiliedig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ar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waith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3.4%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Freeform 44">
                <a:extLst>
                  <a:ext uri="{FF2B5EF4-FFF2-40B4-BE49-F238E27FC236}">
                    <a16:creationId xmlns:a16="http://schemas.microsoft.com/office/drawing/2014/main" id="{F95EDD1E-F4CC-45EF-BCBC-E20ABFE64FEF}"/>
                  </a:ext>
                </a:extLst>
              </p:cNvPr>
              <p:cNvSpPr/>
              <p:nvPr/>
            </p:nvSpPr>
            <p:spPr>
              <a:xfrm>
                <a:off x="2976849" y="4378801"/>
                <a:ext cx="1224530" cy="248336"/>
              </a:xfrm>
              <a:custGeom>
                <a:avLst/>
                <a:gdLst/>
                <a:ahLst/>
                <a:cxnLst/>
                <a:rect l="l" t="t" r="r" b="b"/>
                <a:pathLst>
                  <a:path w="1224530" h="248336">
                    <a:moveTo>
                      <a:pt x="160895" y="0"/>
                    </a:moveTo>
                    <a:lnTo>
                      <a:pt x="1063630" y="0"/>
                    </a:lnTo>
                    <a:lnTo>
                      <a:pt x="1224530" y="248336"/>
                    </a:lnTo>
                    <a:lnTo>
                      <a:pt x="0" y="248336"/>
                    </a:lnTo>
                    <a:lnTo>
                      <a:pt x="160895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0000" cap="flat">
                <a:solidFill>
                  <a:schemeClr val="bg1">
                    <a:lumMod val="50000"/>
                  </a:schemeClr>
                </a:solidFill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3,533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BB833D2-5431-4FCD-81FF-842734026EE9}"/>
                </a:ext>
              </a:extLst>
            </p:cNvPr>
            <p:cNvGrpSpPr/>
            <p:nvPr/>
          </p:nvGrpSpPr>
          <p:grpSpPr>
            <a:xfrm>
              <a:off x="-400407" y="1040859"/>
              <a:ext cx="4964438" cy="248307"/>
              <a:chOff x="-148550" y="4727140"/>
              <a:chExt cx="4572395" cy="248336"/>
            </a:xfrm>
          </p:grpSpPr>
          <p:sp>
            <p:nvSpPr>
              <p:cNvPr id="21" name="Freeform 41">
                <a:extLst>
                  <a:ext uri="{FF2B5EF4-FFF2-40B4-BE49-F238E27FC236}">
                    <a16:creationId xmlns:a16="http://schemas.microsoft.com/office/drawing/2014/main" id="{0234E15B-F3CA-4F5E-87C3-79479DFAFD41}"/>
                  </a:ext>
                </a:extLst>
              </p:cNvPr>
              <p:cNvSpPr/>
              <p:nvPr/>
            </p:nvSpPr>
            <p:spPr>
              <a:xfrm>
                <a:off x="-148550" y="4727140"/>
                <a:ext cx="2670821" cy="248336"/>
              </a:xfrm>
              <a:custGeom>
                <a:avLst/>
                <a:gdLst/>
                <a:ahLst/>
                <a:cxnLst/>
                <a:rect l="l" t="t" r="r" b="b"/>
                <a:pathLst>
                  <a:path w="2177840" h="248336">
                    <a:moveTo>
                      <a:pt x="0" y="0"/>
                    </a:moveTo>
                    <a:lnTo>
                      <a:pt x="2338740" y="0"/>
                    </a:lnTo>
                    <a:lnTo>
                      <a:pt x="2177840" y="248336"/>
                    </a:lnTo>
                    <a:lnTo>
                      <a:pt x="0" y="2483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BEE"/>
              </a:solidFill>
              <a:ln w="10000" cap="flat">
                <a:noFill/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Freeform 42">
                <a:extLst>
                  <a:ext uri="{FF2B5EF4-FFF2-40B4-BE49-F238E27FC236}">
                    <a16:creationId xmlns:a16="http://schemas.microsoft.com/office/drawing/2014/main" id="{BC521819-E1E6-4B96-9F72-7A0493800E39}"/>
                  </a:ext>
                </a:extLst>
              </p:cNvPr>
              <p:cNvSpPr/>
              <p:nvPr/>
            </p:nvSpPr>
            <p:spPr>
              <a:xfrm>
                <a:off x="2747955" y="4727140"/>
                <a:ext cx="1675890" cy="248336"/>
              </a:xfrm>
              <a:custGeom>
                <a:avLst/>
                <a:gdLst/>
                <a:ahLst/>
                <a:cxnLst/>
                <a:rect l="l" t="t" r="r" b="b"/>
                <a:pathLst>
                  <a:path w="1675890" h="248336">
                    <a:moveTo>
                      <a:pt x="160895" y="0"/>
                    </a:moveTo>
                    <a:lnTo>
                      <a:pt x="1515000" y="0"/>
                    </a:lnTo>
                    <a:lnTo>
                      <a:pt x="1675890" y="248336"/>
                    </a:lnTo>
                    <a:lnTo>
                      <a:pt x="0" y="248336"/>
                    </a:lnTo>
                    <a:lnTo>
                      <a:pt x="160895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0000" cap="flat">
                <a:solidFill>
                  <a:schemeClr val="bg1">
                    <a:lumMod val="50000"/>
                  </a:schemeClr>
                </a:solidFill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b="1" dirty="0">
                    <a:solidFill>
                      <a:prstClr val="black"/>
                    </a:solidFill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6,504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F326F9B-AE24-45A5-9514-1566B8DF9A74}"/>
                </a:ext>
              </a:extLst>
            </p:cNvPr>
            <p:cNvGrpSpPr/>
            <p:nvPr/>
          </p:nvGrpSpPr>
          <p:grpSpPr>
            <a:xfrm>
              <a:off x="-400408" y="1391049"/>
              <a:ext cx="5209476" cy="254415"/>
              <a:chOff x="-148730" y="5075470"/>
              <a:chExt cx="4798082" cy="254445"/>
            </a:xfrm>
          </p:grpSpPr>
          <p:sp>
            <p:nvSpPr>
              <p:cNvPr id="19" name="Freeform 39">
                <a:extLst>
                  <a:ext uri="{FF2B5EF4-FFF2-40B4-BE49-F238E27FC236}">
                    <a16:creationId xmlns:a16="http://schemas.microsoft.com/office/drawing/2014/main" id="{9F709D5F-E44D-45B3-A138-F36F1A807A44}"/>
                  </a:ext>
                </a:extLst>
              </p:cNvPr>
              <p:cNvSpPr/>
              <p:nvPr/>
            </p:nvSpPr>
            <p:spPr>
              <a:xfrm>
                <a:off x="-148730" y="5075470"/>
                <a:ext cx="2445137" cy="248336"/>
              </a:xfrm>
              <a:custGeom>
                <a:avLst/>
                <a:gdLst/>
                <a:ahLst/>
                <a:cxnLst/>
                <a:rect l="l" t="t" r="r" b="b"/>
                <a:pathLst>
                  <a:path w="1952160" h="248336">
                    <a:moveTo>
                      <a:pt x="0" y="0"/>
                    </a:moveTo>
                    <a:lnTo>
                      <a:pt x="2113050" y="0"/>
                    </a:lnTo>
                    <a:lnTo>
                      <a:pt x="1952160" y="248336"/>
                    </a:lnTo>
                    <a:lnTo>
                      <a:pt x="0" y="2483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BEE"/>
              </a:solidFill>
              <a:ln w="10000" cap="flat">
                <a:noFill/>
                <a:bevel/>
              </a:ln>
            </p:spPr>
            <p:txBody>
              <a:bodyPr wrap="square" lIns="0" tIns="0" rIns="0" bIns="0" rtlCol="0" anchor="ctr"/>
              <a:lstStyle/>
              <a:p>
                <a:pPr marL="180975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Athrawon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addysg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bellach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6</a:t>
                </a:r>
                <a:r>
                  <a:rPr lang="en-GB" b="1" dirty="0">
                    <a:solidFill>
                      <a:srgbClr val="000000"/>
                    </a:solidFill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.5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%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Freeform 40">
                <a:extLst>
                  <a:ext uri="{FF2B5EF4-FFF2-40B4-BE49-F238E27FC236}">
                    <a16:creationId xmlns:a16="http://schemas.microsoft.com/office/drawing/2014/main" id="{33EFECE0-31F6-4094-A6D8-341BE8A111E8}"/>
                  </a:ext>
                </a:extLst>
              </p:cNvPr>
              <p:cNvSpPr/>
              <p:nvPr/>
            </p:nvSpPr>
            <p:spPr>
              <a:xfrm>
                <a:off x="2522092" y="5081579"/>
                <a:ext cx="2127260" cy="248336"/>
              </a:xfrm>
              <a:custGeom>
                <a:avLst/>
                <a:gdLst/>
                <a:ahLst/>
                <a:cxnLst/>
                <a:rect l="l" t="t" r="r" b="b"/>
                <a:pathLst>
                  <a:path w="2127260" h="248336">
                    <a:moveTo>
                      <a:pt x="160895" y="0"/>
                    </a:moveTo>
                    <a:lnTo>
                      <a:pt x="1966370" y="0"/>
                    </a:lnTo>
                    <a:lnTo>
                      <a:pt x="2127260" y="248336"/>
                    </a:lnTo>
                    <a:lnTo>
                      <a:pt x="0" y="248336"/>
                    </a:lnTo>
                    <a:lnTo>
                      <a:pt x="160895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0000" cap="flat">
                <a:solidFill>
                  <a:schemeClr val="bg1">
                    <a:lumMod val="50000"/>
                  </a:schemeClr>
                </a:solidFill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b="1" dirty="0">
                    <a:solidFill>
                      <a:prstClr val="white"/>
                    </a:solidFill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6,786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80D5E5E-BFA2-48BC-90AA-7501289CB4EE}"/>
                </a:ext>
              </a:extLst>
            </p:cNvPr>
            <p:cNvGrpSpPr/>
            <p:nvPr/>
          </p:nvGrpSpPr>
          <p:grpSpPr>
            <a:xfrm>
              <a:off x="-400408" y="1741244"/>
              <a:ext cx="5454512" cy="248307"/>
              <a:chOff x="-148554" y="5423803"/>
              <a:chExt cx="5023768" cy="248336"/>
            </a:xfrm>
          </p:grpSpPr>
          <p:sp>
            <p:nvSpPr>
              <p:cNvPr id="17" name="Freeform 37">
                <a:extLst>
                  <a:ext uri="{FF2B5EF4-FFF2-40B4-BE49-F238E27FC236}">
                    <a16:creationId xmlns:a16="http://schemas.microsoft.com/office/drawing/2014/main" id="{F8B737FB-E1B4-4C0F-8805-767743C0C089}"/>
                  </a:ext>
                </a:extLst>
              </p:cNvPr>
              <p:cNvSpPr/>
              <p:nvPr/>
            </p:nvSpPr>
            <p:spPr>
              <a:xfrm>
                <a:off x="-148554" y="5423803"/>
                <a:ext cx="2219450" cy="248336"/>
              </a:xfrm>
              <a:custGeom>
                <a:avLst/>
                <a:gdLst/>
                <a:ahLst/>
                <a:cxnLst/>
                <a:rect l="l" t="t" r="r" b="b"/>
                <a:pathLst>
                  <a:path w="1726470" h="248336">
                    <a:moveTo>
                      <a:pt x="0" y="0"/>
                    </a:moveTo>
                    <a:lnTo>
                      <a:pt x="1887370" y="0"/>
                    </a:lnTo>
                    <a:lnTo>
                      <a:pt x="1726470" y="248336"/>
                    </a:lnTo>
                    <a:lnTo>
                      <a:pt x="0" y="2483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BEE"/>
              </a:solidFill>
              <a:ln w="10000" cap="flat">
                <a:noFill/>
                <a:bevel/>
              </a:ln>
            </p:spPr>
            <p:txBody>
              <a:bodyPr wrap="square" lIns="0" tIns="0" rIns="0" bIns="0" rtlCol="0" anchor="ctr"/>
              <a:lstStyle/>
              <a:p>
                <a:pPr marL="180975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Athrawon</a:t>
                </a:r>
                <a:r>
                  <a:rPr kumimoji="0" lang="en-GB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GB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ysgol</a:t>
                </a:r>
                <a:r>
                  <a:rPr kumimoji="0" lang="en-GB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36.3%</a:t>
                </a:r>
                <a:endParaRPr kumimoji="0" lang="en-GB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Freeform 38">
                <a:extLst>
                  <a:ext uri="{FF2B5EF4-FFF2-40B4-BE49-F238E27FC236}">
                    <a16:creationId xmlns:a16="http://schemas.microsoft.com/office/drawing/2014/main" id="{EB94C7F1-024A-457C-A093-8C5749AA573B}"/>
                  </a:ext>
                </a:extLst>
              </p:cNvPr>
              <p:cNvSpPr/>
              <p:nvPr/>
            </p:nvSpPr>
            <p:spPr>
              <a:xfrm>
                <a:off x="2296584" y="5423804"/>
                <a:ext cx="2578630" cy="248335"/>
              </a:xfrm>
              <a:custGeom>
                <a:avLst/>
                <a:gdLst/>
                <a:ahLst/>
                <a:cxnLst/>
                <a:rect l="l" t="t" r="r" b="b"/>
                <a:pathLst>
                  <a:path w="2578630" h="248336">
                    <a:moveTo>
                      <a:pt x="160895" y="0"/>
                    </a:moveTo>
                    <a:lnTo>
                      <a:pt x="2417740" y="0"/>
                    </a:lnTo>
                    <a:lnTo>
                      <a:pt x="2578630" y="248336"/>
                    </a:lnTo>
                    <a:lnTo>
                      <a:pt x="0" y="248336"/>
                    </a:lnTo>
                    <a:lnTo>
                      <a:pt x="160895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0000" cap="flat">
                <a:solidFill>
                  <a:schemeClr val="bg1">
                    <a:lumMod val="50000"/>
                  </a:schemeClr>
                </a:solidFill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37,682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F5C7288-F4D0-4EF8-B1E9-F0D337316B60}"/>
                </a:ext>
              </a:extLst>
            </p:cNvPr>
            <p:cNvGrpSpPr/>
            <p:nvPr/>
          </p:nvGrpSpPr>
          <p:grpSpPr>
            <a:xfrm>
              <a:off x="-400407" y="2081719"/>
              <a:ext cx="5699545" cy="248307"/>
              <a:chOff x="-152125" y="5772140"/>
              <a:chExt cx="5249449" cy="248336"/>
            </a:xfrm>
          </p:grpSpPr>
          <p:sp>
            <p:nvSpPr>
              <p:cNvPr id="15" name="Freeform 35">
                <a:extLst>
                  <a:ext uri="{FF2B5EF4-FFF2-40B4-BE49-F238E27FC236}">
                    <a16:creationId xmlns:a16="http://schemas.microsoft.com/office/drawing/2014/main" id="{96E6DFAC-3BE6-44F6-A9A1-D88BE272C534}"/>
                  </a:ext>
                </a:extLst>
              </p:cNvPr>
              <p:cNvSpPr/>
              <p:nvPr/>
            </p:nvSpPr>
            <p:spPr>
              <a:xfrm>
                <a:off x="-152125" y="5772140"/>
                <a:ext cx="2006871" cy="248336"/>
              </a:xfrm>
              <a:custGeom>
                <a:avLst/>
                <a:gdLst/>
                <a:ahLst/>
                <a:cxnLst/>
                <a:rect l="l" t="t" r="r" b="b"/>
                <a:pathLst>
                  <a:path w="1500790" h="248336">
                    <a:moveTo>
                      <a:pt x="0" y="0"/>
                    </a:moveTo>
                    <a:lnTo>
                      <a:pt x="1661680" y="0"/>
                    </a:lnTo>
                    <a:lnTo>
                      <a:pt x="1500790" y="248336"/>
                    </a:lnTo>
                    <a:lnTo>
                      <a:pt x="0" y="2483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BEE"/>
              </a:solidFill>
              <a:ln w="10000" cap="flat">
                <a:noFill/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Freeform 36">
                <a:extLst>
                  <a:ext uri="{FF2B5EF4-FFF2-40B4-BE49-F238E27FC236}">
                    <a16:creationId xmlns:a16="http://schemas.microsoft.com/office/drawing/2014/main" id="{5D7569AD-40C7-453B-97AB-DB4913309B00}"/>
                  </a:ext>
                </a:extLst>
              </p:cNvPr>
              <p:cNvSpPr/>
              <p:nvPr/>
            </p:nvSpPr>
            <p:spPr>
              <a:xfrm>
                <a:off x="2067324" y="5772140"/>
                <a:ext cx="3030000" cy="248336"/>
              </a:xfrm>
              <a:custGeom>
                <a:avLst/>
                <a:gdLst/>
                <a:ahLst/>
                <a:cxnLst/>
                <a:rect l="l" t="t" r="r" b="b"/>
                <a:pathLst>
                  <a:path w="3030000" h="248336">
                    <a:moveTo>
                      <a:pt x="160895" y="0"/>
                    </a:moveTo>
                    <a:lnTo>
                      <a:pt x="2869110" y="0"/>
                    </a:lnTo>
                    <a:lnTo>
                      <a:pt x="3030000" y="248336"/>
                    </a:lnTo>
                    <a:lnTo>
                      <a:pt x="0" y="248336"/>
                    </a:lnTo>
                    <a:lnTo>
                      <a:pt x="160895" y="0"/>
                    </a:lnTo>
                    <a:close/>
                  </a:path>
                </a:pathLst>
              </a:custGeom>
              <a:solidFill>
                <a:srgbClr val="00491F"/>
              </a:solidFill>
              <a:ln w="10000" cap="flat">
                <a:solidFill>
                  <a:schemeClr val="bg1">
                    <a:lumMod val="50000"/>
                  </a:schemeClr>
                </a:solidFill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40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48,079</a:t>
                </a:r>
              </a:p>
            </p:txBody>
          </p:sp>
        </p:grpSp>
      </p:grpSp>
      <p:sp>
        <p:nvSpPr>
          <p:cNvPr id="29" name="Freeform 43">
            <a:extLst>
              <a:ext uri="{FF2B5EF4-FFF2-40B4-BE49-F238E27FC236}">
                <a16:creationId xmlns:a16="http://schemas.microsoft.com/office/drawing/2014/main" id="{C613315F-F282-4F76-901F-CB5CBDD5C1AA}"/>
              </a:ext>
            </a:extLst>
          </p:cNvPr>
          <p:cNvSpPr/>
          <p:nvPr/>
        </p:nvSpPr>
        <p:spPr>
          <a:xfrm>
            <a:off x="1639630" y="3308233"/>
            <a:ext cx="4755960" cy="552510"/>
          </a:xfrm>
          <a:custGeom>
            <a:avLst/>
            <a:gdLst/>
            <a:ahLst/>
            <a:cxnLst/>
            <a:rect l="l" t="t" r="r" b="b"/>
            <a:pathLst>
              <a:path w="2403530" h="248336">
                <a:moveTo>
                  <a:pt x="0" y="0"/>
                </a:moveTo>
                <a:lnTo>
                  <a:pt x="2564420" y="0"/>
                </a:lnTo>
                <a:lnTo>
                  <a:pt x="2403530" y="248336"/>
                </a:lnTo>
                <a:lnTo>
                  <a:pt x="0" y="248336"/>
                </a:lnTo>
                <a:lnTo>
                  <a:pt x="0" y="0"/>
                </a:lnTo>
                <a:close/>
              </a:path>
            </a:pathLst>
          </a:custGeom>
          <a:solidFill>
            <a:srgbClr val="E8EBEE"/>
          </a:solidFill>
          <a:ln w="10000" cap="flat">
            <a:noFill/>
            <a:bevel/>
          </a:ln>
        </p:spPr>
        <p:txBody>
          <a:bodyPr wrap="square" lIns="0" tIns="0" rIns="0" bIns="0" rtlCol="0" anchor="ctr"/>
          <a:lstStyle/>
          <a:p>
            <a:pPr marL="180975" marR="0" lvl="0" indent="0" algn="l" defTabSz="914400" rtl="0" eaLnBrk="1" fontAlgn="auto" latinLnBrk="0" hangingPunct="1">
              <a:lnSpc>
                <a:spcPct val="107000"/>
              </a:lnSpc>
              <a:spcBef>
                <a:spcPts val="4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Gweithwyr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cymorth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dysgu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addysg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bellach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6</a:t>
            </a:r>
            <a:r>
              <a:rPr lang="en-GB" b="1" dirty="0">
                <a:solidFill>
                  <a:srgbClr val="000000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.3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%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Freeform 37">
            <a:extLst>
              <a:ext uri="{FF2B5EF4-FFF2-40B4-BE49-F238E27FC236}">
                <a16:creationId xmlns:a16="http://schemas.microsoft.com/office/drawing/2014/main" id="{9E3040C3-AEB1-454B-91B3-DF9FD1976F8B}"/>
              </a:ext>
            </a:extLst>
          </p:cNvPr>
          <p:cNvSpPr/>
          <p:nvPr/>
        </p:nvSpPr>
        <p:spPr>
          <a:xfrm>
            <a:off x="1639630" y="5660204"/>
            <a:ext cx="3573657" cy="552510"/>
          </a:xfrm>
          <a:custGeom>
            <a:avLst/>
            <a:gdLst/>
            <a:ahLst/>
            <a:cxnLst/>
            <a:rect l="l" t="t" r="r" b="b"/>
            <a:pathLst>
              <a:path w="1726470" h="248336">
                <a:moveTo>
                  <a:pt x="0" y="0"/>
                </a:moveTo>
                <a:lnTo>
                  <a:pt x="1887370" y="0"/>
                </a:lnTo>
                <a:lnTo>
                  <a:pt x="1726470" y="248336"/>
                </a:lnTo>
                <a:lnTo>
                  <a:pt x="0" y="248336"/>
                </a:lnTo>
                <a:lnTo>
                  <a:pt x="0" y="0"/>
                </a:lnTo>
                <a:close/>
              </a:path>
            </a:pathLst>
          </a:custGeom>
          <a:solidFill>
            <a:srgbClr val="E8EBEE"/>
          </a:solidFill>
          <a:ln w="10000" cap="flat">
            <a:noFill/>
            <a:bevel/>
          </a:ln>
        </p:spPr>
        <p:txBody>
          <a:bodyPr wrap="square" lIns="0" tIns="0" rIns="0" bIns="0" rtlCol="0" anchor="ctr"/>
          <a:lstStyle/>
          <a:p>
            <a:pPr marL="180975" marR="0" lvl="0" indent="0" algn="l" defTabSz="914400" rtl="0" eaLnBrk="1" fontAlgn="auto" latinLnBrk="0" hangingPunct="1">
              <a:lnSpc>
                <a:spcPct val="107000"/>
              </a:lnSpc>
              <a:spcBef>
                <a:spcPts val="4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Gweithwyr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cymorth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dysgu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ysgol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46.4%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663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9AF49D-DEEA-45FB-A817-BA2F91ED4B1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99053" y="339636"/>
            <a:ext cx="7791357" cy="823892"/>
          </a:xfrm>
        </p:spPr>
        <p:txBody>
          <a:bodyPr>
            <a:normAutofit/>
          </a:bodyPr>
          <a:lstStyle/>
          <a:p>
            <a:r>
              <a:rPr lang="en-GB" dirty="0" err="1"/>
              <a:t>Matrics</a:t>
            </a:r>
            <a:r>
              <a:rPr lang="en-GB" dirty="0"/>
              <a:t> </a:t>
            </a:r>
            <a:r>
              <a:rPr lang="en-GB" dirty="0" err="1"/>
              <a:t>dwy</a:t>
            </a:r>
            <a:r>
              <a:rPr lang="en-GB" dirty="0"/>
              <a:t> </a:t>
            </a:r>
            <a:r>
              <a:rPr lang="en-GB" dirty="0" err="1"/>
              <a:t>ffordd</a:t>
            </a:r>
            <a:r>
              <a:rPr lang="en-GB" dirty="0"/>
              <a:t> </a:t>
            </a:r>
            <a:r>
              <a:rPr lang="en-GB" dirty="0" err="1"/>
              <a:t>cofrestriadau</a:t>
            </a:r>
            <a:r>
              <a:rPr lang="en-GB" dirty="0"/>
              <a:t> </a:t>
            </a:r>
            <a:r>
              <a:rPr lang="en-GB" dirty="0" err="1"/>
              <a:t>sengl</a:t>
            </a:r>
            <a:r>
              <a:rPr lang="en-GB" dirty="0"/>
              <a:t> a </a:t>
            </a:r>
            <a:r>
              <a:rPr lang="en-GB" dirty="0" err="1"/>
              <a:t>lluosog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A7E5F93-B9BA-439B-9611-B63B2AC3CFE8}"/>
              </a:ext>
            </a:extLst>
          </p:cNvPr>
          <p:cNvGraphicFramePr>
            <a:graphicFrameLocks noGrp="1"/>
          </p:cNvGraphicFramePr>
          <p:nvPr/>
        </p:nvGraphicFramePr>
        <p:xfrm>
          <a:off x="296818" y="1795486"/>
          <a:ext cx="11615785" cy="3492000"/>
        </p:xfrm>
        <a:graphic>
          <a:graphicData uri="http://schemas.openxmlformats.org/drawingml/2006/table">
            <a:tbl>
              <a:tblPr/>
              <a:tblGrid>
                <a:gridCol w="4214581">
                  <a:extLst>
                    <a:ext uri="{9D8B030D-6E8A-4147-A177-3AD203B41FA5}">
                      <a16:colId xmlns:a16="http://schemas.microsoft.com/office/drawing/2014/main" val="2544596918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3815779237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3857575794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1920558459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1592629787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3290544123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661242471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1769330956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2456949227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3720626755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3827254708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3959027529"/>
                    </a:ext>
                  </a:extLst>
                </a:gridCol>
                <a:gridCol w="616767">
                  <a:extLst>
                    <a:ext uri="{9D8B030D-6E8A-4147-A177-3AD203B41FA5}">
                      <a16:colId xmlns:a16="http://schemas.microsoft.com/office/drawing/2014/main" val="1407840360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Côd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ATH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GCDY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ATH AB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GCD AB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YDSW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GIC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GCIC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ATHA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GCYA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ASAA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GCSAA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136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ATH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29,988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472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486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377101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GCDY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39,204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1,006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2,778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641366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AB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ATH AB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1,006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3,485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1,518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7207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AB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GCD AB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472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2,778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1,518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2,158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651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876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Ymarferwyr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seiliedig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YDSW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651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2,117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096401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ieuenctid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GIC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284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54857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ieuenctid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GCIC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464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598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annibynNac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ATHA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486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1,242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22335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annibynNac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GCYA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678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04925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sefydliad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annibynNac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ôl-16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ASAA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34941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sefydliad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annibynNac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ôl-16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GCSAA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217</a:t>
                      </a:r>
                    </a:p>
                  </a:txBody>
                  <a:tcPr marL="5816" marR="5816" marT="58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777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5853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3E4C97-E1AD-484E-85A1-89E8DD7429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5528" y="168063"/>
            <a:ext cx="6210912" cy="420148"/>
          </a:xfrm>
        </p:spPr>
        <p:txBody>
          <a:bodyPr>
            <a:noAutofit/>
          </a:bodyPr>
          <a:lstStyle/>
          <a:p>
            <a:r>
              <a:rPr lang="en-GB" sz="2400" dirty="0" err="1"/>
              <a:t>Gweithwyr</a:t>
            </a:r>
            <a:r>
              <a:rPr lang="en-GB" sz="2400" dirty="0"/>
              <a:t> </a:t>
            </a:r>
            <a:r>
              <a:rPr lang="en-GB" sz="2400" dirty="0" err="1"/>
              <a:t>cymorth</a:t>
            </a:r>
            <a:r>
              <a:rPr lang="en-GB" sz="2400" dirty="0"/>
              <a:t> </a:t>
            </a:r>
            <a:r>
              <a:rPr lang="en-GB" sz="2400" dirty="0" err="1"/>
              <a:t>dysgu</a:t>
            </a:r>
            <a:r>
              <a:rPr lang="en-GB" sz="2400" dirty="0"/>
              <a:t> </a:t>
            </a:r>
            <a:r>
              <a:rPr lang="en-GB" sz="2400" dirty="0" err="1"/>
              <a:t>ysgol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2024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4DE5F86-9A79-4089-839A-DA4BC644420C}"/>
              </a:ext>
            </a:extLst>
          </p:cNvPr>
          <p:cNvGraphicFramePr>
            <a:graphicFrameLocks noGrp="1"/>
          </p:cNvGraphicFramePr>
          <p:nvPr/>
        </p:nvGraphicFramePr>
        <p:xfrm>
          <a:off x="270010" y="2570321"/>
          <a:ext cx="4630343" cy="1548000"/>
        </p:xfrm>
        <a:graphic>
          <a:graphicData uri="http://schemas.openxmlformats.org/drawingml/2006/table">
            <a:tbl>
              <a:tblPr/>
              <a:tblGrid>
                <a:gridCol w="1463097">
                  <a:extLst>
                    <a:ext uri="{9D8B030D-6E8A-4147-A177-3AD203B41FA5}">
                      <a16:colId xmlns:a16="http://schemas.microsoft.com/office/drawing/2014/main" val="2824747710"/>
                    </a:ext>
                  </a:extLst>
                </a:gridCol>
                <a:gridCol w="1583623">
                  <a:extLst>
                    <a:ext uri="{9D8B030D-6E8A-4147-A177-3AD203B41FA5}">
                      <a16:colId xmlns:a16="http://schemas.microsoft.com/office/drawing/2014/main" val="2971348400"/>
                    </a:ext>
                  </a:extLst>
                </a:gridCol>
                <a:gridCol w="1583623">
                  <a:extLst>
                    <a:ext uri="{9D8B030D-6E8A-4147-A177-3AD203B41FA5}">
                      <a16:colId xmlns:a16="http://schemas.microsoft.com/office/drawing/2014/main" val="2501559547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15572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15282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30 - 39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11,033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91299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40 - 49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332195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50 - 59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8,893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9403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8391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48,079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950047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5057674-97B9-47A2-BA81-E07560A6BC71}"/>
              </a:ext>
            </a:extLst>
          </p:cNvPr>
          <p:cNvSpPr txBox="1"/>
          <p:nvPr/>
        </p:nvSpPr>
        <p:spPr>
          <a:xfrm>
            <a:off x="270011" y="2370266"/>
            <a:ext cx="11164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Oedran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7B1BBC-EB7F-4DBB-9DF4-522B2D451197}"/>
              </a:ext>
            </a:extLst>
          </p:cNvPr>
          <p:cNvSpPr txBox="1"/>
          <p:nvPr/>
        </p:nvSpPr>
        <p:spPr>
          <a:xfrm>
            <a:off x="200347" y="791283"/>
            <a:ext cx="11860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Rhywedd</a:t>
            </a:r>
            <a:endParaRPr lang="en-GB" sz="1400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5369AE5F-D2B5-40BB-A9AC-A55A960202B8}"/>
              </a:ext>
            </a:extLst>
          </p:cNvPr>
          <p:cNvGraphicFramePr>
            <a:graphicFrameLocks noGrp="1"/>
          </p:cNvGraphicFramePr>
          <p:nvPr/>
        </p:nvGraphicFramePr>
        <p:xfrm>
          <a:off x="270010" y="1022114"/>
          <a:ext cx="4598688" cy="1116000"/>
        </p:xfrm>
        <a:graphic>
          <a:graphicData uri="http://schemas.openxmlformats.org/drawingml/2006/table">
            <a:tbl>
              <a:tblPr/>
              <a:tblGrid>
                <a:gridCol w="1491578">
                  <a:extLst>
                    <a:ext uri="{9D8B030D-6E8A-4147-A177-3AD203B41FA5}">
                      <a16:colId xmlns:a16="http://schemas.microsoft.com/office/drawing/2014/main" val="2598239415"/>
                    </a:ext>
                  </a:extLst>
                </a:gridCol>
                <a:gridCol w="1553555">
                  <a:extLst>
                    <a:ext uri="{9D8B030D-6E8A-4147-A177-3AD203B41FA5}">
                      <a16:colId xmlns:a16="http://schemas.microsoft.com/office/drawing/2014/main" val="1844688599"/>
                    </a:ext>
                  </a:extLst>
                </a:gridCol>
                <a:gridCol w="1553555">
                  <a:extLst>
                    <a:ext uri="{9D8B030D-6E8A-4147-A177-3AD203B41FA5}">
                      <a16:colId xmlns:a16="http://schemas.microsoft.com/office/drawing/2014/main" val="105190842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97819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Benyw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41,061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90099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Gwryw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57002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ydyntdi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15924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48,079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24873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4BE7A1B-786B-49F3-A258-80E78CA85DDF}"/>
              </a:ext>
            </a:extLst>
          </p:cNvPr>
          <p:cNvGraphicFramePr>
            <a:graphicFrameLocks noGrp="1"/>
          </p:cNvGraphicFramePr>
          <p:nvPr/>
        </p:nvGraphicFramePr>
        <p:xfrm>
          <a:off x="5555159" y="915066"/>
          <a:ext cx="5437392" cy="1980000"/>
        </p:xfrm>
        <a:graphic>
          <a:graphicData uri="http://schemas.openxmlformats.org/drawingml/2006/table">
            <a:tbl>
              <a:tblPr/>
              <a:tblGrid>
                <a:gridCol w="3652636">
                  <a:extLst>
                    <a:ext uri="{9D8B030D-6E8A-4147-A177-3AD203B41FA5}">
                      <a16:colId xmlns:a16="http://schemas.microsoft.com/office/drawing/2014/main" val="3673666667"/>
                    </a:ext>
                  </a:extLst>
                </a:gridCol>
                <a:gridCol w="892378">
                  <a:extLst>
                    <a:ext uri="{9D8B030D-6E8A-4147-A177-3AD203B41FA5}">
                      <a16:colId xmlns:a16="http://schemas.microsoft.com/office/drawing/2014/main" val="1559385261"/>
                    </a:ext>
                  </a:extLst>
                </a:gridCol>
                <a:gridCol w="892378">
                  <a:extLst>
                    <a:ext uri="{9D8B030D-6E8A-4147-A177-3AD203B41FA5}">
                      <a16:colId xmlns:a16="http://schemas.microsoft.com/office/drawing/2014/main" val="355210458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1808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36,499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155891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Cymysg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neu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grwpiau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ethnig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01175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Asiaidd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3979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Du,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Affricanaidd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Caribїaidd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Du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Prydeinig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6727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Grŵp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ethnig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285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eisiau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cofNac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ydyntdi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grŵp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ethnig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6117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Anhysbys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386939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48,079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873722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1D71215-5873-417F-A709-AE2377C49E42}"/>
              </a:ext>
            </a:extLst>
          </p:cNvPr>
          <p:cNvGraphicFramePr>
            <a:graphicFrameLocks noGrp="1"/>
          </p:cNvGraphicFramePr>
          <p:nvPr/>
        </p:nvGraphicFramePr>
        <p:xfrm>
          <a:off x="5555158" y="3021044"/>
          <a:ext cx="5449539" cy="1980000"/>
        </p:xfrm>
        <a:graphic>
          <a:graphicData uri="http://schemas.openxmlformats.org/drawingml/2006/table">
            <a:tbl>
              <a:tblPr/>
              <a:tblGrid>
                <a:gridCol w="3683493">
                  <a:extLst>
                    <a:ext uri="{9D8B030D-6E8A-4147-A177-3AD203B41FA5}">
                      <a16:colId xmlns:a16="http://schemas.microsoft.com/office/drawing/2014/main" val="623623774"/>
                    </a:ext>
                  </a:extLst>
                </a:gridCol>
                <a:gridCol w="883023">
                  <a:extLst>
                    <a:ext uri="{9D8B030D-6E8A-4147-A177-3AD203B41FA5}">
                      <a16:colId xmlns:a16="http://schemas.microsoft.com/office/drawing/2014/main" val="3475721351"/>
                    </a:ext>
                  </a:extLst>
                </a:gridCol>
                <a:gridCol w="883023">
                  <a:extLst>
                    <a:ext uri="{9D8B030D-6E8A-4147-A177-3AD203B41FA5}">
                      <a16:colId xmlns:a16="http://schemas.microsoft.com/office/drawing/2014/main" val="363612970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6822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22,064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762875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British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13,353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2850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English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26746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Scottish, Irish or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ydyntrthern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Irish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0527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95236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Does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ydyntt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wish to record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Hunaniaeth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genedlaethol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4378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Anhysbys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49219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48,079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2127796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41C43BBB-9501-4716-825A-D662F9878ADA}"/>
              </a:ext>
            </a:extLst>
          </p:cNvPr>
          <p:cNvGraphicFramePr>
            <a:graphicFrameLocks noGrp="1"/>
          </p:cNvGraphicFramePr>
          <p:nvPr/>
        </p:nvGraphicFramePr>
        <p:xfrm>
          <a:off x="5573608" y="5304327"/>
          <a:ext cx="5437389" cy="900000"/>
        </p:xfrm>
        <a:graphic>
          <a:graphicData uri="http://schemas.openxmlformats.org/drawingml/2006/table">
            <a:tbl>
              <a:tblPr/>
              <a:tblGrid>
                <a:gridCol w="3623555">
                  <a:extLst>
                    <a:ext uri="{9D8B030D-6E8A-4147-A177-3AD203B41FA5}">
                      <a16:colId xmlns:a16="http://schemas.microsoft.com/office/drawing/2014/main" val="3250729125"/>
                    </a:ext>
                  </a:extLst>
                </a:gridCol>
                <a:gridCol w="906917">
                  <a:extLst>
                    <a:ext uri="{9D8B030D-6E8A-4147-A177-3AD203B41FA5}">
                      <a16:colId xmlns:a16="http://schemas.microsoft.com/office/drawing/2014/main" val="629894923"/>
                    </a:ext>
                  </a:extLst>
                </a:gridCol>
                <a:gridCol w="906917">
                  <a:extLst>
                    <a:ext uri="{9D8B030D-6E8A-4147-A177-3AD203B41FA5}">
                      <a16:colId xmlns:a16="http://schemas.microsoft.com/office/drawing/2014/main" val="3516014360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8876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51933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46,732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39836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48,079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7870715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2E54589-C9C6-4E00-9CB7-C47213887A04}"/>
              </a:ext>
            </a:extLst>
          </p:cNvPr>
          <p:cNvSpPr txBox="1"/>
          <p:nvPr/>
        </p:nvSpPr>
        <p:spPr>
          <a:xfrm>
            <a:off x="5449142" y="699836"/>
            <a:ext cx="24889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Grŵp</a:t>
            </a:r>
            <a:r>
              <a:rPr lang="en-GB" sz="2000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</a:t>
            </a:r>
            <a:r>
              <a:rPr lang="en-GB" sz="2000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ethnig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7FC5A4-36DB-464C-B96B-CB365B400DC7}"/>
              </a:ext>
            </a:extLst>
          </p:cNvPr>
          <p:cNvSpPr txBox="1"/>
          <p:nvPr/>
        </p:nvSpPr>
        <p:spPr>
          <a:xfrm>
            <a:off x="5449141" y="2891785"/>
            <a:ext cx="34301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Hunaniaeth</a:t>
            </a:r>
            <a:r>
              <a:rPr lang="en-GB" sz="2000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</a:t>
            </a:r>
            <a:r>
              <a:rPr lang="en-GB" sz="2000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genedlaethol</a:t>
            </a:r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6490AF-606A-417C-98C5-1D1C3745CE0B}"/>
              </a:ext>
            </a:extLst>
          </p:cNvPr>
          <p:cNvSpPr txBox="1"/>
          <p:nvPr/>
        </p:nvSpPr>
        <p:spPr>
          <a:xfrm>
            <a:off x="5449142" y="5083734"/>
            <a:ext cx="24889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Anabledd</a:t>
            </a:r>
            <a:endParaRPr lang="en-GB" sz="1400" dirty="0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0AD23B4F-0763-4928-AAED-E39E8F236316}"/>
              </a:ext>
            </a:extLst>
          </p:cNvPr>
          <p:cNvGraphicFramePr>
            <a:graphicFrameLocks/>
          </p:cNvGraphicFramePr>
          <p:nvPr/>
        </p:nvGraphicFramePr>
        <p:xfrm>
          <a:off x="155529" y="4008474"/>
          <a:ext cx="4877434" cy="2587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63953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5C5C8C19-AECF-4BE9-9D80-4274E575EE8B}"/>
              </a:ext>
            </a:extLst>
          </p:cNvPr>
          <p:cNvSpPr txBox="1">
            <a:spLocks/>
          </p:cNvSpPr>
          <p:nvPr/>
        </p:nvSpPr>
        <p:spPr>
          <a:xfrm>
            <a:off x="118416" y="223234"/>
            <a:ext cx="6429110" cy="50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Y </a:t>
            </a:r>
            <a:r>
              <a:rPr lang="en-GB" sz="2000" dirty="0" err="1"/>
              <a:t>gallu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siarad</a:t>
            </a:r>
            <a:r>
              <a:rPr lang="en-GB" sz="2000" dirty="0"/>
              <a:t> a </a:t>
            </a:r>
            <a:r>
              <a:rPr lang="en-GB" sz="2000" dirty="0" err="1"/>
              <a:t>gweithio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y </a:t>
            </a:r>
            <a:r>
              <a:rPr lang="en-GB" sz="2000" dirty="0" err="1"/>
              <a:t>Gymraeg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2024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DFB5674-5CBC-44EF-83DC-A59B68AECB68}"/>
              </a:ext>
            </a:extLst>
          </p:cNvPr>
          <p:cNvGraphicFramePr>
            <a:graphicFrameLocks noGrp="1"/>
          </p:cNvGraphicFramePr>
          <p:nvPr/>
        </p:nvGraphicFramePr>
        <p:xfrm>
          <a:off x="266580" y="3247828"/>
          <a:ext cx="5151413" cy="2345352"/>
        </p:xfrm>
        <a:graphic>
          <a:graphicData uri="http://schemas.openxmlformats.org/drawingml/2006/table">
            <a:tbl>
              <a:tblPr/>
              <a:tblGrid>
                <a:gridCol w="3696897">
                  <a:extLst>
                    <a:ext uri="{9D8B030D-6E8A-4147-A177-3AD203B41FA5}">
                      <a16:colId xmlns:a16="http://schemas.microsoft.com/office/drawing/2014/main" val="3824857528"/>
                    </a:ext>
                  </a:extLst>
                </a:gridCol>
                <a:gridCol w="727258">
                  <a:extLst>
                    <a:ext uri="{9D8B030D-6E8A-4147-A177-3AD203B41FA5}">
                      <a16:colId xmlns:a16="http://schemas.microsoft.com/office/drawing/2014/main" val="4008677805"/>
                    </a:ext>
                  </a:extLst>
                </a:gridCol>
                <a:gridCol w="727258">
                  <a:extLst>
                    <a:ext uri="{9D8B030D-6E8A-4147-A177-3AD203B41FA5}">
                      <a16:colId xmlns:a16="http://schemas.microsoft.com/office/drawing/2014/main" val="1573604231"/>
                    </a:ext>
                  </a:extLst>
                </a:gridCol>
              </a:tblGrid>
              <a:tr h="195446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689529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Cynradd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13,833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894897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11,176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8740903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320355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257792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Annibynnol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261897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965408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Cyfeirio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Disgyblion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8279378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5374973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470363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11,952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8895733"/>
                  </a:ext>
                </a:extLst>
              </a:tr>
              <a:tr h="195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48,079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0983954"/>
                  </a:ext>
                </a:extLst>
              </a:tr>
            </a:tbl>
          </a:graphicData>
        </a:graphic>
      </p:graphicFrame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47705128-E714-4705-996F-F36D8C93F730}"/>
              </a:ext>
            </a:extLst>
          </p:cNvPr>
          <p:cNvSpPr txBox="1">
            <a:spLocks/>
          </p:cNvSpPr>
          <p:nvPr/>
        </p:nvSpPr>
        <p:spPr>
          <a:xfrm>
            <a:off x="203831" y="3014846"/>
            <a:ext cx="2362315" cy="50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err="1"/>
              <a:t>Cyfnod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2024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5AE823F-20AF-4DC6-A829-A19CA77ADA64}"/>
              </a:ext>
            </a:extLst>
          </p:cNvPr>
          <p:cNvGraphicFramePr>
            <a:graphicFrameLocks/>
          </p:cNvGraphicFramePr>
          <p:nvPr/>
        </p:nvGraphicFramePr>
        <p:xfrm>
          <a:off x="5480742" y="2868059"/>
          <a:ext cx="6504610" cy="2827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6CAF157-7446-4CC9-A6C2-44676841DECE}"/>
              </a:ext>
            </a:extLst>
          </p:cNvPr>
          <p:cNvSpPr txBox="1"/>
          <p:nvPr/>
        </p:nvSpPr>
        <p:spPr>
          <a:xfrm>
            <a:off x="206648" y="5659671"/>
            <a:ext cx="11985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*Mae ‘</a:t>
            </a:r>
            <a:r>
              <a:rPr lang="en-GB" sz="1100" dirty="0" err="1"/>
              <a:t>eraill</a:t>
            </a:r>
            <a:r>
              <a:rPr lang="en-GB" sz="1100" dirty="0"/>
              <a:t> </a:t>
            </a:r>
            <a:r>
              <a:rPr lang="en-GB" sz="1100" dirty="0" err="1"/>
              <a:t>mewn</a:t>
            </a:r>
            <a:r>
              <a:rPr lang="en-GB" sz="1100" dirty="0"/>
              <a:t> </a:t>
            </a:r>
            <a:r>
              <a:rPr lang="en-GB" sz="1100" dirty="0" err="1"/>
              <a:t>swydd</a:t>
            </a:r>
            <a:r>
              <a:rPr lang="en-GB" sz="1100" dirty="0"/>
              <a:t>’ </a:t>
            </a:r>
            <a:r>
              <a:rPr lang="en-GB" sz="1100" dirty="0" err="1"/>
              <a:t>yn</a:t>
            </a:r>
            <a:r>
              <a:rPr lang="en-GB" sz="1100" dirty="0"/>
              <a:t> </a:t>
            </a:r>
            <a:r>
              <a:rPr lang="en-GB" sz="1100" dirty="0" err="1"/>
              <a:t>cynnwys</a:t>
            </a:r>
            <a:r>
              <a:rPr lang="en-GB" sz="1100" dirty="0"/>
              <a:t> </a:t>
            </a:r>
            <a:r>
              <a:rPr lang="en-GB" sz="1100" dirty="0" err="1"/>
              <a:t>gweithwyr</a:t>
            </a:r>
            <a:r>
              <a:rPr lang="en-GB" sz="1100" dirty="0"/>
              <a:t> </a:t>
            </a:r>
            <a:r>
              <a:rPr lang="en-GB" sz="1100" dirty="0" err="1"/>
              <a:t>cymorth</a:t>
            </a:r>
            <a:r>
              <a:rPr lang="en-GB" sz="1100" dirty="0"/>
              <a:t> </a:t>
            </a:r>
            <a:r>
              <a:rPr lang="en-GB" sz="1100" dirty="0" err="1"/>
              <a:t>dysgu</a:t>
            </a:r>
            <a:r>
              <a:rPr lang="en-GB" sz="1100" dirty="0"/>
              <a:t> </a:t>
            </a:r>
            <a:r>
              <a:rPr lang="en-GB" sz="1100" dirty="0" err="1"/>
              <a:t>ysgol</a:t>
            </a:r>
            <a:r>
              <a:rPr lang="en-GB" sz="1100" dirty="0"/>
              <a:t> </a:t>
            </a:r>
            <a:r>
              <a:rPr lang="en-GB" sz="1100" dirty="0" err="1"/>
              <a:t>cofrestredig</a:t>
            </a:r>
            <a:r>
              <a:rPr lang="en-GB" sz="1100" dirty="0"/>
              <a:t> </a:t>
            </a:r>
            <a:r>
              <a:rPr lang="en-GB" sz="1100" dirty="0" err="1"/>
              <a:t>sy’n</a:t>
            </a:r>
            <a:r>
              <a:rPr lang="en-GB" sz="1100" dirty="0"/>
              <a:t> </a:t>
            </a:r>
            <a:r>
              <a:rPr lang="en-GB" sz="1100" dirty="0" err="1"/>
              <a:t>cael</a:t>
            </a:r>
            <a:r>
              <a:rPr lang="en-GB" sz="1100" dirty="0"/>
              <a:t> </a:t>
            </a:r>
            <a:r>
              <a:rPr lang="en-GB" sz="1100" dirty="0" err="1"/>
              <a:t>eu</a:t>
            </a:r>
            <a:r>
              <a:rPr lang="en-GB" sz="1100" dirty="0"/>
              <a:t> </a:t>
            </a:r>
            <a:r>
              <a:rPr lang="en-GB" sz="1100" dirty="0" err="1"/>
              <a:t>cyflogi</a:t>
            </a:r>
            <a:r>
              <a:rPr lang="en-GB" sz="1100" dirty="0"/>
              <a:t> </a:t>
            </a:r>
            <a:r>
              <a:rPr lang="en-GB" sz="1100" dirty="0" err="1"/>
              <a:t>gan</a:t>
            </a:r>
            <a:r>
              <a:rPr lang="en-GB" sz="1100" dirty="0"/>
              <a:t> </a:t>
            </a:r>
            <a:r>
              <a:rPr lang="en-GB" sz="1100" dirty="0" err="1"/>
              <a:t>awdurdod</a:t>
            </a:r>
            <a:r>
              <a:rPr lang="en-GB" sz="1100" dirty="0"/>
              <a:t> </a:t>
            </a:r>
            <a:r>
              <a:rPr lang="en-GB" sz="1100" dirty="0" err="1"/>
              <a:t>lleol</a:t>
            </a:r>
            <a:r>
              <a:rPr lang="en-GB" sz="1100" dirty="0"/>
              <a:t> </a:t>
            </a:r>
            <a:r>
              <a:rPr lang="en-GB" sz="1100" dirty="0" err="1"/>
              <a:t>ond</a:t>
            </a:r>
            <a:r>
              <a:rPr lang="en-GB" sz="1100" dirty="0"/>
              <a:t> </a:t>
            </a:r>
            <a:r>
              <a:rPr lang="en-GB" sz="1100" dirty="0" err="1"/>
              <a:t>nad</a:t>
            </a:r>
            <a:r>
              <a:rPr lang="en-GB" sz="1100" dirty="0"/>
              <a:t> </a:t>
            </a:r>
            <a:r>
              <a:rPr lang="en-GB" sz="1100" dirty="0" err="1"/>
              <a:t>yw’r</a:t>
            </a:r>
            <a:r>
              <a:rPr lang="en-GB" sz="1100" dirty="0"/>
              <a:t> </a:t>
            </a:r>
            <a:r>
              <a:rPr lang="en-GB" sz="1100" dirty="0" err="1"/>
              <a:t>ysgol</a:t>
            </a:r>
            <a:r>
              <a:rPr lang="en-GB" sz="1100" dirty="0"/>
              <a:t> </a:t>
            </a:r>
            <a:r>
              <a:rPr lang="en-GB" sz="1100" dirty="0" err="1"/>
              <a:t>a’r</a:t>
            </a:r>
            <a:r>
              <a:rPr lang="en-GB" sz="1100" dirty="0"/>
              <a:t> </a:t>
            </a:r>
            <a:r>
              <a:rPr lang="en-GB" sz="1100" dirty="0" err="1"/>
              <a:t>cyfnod</a:t>
            </a:r>
            <a:r>
              <a:rPr lang="en-GB" sz="1100" dirty="0"/>
              <a:t> </a:t>
            </a:r>
            <a:r>
              <a:rPr lang="en-GB" sz="1100" dirty="0" err="1"/>
              <a:t>wedi’u</a:t>
            </a:r>
            <a:r>
              <a:rPr lang="en-GB" sz="1100" dirty="0"/>
              <a:t> </a:t>
            </a:r>
            <a:r>
              <a:rPr lang="en-GB" sz="1100" dirty="0" err="1"/>
              <a:t>darparu</a:t>
            </a:r>
            <a:r>
              <a:rPr lang="en-GB" sz="1100" dirty="0"/>
              <a:t> </a:t>
            </a:r>
            <a:r>
              <a:rPr lang="en-GB" sz="1100" dirty="0" err="1"/>
              <a:t>gan</a:t>
            </a:r>
            <a:r>
              <a:rPr lang="en-GB" sz="1100" dirty="0"/>
              <a:t> </a:t>
            </a:r>
            <a:r>
              <a:rPr lang="en-GB" sz="1100" dirty="0" err="1"/>
              <a:t>yr</a:t>
            </a:r>
            <a:r>
              <a:rPr lang="en-GB" sz="1100" dirty="0"/>
              <a:t> </a:t>
            </a:r>
            <a:r>
              <a:rPr lang="en-GB" sz="1100" dirty="0" err="1"/>
              <a:t>awdurdod</a:t>
            </a:r>
            <a:r>
              <a:rPr lang="en-GB" sz="1100" dirty="0"/>
              <a:t> </a:t>
            </a:r>
            <a:r>
              <a:rPr lang="en-GB" sz="1100" dirty="0" err="1"/>
              <a:t>lleol</a:t>
            </a:r>
            <a:r>
              <a:rPr lang="en-GB" sz="1100" dirty="0"/>
              <a:t> </a:t>
            </a:r>
            <a:r>
              <a:rPr lang="en-GB" sz="1100" dirty="0" err="1"/>
              <a:t>perthnasol</a:t>
            </a:r>
            <a:r>
              <a:rPr lang="en-GB" sz="1100" dirty="0"/>
              <a:t>. Mae </a:t>
            </a:r>
            <a:r>
              <a:rPr lang="en-GB" sz="1100" dirty="0" err="1"/>
              <a:t>gweithwyr</a:t>
            </a:r>
            <a:r>
              <a:rPr lang="en-GB" sz="1100" dirty="0"/>
              <a:t> </a:t>
            </a:r>
            <a:r>
              <a:rPr lang="en-GB" sz="1100" dirty="0" err="1"/>
              <a:t>cymorth</a:t>
            </a:r>
            <a:r>
              <a:rPr lang="en-GB" sz="1100" dirty="0"/>
              <a:t> </a:t>
            </a:r>
            <a:r>
              <a:rPr lang="en-GB" sz="1100" dirty="0" err="1"/>
              <a:t>dysgu</a:t>
            </a:r>
            <a:r>
              <a:rPr lang="en-GB" sz="1100" dirty="0"/>
              <a:t> </a:t>
            </a:r>
            <a:r>
              <a:rPr lang="en-GB" sz="1100" dirty="0" err="1"/>
              <a:t>ysgolion</a:t>
            </a:r>
            <a:r>
              <a:rPr lang="en-GB" sz="1100" dirty="0"/>
              <a:t> </a:t>
            </a:r>
            <a:r>
              <a:rPr lang="en-GB" sz="1100" dirty="0" err="1"/>
              <a:t>peripatetig</a:t>
            </a:r>
            <a:r>
              <a:rPr lang="en-GB" sz="1100" dirty="0"/>
              <a:t> </a:t>
            </a:r>
            <a:r>
              <a:rPr lang="en-GB" sz="1100" dirty="0" err="1"/>
              <a:t>hefyd</a:t>
            </a:r>
            <a:r>
              <a:rPr lang="en-GB" sz="1100" dirty="0"/>
              <a:t> </a:t>
            </a:r>
            <a:r>
              <a:rPr lang="en-GB" sz="1100" dirty="0" err="1"/>
              <a:t>wedi'u</a:t>
            </a:r>
            <a:r>
              <a:rPr lang="en-GB" sz="1100" dirty="0"/>
              <a:t> </a:t>
            </a:r>
            <a:r>
              <a:rPr lang="en-GB" sz="1100" dirty="0" err="1"/>
              <a:t>cynnwys</a:t>
            </a:r>
            <a:r>
              <a:rPr lang="en-GB" sz="1100" dirty="0"/>
              <a:t>.</a:t>
            </a:r>
          </a:p>
          <a:p>
            <a:r>
              <a:rPr lang="en-GB" sz="1100" dirty="0"/>
              <a:t>**Mae ‘</a:t>
            </a:r>
            <a:r>
              <a:rPr lang="en-GB" sz="1100" dirty="0" err="1"/>
              <a:t>eraill</a:t>
            </a:r>
            <a:r>
              <a:rPr lang="en-GB" sz="1100" dirty="0"/>
              <a:t> </a:t>
            </a:r>
            <a:r>
              <a:rPr lang="en-GB" sz="1100" dirty="0" err="1"/>
              <a:t>nad</a:t>
            </a:r>
            <a:r>
              <a:rPr lang="en-GB" sz="1100" dirty="0"/>
              <a:t> </a:t>
            </a:r>
            <a:r>
              <a:rPr lang="en-GB" sz="1100" dirty="0" err="1"/>
              <a:t>ydynt</a:t>
            </a:r>
            <a:r>
              <a:rPr lang="en-GB" sz="1100" dirty="0"/>
              <a:t> </a:t>
            </a:r>
            <a:r>
              <a:rPr lang="en-GB" sz="1100" dirty="0" err="1"/>
              <a:t>mewn</a:t>
            </a:r>
            <a:r>
              <a:rPr lang="en-GB" sz="1100" dirty="0"/>
              <a:t> </a:t>
            </a:r>
            <a:r>
              <a:rPr lang="en-GB" sz="1100" dirty="0" err="1"/>
              <a:t>swydd</a:t>
            </a:r>
            <a:r>
              <a:rPr lang="en-GB" sz="1100" dirty="0"/>
              <a:t>’ </a:t>
            </a:r>
            <a:r>
              <a:rPr lang="en-GB" sz="1100" dirty="0" err="1"/>
              <a:t>yn</a:t>
            </a:r>
            <a:r>
              <a:rPr lang="en-GB" sz="1100" dirty="0"/>
              <a:t> </a:t>
            </a:r>
            <a:r>
              <a:rPr lang="en-GB" sz="1100" dirty="0" err="1"/>
              <a:t>cynnwys</a:t>
            </a:r>
            <a:r>
              <a:rPr lang="en-GB" sz="1100" dirty="0"/>
              <a:t> </a:t>
            </a:r>
            <a:r>
              <a:rPr lang="en-GB" sz="1100" dirty="0" err="1"/>
              <a:t>unigolion</a:t>
            </a:r>
            <a:r>
              <a:rPr lang="en-GB" sz="1100" dirty="0"/>
              <a:t> </a:t>
            </a:r>
            <a:r>
              <a:rPr lang="en-GB" sz="1100" dirty="0" err="1"/>
              <a:t>nad</a:t>
            </a:r>
            <a:r>
              <a:rPr lang="en-GB" sz="1100" dirty="0"/>
              <a:t> </a:t>
            </a:r>
            <a:r>
              <a:rPr lang="en-GB" sz="1100" dirty="0" err="1"/>
              <a:t>ydynt</a:t>
            </a:r>
            <a:r>
              <a:rPr lang="en-GB" sz="1100" dirty="0"/>
              <a:t> </a:t>
            </a:r>
            <a:r>
              <a:rPr lang="en-GB" sz="1100" dirty="0" err="1"/>
              <a:t>yn</a:t>
            </a:r>
            <a:r>
              <a:rPr lang="en-GB" sz="1100" dirty="0"/>
              <a:t> </a:t>
            </a:r>
            <a:r>
              <a:rPr lang="en-GB" sz="1100" dirty="0" err="1"/>
              <a:t>cael</a:t>
            </a:r>
            <a:r>
              <a:rPr lang="en-GB" sz="1100" dirty="0"/>
              <a:t> </a:t>
            </a:r>
            <a:r>
              <a:rPr lang="en-GB" sz="1100" dirty="0" err="1"/>
              <a:t>eu</a:t>
            </a:r>
            <a:r>
              <a:rPr lang="en-GB" sz="1100" dirty="0"/>
              <a:t> </a:t>
            </a:r>
            <a:r>
              <a:rPr lang="en-GB" sz="1100" dirty="0" err="1"/>
              <a:t>cyflogi</a:t>
            </a:r>
            <a:r>
              <a:rPr lang="en-GB" sz="1100" dirty="0"/>
              <a:t> </a:t>
            </a:r>
            <a:r>
              <a:rPr lang="en-GB" sz="1100" dirty="0" err="1"/>
              <a:t>mewn</a:t>
            </a:r>
            <a:r>
              <a:rPr lang="en-GB" sz="1100" dirty="0"/>
              <a:t> </a:t>
            </a:r>
            <a:r>
              <a:rPr lang="en-GB" sz="1100" dirty="0" err="1"/>
              <a:t>rôl</a:t>
            </a:r>
            <a:r>
              <a:rPr lang="en-GB" sz="1100" dirty="0"/>
              <a:t> </a:t>
            </a:r>
            <a:r>
              <a:rPr lang="en-GB" sz="1100" dirty="0" err="1"/>
              <a:t>gweithiwr</a:t>
            </a:r>
            <a:r>
              <a:rPr lang="en-GB" sz="1100" dirty="0"/>
              <a:t> </a:t>
            </a:r>
            <a:r>
              <a:rPr lang="en-GB" sz="1100" dirty="0" err="1"/>
              <a:t>cymorth</a:t>
            </a:r>
            <a:r>
              <a:rPr lang="en-GB" sz="1100" dirty="0"/>
              <a:t> </a:t>
            </a:r>
            <a:r>
              <a:rPr lang="en-GB" sz="1100" dirty="0" err="1"/>
              <a:t>dysgu</a:t>
            </a:r>
            <a:r>
              <a:rPr lang="en-GB" sz="1100" dirty="0"/>
              <a:t> </a:t>
            </a:r>
            <a:r>
              <a:rPr lang="en-GB" sz="1100" dirty="0" err="1"/>
              <a:t>ysgol</a:t>
            </a:r>
            <a:r>
              <a:rPr lang="en-GB" sz="1100" dirty="0"/>
              <a:t>, </a:t>
            </a:r>
            <a:r>
              <a:rPr lang="en-GB" sz="1100" dirty="0" err="1"/>
              <a:t>gweithwyr</a:t>
            </a:r>
            <a:r>
              <a:rPr lang="en-GB" sz="1100" dirty="0"/>
              <a:t> </a:t>
            </a:r>
            <a:r>
              <a:rPr lang="en-GB" sz="1100" dirty="0" err="1"/>
              <a:t>cymorth</a:t>
            </a:r>
            <a:r>
              <a:rPr lang="en-GB" sz="1100" dirty="0"/>
              <a:t> </a:t>
            </a:r>
            <a:r>
              <a:rPr lang="en-GB" sz="1100" dirty="0" err="1"/>
              <a:t>dysgu</a:t>
            </a:r>
            <a:r>
              <a:rPr lang="en-GB" sz="1100" dirty="0"/>
              <a:t> </a:t>
            </a:r>
            <a:r>
              <a:rPr lang="en-GB" sz="1100" dirty="0" err="1"/>
              <a:t>ysgolion</a:t>
            </a:r>
            <a:r>
              <a:rPr lang="en-GB" sz="1100" dirty="0"/>
              <a:t> </a:t>
            </a:r>
            <a:r>
              <a:rPr lang="en-GB" sz="1100" dirty="0" err="1"/>
              <a:t>annibynnol</a:t>
            </a:r>
            <a:r>
              <a:rPr lang="en-GB" sz="1100" dirty="0"/>
              <a:t>*, </a:t>
            </a:r>
            <a:r>
              <a:rPr lang="en-GB" sz="1100" dirty="0" err="1"/>
              <a:t>nad</a:t>
            </a:r>
            <a:r>
              <a:rPr lang="en-GB" sz="1100" dirty="0"/>
              <a:t> </a:t>
            </a:r>
            <a:r>
              <a:rPr lang="en-GB" sz="1100" dirty="0" err="1"/>
              <a:t>ydynt</a:t>
            </a:r>
            <a:r>
              <a:rPr lang="en-GB" sz="1100" dirty="0"/>
              <a:t> </a:t>
            </a:r>
            <a:r>
              <a:rPr lang="en-GB" sz="1100" dirty="0" err="1"/>
              <a:t>bellach</a:t>
            </a:r>
            <a:r>
              <a:rPr lang="en-GB" sz="1100" dirty="0"/>
              <a:t> </a:t>
            </a:r>
            <a:r>
              <a:rPr lang="en-GB" sz="1100" dirty="0" err="1"/>
              <a:t>yn</a:t>
            </a:r>
            <a:r>
              <a:rPr lang="en-GB" sz="1100" dirty="0"/>
              <a:t> </a:t>
            </a:r>
            <a:r>
              <a:rPr lang="en-GB" sz="1100" dirty="0" err="1"/>
              <a:t>cael</a:t>
            </a:r>
            <a:r>
              <a:rPr lang="en-GB" sz="1100" dirty="0"/>
              <a:t> </a:t>
            </a:r>
            <a:r>
              <a:rPr lang="en-GB" sz="1100" dirty="0" err="1"/>
              <a:t>eu</a:t>
            </a:r>
            <a:r>
              <a:rPr lang="en-GB" sz="1100" dirty="0"/>
              <a:t> </a:t>
            </a:r>
            <a:r>
              <a:rPr lang="en-GB" sz="1100" dirty="0" err="1"/>
              <a:t>cyflogi</a:t>
            </a:r>
            <a:r>
              <a:rPr lang="en-GB" sz="1100" dirty="0"/>
              <a:t> </a:t>
            </a:r>
            <a:r>
              <a:rPr lang="en-GB" sz="1100" dirty="0" err="1"/>
              <a:t>mewn</a:t>
            </a:r>
            <a:r>
              <a:rPr lang="en-GB" sz="1100" dirty="0"/>
              <a:t> </a:t>
            </a:r>
            <a:r>
              <a:rPr lang="en-GB" sz="1100" dirty="0" err="1"/>
              <a:t>addysg</a:t>
            </a:r>
            <a:r>
              <a:rPr lang="en-GB" sz="1100" dirty="0"/>
              <a:t> </a:t>
            </a:r>
            <a:r>
              <a:rPr lang="en-GB" sz="1100" dirty="0" err="1"/>
              <a:t>neu’r</a:t>
            </a:r>
            <a:r>
              <a:rPr lang="en-GB" sz="1100" dirty="0"/>
              <a:t> </a:t>
            </a:r>
            <a:r>
              <a:rPr lang="en-GB" sz="1100" dirty="0" err="1"/>
              <a:t>rhai</a:t>
            </a:r>
            <a:r>
              <a:rPr lang="en-GB" sz="1100" dirty="0"/>
              <a:t> </a:t>
            </a:r>
            <a:r>
              <a:rPr lang="en-GB" sz="1100" dirty="0" err="1"/>
              <a:t>nad</a:t>
            </a:r>
            <a:r>
              <a:rPr lang="en-GB" sz="1100" dirty="0"/>
              <a:t> </a:t>
            </a:r>
            <a:r>
              <a:rPr lang="en-GB" sz="1100" dirty="0" err="1"/>
              <a:t>oes</a:t>
            </a:r>
            <a:r>
              <a:rPr lang="en-GB" sz="1100" dirty="0"/>
              <a:t> </a:t>
            </a:r>
            <a:r>
              <a:rPr lang="en-GB" sz="1100" dirty="0" err="1"/>
              <a:t>ganddynt</a:t>
            </a:r>
            <a:r>
              <a:rPr lang="en-GB" sz="1100" dirty="0"/>
              <a:t> </a:t>
            </a:r>
            <a:r>
              <a:rPr lang="en-GB" sz="1100" dirty="0" err="1"/>
              <a:t>gyflogaeth</a:t>
            </a:r>
            <a:r>
              <a:rPr lang="en-GB" sz="1100" dirty="0"/>
              <a:t> </a:t>
            </a:r>
            <a:r>
              <a:rPr lang="en-GB" sz="1100" dirty="0" err="1"/>
              <a:t>wedi’i</a:t>
            </a:r>
            <a:r>
              <a:rPr lang="en-GB" sz="1100" dirty="0"/>
              <a:t> </a:t>
            </a:r>
            <a:r>
              <a:rPr lang="en-GB" sz="1100" dirty="0" err="1"/>
              <a:t>chofnodi</a:t>
            </a:r>
            <a:r>
              <a:rPr lang="en-GB" sz="1100" dirty="0"/>
              <a:t>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AFD94CA-9C56-4593-91E4-C3855917E61F}"/>
              </a:ext>
            </a:extLst>
          </p:cNvPr>
          <p:cNvGraphicFramePr>
            <a:graphicFrameLocks noGrp="1"/>
          </p:cNvGraphicFramePr>
          <p:nvPr/>
        </p:nvGraphicFramePr>
        <p:xfrm>
          <a:off x="266579" y="1044034"/>
          <a:ext cx="5151414" cy="946150"/>
        </p:xfrm>
        <a:graphic>
          <a:graphicData uri="http://schemas.openxmlformats.org/drawingml/2006/table">
            <a:tbl>
              <a:tblPr/>
              <a:tblGrid>
                <a:gridCol w="1626763">
                  <a:extLst>
                    <a:ext uri="{9D8B030D-6E8A-4147-A177-3AD203B41FA5}">
                      <a16:colId xmlns:a16="http://schemas.microsoft.com/office/drawing/2014/main" val="758125302"/>
                    </a:ext>
                  </a:extLst>
                </a:gridCol>
                <a:gridCol w="1965670">
                  <a:extLst>
                    <a:ext uri="{9D8B030D-6E8A-4147-A177-3AD203B41FA5}">
                      <a16:colId xmlns:a16="http://schemas.microsoft.com/office/drawing/2014/main" val="3927252524"/>
                    </a:ext>
                  </a:extLst>
                </a:gridCol>
                <a:gridCol w="1558981">
                  <a:extLst>
                    <a:ext uri="{9D8B030D-6E8A-4147-A177-3AD203B41FA5}">
                      <a16:colId xmlns:a16="http://schemas.microsoft.com/office/drawing/2014/main" val="24511182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86781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9,607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56304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33,819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69206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Anhysbys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4,653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415650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48,079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498554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897F7A5-B1E6-4001-93E6-6DF7C4187DFC}"/>
              </a:ext>
            </a:extLst>
          </p:cNvPr>
          <p:cNvGraphicFramePr>
            <a:graphicFrameLocks noGrp="1"/>
          </p:cNvGraphicFramePr>
          <p:nvPr/>
        </p:nvGraphicFramePr>
        <p:xfrm>
          <a:off x="5931748" y="1044034"/>
          <a:ext cx="5151414" cy="946150"/>
        </p:xfrm>
        <a:graphic>
          <a:graphicData uri="http://schemas.openxmlformats.org/drawingml/2006/table">
            <a:tbl>
              <a:tblPr/>
              <a:tblGrid>
                <a:gridCol w="1612690">
                  <a:extLst>
                    <a:ext uri="{9D8B030D-6E8A-4147-A177-3AD203B41FA5}">
                      <a16:colId xmlns:a16="http://schemas.microsoft.com/office/drawing/2014/main" val="339535902"/>
                    </a:ext>
                  </a:extLst>
                </a:gridCol>
                <a:gridCol w="1968760">
                  <a:extLst>
                    <a:ext uri="{9D8B030D-6E8A-4147-A177-3AD203B41FA5}">
                      <a16:colId xmlns:a16="http://schemas.microsoft.com/office/drawing/2014/main" val="3134419794"/>
                    </a:ext>
                  </a:extLst>
                </a:gridCol>
                <a:gridCol w="1569964">
                  <a:extLst>
                    <a:ext uri="{9D8B030D-6E8A-4147-A177-3AD203B41FA5}">
                      <a16:colId xmlns:a16="http://schemas.microsoft.com/office/drawing/2014/main" val="1147898502"/>
                    </a:ext>
                  </a:extLst>
                </a:gridCol>
              </a:tblGrid>
              <a:tr h="18923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115324"/>
                  </a:ext>
                </a:extLst>
              </a:tr>
              <a:tr h="189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8,255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5545632"/>
                  </a:ext>
                </a:extLst>
              </a:tr>
              <a:tr h="189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35,130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1324991"/>
                  </a:ext>
                </a:extLst>
              </a:tr>
              <a:tr h="189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Anhysbys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4,694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499945"/>
                  </a:ext>
                </a:extLst>
              </a:tr>
              <a:tr h="189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48,079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45053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DFC48A2-22B2-479F-ADAD-3C9DEF08AD9D}"/>
              </a:ext>
            </a:extLst>
          </p:cNvPr>
          <p:cNvSpPr txBox="1"/>
          <p:nvPr/>
        </p:nvSpPr>
        <p:spPr>
          <a:xfrm>
            <a:off x="203831" y="655378"/>
            <a:ext cx="3464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Gallu</a:t>
            </a:r>
            <a:r>
              <a:rPr lang="en-GB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i </a:t>
            </a:r>
            <a:r>
              <a:rPr lang="en-GB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siarad</a:t>
            </a:r>
            <a:r>
              <a:rPr lang="en-GB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Cymraeg </a:t>
            </a:r>
            <a:r>
              <a:rPr lang="en-GB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yn</a:t>
            </a:r>
            <a:r>
              <a:rPr lang="en-GB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2024 </a:t>
            </a:r>
            <a:endParaRPr lang="en-GB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C0FF95-3FA9-47CD-B265-8D6BB5A0E812}"/>
              </a:ext>
            </a:extLst>
          </p:cNvPr>
          <p:cNvSpPr txBox="1"/>
          <p:nvPr/>
        </p:nvSpPr>
        <p:spPr>
          <a:xfrm>
            <a:off x="5931748" y="655378"/>
            <a:ext cx="4951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Gallu</a:t>
            </a:r>
            <a:r>
              <a:rPr lang="en-GB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</a:t>
            </a:r>
            <a:r>
              <a:rPr lang="en-GB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i</a:t>
            </a:r>
            <a:r>
              <a:rPr lang="en-GB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</a:t>
            </a:r>
            <a:r>
              <a:rPr lang="en-GB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weithio</a:t>
            </a:r>
            <a:r>
              <a:rPr lang="en-GB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</a:t>
            </a:r>
            <a:r>
              <a:rPr lang="en-GB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drwy</a:t>
            </a:r>
            <a:r>
              <a:rPr lang="en-GB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</a:t>
            </a:r>
            <a:r>
              <a:rPr lang="en-GB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gyfrwng</a:t>
            </a:r>
            <a:r>
              <a:rPr lang="en-GB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y </a:t>
            </a:r>
            <a:r>
              <a:rPr lang="en-GB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Gymraeg</a:t>
            </a:r>
            <a:r>
              <a:rPr lang="en-GB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</a:t>
            </a:r>
            <a:r>
              <a:rPr lang="en-GB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yn</a:t>
            </a:r>
            <a:r>
              <a:rPr lang="en-GB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2024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2148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DEE306-1253-4EAF-B9B4-5F591082668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2153" y="163881"/>
            <a:ext cx="5297487" cy="823892"/>
          </a:xfrm>
        </p:spPr>
        <p:txBody>
          <a:bodyPr/>
          <a:lstStyle/>
          <a:p>
            <a:r>
              <a:rPr lang="en-GB" dirty="0" err="1"/>
              <a:t>Tuedd</a:t>
            </a:r>
            <a:r>
              <a:rPr lang="en-GB" dirty="0"/>
              <a:t>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ysgolion</a:t>
            </a:r>
            <a:endParaRPr lang="en-GB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CCE37D2-2E17-476E-A4B9-6A8372DBC84C}"/>
              </a:ext>
            </a:extLst>
          </p:cNvPr>
          <p:cNvGraphicFramePr>
            <a:graphicFrameLocks/>
          </p:cNvGraphicFramePr>
          <p:nvPr/>
        </p:nvGraphicFramePr>
        <p:xfrm>
          <a:off x="252153" y="3670300"/>
          <a:ext cx="1168769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73B6CD1-CEEC-4438-975D-F4C0E9BE76C5}"/>
              </a:ext>
            </a:extLst>
          </p:cNvPr>
          <p:cNvGraphicFramePr>
            <a:graphicFrameLocks/>
          </p:cNvGraphicFramePr>
          <p:nvPr/>
        </p:nvGraphicFramePr>
        <p:xfrm>
          <a:off x="252153" y="987773"/>
          <a:ext cx="1159694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79600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AD1F1-8133-458A-A813-260FB30755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0315" y="288901"/>
            <a:ext cx="5054545" cy="369332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err="1"/>
              <a:t>Cymhwyster</a:t>
            </a:r>
            <a:r>
              <a:rPr lang="en-GB" sz="2400" dirty="0"/>
              <a:t> </a:t>
            </a:r>
            <a:r>
              <a:rPr lang="en-GB" sz="2400" dirty="0" err="1"/>
              <a:t>Addysgu</a:t>
            </a:r>
            <a:r>
              <a:rPr lang="en-GB" sz="2400" dirty="0"/>
              <a:t> </a:t>
            </a:r>
            <a:r>
              <a:rPr lang="en-GB" sz="2400" dirty="0" err="1"/>
              <a:t>Lefel</a:t>
            </a:r>
            <a:r>
              <a:rPr lang="en-GB" sz="2400" dirty="0"/>
              <a:t> </a:t>
            </a:r>
            <a:r>
              <a:rPr lang="en-GB" sz="2400" dirty="0" err="1"/>
              <a:t>Uwch</a:t>
            </a:r>
            <a:r>
              <a:rPr lang="en-GB" sz="2400" dirty="0"/>
              <a:t> (CALU)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2BED42-D84A-4AED-AE90-2C6E8A9ADC00}"/>
              </a:ext>
            </a:extLst>
          </p:cNvPr>
          <p:cNvSpPr txBox="1"/>
          <p:nvPr/>
        </p:nvSpPr>
        <p:spPr>
          <a:xfrm>
            <a:off x="190315" y="658233"/>
            <a:ext cx="7337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Niferoedd</a:t>
            </a:r>
            <a:r>
              <a:rPr lang="en-GB" dirty="0"/>
              <a:t> </a:t>
            </a:r>
            <a:r>
              <a:rPr lang="en-GB" dirty="0" err="1"/>
              <a:t>blynyddol</a:t>
            </a:r>
            <a:r>
              <a:rPr lang="en-GB" dirty="0"/>
              <a:t> y </a:t>
            </a:r>
            <a:r>
              <a:rPr lang="en-GB" dirty="0" err="1"/>
              <a:t>rhai</a:t>
            </a:r>
            <a:r>
              <a:rPr lang="en-GB" dirty="0"/>
              <a:t>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wedi’u</a:t>
            </a:r>
            <a:r>
              <a:rPr lang="en-GB" dirty="0"/>
              <a:t> </a:t>
            </a:r>
            <a:r>
              <a:rPr lang="en-GB" dirty="0" err="1"/>
              <a:t>cofrestru</a:t>
            </a:r>
            <a:r>
              <a:rPr lang="en-GB" dirty="0"/>
              <a:t> </a:t>
            </a:r>
            <a:r>
              <a:rPr lang="en-GB" dirty="0" err="1"/>
              <a:t>fel</a:t>
            </a:r>
            <a:r>
              <a:rPr lang="en-GB" dirty="0"/>
              <a:t> GCDY</a:t>
            </a:r>
          </a:p>
        </p:txBody>
      </p:sp>
      <p:graphicFrame>
        <p:nvGraphicFramePr>
          <p:cNvPr id="10" name="Content Placeholder 3">
            <a:extLst>
              <a:ext uri="{FF2B5EF4-FFF2-40B4-BE49-F238E27FC236}">
                <a16:creationId xmlns:a16="http://schemas.microsoft.com/office/drawing/2014/main" id="{0CB452EB-9749-443B-9193-B783137B019A}"/>
              </a:ext>
            </a:extLst>
          </p:cNvPr>
          <p:cNvGraphicFramePr>
            <a:graphicFrameLocks/>
          </p:cNvGraphicFramePr>
          <p:nvPr/>
        </p:nvGraphicFramePr>
        <p:xfrm>
          <a:off x="190316" y="1207468"/>
          <a:ext cx="11723388" cy="2221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AA0A4F7-D2F3-4D6E-81EC-CF3D2DACFF31}"/>
              </a:ext>
            </a:extLst>
          </p:cNvPr>
          <p:cNvSpPr txBox="1">
            <a:spLocks/>
          </p:cNvSpPr>
          <p:nvPr/>
        </p:nvSpPr>
        <p:spPr>
          <a:xfrm>
            <a:off x="309524" y="3563658"/>
            <a:ext cx="7218325" cy="5127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06534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/>
              <a:t>Cymhwyster</a:t>
            </a:r>
            <a:r>
              <a:rPr lang="en-GB" sz="2400" dirty="0"/>
              <a:t> </a:t>
            </a:r>
            <a:r>
              <a:rPr lang="en-GB" sz="2400" dirty="0" err="1"/>
              <a:t>Tystysgrif</a:t>
            </a:r>
            <a:r>
              <a:rPr lang="en-GB" sz="2400" dirty="0"/>
              <a:t> </a:t>
            </a:r>
            <a:r>
              <a:rPr lang="en-GB" sz="2400" dirty="0" err="1"/>
              <a:t>Addysg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Raddedigion</a:t>
            </a:r>
            <a:r>
              <a:rPr lang="en-GB" sz="2400" dirty="0"/>
              <a:t> (TAR)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B9098A-F0B8-45D5-9B40-3099960A558C}"/>
              </a:ext>
            </a:extLst>
          </p:cNvPr>
          <p:cNvSpPr txBox="1"/>
          <p:nvPr/>
        </p:nvSpPr>
        <p:spPr>
          <a:xfrm>
            <a:off x="309525" y="3972972"/>
            <a:ext cx="870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Niferoedd</a:t>
            </a:r>
            <a:r>
              <a:rPr lang="en-GB" dirty="0"/>
              <a:t> </a:t>
            </a:r>
            <a:r>
              <a:rPr lang="en-GB" dirty="0" err="1"/>
              <a:t>blynyddol</a:t>
            </a:r>
            <a:r>
              <a:rPr lang="en-GB" dirty="0"/>
              <a:t> y </a:t>
            </a:r>
            <a:r>
              <a:rPr lang="en-GB" dirty="0" err="1"/>
              <a:t>rhai</a:t>
            </a:r>
            <a:r>
              <a:rPr lang="en-GB" dirty="0"/>
              <a:t>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wedi’u</a:t>
            </a:r>
            <a:r>
              <a:rPr lang="en-GB" dirty="0"/>
              <a:t> </a:t>
            </a:r>
            <a:r>
              <a:rPr lang="en-GB" dirty="0" err="1"/>
              <a:t>cofrestru</a:t>
            </a:r>
            <a:r>
              <a:rPr lang="en-GB" dirty="0"/>
              <a:t> </a:t>
            </a:r>
            <a:r>
              <a:rPr lang="en-GB" dirty="0" err="1"/>
              <a:t>fel</a:t>
            </a:r>
            <a:r>
              <a:rPr lang="en-GB" dirty="0"/>
              <a:t> GCDY </a:t>
            </a:r>
            <a:r>
              <a:rPr lang="en-GB" dirty="0" err="1"/>
              <a:t>sydd</a:t>
            </a:r>
            <a:r>
              <a:rPr lang="en-GB" dirty="0"/>
              <a:t> â </a:t>
            </a:r>
            <a:r>
              <a:rPr lang="en-GB" dirty="0" err="1"/>
              <a:t>chymhwyster</a:t>
            </a:r>
            <a:r>
              <a:rPr lang="en-GB" dirty="0"/>
              <a:t> TAR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54A876A-A54C-473D-A60F-46EB032963E3}"/>
              </a:ext>
            </a:extLst>
          </p:cNvPr>
          <p:cNvGraphicFramePr>
            <a:graphicFrameLocks/>
          </p:cNvGraphicFramePr>
          <p:nvPr/>
        </p:nvGraphicFramePr>
        <p:xfrm>
          <a:off x="-254683" y="4387549"/>
          <a:ext cx="12446683" cy="2221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4953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3E7FB36-5DC0-4E21-B5A0-FF0EA4056C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75597" y="69376"/>
            <a:ext cx="8015647" cy="456149"/>
          </a:xfrm>
        </p:spPr>
        <p:txBody>
          <a:bodyPr>
            <a:normAutofit fontScale="97500"/>
          </a:bodyPr>
          <a:lstStyle/>
          <a:p>
            <a:r>
              <a:rPr lang="en-GB" sz="2400" dirty="0" err="1"/>
              <a:t>Cymwysterau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2024</a:t>
            </a:r>
          </a:p>
        </p:txBody>
      </p:sp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BEEA57D1-C7B7-453F-A96C-982364F2FD23}"/>
              </a:ext>
            </a:extLst>
          </p:cNvPr>
          <p:cNvGraphicFramePr>
            <a:graphicFrameLocks/>
          </p:cNvGraphicFramePr>
          <p:nvPr/>
        </p:nvGraphicFramePr>
        <p:xfrm>
          <a:off x="103030" y="1127955"/>
          <a:ext cx="6589374" cy="2215609"/>
        </p:xfrm>
        <a:graphic>
          <a:graphicData uri="http://schemas.openxmlformats.org/drawingml/2006/table">
            <a:tbl>
              <a:tblPr/>
              <a:tblGrid>
                <a:gridCol w="2608720">
                  <a:extLst>
                    <a:ext uri="{9D8B030D-6E8A-4147-A177-3AD203B41FA5}">
                      <a16:colId xmlns:a16="http://schemas.microsoft.com/office/drawing/2014/main" val="3078693415"/>
                    </a:ext>
                  </a:extLst>
                </a:gridCol>
                <a:gridCol w="1990327">
                  <a:extLst>
                    <a:ext uri="{9D8B030D-6E8A-4147-A177-3AD203B41FA5}">
                      <a16:colId xmlns:a16="http://schemas.microsoft.com/office/drawing/2014/main" val="1542059208"/>
                    </a:ext>
                  </a:extLst>
                </a:gridCol>
                <a:gridCol w="1990327">
                  <a:extLst>
                    <a:ext uri="{9D8B030D-6E8A-4147-A177-3AD203B41FA5}">
                      <a16:colId xmlns:a16="http://schemas.microsoft.com/office/drawing/2014/main" val="3440370132"/>
                    </a:ext>
                  </a:extLst>
                </a:gridCol>
              </a:tblGrid>
              <a:tr h="200906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623100"/>
                  </a:ext>
                </a:extLst>
              </a:tr>
              <a:tr h="200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209224"/>
                  </a:ext>
                </a:extLst>
              </a:tr>
              <a:tr h="200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6,199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680962"/>
                  </a:ext>
                </a:extLst>
              </a:tr>
              <a:tr h="200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7,091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6995495"/>
                  </a:ext>
                </a:extLst>
              </a:tr>
              <a:tr h="20654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6897617"/>
                  </a:ext>
                </a:extLst>
              </a:tr>
              <a:tr h="200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015640"/>
                  </a:ext>
                </a:extLst>
              </a:tr>
              <a:tr h="200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693007"/>
                  </a:ext>
                </a:extLst>
              </a:tr>
              <a:tr h="200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3,581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662885"/>
                  </a:ext>
                </a:extLst>
              </a:tr>
              <a:tr h="200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92035"/>
                  </a:ext>
                </a:extLst>
              </a:tr>
              <a:tr h="200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22,892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1210773"/>
                  </a:ext>
                </a:extLst>
              </a:tr>
              <a:tr h="200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46,962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8649284"/>
                  </a:ext>
                </a:extLst>
              </a:tr>
            </a:tbl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2DDC6B5-BA47-4E3F-AD66-5710D1533E39}"/>
              </a:ext>
            </a:extLst>
          </p:cNvPr>
          <p:cNvGraphicFramePr>
            <a:graphicFrameLocks/>
          </p:cNvGraphicFramePr>
          <p:nvPr/>
        </p:nvGraphicFramePr>
        <p:xfrm>
          <a:off x="134046" y="3860558"/>
          <a:ext cx="6675021" cy="2657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3E8F8E4E-E1AC-4AEE-9C14-AECE0635F93D}"/>
              </a:ext>
            </a:extLst>
          </p:cNvPr>
          <p:cNvSpPr txBox="1"/>
          <p:nvPr/>
        </p:nvSpPr>
        <p:spPr>
          <a:xfrm>
            <a:off x="103030" y="3429000"/>
            <a:ext cx="62643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dirty="0"/>
              <a:t>Mae </a:t>
            </a:r>
            <a:r>
              <a:rPr lang="en-GB" sz="1050" dirty="0" err="1"/>
              <a:t>Arall</a:t>
            </a:r>
            <a:r>
              <a:rPr lang="en-GB" sz="1050" dirty="0"/>
              <a:t>* </a:t>
            </a:r>
            <a:r>
              <a:rPr lang="en-GB" sz="1050" dirty="0" err="1"/>
              <a:t>yn</a:t>
            </a:r>
            <a:r>
              <a:rPr lang="en-GB" sz="1050" dirty="0"/>
              <a:t> </a:t>
            </a:r>
            <a:r>
              <a:rPr lang="en-GB" sz="1050" dirty="0" err="1"/>
              <a:t>cynnwys</a:t>
            </a:r>
            <a:r>
              <a:rPr lang="en-GB" sz="1050" dirty="0"/>
              <a:t> y </a:t>
            </a:r>
            <a:r>
              <a:rPr lang="en-GB" sz="1050" dirty="0" err="1"/>
              <a:t>rheini</a:t>
            </a:r>
            <a:r>
              <a:rPr lang="en-GB" sz="1050" dirty="0"/>
              <a:t> </a:t>
            </a:r>
            <a:r>
              <a:rPr lang="en-GB" sz="1050" dirty="0" err="1"/>
              <a:t>na</a:t>
            </a:r>
            <a:r>
              <a:rPr lang="en-GB" sz="1050" dirty="0"/>
              <a:t> </a:t>
            </a:r>
            <a:r>
              <a:rPr lang="en-GB" sz="1050" dirty="0" err="1"/>
              <a:t>chofnodwyd</a:t>
            </a:r>
            <a:r>
              <a:rPr lang="en-GB" sz="1050" dirty="0"/>
              <a:t> </a:t>
            </a:r>
            <a:r>
              <a:rPr lang="en-GB" sz="1050" dirty="0" err="1"/>
              <a:t>cymwysterau</a:t>
            </a:r>
            <a:r>
              <a:rPr lang="en-GB" sz="1050" dirty="0"/>
              <a:t> </a:t>
            </a:r>
            <a:r>
              <a:rPr lang="en-GB" sz="1050" dirty="0" err="1"/>
              <a:t>ar</a:t>
            </a:r>
            <a:r>
              <a:rPr lang="en-GB" sz="1050" dirty="0"/>
              <a:t> </a:t>
            </a:r>
            <a:r>
              <a:rPr lang="en-GB" sz="1050" dirty="0" err="1"/>
              <a:t>eu</a:t>
            </a:r>
            <a:r>
              <a:rPr lang="en-GB" sz="1050" dirty="0"/>
              <a:t> </a:t>
            </a:r>
            <a:r>
              <a:rPr lang="en-GB" sz="1050" dirty="0" err="1"/>
              <a:t>cyfer</a:t>
            </a:r>
            <a:r>
              <a:rPr lang="en-GB" sz="1050" dirty="0"/>
              <a:t>, </a:t>
            </a:r>
            <a:r>
              <a:rPr lang="en-GB" sz="1050" dirty="0" err="1"/>
              <a:t>neu’r</a:t>
            </a:r>
            <a:r>
              <a:rPr lang="en-GB" sz="1050" dirty="0"/>
              <a:t> </a:t>
            </a:r>
            <a:r>
              <a:rPr lang="en-GB" sz="1050" dirty="0" err="1"/>
              <a:t>rheini</a:t>
            </a:r>
            <a:r>
              <a:rPr lang="en-GB" sz="1050" dirty="0"/>
              <a:t> </a:t>
            </a:r>
            <a:r>
              <a:rPr lang="en-GB" sz="1050" dirty="0" err="1"/>
              <a:t>na</a:t>
            </a:r>
            <a:r>
              <a:rPr lang="en-GB" sz="1050" dirty="0"/>
              <a:t> </a:t>
            </a:r>
            <a:r>
              <a:rPr lang="en-GB" sz="1050" dirty="0" err="1"/>
              <a:t>ellir</a:t>
            </a:r>
            <a:r>
              <a:rPr lang="en-GB" sz="1050" dirty="0"/>
              <a:t> </a:t>
            </a:r>
            <a:r>
              <a:rPr lang="en-GB" sz="1050" dirty="0" err="1"/>
              <a:t>pennu</a:t>
            </a:r>
            <a:r>
              <a:rPr lang="en-GB" sz="1050" dirty="0"/>
              <a:t> </a:t>
            </a:r>
            <a:r>
              <a:rPr lang="en-GB" sz="1050" dirty="0" err="1"/>
              <a:t>lefel</a:t>
            </a:r>
            <a:r>
              <a:rPr lang="en-GB" sz="1050" dirty="0"/>
              <a:t> </a:t>
            </a:r>
            <a:r>
              <a:rPr lang="en-GB" sz="1050" dirty="0" err="1"/>
              <a:t>eu</a:t>
            </a:r>
            <a:r>
              <a:rPr lang="en-GB" sz="1050" dirty="0"/>
              <a:t> </a:t>
            </a:r>
            <a:r>
              <a:rPr lang="en-GB" sz="1050" dirty="0" err="1"/>
              <a:t>cymhwyster</a:t>
            </a:r>
            <a:r>
              <a:rPr lang="en-GB" sz="1050" dirty="0"/>
              <a:t> </a:t>
            </a:r>
            <a:r>
              <a:rPr lang="en-GB" sz="1050" dirty="0" err="1"/>
              <a:t>o’r</a:t>
            </a:r>
            <a:r>
              <a:rPr lang="en-GB" sz="1050" dirty="0"/>
              <a:t> </a:t>
            </a:r>
            <a:r>
              <a:rPr lang="en-GB" sz="1050" dirty="0" err="1"/>
              <a:t>wybodaeth</a:t>
            </a:r>
            <a:r>
              <a:rPr lang="en-GB" sz="1050" dirty="0"/>
              <a:t> a </a:t>
            </a:r>
            <a:r>
              <a:rPr lang="en-GB" sz="1050" dirty="0" err="1"/>
              <a:t>roddwyd</a:t>
            </a:r>
            <a:r>
              <a:rPr lang="en-GB" sz="1050" dirty="0"/>
              <a:t> </a:t>
            </a:r>
            <a:r>
              <a:rPr lang="en-GB" sz="1050" dirty="0" err="1"/>
              <a:t>naill</a:t>
            </a:r>
            <a:r>
              <a:rPr lang="en-GB" sz="1050" dirty="0"/>
              <a:t> ai </a:t>
            </a:r>
            <a:r>
              <a:rPr lang="en-GB" sz="1050" dirty="0" err="1"/>
              <a:t>gan</a:t>
            </a:r>
            <a:r>
              <a:rPr lang="en-GB" sz="1050" dirty="0"/>
              <a:t> y </a:t>
            </a:r>
            <a:r>
              <a:rPr lang="en-GB" sz="1050" dirty="0" err="1"/>
              <a:t>cofrestrai</a:t>
            </a:r>
            <a:r>
              <a:rPr lang="en-GB" sz="1050" dirty="0"/>
              <a:t> </a:t>
            </a:r>
            <a:r>
              <a:rPr lang="en-GB" sz="1050" dirty="0" err="1"/>
              <a:t>neu’r</a:t>
            </a:r>
            <a:r>
              <a:rPr lang="en-GB" sz="1050" dirty="0"/>
              <a:t> </a:t>
            </a:r>
            <a:r>
              <a:rPr lang="en-GB" sz="1050" dirty="0" err="1"/>
              <a:t>cyflogwr</a:t>
            </a:r>
            <a:r>
              <a:rPr lang="en-GB" sz="1050" dirty="0"/>
              <a:t>.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B88F06-0407-405E-A38B-2106F8DF8C26}"/>
              </a:ext>
            </a:extLst>
          </p:cNvPr>
          <p:cNvSpPr txBox="1"/>
          <p:nvPr/>
        </p:nvSpPr>
        <p:spPr>
          <a:xfrm>
            <a:off x="103030" y="610961"/>
            <a:ext cx="65893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dirty="0"/>
              <a:t>Mae </a:t>
            </a:r>
            <a:r>
              <a:rPr lang="en-GB" sz="1050" dirty="0" err="1"/>
              <a:t>hyn</a:t>
            </a:r>
            <a:r>
              <a:rPr lang="en-GB" sz="1050" dirty="0"/>
              <a:t> </a:t>
            </a:r>
            <a:r>
              <a:rPr lang="en-GB" sz="1050" dirty="0" err="1"/>
              <a:t>yn</a:t>
            </a:r>
            <a:r>
              <a:rPr lang="en-GB" sz="1050" dirty="0"/>
              <a:t> </a:t>
            </a:r>
            <a:r>
              <a:rPr lang="en-GB" sz="1050" dirty="0" err="1"/>
              <a:t>cynnwys</a:t>
            </a:r>
            <a:r>
              <a:rPr lang="en-GB" sz="1050" dirty="0"/>
              <a:t> </a:t>
            </a:r>
            <a:r>
              <a:rPr lang="en-GB" sz="1050" dirty="0" err="1"/>
              <a:t>cymwysterau</a:t>
            </a:r>
            <a:r>
              <a:rPr lang="en-GB" sz="1050" dirty="0"/>
              <a:t> </a:t>
            </a:r>
            <a:r>
              <a:rPr lang="en-GB" sz="1050" dirty="0" err="1"/>
              <a:t>pwnc-benodol</a:t>
            </a:r>
            <a:r>
              <a:rPr lang="en-GB" sz="1050" dirty="0"/>
              <a:t>, </a:t>
            </a:r>
            <a:r>
              <a:rPr lang="en-GB" sz="1050" dirty="0" err="1"/>
              <a:t>cymwysterau</a:t>
            </a:r>
            <a:r>
              <a:rPr lang="en-GB" sz="1050" dirty="0"/>
              <a:t> </a:t>
            </a:r>
            <a:r>
              <a:rPr lang="en-GB" sz="1050" dirty="0" err="1"/>
              <a:t>mewn</a:t>
            </a:r>
            <a:r>
              <a:rPr lang="en-GB" sz="1050" dirty="0"/>
              <a:t> </a:t>
            </a:r>
            <a:r>
              <a:rPr lang="en-GB" sz="1050" dirty="0" err="1"/>
              <a:t>pwnc</a:t>
            </a:r>
            <a:r>
              <a:rPr lang="en-GB" sz="1050" dirty="0"/>
              <a:t> </a:t>
            </a:r>
            <a:r>
              <a:rPr lang="en-GB" sz="1050" dirty="0" err="1"/>
              <a:t>arall</a:t>
            </a:r>
            <a:r>
              <a:rPr lang="en-GB" sz="1050" dirty="0"/>
              <a:t>, </a:t>
            </a:r>
            <a:r>
              <a:rPr lang="en-GB" sz="1050" dirty="0" err="1"/>
              <a:t>cymhwyster</a:t>
            </a:r>
            <a:r>
              <a:rPr lang="en-GB" sz="1050" dirty="0"/>
              <a:t> </a:t>
            </a:r>
            <a:r>
              <a:rPr lang="en-GB" sz="1050" dirty="0" err="1"/>
              <a:t>addysgu</a:t>
            </a:r>
            <a:r>
              <a:rPr lang="en-GB" sz="1050" dirty="0"/>
              <a:t>/</a:t>
            </a:r>
            <a:r>
              <a:rPr lang="en-GB" sz="1050" dirty="0" err="1"/>
              <a:t>asesu</a:t>
            </a:r>
            <a:r>
              <a:rPr lang="en-GB" sz="1050" dirty="0"/>
              <a:t>, </a:t>
            </a:r>
            <a:r>
              <a:rPr lang="en-GB" sz="1050" dirty="0" err="1"/>
              <a:t>h.y</a:t>
            </a:r>
            <a:r>
              <a:rPr lang="en-GB" sz="1050" dirty="0"/>
              <a:t>. </a:t>
            </a:r>
            <a:r>
              <a:rPr lang="en-GB" sz="1050" dirty="0" err="1"/>
              <a:t>pob</a:t>
            </a:r>
            <a:r>
              <a:rPr lang="en-GB" sz="1050" dirty="0"/>
              <a:t> </a:t>
            </a:r>
            <a:r>
              <a:rPr lang="en-GB" sz="1050" dirty="0" err="1"/>
              <a:t>cymhwyster</a:t>
            </a:r>
            <a:r>
              <a:rPr lang="en-GB" sz="1050" dirty="0"/>
              <a:t> </a:t>
            </a:r>
            <a:r>
              <a:rPr lang="en-GB" sz="1050" dirty="0" err="1"/>
              <a:t>sydd</a:t>
            </a:r>
            <a:r>
              <a:rPr lang="en-GB" sz="1050" dirty="0"/>
              <a:t> </a:t>
            </a:r>
            <a:r>
              <a:rPr lang="en-GB" sz="1050" dirty="0" err="1"/>
              <a:t>wedi'i</a:t>
            </a:r>
            <a:r>
              <a:rPr lang="en-GB" sz="1050" dirty="0"/>
              <a:t> nodi </a:t>
            </a:r>
            <a:r>
              <a:rPr lang="en-GB" sz="1050" dirty="0" err="1"/>
              <a:t>ar</a:t>
            </a:r>
            <a:r>
              <a:rPr lang="en-GB" sz="1050" dirty="0"/>
              <a:t> </a:t>
            </a:r>
            <a:r>
              <a:rPr lang="en-GB" sz="1050" dirty="0" err="1"/>
              <a:t>gofnod</a:t>
            </a:r>
            <a:r>
              <a:rPr lang="en-GB" sz="1050" dirty="0"/>
              <a:t> </a:t>
            </a:r>
            <a:r>
              <a:rPr lang="en-GB" sz="1050" dirty="0" err="1"/>
              <a:t>cofrestrai</a:t>
            </a:r>
            <a:r>
              <a:rPr lang="en-GB" sz="1050" dirty="0"/>
              <a:t>. </a:t>
            </a:r>
            <a:r>
              <a:rPr lang="en-GB" sz="1050" dirty="0" err="1"/>
              <a:t>Lefelau'n</a:t>
            </a:r>
            <a:r>
              <a:rPr lang="en-GB" sz="1050" dirty="0"/>
              <a:t> </a:t>
            </a:r>
            <a:r>
              <a:rPr lang="en-GB" sz="1050" dirty="0" err="1"/>
              <a:t>seiliedig</a:t>
            </a:r>
            <a:r>
              <a:rPr lang="en-GB" sz="1050" dirty="0"/>
              <a:t> </a:t>
            </a:r>
            <a:r>
              <a:rPr lang="en-GB" sz="1050" dirty="0" err="1"/>
              <a:t>ar</a:t>
            </a:r>
            <a:r>
              <a:rPr lang="en-GB" sz="1050" dirty="0"/>
              <a:t> </a:t>
            </a:r>
            <a:r>
              <a:rPr lang="en-GB" sz="1050" dirty="0" err="1"/>
              <a:t>Fframwaith</a:t>
            </a:r>
            <a:r>
              <a:rPr lang="en-GB" sz="1050" dirty="0"/>
              <a:t> </a:t>
            </a:r>
            <a:r>
              <a:rPr lang="en-GB" sz="1050" dirty="0" err="1"/>
              <a:t>Credyd</a:t>
            </a:r>
            <a:r>
              <a:rPr lang="en-GB" sz="1050" dirty="0"/>
              <a:t> a </a:t>
            </a:r>
            <a:r>
              <a:rPr lang="en-GB" sz="1050" dirty="0" err="1"/>
              <a:t>Chymwysterau</a:t>
            </a:r>
            <a:r>
              <a:rPr lang="en-GB" sz="1050" dirty="0"/>
              <a:t> Cymru (</a:t>
            </a:r>
            <a:r>
              <a:rPr lang="en-GB" sz="1050" dirty="0" err="1"/>
              <a:t>FfCChC</a:t>
            </a:r>
            <a:r>
              <a:rPr lang="en-GB" sz="1050" dirty="0"/>
              <a:t>).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6AAB3CD-72B9-41C4-97CB-3E02080A83BE}"/>
              </a:ext>
            </a:extLst>
          </p:cNvPr>
          <p:cNvGraphicFramePr>
            <a:graphicFrameLocks noGrp="1"/>
          </p:cNvGraphicFramePr>
          <p:nvPr/>
        </p:nvGraphicFramePr>
        <p:xfrm>
          <a:off x="7092176" y="168638"/>
          <a:ext cx="4965778" cy="6349853"/>
        </p:xfrm>
        <a:graphic>
          <a:graphicData uri="http://schemas.openxmlformats.org/drawingml/2006/table">
            <a:tbl>
              <a:tblPr/>
              <a:tblGrid>
                <a:gridCol w="3890422">
                  <a:extLst>
                    <a:ext uri="{9D8B030D-6E8A-4147-A177-3AD203B41FA5}">
                      <a16:colId xmlns:a16="http://schemas.microsoft.com/office/drawing/2014/main" val="3703585415"/>
                    </a:ext>
                  </a:extLst>
                </a:gridCol>
                <a:gridCol w="537678">
                  <a:extLst>
                    <a:ext uri="{9D8B030D-6E8A-4147-A177-3AD203B41FA5}">
                      <a16:colId xmlns:a16="http://schemas.microsoft.com/office/drawing/2014/main" val="1858508207"/>
                    </a:ext>
                  </a:extLst>
                </a:gridCol>
                <a:gridCol w="537678">
                  <a:extLst>
                    <a:ext uri="{9D8B030D-6E8A-4147-A177-3AD203B41FA5}">
                      <a16:colId xmlns:a16="http://schemas.microsoft.com/office/drawing/2014/main" val="2801732256"/>
                    </a:ext>
                  </a:extLst>
                </a:gridCol>
              </a:tblGrid>
              <a:tr h="143360">
                <a:tc>
                  <a:txBody>
                    <a:bodyPr/>
                    <a:lstStyle/>
                    <a:p>
                      <a:pPr algn="l" fontAlgn="t"/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9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2891" marR="2891" marT="2891" marB="0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202639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Astudiaethau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/>
                      <a:r>
                        <a:rPr lang="en-GB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1,771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543768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Celfyddydau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cerdd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drama,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2891" marR="2891" marT="2891" marB="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/>
                      <a:r>
                        <a:rPr lang="en-GB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926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081547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Gymdeithasol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e.e.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Seicoleg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Cymdeithaseg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Anthropoloeg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807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4942288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Gorfforol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chwaraeon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716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89568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Saesneg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iaith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llenyddiaeth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589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24272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Hanes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2850650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Celf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Dylunio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9278376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Gofal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Datblygiad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plant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0045891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Feddygol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5536053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Astudiaethau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busnes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Rheoli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575160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Iechyd a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lles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cymdeithasol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629999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Gyfraith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0249410"/>
                  </a:ext>
                </a:extLst>
              </a:tr>
              <a:tr h="142412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Mathemateg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454045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Daearyddiaeth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dynol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&amp;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ffisegol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3541295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Troseddeg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fforensig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435866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Cyfathrebu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Astudiaethau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cyfryngau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Newyddiaduriaeth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7661969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Technoleg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Dylunio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813468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Ieithoedd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Modern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9483282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Bioleg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2982769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Cymraeg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2341291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Technoleg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Gwybodaeth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Cyfrifiadureg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88596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Astudiaethau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Grefyddol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7498095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Peirianeg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52212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Cemeg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489460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Astudiaethau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Rheoli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540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Gwaith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Ieuenctid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122656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naturiol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211557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Gwleidyddiaeth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642880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Cyfrifeg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Cyllid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4719164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Ffiseg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1991873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Economeg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346581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Astudiaethau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Amgylchedd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3596866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Marchnata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0829164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Astudiaethau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Anifeiliad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Milfeddygaeth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712732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Cyffredniol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032951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Astudiaethau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Diwylliant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9386456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Therapi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llefaredd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051425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Twristiaeth</a:t>
                      </a:r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teithio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654360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Polisi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21647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401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6887896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Anhysbys</a:t>
                      </a:r>
                      <a:endParaRPr lang="en-GB" sz="9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3,703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27.7%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4892553"/>
                  </a:ext>
                </a:extLst>
              </a:tr>
              <a:tr h="146656">
                <a:tc>
                  <a:txBody>
                    <a:bodyPr/>
                    <a:lstStyle/>
                    <a:p>
                      <a:pPr algn="l" fontAlgn="t"/>
                      <a:r>
                        <a:rPr lang="en-GB" sz="9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9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6,7 a 8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13,383</a:t>
                      </a:r>
                    </a:p>
                  </a:txBody>
                  <a:tcPr marL="2891" marR="2891" marT="2891" marB="0">
                    <a:lnL w="952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2891" marR="2891" marT="28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6844521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C09E09-6AC9-4E3A-8E32-A2D9D8A156A2}"/>
              </a:ext>
            </a:extLst>
          </p:cNvPr>
          <p:cNvSpPr txBox="1"/>
          <p:nvPr/>
        </p:nvSpPr>
        <p:spPr>
          <a:xfrm>
            <a:off x="6996577" y="30618"/>
            <a:ext cx="4099372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6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Cymwysterau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6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6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lefel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6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 6-8 –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6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gymwys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6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 I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6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ymarfer</a:t>
            </a:r>
            <a:r>
              <a:rPr lang="en-GB" sz="1600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6534"/>
              </a:solidFill>
              <a:effectLst/>
              <a:uLnTx/>
              <a:uFillTx/>
              <a:latin typeface="Calibri" panose="020F0502020204030204"/>
              <a:ea typeface="+mn-ea"/>
              <a:cs typeface="Poppins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072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604CE-1534-481A-9587-B22AAD36AAB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8837" y="204335"/>
            <a:ext cx="6507479" cy="676849"/>
          </a:xfrm>
        </p:spPr>
        <p:txBody>
          <a:bodyPr>
            <a:normAutofit/>
          </a:bodyPr>
          <a:lstStyle/>
          <a:p>
            <a:r>
              <a:rPr lang="en-GB" sz="2000" dirty="0" err="1"/>
              <a:t>Pynciau</a:t>
            </a:r>
            <a:r>
              <a:rPr lang="en-GB" sz="2000" dirty="0"/>
              <a:t> </a:t>
            </a:r>
            <a:r>
              <a:rPr lang="en-GB" sz="2000" dirty="0" err="1"/>
              <a:t>blaenoriaeth</a:t>
            </a:r>
            <a:r>
              <a:rPr lang="en-GB" sz="2000" dirty="0"/>
              <a:t> </a:t>
            </a:r>
            <a:r>
              <a:rPr lang="en-GB" sz="2000" dirty="0" err="1"/>
              <a:t>cymwysterau</a:t>
            </a:r>
            <a:r>
              <a:rPr lang="en-GB" sz="2000" dirty="0"/>
              <a:t> </a:t>
            </a:r>
            <a:r>
              <a:rPr lang="en-GB" sz="2000" dirty="0" err="1"/>
              <a:t>lefel</a:t>
            </a:r>
            <a:r>
              <a:rPr lang="en-GB" sz="2000" dirty="0"/>
              <a:t> 6 </a:t>
            </a:r>
            <a:r>
              <a:rPr lang="en-GB" sz="2000" dirty="0" err="1"/>
              <a:t>i</a:t>
            </a:r>
            <a:r>
              <a:rPr lang="en-GB" sz="2000" dirty="0"/>
              <a:t> 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5A1BDE-110B-46EC-8FC7-D79696781B56}"/>
              </a:ext>
            </a:extLst>
          </p:cNvPr>
          <p:cNvSpPr txBox="1"/>
          <p:nvPr/>
        </p:nvSpPr>
        <p:spPr>
          <a:xfrm>
            <a:off x="114332" y="4039295"/>
            <a:ext cx="3139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>
                <a:solidFill>
                  <a:srgbClr val="006534"/>
                </a:solidFill>
              </a:rPr>
              <a:t>Cyfnod</a:t>
            </a:r>
            <a:r>
              <a:rPr lang="en-GB" sz="1600" b="1" dirty="0">
                <a:solidFill>
                  <a:srgbClr val="006534"/>
                </a:solidFill>
              </a:rPr>
              <a:t> (</a:t>
            </a:r>
            <a:r>
              <a:rPr lang="en-GB" sz="1600" b="1" dirty="0" err="1">
                <a:solidFill>
                  <a:srgbClr val="006534"/>
                </a:solidFill>
              </a:rPr>
              <a:t>cofrestriad</a:t>
            </a:r>
            <a:r>
              <a:rPr lang="en-GB" sz="1600" b="1" dirty="0">
                <a:solidFill>
                  <a:srgbClr val="006534"/>
                </a:solidFill>
              </a:rPr>
              <a:t> </a:t>
            </a:r>
            <a:r>
              <a:rPr lang="en-GB" sz="1600" b="1" dirty="0" err="1">
                <a:solidFill>
                  <a:srgbClr val="006534"/>
                </a:solidFill>
              </a:rPr>
              <a:t>unigol</a:t>
            </a:r>
            <a:r>
              <a:rPr lang="en-GB" sz="1600" b="1" dirty="0">
                <a:solidFill>
                  <a:srgbClr val="006534"/>
                </a:solidFill>
              </a:rPr>
              <a:t>)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FB5DA78-0D82-4FEF-9E65-75877CCEF89B}"/>
              </a:ext>
            </a:extLst>
          </p:cNvPr>
          <p:cNvGraphicFramePr>
            <a:graphicFrameLocks noGrp="1"/>
          </p:cNvGraphicFramePr>
          <p:nvPr/>
        </p:nvGraphicFramePr>
        <p:xfrm>
          <a:off x="108837" y="4377849"/>
          <a:ext cx="5621403" cy="1748203"/>
        </p:xfrm>
        <a:graphic>
          <a:graphicData uri="http://schemas.openxmlformats.org/drawingml/2006/table">
            <a:tbl>
              <a:tblPr/>
              <a:tblGrid>
                <a:gridCol w="2660914">
                  <a:extLst>
                    <a:ext uri="{9D8B030D-6E8A-4147-A177-3AD203B41FA5}">
                      <a16:colId xmlns:a16="http://schemas.microsoft.com/office/drawing/2014/main" val="845927029"/>
                    </a:ext>
                  </a:extLst>
                </a:gridCol>
                <a:gridCol w="1510610">
                  <a:extLst>
                    <a:ext uri="{9D8B030D-6E8A-4147-A177-3AD203B41FA5}">
                      <a16:colId xmlns:a16="http://schemas.microsoft.com/office/drawing/2014/main" val="3427048000"/>
                    </a:ext>
                  </a:extLst>
                </a:gridCol>
                <a:gridCol w="1449879">
                  <a:extLst>
                    <a:ext uri="{9D8B030D-6E8A-4147-A177-3AD203B41FA5}">
                      <a16:colId xmlns:a16="http://schemas.microsoft.com/office/drawing/2014/main" val="2189303735"/>
                    </a:ext>
                  </a:extLst>
                </a:gridCol>
              </a:tblGrid>
              <a:tr h="17346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502189"/>
                  </a:ext>
                </a:extLst>
              </a:tr>
              <a:tr h="1806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Cynradd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6.2%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4060850"/>
                  </a:ext>
                </a:extLst>
              </a:tr>
              <a:tr h="1806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312288"/>
                  </a:ext>
                </a:extLst>
              </a:tr>
              <a:tr h="20896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9.6%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6320496"/>
                  </a:ext>
                </a:extLst>
              </a:tr>
              <a:tr h="1806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4172185"/>
                  </a:ext>
                </a:extLst>
              </a:tr>
              <a:tr h="1806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Cyflenwi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38.3%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57667"/>
                  </a:ext>
                </a:extLst>
              </a:tr>
              <a:tr h="1806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3.4%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7132547"/>
                  </a:ext>
                </a:extLst>
              </a:tr>
              <a:tr h="1806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ydynt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39.1%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378732"/>
                  </a:ext>
                </a:extLst>
              </a:tr>
              <a:tr h="1806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4667069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A7C2D6C5-B0BD-45A3-AAC9-E2FD427DB8AC}"/>
              </a:ext>
            </a:extLst>
          </p:cNvPr>
          <p:cNvSpPr txBox="1"/>
          <p:nvPr/>
        </p:nvSpPr>
        <p:spPr>
          <a:xfrm>
            <a:off x="108837" y="811291"/>
            <a:ext cx="38351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Lefel</a:t>
            </a:r>
            <a:r>
              <a:rPr lang="en-GB" sz="1600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6-8 </a:t>
            </a:r>
            <a:r>
              <a:rPr lang="en-GB" sz="1600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fesul</a:t>
            </a:r>
            <a:r>
              <a:rPr lang="en-GB" sz="1600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</a:t>
            </a:r>
            <a:r>
              <a:rPr lang="en-GB" sz="1600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pwnc</a:t>
            </a:r>
            <a:r>
              <a:rPr lang="en-GB" sz="1600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</a:t>
            </a:r>
            <a:r>
              <a:rPr lang="en-GB" sz="1600" b="1" dirty="0" err="1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blaenoriaeth</a:t>
            </a:r>
            <a:r>
              <a:rPr lang="en-GB" sz="1600" b="1" dirty="0">
                <a:solidFill>
                  <a:srgbClr val="006534"/>
                </a:solidFill>
                <a:latin typeface="Calibri" panose="020F0502020204030204"/>
                <a:cs typeface="Poppins SemiBold" panose="00000700000000000000" pitchFamily="50" charset="0"/>
              </a:rPr>
              <a:t> </a:t>
            </a:r>
            <a:endParaRPr lang="en-GB" sz="16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F90104C-C8AC-4779-B5F5-0724C78870DE}"/>
              </a:ext>
            </a:extLst>
          </p:cNvPr>
          <p:cNvGraphicFramePr>
            <a:graphicFrameLocks noGrp="1"/>
          </p:cNvGraphicFramePr>
          <p:nvPr/>
        </p:nvGraphicFramePr>
        <p:xfrm>
          <a:off x="108837" y="1228102"/>
          <a:ext cx="11789512" cy="2125980"/>
        </p:xfrm>
        <a:graphic>
          <a:graphicData uri="http://schemas.openxmlformats.org/drawingml/2006/table">
            <a:tbl>
              <a:tblPr/>
              <a:tblGrid>
                <a:gridCol w="3158854">
                  <a:extLst>
                    <a:ext uri="{9D8B030D-6E8A-4147-A177-3AD203B41FA5}">
                      <a16:colId xmlns:a16="http://schemas.microsoft.com/office/drawing/2014/main" val="2942810667"/>
                    </a:ext>
                  </a:extLst>
                </a:gridCol>
                <a:gridCol w="1438443">
                  <a:extLst>
                    <a:ext uri="{9D8B030D-6E8A-4147-A177-3AD203B41FA5}">
                      <a16:colId xmlns:a16="http://schemas.microsoft.com/office/drawing/2014/main" val="1870487074"/>
                    </a:ext>
                  </a:extLst>
                </a:gridCol>
                <a:gridCol w="1438443">
                  <a:extLst>
                    <a:ext uri="{9D8B030D-6E8A-4147-A177-3AD203B41FA5}">
                      <a16:colId xmlns:a16="http://schemas.microsoft.com/office/drawing/2014/main" val="2026403391"/>
                    </a:ext>
                  </a:extLst>
                </a:gridCol>
                <a:gridCol w="1438443">
                  <a:extLst>
                    <a:ext uri="{9D8B030D-6E8A-4147-A177-3AD203B41FA5}">
                      <a16:colId xmlns:a16="http://schemas.microsoft.com/office/drawing/2014/main" val="334564952"/>
                    </a:ext>
                  </a:extLst>
                </a:gridCol>
                <a:gridCol w="1438443">
                  <a:extLst>
                    <a:ext uri="{9D8B030D-6E8A-4147-A177-3AD203B41FA5}">
                      <a16:colId xmlns:a16="http://schemas.microsoft.com/office/drawing/2014/main" val="2944613493"/>
                    </a:ext>
                  </a:extLst>
                </a:gridCol>
                <a:gridCol w="1438443">
                  <a:extLst>
                    <a:ext uri="{9D8B030D-6E8A-4147-A177-3AD203B41FA5}">
                      <a16:colId xmlns:a16="http://schemas.microsoft.com/office/drawing/2014/main" val="1088835126"/>
                    </a:ext>
                  </a:extLst>
                </a:gridCol>
                <a:gridCol w="1438443">
                  <a:extLst>
                    <a:ext uri="{9D8B030D-6E8A-4147-A177-3AD203B41FA5}">
                      <a16:colId xmlns:a16="http://schemas.microsoft.com/office/drawing/2014/main" val="1158228838"/>
                    </a:ext>
                  </a:extLst>
                </a:gridCol>
              </a:tblGrid>
              <a:tr h="147699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Cofrestriad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unigol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Cofrestriad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luosog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gyfunol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766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of combined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of combined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06512"/>
                  </a:ext>
                </a:extLst>
              </a:tr>
              <a:tr h="147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Cemeg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8486505"/>
                  </a:ext>
                </a:extLst>
              </a:tr>
              <a:tr h="147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Bioleg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66407"/>
                  </a:ext>
                </a:extLst>
              </a:tr>
              <a:tr h="147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Ffiseg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2928847"/>
                  </a:ext>
                </a:extLst>
              </a:tr>
              <a:tr h="147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Technoleg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Dylunio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046814"/>
                  </a:ext>
                </a:extLst>
              </a:tr>
              <a:tr h="147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Technoleg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Gwybodaeth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Cyfrifiadureg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190618"/>
                  </a:ext>
                </a:extLst>
              </a:tr>
              <a:tr h="147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Mathemateg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1414547"/>
                  </a:ext>
                </a:extLst>
              </a:tr>
              <a:tr h="147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Ieithoedd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Modern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941267"/>
                  </a:ext>
                </a:extLst>
              </a:tr>
              <a:tr h="147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Cymraeg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73280"/>
                  </a:ext>
                </a:extLst>
              </a:tr>
              <a:tr h="147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pynciau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blaenoriaeth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1,081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5551968"/>
                  </a:ext>
                </a:extLst>
              </a:tr>
              <a:tr h="16796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holl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bynciau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lefel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6,7 a 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7,546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5,837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13,383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144582"/>
                  </a:ext>
                </a:extLst>
              </a:tr>
            </a:tbl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AEE4AA1-1666-4CE3-926D-49182FE148FC}"/>
              </a:ext>
            </a:extLst>
          </p:cNvPr>
          <p:cNvGraphicFramePr>
            <a:graphicFrameLocks/>
          </p:cNvGraphicFramePr>
          <p:nvPr/>
        </p:nvGraphicFramePr>
        <p:xfrm>
          <a:off x="5765627" y="3429000"/>
          <a:ext cx="6132724" cy="3061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0223532"/>
      </p:ext>
    </p:extLst>
  </p:cSld>
  <p:clrMapOvr>
    <a:masterClrMapping/>
  </p:clrMapOvr>
</p:sld>
</file>

<file path=ppt/theme/theme1.xml><?xml version="1.0" encoding="utf-8"?>
<a:theme xmlns:a="http://schemas.openxmlformats.org/drawingml/2006/main" name="New EWC Powerpoint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91891CF-2A4F-4508-9947-FD6C289760C4}" vid="{B0C80150-4938-4288-B445-D7CF540AD2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EWC Powerpoint template - new branding</Template>
  <TotalTime>4129</TotalTime>
  <Words>2050</Words>
  <Application>Microsoft Office PowerPoint</Application>
  <PresentationFormat>Widescreen</PresentationFormat>
  <Paragraphs>885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Poppins SemiBold</vt:lpstr>
      <vt:lpstr>New EWC Powerpoint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 Tippins</dc:creator>
  <cp:lastModifiedBy>Jess Tippins</cp:lastModifiedBy>
  <cp:revision>248</cp:revision>
  <cp:lastPrinted>2024-11-22T15:28:01Z</cp:lastPrinted>
  <dcterms:created xsi:type="dcterms:W3CDTF">2024-05-28T10:43:59Z</dcterms:created>
  <dcterms:modified xsi:type="dcterms:W3CDTF">2024-11-28T09:23:59Z</dcterms:modified>
</cp:coreProperties>
</file>